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74" r:id="rId2"/>
    <p:sldId id="275" r:id="rId3"/>
    <p:sldId id="1011" r:id="rId4"/>
    <p:sldId id="1014" r:id="rId5"/>
    <p:sldId id="1012" r:id="rId6"/>
    <p:sldId id="1013" r:id="rId7"/>
    <p:sldId id="276" r:id="rId8"/>
    <p:sldId id="257" r:id="rId9"/>
    <p:sldId id="278" r:id="rId10"/>
    <p:sldId id="258" r:id="rId11"/>
    <p:sldId id="277" r:id="rId12"/>
    <p:sldId id="260" r:id="rId13"/>
    <p:sldId id="285" r:id="rId14"/>
    <p:sldId id="261" r:id="rId15"/>
    <p:sldId id="262" r:id="rId16"/>
    <p:sldId id="263" r:id="rId17"/>
    <p:sldId id="284" r:id="rId18"/>
    <p:sldId id="281" r:id="rId19"/>
    <p:sldId id="282" r:id="rId20"/>
    <p:sldId id="283" r:id="rId21"/>
    <p:sldId id="286" r:id="rId22"/>
    <p:sldId id="288" r:id="rId23"/>
    <p:sldId id="289" r:id="rId24"/>
    <p:sldId id="290" r:id="rId25"/>
    <p:sldId id="1015" r:id="rId26"/>
    <p:sldId id="1017" r:id="rId27"/>
    <p:sldId id="1018" r:id="rId28"/>
    <p:sldId id="1034" r:id="rId29"/>
    <p:sldId id="1035" r:id="rId30"/>
    <p:sldId id="1016" r:id="rId31"/>
    <p:sldId id="1036" r:id="rId32"/>
    <p:sldId id="1037" r:id="rId33"/>
    <p:sldId id="1038" r:id="rId34"/>
    <p:sldId id="1039" r:id="rId35"/>
    <p:sldId id="1040" r:id="rId36"/>
    <p:sldId id="1045" r:id="rId37"/>
    <p:sldId id="1043" r:id="rId38"/>
    <p:sldId id="1041" r:id="rId39"/>
    <p:sldId id="1044" r:id="rId40"/>
    <p:sldId id="1042" r:id="rId41"/>
    <p:sldId id="1046" r:id="rId42"/>
    <p:sldId id="1047" r:id="rId43"/>
    <p:sldId id="1048" r:id="rId44"/>
    <p:sldId id="287" r:id="rId45"/>
    <p:sldId id="333" r:id="rId46"/>
    <p:sldId id="335" r:id="rId47"/>
    <p:sldId id="336" r:id="rId48"/>
    <p:sldId id="337" r:id="rId49"/>
    <p:sldId id="338" r:id="rId50"/>
    <p:sldId id="308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0625" autoAdjust="0"/>
  </p:normalViewPr>
  <p:slideViewPr>
    <p:cSldViewPr snapToObjects="1">
      <p:cViewPr varScale="1">
        <p:scale>
          <a:sx n="86" d="100"/>
          <a:sy n="86" d="100"/>
        </p:scale>
        <p:origin x="54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23785-CCC5-A84F-BD4D-1EA48C744F8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B8E5-1E1E-684F-B545-D4F8C825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4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3F85-6857-1D4D-954D-50BBCD6E973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ED5F4-0904-A541-9AA2-F44B65520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3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ED5F4-0904-A541-9AA2-F44B6552008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ED5F4-0904-A541-9AA2-F44B655200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BB30-1366-AB4B-8290-E94121174C9A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B8E9-3E29-EF46-9843-07532F0F63F3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EA5B-45AC-374D-933F-942C1C0BD394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A8E1-A625-BA46-AAE3-B99D8401A439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12F7-BA2F-0A45-9848-3924E9BC1369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123-DD10-C14C-A5E2-22BC40AC2AE8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DAA-6919-0D44-9D39-6A34A9CF77DD}" type="datetime1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8F84-B81D-ED46-9351-9E3D84A1AB8B}" type="datetime1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90F-7CAB-914C-9906-ABCEF5604463}" type="datetime1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C39E-9580-6B46-B4F4-FD848EA11E2B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E989-D3D9-DA44-B657-A85CDEEE1564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A98631-D2E7-EA4E-96A1-6DAAAB65CB42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A8BB87E-7CE2-B84E-876F-30747BBD5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in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CPP10671102: Programming PRINCIPLES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Inheritance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Inheritance is hierarchical:</a:t>
            </a:r>
          </a:p>
          <a:p>
            <a:pPr lvl="1"/>
            <a:r>
              <a:rPr lang="en-US" sz="2000" dirty="0"/>
              <a:t>A derived class can act as a base class to a lower-level derived class.</a:t>
            </a:r>
          </a:p>
          <a:p>
            <a:pPr lvl="1"/>
            <a:r>
              <a:rPr lang="en-US" sz="2000" dirty="0"/>
              <a:t>The higher the class in the hierarchy, the more </a:t>
            </a:r>
            <a:r>
              <a:rPr lang="en-US" sz="2000" dirty="0">
                <a:solidFill>
                  <a:srgbClr val="FF0000"/>
                </a:solidFill>
              </a:rPr>
              <a:t>general</a:t>
            </a:r>
            <a:r>
              <a:rPr lang="en-US" sz="2000" dirty="0"/>
              <a:t> information it contains.</a:t>
            </a:r>
          </a:p>
          <a:p>
            <a:pPr lvl="1"/>
            <a:r>
              <a:rPr lang="en-US" sz="2000" dirty="0"/>
              <a:t>The lower the class in the hierarchy, the more </a:t>
            </a:r>
            <a:r>
              <a:rPr lang="en-US" sz="2000" dirty="0">
                <a:solidFill>
                  <a:srgbClr val="FF0000"/>
                </a:solidFill>
              </a:rPr>
              <a:t>specific</a:t>
            </a:r>
            <a:r>
              <a:rPr lang="en-US" sz="2000" dirty="0"/>
              <a:t> information it contains.</a:t>
            </a:r>
          </a:p>
          <a:p>
            <a:pPr>
              <a:buFont typeface="Arial"/>
              <a:buChar char="•"/>
            </a:pPr>
            <a:r>
              <a:rPr lang="en-US" sz="2000" dirty="0"/>
              <a:t>Attributes in a derived class </a:t>
            </a:r>
            <a:r>
              <a:rPr lang="en-US" sz="2000" dirty="0">
                <a:solidFill>
                  <a:srgbClr val="FF0000"/>
                </a:solidFill>
              </a:rPr>
              <a:t>overwrite</a:t>
            </a:r>
            <a:r>
              <a:rPr lang="en-US" sz="2000" dirty="0"/>
              <a:t> the same ones in a base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Mincho" charset="-128"/>
                <a:cs typeface="MS Mincho" charset="-128"/>
              </a:rPr>
              <a:t>Advantages of Inheritance</a:t>
            </a:r>
            <a:endParaRPr lang="en-US" dirty="0"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b="0" dirty="0">
                <a:ea typeface="MS Mincho" charset="-128"/>
                <a:cs typeface="MS Mincho" charset="-128"/>
              </a:rPr>
              <a:t>When a class inherits from another class, there are three benefits: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0" dirty="0">
                <a:ea typeface="MS Mincho" charset="-128"/>
                <a:cs typeface="MS Mincho" charset="-128"/>
              </a:rPr>
              <a:t>	(1) You can </a:t>
            </a:r>
            <a:r>
              <a:rPr lang="en-US" sz="2000" b="0" i="1" u="sng" dirty="0">
                <a:solidFill>
                  <a:srgbClr val="FF0000"/>
                </a:solidFill>
                <a:ea typeface="MS Mincho" charset="-128"/>
                <a:cs typeface="MS Mincho" charset="-128"/>
              </a:rPr>
              <a:t>reuse</a:t>
            </a:r>
            <a:r>
              <a:rPr lang="en-US" sz="2000" b="0" dirty="0">
                <a:ea typeface="MS Mincho" charset="-128"/>
                <a:cs typeface="MS Mincho" charset="-128"/>
              </a:rPr>
              <a:t> the methods and data of the existing class</a:t>
            </a:r>
            <a:endParaRPr lang="en-US" sz="2000" b="0" dirty="0">
              <a:latin typeface="Courier New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0" dirty="0">
                <a:ea typeface="MS Mincho" charset="-128"/>
                <a:cs typeface="MS Mincho" charset="-128"/>
              </a:rPr>
              <a:t>	(2) You can </a:t>
            </a:r>
            <a:r>
              <a:rPr lang="en-US" sz="2000" b="0" i="1" u="sng" dirty="0">
                <a:solidFill>
                  <a:srgbClr val="FF0000"/>
                </a:solidFill>
                <a:ea typeface="MS Mincho" charset="-128"/>
                <a:cs typeface="MS Mincho" charset="-128"/>
              </a:rPr>
              <a:t>extend</a:t>
            </a:r>
            <a:r>
              <a:rPr lang="en-US" sz="2000" b="0" dirty="0">
                <a:ea typeface="MS Mincho" charset="-128"/>
                <a:cs typeface="MS Mincho" charset="-128"/>
              </a:rPr>
              <a:t> the existing class by adding new data and new methods</a:t>
            </a:r>
            <a:endParaRPr lang="en-US" sz="2000" b="0" dirty="0">
              <a:latin typeface="Courier New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0" dirty="0">
                <a:ea typeface="MS Mincho" charset="-128"/>
                <a:cs typeface="MS Mincho" charset="-128"/>
              </a:rPr>
              <a:t>	(3) You can </a:t>
            </a:r>
            <a:r>
              <a:rPr lang="en-US" sz="2000" b="0" i="1" u="sng" dirty="0">
                <a:solidFill>
                  <a:srgbClr val="FF0000"/>
                </a:solidFill>
                <a:ea typeface="MS Mincho" charset="-128"/>
                <a:cs typeface="MS Mincho" charset="-128"/>
              </a:rPr>
              <a:t>modify</a:t>
            </a:r>
            <a:r>
              <a:rPr lang="en-US" sz="2000" b="0" dirty="0">
                <a:ea typeface="MS Mincho" charset="-128"/>
                <a:cs typeface="MS Mincho" charset="-128"/>
              </a:rPr>
              <a:t> the existing class by overriding its methods with your own implementations</a:t>
            </a:r>
            <a:r>
              <a:rPr lang="en-US" sz="2000" b="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Class Inheritance Definition: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91788" y="2104420"/>
            <a:ext cx="6561612" cy="16561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82296" indent="0" algn="just">
              <a:spcBef>
                <a:spcPts val="1125"/>
              </a:spcBef>
              <a:buClrTx/>
              <a:buNone/>
              <a:defRPr/>
            </a:pPr>
            <a:r>
              <a:rPr lang="en-GB" sz="3000" dirty="0">
                <a:solidFill>
                  <a:srgbClr val="333399"/>
                </a:solidFill>
              </a:rPr>
              <a:t>class  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DClassId</a:t>
            </a:r>
            <a:r>
              <a:rPr lang="en-GB" sz="2800" dirty="0">
                <a:solidFill>
                  <a:srgbClr val="000000"/>
                </a:solidFill>
              </a:rPr>
              <a:t>:  </a:t>
            </a:r>
            <a:r>
              <a:rPr lang="en-GB" sz="2800" dirty="0" err="1">
                <a:solidFill>
                  <a:srgbClr val="000000"/>
                </a:solidFill>
              </a:rPr>
              <a:t>accessId</a:t>
            </a:r>
            <a:r>
              <a:rPr lang="en-GB" sz="2800" dirty="0">
                <a:solidFill>
                  <a:srgbClr val="000000"/>
                </a:solidFill>
              </a:rPr>
              <a:t> </a:t>
            </a:r>
            <a:r>
              <a:rPr lang="en-GB" sz="2800" dirty="0" err="1">
                <a:solidFill>
                  <a:srgbClr val="000000"/>
                </a:solidFill>
              </a:rPr>
              <a:t>BClassId</a:t>
            </a:r>
            <a:endParaRPr lang="en-GB" sz="2800" dirty="0">
              <a:solidFill>
                <a:srgbClr val="000000"/>
              </a:solidFill>
            </a:endParaRPr>
          </a:p>
          <a:p>
            <a:pPr marL="82296" indent="0" algn="just">
              <a:spcBef>
                <a:spcPts val="1125"/>
              </a:spcBef>
              <a:buClrTx/>
              <a:buNone/>
              <a:defRPr/>
            </a:pPr>
            <a:r>
              <a:rPr lang="en-GB" dirty="0">
                <a:solidFill>
                  <a:srgbClr val="000000"/>
                </a:solidFill>
              </a:rPr>
              <a:t>	{</a:t>
            </a:r>
          </a:p>
          <a:p>
            <a:pPr marL="82296" indent="0" algn="just">
              <a:spcBef>
                <a:spcPts val="1125"/>
              </a:spcBef>
              <a:buClrTx/>
              <a:buNone/>
              <a:defRPr/>
            </a:pPr>
            <a:r>
              <a:rPr lang="en-GB" dirty="0">
                <a:solidFill>
                  <a:srgbClr val="000000"/>
                </a:solidFill>
              </a:rPr>
              <a:t>		</a:t>
            </a:r>
            <a:r>
              <a:rPr lang="en-GB" dirty="0" err="1">
                <a:solidFill>
                  <a:srgbClr val="000000"/>
                </a:solidFill>
              </a:rPr>
              <a:t>DClassMembersList</a:t>
            </a:r>
            <a:endParaRPr lang="en-GB" dirty="0">
              <a:solidFill>
                <a:srgbClr val="000000"/>
              </a:solidFill>
            </a:endParaRPr>
          </a:p>
          <a:p>
            <a:pPr marL="82296" indent="0" algn="just">
              <a:spcBef>
                <a:spcPts val="1125"/>
              </a:spcBef>
              <a:buClrTx/>
              <a:buNone/>
              <a:defRPr/>
            </a:pPr>
            <a:r>
              <a:rPr lang="en-GB" dirty="0">
                <a:solidFill>
                  <a:srgbClr val="000000"/>
                </a:solidFill>
              </a:rPr>
              <a:t>	};</a:t>
            </a:r>
            <a:endParaRPr lang="x-none" dirty="0">
              <a:solidFill>
                <a:srgbClr val="000000"/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4191000"/>
            <a:ext cx="92256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b="1" dirty="0" err="1">
                <a:solidFill>
                  <a:srgbClr val="000000"/>
                </a:solidFill>
              </a:rPr>
              <a:t>accessId</a:t>
            </a:r>
            <a:r>
              <a:rPr lang="en-GB" sz="2000" dirty="0">
                <a:solidFill>
                  <a:srgbClr val="000000"/>
                </a:solidFill>
              </a:rPr>
              <a:t> define how can the derived class access the Base class members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Access identifier can be either public, protected  and private. </a:t>
            </a:r>
            <a:endParaRPr lang="en-GB" sz="2000" dirty="0"/>
          </a:p>
        </p:txBody>
      </p:sp>
      <p:sp>
        <p:nvSpPr>
          <p:cNvPr id="11" name="Right Arrow 10"/>
          <p:cNvSpPr/>
          <p:nvPr/>
        </p:nvSpPr>
        <p:spPr>
          <a:xfrm rot="3134387">
            <a:off x="2230348" y="1664732"/>
            <a:ext cx="609600" cy="4396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1600" y="1283732"/>
            <a:ext cx="139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Class</a:t>
            </a:r>
          </a:p>
        </p:txBody>
      </p:sp>
      <p:sp>
        <p:nvSpPr>
          <p:cNvPr id="13" name="Right Arrow 12"/>
          <p:cNvSpPr/>
          <p:nvPr/>
        </p:nvSpPr>
        <p:spPr>
          <a:xfrm rot="6647214">
            <a:off x="5040842" y="1615307"/>
            <a:ext cx="609600" cy="4396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30748" y="1219200"/>
            <a:ext cx="15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class</a:t>
            </a:r>
          </a:p>
        </p:txBody>
      </p:sp>
    </p:spTree>
    <p:extLst>
      <p:ext uri="{BB962C8B-B14F-4D97-AF65-F5344CB8AC3E}">
        <p14:creationId xmlns:p14="http://schemas.microsoft.com/office/powerpoint/2010/main" val="417694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Class Inheritance Definition: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class</a:t>
            </a:r>
            <a:r>
              <a:rPr lang="en-US" sz="2000" b="0" dirty="0"/>
              <a:t>	</a:t>
            </a:r>
            <a:r>
              <a:rPr lang="en-US" sz="2000" b="0" dirty="0" err="1"/>
              <a:t>ClassB</a:t>
            </a:r>
            <a:r>
              <a:rPr lang="en-US" sz="2000" b="0" dirty="0"/>
              <a:t> : </a:t>
            </a:r>
            <a:r>
              <a:rPr lang="en-US" sz="2000" b="0" dirty="0">
                <a:solidFill>
                  <a:srgbClr val="FF0000"/>
                </a:solidFill>
              </a:rPr>
              <a:t>public</a:t>
            </a:r>
            <a:r>
              <a:rPr lang="en-US" sz="2000" b="0" dirty="0"/>
              <a:t> </a:t>
            </a:r>
            <a:r>
              <a:rPr lang="en-US" sz="2000" b="0" dirty="0" err="1"/>
              <a:t>ClassA</a:t>
            </a:r>
            <a:endParaRPr lang="en-US" sz="2000" b="0" dirty="0"/>
          </a:p>
          <a:p>
            <a:pPr>
              <a:buNone/>
            </a:pPr>
            <a:r>
              <a:rPr lang="en-US" sz="2000" b="0" dirty="0"/>
              <a:t> </a:t>
            </a:r>
          </a:p>
          <a:p>
            <a:pPr>
              <a:buFont typeface="Arial"/>
              <a:buChar char="•"/>
            </a:pPr>
            <a:r>
              <a:rPr lang="en-US" sz="2000" b="0" dirty="0"/>
              <a:t>Used a single colon (not the double colon used for the scope resolution operator) followed by the keyword public and the name of the base class </a:t>
            </a:r>
            <a:r>
              <a:rPr lang="en-US" sz="2000" b="0" dirty="0" err="1"/>
              <a:t>ClassA</a:t>
            </a:r>
            <a:r>
              <a:rPr lang="en-US" sz="2000" b="0" dirty="0"/>
              <a:t>. </a:t>
            </a:r>
          </a:p>
          <a:p>
            <a:r>
              <a:rPr lang="en-US" sz="2000" b="0" dirty="0"/>
              <a:t>This line says that </a:t>
            </a:r>
            <a:r>
              <a:rPr lang="en-US" sz="2000" b="0" dirty="0" err="1"/>
              <a:t>ClassB</a:t>
            </a:r>
            <a:r>
              <a:rPr lang="en-US" sz="2000" b="0" dirty="0"/>
              <a:t> </a:t>
            </a:r>
            <a:r>
              <a:rPr lang="en-US" sz="2000" b="0" i="1" dirty="0"/>
              <a:t>is</a:t>
            </a:r>
            <a:r>
              <a:rPr lang="en-US" sz="2000" b="0" dirty="0"/>
              <a:t> </a:t>
            </a:r>
            <a:r>
              <a:rPr lang="en-US" sz="2000" b="0" i="1" dirty="0"/>
              <a:t>derived</a:t>
            </a:r>
            <a:r>
              <a:rPr lang="en-US" sz="2000" b="0" dirty="0"/>
              <a:t> </a:t>
            </a:r>
            <a:r>
              <a:rPr lang="en-US" sz="2000" b="0" i="1" dirty="0"/>
              <a:t>from</a:t>
            </a:r>
            <a:r>
              <a:rPr lang="en-US" sz="2000" b="0" dirty="0"/>
              <a:t> </a:t>
            </a:r>
            <a:r>
              <a:rPr lang="en-US" sz="2000" b="0" i="1" dirty="0"/>
              <a:t>the</a:t>
            </a:r>
            <a:r>
              <a:rPr lang="en-US" sz="2000" b="0" dirty="0"/>
              <a:t> </a:t>
            </a:r>
            <a:r>
              <a:rPr lang="en-US" sz="2000" b="0" i="1" dirty="0"/>
              <a:t>base</a:t>
            </a:r>
            <a:r>
              <a:rPr lang="en-US" sz="2000" b="0" dirty="0"/>
              <a:t> </a:t>
            </a:r>
            <a:r>
              <a:rPr lang="en-US" sz="2000" b="0" i="1" dirty="0"/>
              <a:t>class </a:t>
            </a:r>
            <a:r>
              <a:rPr lang="en-US" sz="2000" b="0" dirty="0" err="1"/>
              <a:t>ClassA</a:t>
            </a:r>
            <a:r>
              <a:rPr lang="en-US" sz="2000" b="0" dirty="0"/>
              <a:t>. </a:t>
            </a:r>
          </a:p>
          <a:p>
            <a:endParaRPr lang="en-US" sz="20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548640"/>
          </a:xfrm>
        </p:spPr>
        <p:txBody>
          <a:bodyPr>
            <a:noAutofit/>
          </a:bodyPr>
          <a:lstStyle/>
          <a:p>
            <a:r>
              <a:rPr lang="en-US" dirty="0"/>
              <a:t>P</a:t>
            </a:r>
            <a:r>
              <a:rPr lang="en-US" sz="3200" dirty="0"/>
              <a:t>ublic, protected, and private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838200"/>
            <a:ext cx="7520940" cy="3579849"/>
          </a:xfrm>
        </p:spPr>
        <p:txBody>
          <a:bodyPr>
            <a:noAutofit/>
          </a:bodyPr>
          <a:lstStyle/>
          <a:p>
            <a:r>
              <a:rPr lang="en-US" sz="2000" dirty="0"/>
              <a:t>When a class member is declared :</a:t>
            </a:r>
          </a:p>
          <a:p>
            <a:pPr lvl="1"/>
            <a:r>
              <a:rPr lang="en-US" sz="2000" dirty="0"/>
              <a:t>as </a:t>
            </a:r>
            <a:r>
              <a:rPr lang="en-US" sz="2000" b="1" dirty="0"/>
              <a:t>public, </a:t>
            </a:r>
            <a:r>
              <a:rPr lang="en-US" sz="2000" dirty="0"/>
              <a:t>it can be accessed by any other part of a program.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 </a:t>
            </a:r>
            <a:r>
              <a:rPr lang="en-US" sz="2000" b="1" dirty="0"/>
              <a:t>private, </a:t>
            </a:r>
            <a:r>
              <a:rPr lang="en-US" sz="2000" dirty="0"/>
              <a:t>it can be accesses only by members of its class. </a:t>
            </a:r>
          </a:p>
          <a:p>
            <a:pPr lvl="2"/>
            <a:r>
              <a:rPr lang="en-US" sz="2000" dirty="0"/>
              <a:t>Further, derived classes do not have access to private base class members.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 </a:t>
            </a:r>
            <a:r>
              <a:rPr lang="en-US" sz="2000" b="1" dirty="0"/>
              <a:t>protected, </a:t>
            </a:r>
            <a:r>
              <a:rPr lang="en-US" sz="2000" dirty="0"/>
              <a:t>it can be accessed only by members of its class. </a:t>
            </a:r>
          </a:p>
          <a:p>
            <a:pPr lvl="2"/>
            <a:r>
              <a:rPr lang="en-US" sz="2000" dirty="0"/>
              <a:t>However, derived classes also have access to protected base class members. </a:t>
            </a:r>
          </a:p>
          <a:p>
            <a:pPr lvl="2"/>
            <a:r>
              <a:rPr lang="en-US" sz="2000" dirty="0"/>
              <a:t>Thus, </a:t>
            </a:r>
            <a:r>
              <a:rPr lang="en-US" sz="2000" b="1" dirty="0"/>
              <a:t>protected </a:t>
            </a:r>
            <a:r>
              <a:rPr lang="en-US" sz="2000" dirty="0"/>
              <a:t>allows a member to be inherited, but to remain private within a class hierarchy.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520940" cy="548640"/>
          </a:xfrm>
        </p:spPr>
        <p:txBody>
          <a:bodyPr/>
          <a:lstStyle/>
          <a:p>
            <a:r>
              <a:rPr lang="en-US" dirty="0"/>
              <a:t>Public, protected, and private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7520940" cy="3579849"/>
          </a:xfrm>
        </p:spPr>
        <p:txBody>
          <a:bodyPr>
            <a:noAutofit/>
          </a:bodyPr>
          <a:lstStyle/>
          <a:p>
            <a:pPr hangingPunct="0"/>
            <a:r>
              <a:rPr lang="en-US" sz="1800" dirty="0"/>
              <a:t>When a base class is inherited by use of</a:t>
            </a:r>
          </a:p>
          <a:p>
            <a:pPr lvl="1" hangingPunct="0"/>
            <a:r>
              <a:rPr lang="en-US" sz="1800" dirty="0"/>
              <a:t> </a:t>
            </a:r>
            <a:r>
              <a:rPr lang="en-US" sz="1800" b="1" dirty="0"/>
              <a:t>public,  (default)</a:t>
            </a:r>
          </a:p>
          <a:p>
            <a:pPr lvl="2" hangingPunct="0"/>
            <a:r>
              <a:rPr lang="en-US" sz="1800" dirty="0"/>
              <a:t>its public members become public members of the derived class.</a:t>
            </a:r>
          </a:p>
          <a:p>
            <a:pPr lvl="2" hangingPunct="0"/>
            <a:r>
              <a:rPr lang="en-US" sz="1800" dirty="0"/>
              <a:t>its protected members become protected members of the derived class.</a:t>
            </a:r>
          </a:p>
          <a:p>
            <a:pPr lvl="2" hangingPunct="0"/>
            <a:endParaRPr lang="en-GB" sz="1800" dirty="0"/>
          </a:p>
          <a:p>
            <a:pPr lvl="1" hangingPunct="0"/>
            <a:r>
              <a:rPr lang="en-US" sz="1800" b="1" dirty="0"/>
              <a:t>protected, </a:t>
            </a:r>
            <a:r>
              <a:rPr lang="en-US" sz="1800" dirty="0"/>
              <a:t>its public and protected members become protected members of the derived class.</a:t>
            </a:r>
          </a:p>
          <a:p>
            <a:pPr lvl="1" hangingPunct="0"/>
            <a:endParaRPr lang="en-GB" sz="1800" dirty="0"/>
          </a:p>
          <a:p>
            <a:pPr lvl="1" hangingPunct="0"/>
            <a:r>
              <a:rPr lang="en-US" sz="1800" b="1" dirty="0"/>
              <a:t>private, </a:t>
            </a:r>
            <a:r>
              <a:rPr lang="en-US" sz="1800" dirty="0"/>
              <a:t>its public and protected members become private members of the derived class.</a:t>
            </a:r>
          </a:p>
          <a:p>
            <a:pPr hangingPunct="0"/>
            <a:r>
              <a:rPr lang="en-US" sz="1800" dirty="0">
                <a:solidFill>
                  <a:srgbClr val="FF0000"/>
                </a:solidFill>
              </a:rPr>
              <a:t>In all cases, private members of a base class remain private to that base class.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Inheritance and Accessibility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898329"/>
              </p:ext>
            </p:extLst>
          </p:nvPr>
        </p:nvGraphicFramePr>
        <p:xfrm>
          <a:off x="1447800" y="1524000"/>
          <a:ext cx="599948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Access Identifier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Accessible</a:t>
                      </a:r>
                      <a:r>
                        <a:rPr lang="en-GB" baseline="0" dirty="0"/>
                        <a:t> from own 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Accessible</a:t>
                      </a:r>
                      <a:r>
                        <a:rPr lang="en-GB" baseline="0" dirty="0"/>
                        <a:t> from Derived 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Accessible from Objects outside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0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dirty="0">
                <a:ea typeface="Times New Roman" charset="0"/>
                <a:cs typeface="Times New Roman" charset="0"/>
              </a:rPr>
              <a:t>Inheritance and Accessibility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32766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b="0" dirty="0">
                <a:ea typeface="Times New Roman" charset="0"/>
                <a:cs typeface="Times New Roman" charset="0"/>
              </a:rPr>
              <a:t>A class inherits the </a:t>
            </a:r>
            <a:r>
              <a:rPr lang="en-US" sz="2000" b="0" i="1" u="sng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behavior</a:t>
            </a:r>
            <a:r>
              <a:rPr lang="en-US" sz="2000" b="0" dirty="0">
                <a:ea typeface="Times New Roman" charset="0"/>
                <a:cs typeface="Times New Roman" charset="0"/>
              </a:rPr>
              <a:t> of another class and enhances it in some way</a:t>
            </a:r>
            <a:endParaRPr lang="en-US" sz="2000" b="0" dirty="0">
              <a:ea typeface="Courier New" charset="0"/>
              <a:cs typeface="Courier New" charset="0"/>
            </a:endParaRPr>
          </a:p>
          <a:p>
            <a:pPr>
              <a:buFont typeface="Arial"/>
              <a:buChar char="•"/>
            </a:pPr>
            <a:r>
              <a:rPr lang="en-US" sz="2000" b="0" dirty="0">
                <a:ea typeface="Times New Roman" charset="0"/>
                <a:cs typeface="Times New Roman" charset="0"/>
              </a:rPr>
              <a:t>Inheritance </a:t>
            </a:r>
            <a:r>
              <a:rPr lang="en-US" sz="2000" b="0" i="1" u="sng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does not</a:t>
            </a:r>
            <a:r>
              <a:rPr lang="en-US" sz="2000" b="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000" b="0" dirty="0">
                <a:ea typeface="Times New Roman" charset="0"/>
                <a:cs typeface="Times New Roman" charset="0"/>
              </a:rPr>
              <a:t>mean inheriting access to another class’ </a:t>
            </a:r>
            <a:r>
              <a:rPr lang="en-US" sz="2000" b="0" dirty="0">
                <a:ea typeface="MS Mincho" charset="-128"/>
                <a:cs typeface="MS Mincho" charset="-128"/>
              </a:rPr>
              <a:t>private members</a:t>
            </a:r>
            <a:r>
              <a:rPr lang="en-US" sz="2000" b="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5052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#include &lt;</a:t>
            </a:r>
            <a:r>
              <a:rPr lang="en-US" sz="1600" b="0" dirty="0" err="1">
                <a:latin typeface="Courier"/>
                <a:cs typeface="Courier"/>
              </a:rPr>
              <a:t>iostream</a:t>
            </a:r>
            <a:r>
              <a:rPr lang="en-US" sz="1600" b="0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using	namespace </a:t>
            </a:r>
            <a:r>
              <a:rPr lang="en-US" sz="1600" b="0" dirty="0" err="1">
                <a:latin typeface="Courier"/>
                <a:cs typeface="Courier"/>
              </a:rPr>
              <a:t>std</a:t>
            </a:r>
            <a:r>
              <a:rPr lang="en-US" sz="1600" b="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Class A	//base	class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private: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int  </a:t>
            </a:r>
            <a:r>
              <a:rPr lang="en-US" sz="1600" b="0" dirty="0" err="1">
                <a:latin typeface="Courier"/>
                <a:cs typeface="Courier"/>
              </a:rPr>
              <a:t>privdataA</a:t>
            </a:r>
            <a:r>
              <a:rPr lang="en-US" sz="1600" b="0" dirty="0">
                <a:latin typeface="Courier"/>
                <a:cs typeface="Courier"/>
              </a:rPr>
              <a:t>;	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protected:	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int  </a:t>
            </a:r>
            <a:r>
              <a:rPr lang="en-US" sz="1600" b="0" dirty="0" err="1">
                <a:latin typeface="Courier"/>
                <a:cs typeface="Courier"/>
              </a:rPr>
              <a:t>protdataA</a:t>
            </a:r>
            <a:r>
              <a:rPr lang="en-US" sz="1600" b="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public: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int  </a:t>
            </a:r>
            <a:r>
              <a:rPr lang="en-US" sz="1600" b="0" dirty="0" err="1">
                <a:latin typeface="Courier"/>
                <a:cs typeface="Courier"/>
              </a:rPr>
              <a:t>pubdataA</a:t>
            </a:r>
            <a:r>
              <a:rPr lang="en-US" sz="1600" b="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};</a:t>
            </a:r>
          </a:p>
          <a:p>
            <a:pPr>
              <a:buNone/>
            </a:pPr>
            <a:endParaRPr lang="en-US" sz="1600" b="0" dirty="0">
              <a:latin typeface="Courier"/>
              <a:cs typeface="Courier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81400" y="685800"/>
            <a:ext cx="5350002" cy="4937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Class B: public A //publicly derived class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public: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void	</a:t>
            </a:r>
            <a:r>
              <a:rPr lang="en-US" sz="1600" b="0" dirty="0" err="1">
                <a:latin typeface="Courier"/>
                <a:cs typeface="Courier"/>
              </a:rPr>
              <a:t>funct</a:t>
            </a:r>
            <a:r>
              <a:rPr lang="en-US" sz="1600" b="0" dirty="0">
                <a:latin typeface="Courier"/>
                <a:cs typeface="Courier"/>
              </a:rPr>
              <a:t>()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int  a;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 a = </a:t>
            </a:r>
            <a:r>
              <a:rPr lang="en-US" sz="1600" dirty="0" err="1">
                <a:latin typeface="Courier"/>
                <a:cs typeface="Courier"/>
              </a:rPr>
              <a:t>privdataA</a:t>
            </a:r>
            <a:r>
              <a:rPr lang="en-US" sz="1600" dirty="0">
                <a:latin typeface="Courier"/>
                <a:cs typeface="Courier"/>
              </a:rPr>
              <a:t>; //error: not accessible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 a = </a:t>
            </a:r>
            <a:r>
              <a:rPr lang="en-US" sz="1600" dirty="0" err="1">
                <a:latin typeface="Courier"/>
                <a:cs typeface="Courier"/>
              </a:rPr>
              <a:t>protdataA</a:t>
            </a:r>
            <a:r>
              <a:rPr lang="en-US" sz="1600" dirty="0">
                <a:latin typeface="Courier"/>
                <a:cs typeface="Courier"/>
              </a:rPr>
              <a:t>; //OK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 a =</a:t>
            </a:r>
            <a:r>
              <a:rPr lang="en-US" sz="1600" dirty="0" err="1">
                <a:latin typeface="Courier"/>
                <a:cs typeface="Courier"/>
              </a:rPr>
              <a:t>pubdataA</a:t>
            </a:r>
            <a:r>
              <a:rPr lang="en-US" sz="1600" dirty="0">
                <a:latin typeface="Courier"/>
                <a:cs typeface="Courier"/>
              </a:rPr>
              <a:t>;	//OK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};</a:t>
            </a:r>
          </a:p>
          <a:p>
            <a:endParaRPr lang="en-US" sz="1600" b="0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and Private Inheritance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2C3BA-7786-421D-A7C6-955C4ED3AD97}"/>
              </a:ext>
            </a:extLst>
          </p:cNvPr>
          <p:cNvCxnSpPr>
            <a:cxnSpLocks/>
          </p:cNvCxnSpPr>
          <p:nvPr/>
        </p:nvCxnSpPr>
        <p:spPr>
          <a:xfrm flipH="1">
            <a:off x="3178098" y="838200"/>
            <a:ext cx="22302" cy="3845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-76200" y="3048000"/>
            <a:ext cx="4343400" cy="38862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0" dirty="0">
                <a:latin typeface="Courier"/>
                <a:cs typeface="Courier"/>
              </a:rPr>
              <a:t>Class C :private A //privately derived 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{ public: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 void </a:t>
            </a:r>
            <a:r>
              <a:rPr lang="en-US" sz="1600" b="0" dirty="0" err="1">
                <a:latin typeface="Courier"/>
                <a:cs typeface="Courier"/>
              </a:rPr>
              <a:t>funct</a:t>
            </a:r>
            <a:r>
              <a:rPr lang="en-US" sz="1600" b="0" dirty="0">
                <a:latin typeface="Courier"/>
                <a:cs typeface="Courier"/>
              </a:rPr>
              <a:t>()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 int	a;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 a=</a:t>
            </a:r>
            <a:r>
              <a:rPr lang="en-US" sz="1600" dirty="0" err="1">
                <a:latin typeface="Courier"/>
                <a:cs typeface="Courier"/>
              </a:rPr>
              <a:t>privdataA</a:t>
            </a:r>
            <a:r>
              <a:rPr lang="en-US" sz="1600" dirty="0">
                <a:latin typeface="Courier"/>
                <a:cs typeface="Courier"/>
              </a:rPr>
              <a:t>; //not accessible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 a=</a:t>
            </a:r>
            <a:r>
              <a:rPr lang="en-US" sz="1600" dirty="0" err="1">
                <a:latin typeface="Courier"/>
                <a:cs typeface="Courier"/>
              </a:rPr>
              <a:t>protdataA</a:t>
            </a:r>
            <a:r>
              <a:rPr lang="en-US" sz="1600" dirty="0">
                <a:latin typeface="Courier"/>
                <a:cs typeface="Courier"/>
              </a:rPr>
              <a:t>;	//OK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 a=</a:t>
            </a:r>
            <a:r>
              <a:rPr lang="en-US" sz="1600" dirty="0" err="1">
                <a:latin typeface="Courier"/>
                <a:cs typeface="Courier"/>
              </a:rPr>
              <a:t>pubdataA</a:t>
            </a:r>
            <a:r>
              <a:rPr lang="en-US" sz="1600" dirty="0">
                <a:latin typeface="Courier"/>
                <a:cs typeface="Courier"/>
              </a:rPr>
              <a:t>;	//OK</a:t>
            </a:r>
          </a:p>
          <a:p>
            <a:pPr lvl="1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};</a:t>
            </a:r>
          </a:p>
          <a:p>
            <a:pPr>
              <a:buNone/>
            </a:pPr>
            <a:endParaRPr lang="en-US" sz="1600" b="0" dirty="0"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14800" y="762000"/>
            <a:ext cx="5181598" cy="6172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0" dirty="0" err="1">
                <a:latin typeface="Courier"/>
                <a:cs typeface="Courier"/>
              </a:rPr>
              <a:t>int</a:t>
            </a:r>
            <a:r>
              <a:rPr lang="en-US" sz="1600" b="0" dirty="0">
                <a:latin typeface="Courier"/>
                <a:cs typeface="Courier"/>
              </a:rPr>
              <a:t>	main()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int a;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B	</a:t>
            </a:r>
            <a:r>
              <a:rPr lang="en-US" sz="1600" b="0" dirty="0" err="1">
                <a:latin typeface="Courier"/>
                <a:cs typeface="Courier"/>
              </a:rPr>
              <a:t>objB</a:t>
            </a:r>
            <a:r>
              <a:rPr lang="en-US" sz="1600" b="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a=	</a:t>
            </a:r>
            <a:r>
              <a:rPr lang="en-US" sz="1600" b="0" dirty="0" err="1">
                <a:latin typeface="Courier"/>
                <a:cs typeface="Courier"/>
              </a:rPr>
              <a:t>objB.privdataA</a:t>
            </a:r>
            <a:r>
              <a:rPr lang="en-US" sz="1600" b="0" dirty="0">
                <a:latin typeface="Courier"/>
                <a:cs typeface="Courier"/>
              </a:rPr>
              <a:t>; //not accessible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a=	</a:t>
            </a:r>
            <a:r>
              <a:rPr lang="en-US" sz="1600" b="0" dirty="0" err="1">
                <a:latin typeface="Courier"/>
                <a:cs typeface="Courier"/>
              </a:rPr>
              <a:t>objB.protdataA</a:t>
            </a:r>
            <a:r>
              <a:rPr lang="en-US" sz="1600" b="0" dirty="0">
                <a:latin typeface="Courier"/>
                <a:cs typeface="Courier"/>
              </a:rPr>
              <a:t>; //not accessible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a=	</a:t>
            </a:r>
            <a:r>
              <a:rPr lang="en-US" sz="1600" b="0" dirty="0" err="1">
                <a:latin typeface="Courier"/>
                <a:cs typeface="Courier"/>
              </a:rPr>
              <a:t>objB.pubdataA</a:t>
            </a:r>
            <a:r>
              <a:rPr lang="en-US" sz="1600" b="0" dirty="0">
                <a:latin typeface="Courier"/>
                <a:cs typeface="Courier"/>
              </a:rPr>
              <a:t>; //OK (A public to B)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 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C	</a:t>
            </a:r>
            <a:r>
              <a:rPr lang="en-US" sz="1600" b="0" dirty="0" err="1">
                <a:latin typeface="Courier"/>
                <a:cs typeface="Courier"/>
              </a:rPr>
              <a:t>objC</a:t>
            </a:r>
            <a:r>
              <a:rPr lang="en-US" sz="1600" b="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a=</a:t>
            </a:r>
            <a:r>
              <a:rPr lang="en-US" sz="1600" b="0" dirty="0" err="1">
                <a:latin typeface="Courier"/>
                <a:cs typeface="Courier"/>
              </a:rPr>
              <a:t>objC.privdataA</a:t>
            </a:r>
            <a:r>
              <a:rPr lang="en-US" sz="1600" b="0" dirty="0">
                <a:latin typeface="Courier"/>
                <a:cs typeface="Courier"/>
              </a:rPr>
              <a:t>;  //not accessible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a=</a:t>
            </a:r>
            <a:r>
              <a:rPr lang="en-US" sz="1600" b="0" dirty="0" err="1">
                <a:latin typeface="Courier"/>
                <a:cs typeface="Courier"/>
              </a:rPr>
              <a:t>objC.protdataA</a:t>
            </a:r>
            <a:r>
              <a:rPr lang="en-US" sz="1600" b="0" dirty="0">
                <a:latin typeface="Courier"/>
                <a:cs typeface="Courier"/>
              </a:rPr>
              <a:t>; //not accessible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a=</a:t>
            </a:r>
            <a:r>
              <a:rPr lang="en-US" sz="1600" b="0" dirty="0" err="1">
                <a:latin typeface="Courier"/>
                <a:cs typeface="Courier"/>
              </a:rPr>
              <a:t>objC.pubdataA</a:t>
            </a:r>
            <a:r>
              <a:rPr lang="en-US" sz="1600" b="0" dirty="0">
                <a:latin typeface="Courier"/>
                <a:cs typeface="Courier"/>
              </a:rPr>
              <a:t>;</a:t>
            </a:r>
            <a:r>
              <a:rPr lang="en-US" sz="1200" b="0" dirty="0">
                <a:latin typeface="Courier"/>
                <a:cs typeface="Courier"/>
              </a:rPr>
              <a:t>//not accessible(A private to C)</a:t>
            </a:r>
          </a:p>
          <a:p>
            <a:pPr>
              <a:buNone/>
            </a:pPr>
            <a:endParaRPr lang="en-US" sz="1600" b="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A   </a:t>
            </a:r>
            <a:r>
              <a:rPr lang="en-US" sz="1600" b="0" dirty="0" err="1">
                <a:latin typeface="Courier"/>
                <a:cs typeface="Courier"/>
              </a:rPr>
              <a:t>objA</a:t>
            </a:r>
            <a:r>
              <a:rPr lang="en-US" sz="1600" b="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1600" b="0" dirty="0" err="1">
                <a:latin typeface="Courier"/>
                <a:cs typeface="Courier"/>
              </a:rPr>
              <a:t>objA.pubdataA</a:t>
            </a:r>
            <a:r>
              <a:rPr lang="en-US" sz="1600" b="0" dirty="0">
                <a:latin typeface="Courier"/>
                <a:cs typeface="Courier"/>
              </a:rPr>
              <a:t> = 10;</a:t>
            </a:r>
          </a:p>
          <a:p>
            <a:pPr>
              <a:buNone/>
            </a:pPr>
            <a:endParaRPr lang="en-US" sz="1600" b="0" dirty="0">
              <a:latin typeface="Courier"/>
              <a:cs typeface="Courier"/>
            </a:endParaRPr>
          </a:p>
          <a:p>
            <a:pPr>
              <a:buNone/>
            </a:pPr>
            <a:endParaRPr lang="en-US" sz="1600" b="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return	0;</a:t>
            </a:r>
          </a:p>
          <a:p>
            <a:pPr>
              <a:buNone/>
            </a:pPr>
            <a:r>
              <a:rPr lang="en-US" sz="1600" b="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sz="1600" b="0" dirty="0">
              <a:latin typeface="Courier"/>
              <a:cs typeface="Courier"/>
            </a:endParaRPr>
          </a:p>
          <a:p>
            <a:pPr>
              <a:buNone/>
            </a:pPr>
            <a:endParaRPr lang="en-US" sz="1600" b="0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1156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Public and Private Inheritance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C4AC31-2327-49B7-B030-61BDC7B4503B}"/>
              </a:ext>
            </a:extLst>
          </p:cNvPr>
          <p:cNvCxnSpPr>
            <a:cxnSpLocks/>
          </p:cNvCxnSpPr>
          <p:nvPr/>
        </p:nvCxnSpPr>
        <p:spPr>
          <a:xfrm>
            <a:off x="4114800" y="722671"/>
            <a:ext cx="0" cy="591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71E8A3-8ED2-4EAC-BBA0-1952116D64E4}"/>
              </a:ext>
            </a:extLst>
          </p:cNvPr>
          <p:cNvSpPr/>
          <p:nvPr/>
        </p:nvSpPr>
        <p:spPr>
          <a:xfrm>
            <a:off x="38099" y="595477"/>
            <a:ext cx="39242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Class A	//base	class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private: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int  </a:t>
            </a:r>
            <a:r>
              <a:rPr lang="en-US" sz="1600" dirty="0" err="1">
                <a:latin typeface="Courier"/>
                <a:cs typeface="Courier"/>
              </a:rPr>
              <a:t>privdataA</a:t>
            </a:r>
            <a:r>
              <a:rPr lang="en-US" sz="1600" dirty="0">
                <a:latin typeface="Courier"/>
                <a:cs typeface="Courier"/>
              </a:rPr>
              <a:t>;	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protected:	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int  </a:t>
            </a:r>
            <a:r>
              <a:rPr lang="en-US" sz="1600" dirty="0" err="1">
                <a:latin typeface="Courier"/>
                <a:cs typeface="Courier"/>
              </a:rPr>
              <a:t>protdataA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public: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int  </a:t>
            </a:r>
            <a:r>
              <a:rPr lang="en-US" sz="1600" dirty="0" err="1">
                <a:latin typeface="Courier"/>
                <a:cs typeface="Courier"/>
              </a:rPr>
              <a:t>pubdataA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b="0" dirty="0"/>
              <a:t>What is Inheritance ?</a:t>
            </a:r>
          </a:p>
          <a:p>
            <a:pPr>
              <a:buFont typeface="Arial"/>
              <a:buChar char="•"/>
            </a:pPr>
            <a:r>
              <a:rPr lang="en-US" sz="1800" b="0" dirty="0"/>
              <a:t>Inheritance is Hierarchal</a:t>
            </a:r>
          </a:p>
          <a:p>
            <a:pPr>
              <a:buFont typeface="Arial"/>
              <a:buChar char="•"/>
            </a:pPr>
            <a:r>
              <a:rPr lang="en-US" sz="1800" b="0" dirty="0"/>
              <a:t>Advantages of Inheritance</a:t>
            </a:r>
          </a:p>
          <a:p>
            <a:pPr>
              <a:buFont typeface="Arial"/>
              <a:buChar char="•"/>
            </a:pPr>
            <a:r>
              <a:rPr lang="en-GB" sz="1800" b="0" dirty="0">
                <a:solidFill>
                  <a:srgbClr val="000000"/>
                </a:solidFill>
              </a:rPr>
              <a:t>Class Inheritance Definition</a:t>
            </a:r>
          </a:p>
          <a:p>
            <a:pPr>
              <a:buFont typeface="Arial"/>
              <a:buChar char="•"/>
            </a:pPr>
            <a:r>
              <a:rPr lang="en-GB" sz="1800" b="0" dirty="0">
                <a:solidFill>
                  <a:srgbClr val="000000"/>
                </a:solidFill>
              </a:rPr>
              <a:t>Public, Protected and Private </a:t>
            </a:r>
          </a:p>
          <a:p>
            <a:pPr>
              <a:buFont typeface="Arial"/>
              <a:buChar char="•"/>
            </a:pPr>
            <a:r>
              <a:rPr lang="en-GB" sz="1800" b="0" dirty="0"/>
              <a:t>Inheritance and Accessibility</a:t>
            </a:r>
          </a:p>
          <a:p>
            <a:pPr>
              <a:buFont typeface="Arial"/>
              <a:buChar char="•"/>
            </a:pPr>
            <a:r>
              <a:rPr lang="en-US" sz="1800" b="0" dirty="0"/>
              <a:t>Public and Private Inheritance</a:t>
            </a:r>
          </a:p>
          <a:p>
            <a:pPr>
              <a:buFont typeface="Arial"/>
              <a:buChar char="•"/>
            </a:pPr>
            <a:r>
              <a:rPr lang="en-US" sz="1800" b="0" dirty="0"/>
              <a:t>Constructors, Destructors, and Inheritance</a:t>
            </a:r>
            <a:endParaRPr lang="en-GB" sz="1800" b="0" dirty="0"/>
          </a:p>
          <a:p>
            <a:pPr>
              <a:buFont typeface="Arial"/>
              <a:buChar char="•"/>
            </a:pPr>
            <a:r>
              <a:rPr lang="en-US" sz="1800" b="0" dirty="0">
                <a:ea typeface="MS Mincho" charset="-128"/>
                <a:cs typeface="MS Mincho" charset="-128"/>
              </a:rPr>
              <a:t>Rules for Building a Class Hierarchy</a:t>
            </a:r>
          </a:p>
          <a:p>
            <a:pPr>
              <a:buFont typeface="Arial"/>
              <a:buChar char="•"/>
            </a:pPr>
            <a:r>
              <a:rPr lang="en-US" sz="1800" b="0" dirty="0"/>
              <a:t>Over-written Functions</a:t>
            </a:r>
          </a:p>
          <a:p>
            <a:pPr>
              <a:buFont typeface="Arial"/>
              <a:buChar char="•"/>
            </a:pPr>
            <a:endParaRPr lang="en-US" sz="18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and Private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Functions</a:t>
            </a:r>
            <a:r>
              <a:rPr lang="en-US" sz="2000" b="0" dirty="0"/>
              <a:t> in the derived classes can access protected and public data in the base class.</a:t>
            </a:r>
          </a:p>
          <a:p>
            <a:pPr>
              <a:buFont typeface="Arial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Objects</a:t>
            </a:r>
            <a:r>
              <a:rPr lang="en-US" sz="2000" b="0" dirty="0"/>
              <a:t> of the derived classes cannot access private or protected members of the base class.</a:t>
            </a:r>
          </a:p>
          <a:p>
            <a:pPr>
              <a:buFont typeface="Arial"/>
              <a:buChar char="•"/>
            </a:pPr>
            <a:r>
              <a:rPr lang="en-US" sz="2000" b="0" dirty="0"/>
              <a:t>The difference between publicly derived and privately derived classes: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Objects</a:t>
            </a:r>
            <a:r>
              <a:rPr lang="en-US" sz="2000" dirty="0"/>
              <a:t> of the publicly derived class B can access public members of the base class A.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Objects</a:t>
            </a:r>
            <a:r>
              <a:rPr lang="en-US" sz="2000" dirty="0"/>
              <a:t> of the privately derived class C cannot; they can only access the public members of their own derived class.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and Private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992151"/>
            <a:ext cx="7791438" cy="3960849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800" b="0" dirty="0"/>
              <a:t>When the base class is inherited by using the </a:t>
            </a:r>
            <a:r>
              <a:rPr lang="en-US" sz="1800" b="0" dirty="0">
                <a:solidFill>
                  <a:srgbClr val="FF0000"/>
                </a:solidFill>
              </a:rPr>
              <a:t>private</a:t>
            </a:r>
            <a:r>
              <a:rPr lang="en-US" sz="1800" b="0" dirty="0"/>
              <a:t> access </a:t>
            </a:r>
            <a:r>
              <a:rPr lang="en-US" sz="1800" b="0" dirty="0" err="1"/>
              <a:t>specifier</a:t>
            </a:r>
            <a:r>
              <a:rPr lang="en-US" sz="1800" b="0" dirty="0"/>
              <a:t>, </a:t>
            </a:r>
            <a:r>
              <a:rPr lang="en-US" sz="1800" b="0" dirty="0">
                <a:solidFill>
                  <a:srgbClr val="FF0000"/>
                </a:solidFill>
              </a:rPr>
              <a:t>all public and protected </a:t>
            </a:r>
            <a:r>
              <a:rPr lang="en-US" sz="1800" b="0" dirty="0"/>
              <a:t>members of the base class become </a:t>
            </a:r>
            <a:r>
              <a:rPr lang="en-US" sz="1800" b="0" dirty="0">
                <a:solidFill>
                  <a:srgbClr val="FF0000"/>
                </a:solidFill>
              </a:rPr>
              <a:t>private</a:t>
            </a:r>
            <a:r>
              <a:rPr lang="en-US" sz="1800" b="0" dirty="0"/>
              <a:t> members of the derived class.</a:t>
            </a:r>
          </a:p>
          <a:p>
            <a:pPr>
              <a:buFont typeface="Arial"/>
              <a:buChar char="•"/>
            </a:pPr>
            <a:endParaRPr lang="en-US" sz="1800" b="0" dirty="0"/>
          </a:p>
          <a:p>
            <a:pPr>
              <a:buFont typeface="Arial"/>
              <a:buChar char="•"/>
            </a:pPr>
            <a:r>
              <a:rPr lang="en-US" sz="1800" b="0" dirty="0"/>
              <a:t>When the access </a:t>
            </a:r>
            <a:r>
              <a:rPr lang="en-US" sz="1800" b="0" dirty="0" err="1"/>
              <a:t>specifier</a:t>
            </a:r>
            <a:r>
              <a:rPr lang="en-US" sz="1800" b="0" dirty="0"/>
              <a:t> for a base class is </a:t>
            </a:r>
            <a:r>
              <a:rPr lang="en-US" sz="1800" b="0" dirty="0">
                <a:solidFill>
                  <a:srgbClr val="FF0000"/>
                </a:solidFill>
              </a:rPr>
              <a:t>public</a:t>
            </a:r>
            <a:r>
              <a:rPr lang="en-US" sz="1800" b="0" dirty="0"/>
              <a:t>, all </a:t>
            </a:r>
            <a:r>
              <a:rPr lang="en-US" sz="1800" b="0" dirty="0">
                <a:solidFill>
                  <a:srgbClr val="FF0000"/>
                </a:solidFill>
              </a:rPr>
              <a:t>public</a:t>
            </a:r>
            <a:r>
              <a:rPr lang="en-US" sz="1800" b="0" dirty="0"/>
              <a:t> members of the base become </a:t>
            </a:r>
            <a:r>
              <a:rPr lang="en-US" sz="1800" b="0" dirty="0">
                <a:solidFill>
                  <a:srgbClr val="FF0000"/>
                </a:solidFill>
              </a:rPr>
              <a:t>public</a:t>
            </a:r>
            <a:r>
              <a:rPr lang="en-US" sz="1800" b="0" dirty="0"/>
              <a:t> members of the derived class, and all </a:t>
            </a:r>
            <a:r>
              <a:rPr lang="en-US" sz="1800" b="0" dirty="0">
                <a:solidFill>
                  <a:srgbClr val="FF0000"/>
                </a:solidFill>
              </a:rPr>
              <a:t>protected </a:t>
            </a:r>
            <a:r>
              <a:rPr lang="en-US" sz="1800" b="0" dirty="0"/>
              <a:t>members of the base become </a:t>
            </a:r>
            <a:r>
              <a:rPr lang="en-US" sz="1800" b="0" dirty="0">
                <a:solidFill>
                  <a:srgbClr val="FF0000"/>
                </a:solidFill>
              </a:rPr>
              <a:t>protected</a:t>
            </a:r>
            <a:r>
              <a:rPr lang="en-US" sz="1800" b="0" dirty="0"/>
              <a:t> members of the derived class.</a:t>
            </a:r>
          </a:p>
          <a:p>
            <a:pPr>
              <a:buFont typeface="Arial"/>
              <a:buChar char="•"/>
            </a:pPr>
            <a:endParaRPr lang="en-US" sz="1800" b="0" dirty="0"/>
          </a:p>
          <a:p>
            <a:pPr>
              <a:buFont typeface="Arial"/>
              <a:buChar char="•"/>
            </a:pPr>
            <a:r>
              <a:rPr lang="en-US" sz="1800" b="0" dirty="0"/>
              <a:t>When the access </a:t>
            </a:r>
            <a:r>
              <a:rPr lang="en-US" sz="1800" b="0" dirty="0" err="1"/>
              <a:t>specifier</a:t>
            </a:r>
            <a:r>
              <a:rPr lang="en-US" sz="1800" b="0" dirty="0"/>
              <a:t> for a base class is </a:t>
            </a:r>
            <a:r>
              <a:rPr lang="en-US" sz="1800" b="0" dirty="0">
                <a:solidFill>
                  <a:srgbClr val="FF0000"/>
                </a:solidFill>
              </a:rPr>
              <a:t>protected</a:t>
            </a:r>
            <a:r>
              <a:rPr lang="en-US" sz="1800" b="0" dirty="0"/>
              <a:t>, all </a:t>
            </a:r>
            <a:r>
              <a:rPr lang="en-US" sz="1800" b="0" dirty="0">
                <a:solidFill>
                  <a:srgbClr val="FF0000"/>
                </a:solidFill>
              </a:rPr>
              <a:t>public and protected members </a:t>
            </a:r>
            <a:r>
              <a:rPr lang="en-US" sz="1800" b="0" dirty="0"/>
              <a:t>of the base class become </a:t>
            </a:r>
            <a:r>
              <a:rPr lang="en-US" sz="1800" b="0" dirty="0">
                <a:solidFill>
                  <a:srgbClr val="FF0000"/>
                </a:solidFill>
              </a:rPr>
              <a:t>protected</a:t>
            </a:r>
            <a:r>
              <a:rPr lang="en-US" sz="1800" b="0" dirty="0"/>
              <a:t> members of the derived class.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914400"/>
            <a:ext cx="4331958" cy="472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Tx/>
              <a:buNone/>
            </a:pPr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#include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>
                <a:solidFill>
                  <a:srgbClr val="C00000"/>
                </a:solidFill>
                <a:latin typeface="Courier"/>
                <a:cs typeface="Courier"/>
              </a:rPr>
              <a:t>&lt;</a:t>
            </a:r>
            <a:r>
              <a:rPr lang="en-GB" sz="1400" b="0" dirty="0" err="1">
                <a:solidFill>
                  <a:srgbClr val="C00000"/>
                </a:solidFill>
                <a:latin typeface="Courier"/>
                <a:cs typeface="Courier"/>
              </a:rPr>
              <a:t>iostream</a:t>
            </a:r>
            <a:r>
              <a:rPr lang="en-GB" sz="1400" b="0" dirty="0">
                <a:solidFill>
                  <a:srgbClr val="C00000"/>
                </a:solidFill>
                <a:latin typeface="Courier"/>
                <a:cs typeface="Courier"/>
              </a:rPr>
              <a:t>&gt;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using namespace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std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base // base class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, j;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public: 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void set(int a, int b) { 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=a; j=b;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     }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void show(){ 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cout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&lt;&lt;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&lt;&lt; “ “ &lt;&lt; j &lt;&lt; “</a:t>
            </a:r>
            <a:r>
              <a:rPr lang="x-none" sz="1400" b="0" dirty="0">
                <a:solidFill>
                  <a:srgbClr val="000000"/>
                </a:solidFill>
                <a:latin typeface="Courier"/>
                <a:cs typeface="Courier"/>
              </a:rPr>
              <a:t>\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n”;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}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724400" cy="5759342"/>
          </a:xfr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derived: public base //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derivedclass</a:t>
            </a: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 int k;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public: 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derived( int x) {k =x; }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void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showK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(){ 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cout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&lt;&lt;k &lt;&lt; “</a:t>
            </a:r>
            <a:r>
              <a:rPr lang="x-none" sz="1400" b="0" dirty="0">
                <a:solidFill>
                  <a:srgbClr val="000000"/>
                </a:solidFill>
                <a:latin typeface="Courier"/>
                <a:cs typeface="Courier"/>
              </a:rPr>
              <a:t>\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n”;        </a:t>
            </a:r>
            <a:r>
              <a:rPr lang="en-GB" sz="1400" dirty="0" err="1">
                <a:solidFill>
                  <a:srgbClr val="FF0000"/>
                </a:solidFill>
                <a:latin typeface="Courier"/>
                <a:cs typeface="Courier"/>
              </a:rPr>
              <a:t>ob</a:t>
            </a:r>
            <a:endParaRPr lang="en-GB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}</a:t>
            </a:r>
          </a:p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void main(){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derived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(3);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ob.set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(1,2); // access member of base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ob.show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(); // access member of base</a:t>
            </a:r>
          </a:p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ob.showK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(); // access member of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drived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             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>
              <a:buClrTx/>
              <a:buNone/>
            </a:pPr>
            <a:endParaRPr lang="en-GB" sz="1400" b="0" dirty="0">
              <a:solidFill>
                <a:srgbClr val="333399"/>
              </a:solidFill>
              <a:latin typeface="Courier"/>
              <a:cs typeface="Courier"/>
            </a:endParaRP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6F28F729-C9BD-42F7-910B-BC9A7D248C88}" type="slidenum">
              <a:rPr lang="en-GB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None/>
              </a:pPr>
              <a:t>22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20940" cy="548640"/>
          </a:xfrm>
        </p:spPr>
        <p:txBody>
          <a:bodyPr>
            <a:noAutofit/>
          </a:bodyPr>
          <a:lstStyle/>
          <a:p>
            <a:r>
              <a:rPr lang="en-GB" sz="2400" dirty="0"/>
              <a:t>Example: base class inherited as public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445CDF-C5D7-442F-AD18-7C258D2E0DE3}"/>
              </a:ext>
            </a:extLst>
          </p:cNvPr>
          <p:cNvSpPr/>
          <p:nvPr/>
        </p:nvSpPr>
        <p:spPr>
          <a:xfrm>
            <a:off x="7661898" y="3073942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9ED4-4BC4-4F90-A04A-4ABA7D37B756}"/>
              </a:ext>
            </a:extLst>
          </p:cNvPr>
          <p:cNvSpPr/>
          <p:nvPr/>
        </p:nvSpPr>
        <p:spPr>
          <a:xfrm>
            <a:off x="8267700" y="3429000"/>
            <a:ext cx="3429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DFE4E-FC45-4B12-9D63-4622B0188C35}"/>
              </a:ext>
            </a:extLst>
          </p:cNvPr>
          <p:cNvSpPr txBox="1"/>
          <p:nvPr/>
        </p:nvSpPr>
        <p:spPr>
          <a:xfrm flipH="1">
            <a:off x="8039100" y="33528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8DF33D-F190-4732-B3D2-0C9FA0223BD4}"/>
              </a:ext>
            </a:extLst>
          </p:cNvPr>
          <p:cNvSpPr/>
          <p:nvPr/>
        </p:nvSpPr>
        <p:spPr>
          <a:xfrm>
            <a:off x="7086600" y="3352800"/>
            <a:ext cx="8382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FF0000"/>
                </a:solidFill>
              </a:rPr>
              <a:t>showK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57EEC3-3087-4E30-A473-BE1E02212B38}"/>
              </a:ext>
            </a:extLst>
          </p:cNvPr>
          <p:cNvSpPr/>
          <p:nvPr/>
        </p:nvSpPr>
        <p:spPr>
          <a:xfrm>
            <a:off x="7183749" y="3738307"/>
            <a:ext cx="8382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89E3E-8733-4050-B37A-AFB517CFAFFF}"/>
              </a:ext>
            </a:extLst>
          </p:cNvPr>
          <p:cNvSpPr/>
          <p:nvPr/>
        </p:nvSpPr>
        <p:spPr>
          <a:xfrm>
            <a:off x="7183749" y="4063040"/>
            <a:ext cx="8382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show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C36703-ADD4-41D9-B65D-8A79DD872817}"/>
              </a:ext>
            </a:extLst>
          </p:cNvPr>
          <p:cNvCxnSpPr/>
          <p:nvPr/>
        </p:nvCxnSpPr>
        <p:spPr>
          <a:xfrm flipV="1">
            <a:off x="8610600" y="2514600"/>
            <a:ext cx="0" cy="55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37A2F5-8EC2-419A-8EA5-F54619EC2D11}"/>
              </a:ext>
            </a:extLst>
          </p:cNvPr>
          <p:cNvSpPr/>
          <p:nvPr/>
        </p:nvSpPr>
        <p:spPr>
          <a:xfrm>
            <a:off x="8000044" y="1432405"/>
            <a:ext cx="1087749" cy="1033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D724D9-7397-41EC-9F66-DC0242DA29F2}"/>
              </a:ext>
            </a:extLst>
          </p:cNvPr>
          <p:cNvSpPr/>
          <p:nvPr/>
        </p:nvSpPr>
        <p:spPr>
          <a:xfrm>
            <a:off x="8401038" y="1726658"/>
            <a:ext cx="502920" cy="17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7D69A-502D-41A6-865B-BD667DD2C1A3}"/>
              </a:ext>
            </a:extLst>
          </p:cNvPr>
          <p:cNvSpPr/>
          <p:nvPr/>
        </p:nvSpPr>
        <p:spPr>
          <a:xfrm>
            <a:off x="8401038" y="2013260"/>
            <a:ext cx="502920" cy="16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F1D48-E758-49B2-B130-0D6FEFAFD454}"/>
              </a:ext>
            </a:extLst>
          </p:cNvPr>
          <p:cNvSpPr txBox="1"/>
          <p:nvPr/>
        </p:nvSpPr>
        <p:spPr>
          <a:xfrm>
            <a:off x="8140482" y="1630474"/>
            <a:ext cx="28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01645-F1BF-4663-AAE7-77C88F8401AC}"/>
              </a:ext>
            </a:extLst>
          </p:cNvPr>
          <p:cNvSpPr txBox="1"/>
          <p:nvPr/>
        </p:nvSpPr>
        <p:spPr>
          <a:xfrm>
            <a:off x="8163453" y="1905000"/>
            <a:ext cx="36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51004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990600"/>
            <a:ext cx="3733800" cy="4191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Tx/>
              <a:buNone/>
            </a:pPr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#include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>
                <a:solidFill>
                  <a:srgbClr val="C00000"/>
                </a:solidFill>
                <a:latin typeface="Courier"/>
                <a:cs typeface="Courier"/>
              </a:rPr>
              <a:t>&lt;</a:t>
            </a:r>
            <a:r>
              <a:rPr lang="en-GB" sz="1400" b="0" dirty="0" err="1">
                <a:solidFill>
                  <a:srgbClr val="C00000"/>
                </a:solidFill>
                <a:latin typeface="Courier"/>
                <a:cs typeface="Courier"/>
              </a:rPr>
              <a:t>iostream</a:t>
            </a:r>
            <a:r>
              <a:rPr lang="en-GB" sz="1400" b="0" dirty="0">
                <a:solidFill>
                  <a:srgbClr val="C00000"/>
                </a:solidFill>
                <a:latin typeface="Courier"/>
                <a:cs typeface="Courier"/>
              </a:rPr>
              <a:t>&gt;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using namespace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std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ClrTx/>
              <a:buNone/>
            </a:pPr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base // base class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, j;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public: 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void set(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a,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b) 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{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=a; j=b;}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void show()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{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cout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&lt;&lt;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&lt;&lt; “ “ &lt;&lt; j &lt;&lt; “</a:t>
            </a:r>
            <a:r>
              <a:rPr lang="x-none" sz="1400" b="0" dirty="0">
                <a:solidFill>
                  <a:srgbClr val="000000"/>
                </a:solidFill>
                <a:latin typeface="Courier"/>
                <a:cs typeface="Courier"/>
              </a:rPr>
              <a:t>\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n”;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}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914400"/>
            <a:ext cx="5410200" cy="575934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derived: private base//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drivedclass</a:t>
            </a: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k;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public: 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derived( int x) {k =x; }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void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showK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(){ 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cout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&lt;&lt;k &lt;&lt; “</a:t>
            </a:r>
            <a:r>
              <a:rPr lang="x-none" sz="1400" b="0" dirty="0">
                <a:solidFill>
                  <a:srgbClr val="000000"/>
                </a:solidFill>
                <a:latin typeface="Courier"/>
                <a:cs typeface="Courier"/>
              </a:rPr>
              <a:t>\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n”;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}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void main(){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derived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(3);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ob.set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(1,2); // Error, can’t access set()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ob.show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(); // Error, , can’t access show()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ob.showk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(); // ok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>
              <a:buClrTx/>
              <a:buNone/>
            </a:pPr>
            <a:endParaRPr lang="en-GB" sz="1400" b="0" dirty="0">
              <a:solidFill>
                <a:srgbClr val="333399"/>
              </a:solidFill>
              <a:latin typeface="Courier"/>
              <a:cs typeface="Courier"/>
            </a:endParaRP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6F28F729-C9BD-42F7-910B-BC9A7D248C88}" type="slidenum">
              <a:rPr lang="en-GB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None/>
              </a:pPr>
              <a:t>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GB" dirty="0" err="1"/>
              <a:t>Example:base</a:t>
            </a:r>
            <a:r>
              <a:rPr lang="en-GB" dirty="0"/>
              <a:t> class inherited as private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70754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3886200" cy="6096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Tx/>
              <a:buNone/>
            </a:pPr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#include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>
                <a:solidFill>
                  <a:srgbClr val="C00000"/>
                </a:solidFill>
                <a:latin typeface="Courier"/>
                <a:cs typeface="Courier"/>
              </a:rPr>
              <a:t>&lt;</a:t>
            </a:r>
            <a:r>
              <a:rPr lang="en-GB" sz="1400" b="0" dirty="0" err="1">
                <a:solidFill>
                  <a:srgbClr val="C00000"/>
                </a:solidFill>
                <a:latin typeface="Courier"/>
                <a:cs typeface="Courier"/>
              </a:rPr>
              <a:t>iostream</a:t>
            </a:r>
            <a:r>
              <a:rPr lang="en-GB" sz="1400" b="0" dirty="0">
                <a:solidFill>
                  <a:srgbClr val="C00000"/>
                </a:solidFill>
                <a:latin typeface="Courier"/>
                <a:cs typeface="Courier"/>
              </a:rPr>
              <a:t>&gt;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using namespace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std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base // base class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{ 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I;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protected: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j; 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public: 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k;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void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seti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a) {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=a; }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geti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 { return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;}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0" y="685800"/>
            <a:ext cx="5334000" cy="598794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// inherit base as protected</a:t>
            </a:r>
          </a:p>
          <a:p>
            <a:r>
              <a:rPr lang="en-GB" sz="1400" b="0" dirty="0">
                <a:solidFill>
                  <a:srgbClr val="0000FF"/>
                </a:solidFill>
                <a:latin typeface="Courier"/>
                <a:cs typeface="Courier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derived: protected base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public: 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void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setj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a) { j = a ; } // j is a protected 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void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setK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a){ k = a;} //k is also protected 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getj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 { return j;}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getk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 { return k;}</a:t>
            </a:r>
          </a:p>
          <a:p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void main(){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derived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ob.seti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(10); // illegal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cout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&lt;&lt;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ob.geti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(); //illegal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ob.k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= 10;	//illegal</a:t>
            </a:r>
          </a:p>
          <a:p>
            <a:pPr>
              <a:buClrTx/>
              <a:buNone/>
            </a:pPr>
            <a:endParaRPr lang="en-GB" sz="1400" b="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ob.setk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(10); 	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cout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&lt;&lt;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ob.getk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ob.setj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(12);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cout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 &lt;&lt; </a:t>
            </a:r>
            <a:r>
              <a:rPr lang="en-GB" sz="1400" b="0" dirty="0" err="1">
                <a:solidFill>
                  <a:srgbClr val="000000"/>
                </a:solidFill>
                <a:latin typeface="Courier"/>
                <a:cs typeface="Courier"/>
              </a:rPr>
              <a:t>ob.getj</a:t>
            </a: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();			</a:t>
            </a:r>
          </a:p>
          <a:p>
            <a:pPr>
              <a:buClrTx/>
              <a:buNone/>
            </a:pPr>
            <a:r>
              <a:rPr lang="en-GB" sz="1400" b="0" dirty="0">
                <a:solidFill>
                  <a:srgbClr val="000000"/>
                </a:solidFill>
                <a:latin typeface="Courier"/>
                <a:cs typeface="Courier"/>
              </a:rPr>
              <a:t>	}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6F28F729-C9BD-42F7-910B-BC9A7D248C88}" type="slidenum">
              <a:rPr lang="en-GB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None/>
              </a:pPr>
              <a:t>24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914400"/>
          </a:xfrm>
        </p:spPr>
        <p:txBody>
          <a:bodyPr>
            <a:noAutofit/>
          </a:bodyPr>
          <a:lstStyle/>
          <a:p>
            <a:r>
              <a:rPr lang="en-GB" sz="2400" dirty="0" err="1"/>
              <a:t>Example:base</a:t>
            </a:r>
            <a:r>
              <a:rPr lang="en-GB" sz="2400" dirty="0"/>
              <a:t> class inherited as protected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103852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51905C-793A-41D6-AEC9-047A2961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Method Overriding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BD3EA-4EBC-4AD6-AB13-CA647BAB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9051D-65FA-452E-B945-59502F7EEC86}"/>
              </a:ext>
            </a:extLst>
          </p:cNvPr>
          <p:cNvSpPr/>
          <p:nvPr/>
        </p:nvSpPr>
        <p:spPr>
          <a:xfrm>
            <a:off x="609600" y="1447800"/>
            <a:ext cx="906780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 A subclass can modify behavior inherited from a parent class .</a:t>
            </a:r>
          </a:p>
          <a:p>
            <a:pPr>
              <a:lnSpc>
                <a:spcPct val="90000"/>
              </a:lnSpc>
              <a:buClr>
                <a:srgbClr val="003399"/>
              </a:buClr>
            </a:pPr>
            <a:endParaRPr lang="en-US" altLang="en-US" sz="2800" dirty="0"/>
          </a:p>
          <a:p>
            <a:pPr>
              <a:lnSpc>
                <a:spcPct val="90000"/>
              </a:lnSpc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A subclass can create a method with different functionality than the parents method but </a:t>
            </a:r>
          </a:p>
          <a:p>
            <a:pPr>
              <a:lnSpc>
                <a:spcPct val="90000"/>
              </a:lnSpc>
              <a:buClr>
                <a:srgbClr val="003399"/>
              </a:buClr>
            </a:pPr>
            <a:r>
              <a:rPr lang="en-US" altLang="en-US" sz="2800" dirty="0"/>
              <a:t>with the same:</a:t>
            </a:r>
          </a:p>
          <a:p>
            <a:pPr lvl="1">
              <a:lnSpc>
                <a:spcPct val="90000"/>
              </a:lnSpc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     Name</a:t>
            </a:r>
          </a:p>
          <a:p>
            <a:pPr lvl="1">
              <a:lnSpc>
                <a:spcPct val="90000"/>
              </a:lnSpc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     Return type</a:t>
            </a:r>
          </a:p>
          <a:p>
            <a:pPr lvl="1">
              <a:lnSpc>
                <a:spcPct val="90000"/>
              </a:lnSpc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     Argument list</a:t>
            </a:r>
          </a:p>
        </p:txBody>
      </p:sp>
    </p:spTree>
    <p:extLst>
      <p:ext uri="{BB962C8B-B14F-4D97-AF65-F5344CB8AC3E}">
        <p14:creationId xmlns:p14="http://schemas.microsoft.com/office/powerpoint/2010/main" val="295195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8B25-F32D-46EF-A716-E37D81C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A41B32-0467-4DB2-B4ED-4271AC6B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6BE73-DDA6-474D-BEEE-63AD11D38196}"/>
              </a:ext>
            </a:extLst>
          </p:cNvPr>
          <p:cNvSpPr txBox="1"/>
          <p:nvPr/>
        </p:nvSpPr>
        <p:spPr>
          <a:xfrm>
            <a:off x="26948" y="990600"/>
            <a:ext cx="929640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 Shape {</a:t>
            </a:r>
          </a:p>
          <a:p>
            <a:r>
              <a:rPr lang="en-US" dirty="0"/>
              <a:t>        protected:</a:t>
            </a:r>
          </a:p>
          <a:p>
            <a:r>
              <a:rPr lang="en-US" dirty="0"/>
              <a:t>	       string name;</a:t>
            </a:r>
          </a:p>
          <a:p>
            <a:r>
              <a:rPr lang="en-US" dirty="0"/>
              <a:t>        public:</a:t>
            </a:r>
          </a:p>
          <a:p>
            <a:r>
              <a:rPr lang="en-US" dirty="0"/>
              <a:t>		   Shape(const string &amp; </a:t>
            </a:r>
            <a:r>
              <a:rPr lang="en-US" dirty="0" err="1"/>
              <a:t>newName</a:t>
            </a:r>
            <a:r>
              <a:rPr lang="en-US" dirty="0"/>
              <a:t>){ name = </a:t>
            </a:r>
            <a:r>
              <a:rPr lang="en-US" dirty="0" err="1"/>
              <a:t>newName</a:t>
            </a:r>
            <a:r>
              <a:rPr lang="en-US" dirty="0"/>
              <a:t>; }</a:t>
            </a:r>
          </a:p>
          <a:p>
            <a:r>
              <a:rPr lang="en-US" dirty="0"/>
              <a:t>		   void </a:t>
            </a:r>
            <a:r>
              <a:rPr lang="en-US" dirty="0" err="1"/>
              <a:t>setName</a:t>
            </a:r>
            <a:r>
              <a:rPr lang="en-US" dirty="0"/>
              <a:t>(const string &amp; </a:t>
            </a:r>
            <a:r>
              <a:rPr lang="en-US" dirty="0" err="1"/>
              <a:t>newName</a:t>
            </a:r>
            <a:r>
              <a:rPr lang="en-US" dirty="0"/>
              <a:t>){ name = </a:t>
            </a:r>
            <a:r>
              <a:rPr lang="en-US" dirty="0" err="1"/>
              <a:t>newName</a:t>
            </a:r>
            <a:r>
              <a:rPr lang="en-US" dirty="0"/>
              <a:t>;}</a:t>
            </a:r>
          </a:p>
          <a:p>
            <a:r>
              <a:rPr lang="en-US" dirty="0"/>
              <a:t>		   string </a:t>
            </a:r>
            <a:r>
              <a:rPr lang="en-US" dirty="0" err="1"/>
              <a:t>getName</a:t>
            </a:r>
            <a:r>
              <a:rPr lang="en-US" dirty="0"/>
              <a:t>(){ return name; }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float </a:t>
            </a:r>
            <a:r>
              <a:rPr lang="en-US" dirty="0" err="1"/>
              <a:t>getarea</a:t>
            </a:r>
            <a:r>
              <a:rPr lang="en-US" dirty="0"/>
              <a:t>(){ return 0;} ;</a:t>
            </a:r>
          </a:p>
          <a:p>
            <a:r>
              <a:rPr lang="en-US" dirty="0"/>
              <a:t>		 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</a:t>
            </a:r>
            <a:r>
              <a:rPr lang="en-US" dirty="0" err="1"/>
              <a:t>TwoDim:public</a:t>
            </a:r>
            <a:r>
              <a:rPr lang="en-US" dirty="0"/>
              <a:t>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protected:</a:t>
            </a:r>
          </a:p>
          <a:p>
            <a:r>
              <a:rPr lang="en-US" dirty="0"/>
              <a:t>float width , height;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TwoDim</a:t>
            </a:r>
            <a:r>
              <a:rPr lang="en-US" dirty="0"/>
              <a:t>(const </a:t>
            </a:r>
            <a:r>
              <a:rPr lang="en-US" dirty="0" err="1"/>
              <a:t>string&amp;N</a:t>
            </a:r>
            <a:r>
              <a:rPr lang="en-US" dirty="0"/>
              <a:t>="unknown", float w=0,float h=0):Shape(N){ </a:t>
            </a:r>
          </a:p>
          <a:p>
            <a:r>
              <a:rPr lang="en-US" dirty="0"/>
              <a:t>                          width = w; height=h; </a:t>
            </a:r>
          </a:p>
          <a:p>
            <a:r>
              <a:rPr lang="en-US" dirty="0"/>
              <a:t>                                   }</a:t>
            </a:r>
          </a:p>
          <a:p>
            <a:r>
              <a:rPr lang="en-US" dirty="0"/>
              <a:t>	 float </a:t>
            </a:r>
            <a:r>
              <a:rPr lang="en-US" dirty="0" err="1"/>
              <a:t>getarea</a:t>
            </a:r>
            <a:r>
              <a:rPr lang="en-US" dirty="0"/>
              <a:t>(){ return 0;} 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308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444AD-172F-4839-AEEB-4A60CB33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5522D-6AC9-4111-94F0-A62674333E9B}"/>
              </a:ext>
            </a:extLst>
          </p:cNvPr>
          <p:cNvSpPr/>
          <p:nvPr/>
        </p:nvSpPr>
        <p:spPr>
          <a:xfrm>
            <a:off x="228600" y="0"/>
            <a:ext cx="91440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class Circle: public </a:t>
            </a:r>
            <a:r>
              <a:rPr lang="en-US" sz="1400" dirty="0" err="1"/>
              <a:t>TwoDim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public:</a:t>
            </a:r>
          </a:p>
          <a:p>
            <a:r>
              <a:rPr lang="en-US" sz="1400" dirty="0"/>
              <a:t>                Circle(float radius)</a:t>
            </a:r>
            <a:r>
              <a:rPr lang="fr-FR" sz="1400" dirty="0"/>
              <a:t>: </a:t>
            </a:r>
            <a:r>
              <a:rPr lang="fr-FR" sz="1400" dirty="0" err="1"/>
              <a:t>TwoDim</a:t>
            </a:r>
            <a:r>
              <a:rPr lang="fr-FR" sz="1400" dirty="0"/>
              <a:t>("</a:t>
            </a:r>
            <a:r>
              <a:rPr lang="fr-FR" sz="1400" dirty="0" err="1"/>
              <a:t>Circle",radius</a:t>
            </a:r>
            <a:r>
              <a:rPr lang="fr-FR" sz="1400" dirty="0"/>
              <a:t>) {   }</a:t>
            </a:r>
          </a:p>
          <a:p>
            <a:r>
              <a:rPr lang="en-US" sz="1400" dirty="0"/>
              <a:t>               float </a:t>
            </a:r>
            <a:r>
              <a:rPr lang="en-US" sz="1400" dirty="0" err="1"/>
              <a:t>getarea</a:t>
            </a:r>
            <a:r>
              <a:rPr lang="en-US" sz="1400" dirty="0"/>
              <a:t>() {  </a:t>
            </a:r>
            <a:r>
              <a:rPr lang="en-US" sz="1400" dirty="0" err="1"/>
              <a:t>retrun</a:t>
            </a:r>
            <a:r>
              <a:rPr lang="en-US" sz="1400" dirty="0"/>
              <a:t>     width*width*(22/7.0);   }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>class Rectangle: public </a:t>
            </a:r>
            <a:r>
              <a:rPr lang="en-US" sz="1400" dirty="0" err="1"/>
              <a:t>TwoDim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public:</a:t>
            </a:r>
          </a:p>
          <a:p>
            <a:r>
              <a:rPr lang="en-US" sz="1400" dirty="0"/>
              <a:t>                Rectangle(float width, float height ):</a:t>
            </a:r>
            <a:r>
              <a:rPr lang="en-US" sz="1400" dirty="0" err="1"/>
              <a:t>TwoDim</a:t>
            </a:r>
            <a:r>
              <a:rPr lang="en-US" sz="1400" dirty="0"/>
              <a:t>("Rectangle") {</a:t>
            </a:r>
          </a:p>
          <a:p>
            <a:r>
              <a:rPr lang="en-US" sz="1400" dirty="0"/>
              <a:t>                   this-&gt;width = width; this-&gt;height = height; }</a:t>
            </a:r>
          </a:p>
          <a:p>
            <a:endParaRPr lang="en-US" sz="1400" dirty="0"/>
          </a:p>
          <a:p>
            <a:r>
              <a:rPr lang="en-US" sz="1400" dirty="0"/>
              <a:t>                float </a:t>
            </a:r>
            <a:r>
              <a:rPr lang="en-US" sz="1400" dirty="0" err="1"/>
              <a:t>getarea</a:t>
            </a:r>
            <a:r>
              <a:rPr lang="en-US" sz="1400" dirty="0"/>
              <a:t>() { return width * height ; }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>class Square: public Rectangle {</a:t>
            </a:r>
          </a:p>
          <a:p>
            <a:r>
              <a:rPr lang="en-US" sz="1400" dirty="0"/>
              <a:t>        public:</a:t>
            </a:r>
          </a:p>
          <a:p>
            <a:r>
              <a:rPr lang="en-US" sz="1400" dirty="0"/>
              <a:t>                Square(float size) : Rectangle(size, size) { name = "Square";}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6DB43-2A6B-4F79-9F87-0757C2BC32F7}"/>
              </a:ext>
            </a:extLst>
          </p:cNvPr>
          <p:cNvSpPr/>
          <p:nvPr/>
        </p:nvSpPr>
        <p:spPr>
          <a:xfrm>
            <a:off x="0" y="3887212"/>
            <a:ext cx="9138424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int main () {</a:t>
            </a:r>
          </a:p>
          <a:p>
            <a:endParaRPr lang="en-US" sz="1200" dirty="0"/>
          </a:p>
          <a:p>
            <a:r>
              <a:rPr lang="en-US" sz="1200" dirty="0"/>
              <a:t>        Shape * papers[5];            Circle C1(15.0);             Rectangle R1(34.0,2.0);           Circle C2(2.3);            Square S1(3.33);           Rectangle R2(5.61,7.92);</a:t>
            </a:r>
          </a:p>
          <a:p>
            <a:endParaRPr lang="en-US" sz="1200" dirty="0"/>
          </a:p>
          <a:p>
            <a:r>
              <a:rPr lang="en-US" sz="1200" dirty="0"/>
              <a:t>                          papers[0] = &amp;C1;  </a:t>
            </a:r>
          </a:p>
          <a:p>
            <a:r>
              <a:rPr lang="en-US" sz="1200" dirty="0"/>
              <a:t>		papers[1] = &amp;R1; </a:t>
            </a:r>
          </a:p>
          <a:p>
            <a:r>
              <a:rPr lang="en-US" sz="1200" dirty="0"/>
              <a:t>		papers[2] = &amp;S1;</a:t>
            </a:r>
          </a:p>
          <a:p>
            <a:r>
              <a:rPr lang="en-US" sz="1200" dirty="0"/>
              <a:t>		papers[3] = &amp;C2;</a:t>
            </a:r>
          </a:p>
          <a:p>
            <a:r>
              <a:rPr lang="en-US" sz="1200" dirty="0"/>
              <a:t>		papers[4] = &amp;R2;</a:t>
            </a:r>
          </a:p>
          <a:p>
            <a:endParaRPr lang="en-US" sz="1200" dirty="0"/>
          </a:p>
          <a:p>
            <a:r>
              <a:rPr lang="en-US" sz="1200" dirty="0"/>
              <a:t>        for (int k=0; k&lt;5; k++)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cout</a:t>
            </a:r>
            <a:r>
              <a:rPr lang="en-US" sz="1200" dirty="0"/>
              <a:t> &lt;&lt; "Area of "&lt;&lt;papers[k]-&gt;</a:t>
            </a:r>
            <a:r>
              <a:rPr lang="en-US" sz="1200" dirty="0" err="1"/>
              <a:t>getName</a:t>
            </a:r>
            <a:r>
              <a:rPr lang="en-US" sz="1200" dirty="0"/>
              <a:t>()&lt;&lt;"is " &lt;&lt; papers[k]-&gt;</a:t>
            </a:r>
            <a:r>
              <a:rPr lang="en-US" sz="1200" dirty="0" err="1"/>
              <a:t>getarea</a:t>
            </a:r>
            <a:r>
              <a:rPr lang="en-US" sz="1200" dirty="0"/>
              <a:t>()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				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29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2912-387E-45E2-BF88-8AF3465F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46" y="147091"/>
            <a:ext cx="7772400" cy="515144"/>
          </a:xfrm>
        </p:spPr>
        <p:txBody>
          <a:bodyPr/>
          <a:lstStyle/>
          <a:p>
            <a:pPr lvl="0"/>
            <a:r>
              <a:rPr lang="en-US" altLang="en-US" b="1" dirty="0">
                <a:solidFill>
                  <a:schemeClr val="accent6"/>
                </a:solidFill>
                <a:latin typeface="var(--font-family--heading)"/>
              </a:rPr>
              <a:t>Overriding vs Overloading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D8B4A-BF1E-4AF5-94C1-34FA22DE2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92934"/>
              </p:ext>
            </p:extLst>
          </p:nvPr>
        </p:nvGraphicFramePr>
        <p:xfrm>
          <a:off x="609600" y="764703"/>
          <a:ext cx="7344422" cy="5328593"/>
        </p:xfrm>
        <a:graphic>
          <a:graphicData uri="http://schemas.openxmlformats.org/drawingml/2006/table">
            <a:tbl>
              <a:tblPr/>
              <a:tblGrid>
                <a:gridCol w="3672211">
                  <a:extLst>
                    <a:ext uri="{9D8B030D-6E8A-4147-A177-3AD203B41FA5}">
                      <a16:colId xmlns:a16="http://schemas.microsoft.com/office/drawing/2014/main" val="838066007"/>
                    </a:ext>
                  </a:extLst>
                </a:gridCol>
                <a:gridCol w="3672211">
                  <a:extLst>
                    <a:ext uri="{9D8B030D-6E8A-4147-A177-3AD203B41FA5}">
                      <a16:colId xmlns:a16="http://schemas.microsoft.com/office/drawing/2014/main" val="1058917148"/>
                    </a:ext>
                  </a:extLst>
                </a:gridCol>
              </a:tblGrid>
              <a:tr h="428542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Overriding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Overloading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04967"/>
                  </a:ext>
                </a:extLst>
              </a:tr>
              <a:tr h="704277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Overriding happens between superclass and subclass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4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Overloading is present in the same class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82771"/>
                  </a:ext>
                </a:extLst>
              </a:tr>
              <a:tr h="980010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The method signature must be the same in superclass and subclass.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The method name must be the same but method signature must be different.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5052"/>
                  </a:ext>
                </a:extLst>
              </a:tr>
              <a:tr h="704277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Identification of the method to be called happens at runtime.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4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We can identify the method to be called at compile-time.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5207"/>
                  </a:ext>
                </a:extLst>
              </a:tr>
              <a:tr h="1807210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If overriding breaks, it can have adverse effects because the program will compile and run. However, the method from superclass will be called rather than subclass.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If we change method name to break overloading, the error will come at compile time. So it’s easy to fix and don’t cause much harm.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0268"/>
                  </a:ext>
                </a:extLst>
              </a:tr>
              <a:tr h="704277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Overriding is also called Runtime Polymorphism.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4F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Overloading is called as Compile-time Polymorphism.</a:t>
                      </a:r>
                    </a:p>
                  </a:txBody>
                  <a:tcPr marL="29560" marR="29560" marT="59121" marB="59121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462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DB0F125-AF09-41DA-A7C6-D6E59E15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190628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4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0C08-2F22-45D7-85D0-499062DA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FC2F9C-83CA-477E-81A5-A6DB9F04C31C}"/>
              </a:ext>
            </a:extLst>
          </p:cNvPr>
          <p:cNvSpPr txBox="1">
            <a:spLocks/>
          </p:cNvSpPr>
          <p:nvPr/>
        </p:nvSpPr>
        <p:spPr>
          <a:xfrm>
            <a:off x="679880" y="11663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E2D12D-503D-4F0D-A7F5-00265480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38" y="762000"/>
            <a:ext cx="8350696" cy="47525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Polymorphism is the ability of an object to take on many forms.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most common use of polymorphism in OOP occurs when a parent class reference is used to refer to a child class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 C++ object that can pass more than one IS-A test is considered to be polymorphic. </a:t>
            </a:r>
          </a:p>
          <a:p>
            <a:pPr marL="0" indent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94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2967-1D6E-464D-883A-1B97E62E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93" y="116632"/>
            <a:ext cx="7772400" cy="73116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Relationship in C++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67277-CA9B-4F0D-8737-EA9602B0C7DC}"/>
              </a:ext>
            </a:extLst>
          </p:cNvPr>
          <p:cNvSpPr/>
          <p:nvPr/>
        </p:nvSpPr>
        <p:spPr>
          <a:xfrm>
            <a:off x="228600" y="980728"/>
            <a:ext cx="88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Type of relationship always makes to understand how to reuse the feature from one class to another class. </a:t>
            </a:r>
          </a:p>
          <a:p>
            <a:endParaRPr lang="en-US" dirty="0">
              <a:solidFill>
                <a:srgbClr val="000000"/>
              </a:solidFill>
              <a:latin typeface="Open Sans"/>
            </a:endParaRP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In C++ programming we have three types of relationship they are.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D4535-A17B-442B-8C07-2680A953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0696"/>
            <a:ext cx="712531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8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1803E-BE32-4EB7-909C-81ADF9BF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43E597-F3D2-48F5-B191-86332569273D}"/>
              </a:ext>
            </a:extLst>
          </p:cNvPr>
          <p:cNvSpPr txBox="1">
            <a:spLocks/>
          </p:cNvSpPr>
          <p:nvPr/>
        </p:nvSpPr>
        <p:spPr>
          <a:xfrm>
            <a:off x="228600" y="-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chemeClr val="accent2"/>
                </a:solidFill>
                <a:latin typeface="var(--font-family--heading)"/>
              </a:rPr>
              <a:t>How Overriding Works?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45CEB2-9885-4421-8BA2-EEFA0AAB9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7772400" cy="369331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" tIns="0" rIns="23805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0" latinLnBrk="0" hangingPunct="0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173736" indent="-173736" algn="l" defTabSz="914400" rtl="0" eaLnBrk="0" latin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402336" indent="-164592" algn="l" defTabSz="914400" rtl="0" eaLnBrk="0" latin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630936" indent="-164592" algn="l" defTabSz="914400" rtl="0" eaLnBrk="0" latin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859536" indent="-173736" algn="l" defTabSz="914400" rtl="0" eaLnBrk="0" latinLnBrk="0" hangingPunct="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097280" indent="-173736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353312" indent="-16459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581912" indent="-16459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792224" indent="-16459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0" dirty="0">
                <a:solidFill>
                  <a:srgbClr val="000000"/>
                </a:solidFill>
                <a:latin typeface="Roboto" panose="02000000000000000000" pitchFamily="2" charset="0"/>
              </a:rPr>
              <a:t>The method signature must be exactly the same in the superclass and the subclass.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0" dirty="0">
                <a:solidFill>
                  <a:srgbClr val="000000"/>
                </a:solidFill>
                <a:latin typeface="Roboto" panose="02000000000000000000" pitchFamily="2" charset="0"/>
              </a:rPr>
              <a:t>When the instance is created, subclass </a:t>
            </a:r>
            <a:r>
              <a:rPr lang="en-US" altLang="en-US" sz="2000" b="0" dirty="0">
                <a:solidFill>
                  <a:srgbClr val="9B27B0"/>
                </a:solidFill>
                <a:latin typeface="Roboto" panose="02000000000000000000" pitchFamily="2" charset="0"/>
              </a:rPr>
              <a:t>constructor</a:t>
            </a:r>
            <a:r>
              <a:rPr lang="en-US" altLang="en-US" sz="2000" b="0" dirty="0">
                <a:solidFill>
                  <a:srgbClr val="000000"/>
                </a:solidFill>
                <a:latin typeface="Roboto" panose="02000000000000000000" pitchFamily="2" charset="0"/>
              </a:rPr>
              <a:t> must be used.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b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0" dirty="0">
                <a:solidFill>
                  <a:srgbClr val="000000"/>
                </a:solidFill>
                <a:latin typeface="Roboto" panose="02000000000000000000" pitchFamily="2" charset="0"/>
              </a:rPr>
              <a:t>At the compile time, the variable refers to the superclass. However, in runtime, it refers to the subclass object.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b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0" dirty="0">
                <a:solidFill>
                  <a:srgbClr val="000000"/>
                </a:solidFill>
                <a:latin typeface="Roboto" panose="02000000000000000000" pitchFamily="2" charset="0"/>
              </a:rPr>
              <a:t>When the method is called on the object, it looks like the superclass method will be called. But the method is present in the subclass object, hence it’s called.</a:t>
            </a:r>
          </a:p>
        </p:txBody>
      </p:sp>
    </p:spTree>
    <p:extLst>
      <p:ext uri="{BB962C8B-B14F-4D97-AF65-F5344CB8AC3E}">
        <p14:creationId xmlns:p14="http://schemas.microsoft.com/office/powerpoint/2010/main" val="340441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87CC-051B-4698-8B2A-2E50AAF3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Types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00277B-F9C9-49F3-A750-3AD4EC3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8" name="Picture 4" descr="Java Programming Basics | Java Programming Tutorial For Beginners">
            <a:extLst>
              <a:ext uri="{FF2B5EF4-FFF2-40B4-BE49-F238E27FC236}">
                <a16:creationId xmlns:a16="http://schemas.microsoft.com/office/drawing/2014/main" id="{B3D6A4A4-3E67-449E-A73A-1554B0053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4" b="4938"/>
          <a:stretch/>
        </p:blipFill>
        <p:spPr bwMode="auto">
          <a:xfrm>
            <a:off x="268153" y="1104900"/>
            <a:ext cx="813288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C964F-3656-4070-9F41-9A92D3917109}"/>
              </a:ext>
            </a:extLst>
          </p:cNvPr>
          <p:cNvSpPr txBox="1"/>
          <p:nvPr/>
        </p:nvSpPr>
        <p:spPr>
          <a:xfrm>
            <a:off x="5867400" y="472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methods</a:t>
            </a:r>
          </a:p>
        </p:txBody>
      </p:sp>
    </p:spTree>
    <p:extLst>
      <p:ext uri="{BB962C8B-B14F-4D97-AF65-F5344CB8AC3E}">
        <p14:creationId xmlns:p14="http://schemas.microsoft.com/office/powerpoint/2010/main" val="2961536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FA92-1A15-47F7-A217-2260E0E5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760"/>
            <a:ext cx="8763000" cy="929640"/>
          </a:xfrm>
        </p:spPr>
        <p:txBody>
          <a:bodyPr/>
          <a:lstStyle/>
          <a:p>
            <a:r>
              <a:rPr lang="en-US" sz="2000" b="1" dirty="0"/>
              <a:t>Compile time polymorphism</a:t>
            </a:r>
            <a:r>
              <a:rPr lang="en-US" sz="2000" dirty="0"/>
              <a:t>: This type of polymorphism is achieved by:</a:t>
            </a:r>
            <a:br>
              <a:rPr lang="en-US" sz="2000" dirty="0"/>
            </a:br>
            <a:r>
              <a:rPr lang="en-US" sz="2000" dirty="0"/>
              <a:t>function overloading or operator overloading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74B9F-78AA-44E5-A34F-6B2AB784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77CE6B-01AC-4195-B571-9800BADE54EA}"/>
              </a:ext>
            </a:extLst>
          </p:cNvPr>
          <p:cNvSpPr/>
          <p:nvPr/>
        </p:nvSpPr>
        <p:spPr>
          <a:xfrm>
            <a:off x="304800" y="14478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C4E20"/>
                </a:solidFill>
                <a:latin typeface="Roboto"/>
              </a:rPr>
              <a:t>Function Overloading</a:t>
            </a:r>
            <a:r>
              <a:rPr lang="en-US" dirty="0">
                <a:latin typeface="Roboto"/>
              </a:rPr>
              <a:t>: When there are multiple functions with same name but different parameters then these functions are said to be </a:t>
            </a:r>
            <a:r>
              <a:rPr lang="en-US" b="1" dirty="0">
                <a:latin typeface="Roboto"/>
              </a:rPr>
              <a:t>overloaded</a:t>
            </a:r>
            <a:r>
              <a:rPr lang="en-US" dirty="0">
                <a:latin typeface="Roboto"/>
              </a:rPr>
              <a:t>. 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Functions can be overloaded by </a:t>
            </a:r>
            <a:r>
              <a:rPr lang="en-US" b="1" dirty="0">
                <a:latin typeface="Roboto"/>
              </a:rPr>
              <a:t>change in number of arguments</a:t>
            </a:r>
            <a:r>
              <a:rPr lang="en-US" dirty="0">
                <a:latin typeface="Roboto"/>
              </a:rPr>
              <a:t> or/and </a:t>
            </a:r>
            <a:r>
              <a:rPr lang="en-US" b="1" dirty="0">
                <a:latin typeface="Roboto"/>
              </a:rPr>
              <a:t>change in type of arguments</a:t>
            </a:r>
            <a:r>
              <a:rPr lang="en-US" dirty="0"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56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C3D8D-BE9E-44C0-9B64-2D58C97E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903DA-63F3-43F3-A6E4-931E541C10CC}"/>
              </a:ext>
            </a:extLst>
          </p:cNvPr>
          <p:cNvSpPr txBox="1"/>
          <p:nvPr/>
        </p:nvSpPr>
        <p:spPr>
          <a:xfrm>
            <a:off x="152400" y="76200"/>
            <a:ext cx="8248638" cy="6340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// C++ program for function overloading </a:t>
            </a:r>
          </a:p>
          <a:p>
            <a:endParaRPr lang="en-US" sz="1200" dirty="0"/>
          </a:p>
          <a:p>
            <a:r>
              <a:rPr lang="en-US" sz="1400" dirty="0"/>
              <a:t>class Geeks { </a:t>
            </a:r>
          </a:p>
          <a:p>
            <a:r>
              <a:rPr lang="en-US" sz="1400" dirty="0"/>
              <a:t>	public: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function with 1 int parameter </a:t>
            </a:r>
          </a:p>
          <a:p>
            <a:r>
              <a:rPr lang="en-US" sz="1400" dirty="0"/>
              <a:t>	void </a:t>
            </a:r>
            <a:r>
              <a:rPr lang="en-US" sz="1400" dirty="0" err="1"/>
              <a:t>func</a:t>
            </a:r>
            <a:r>
              <a:rPr lang="en-US" sz="1400" dirty="0"/>
              <a:t>(int x) {   </a:t>
            </a:r>
            <a:r>
              <a:rPr lang="en-US" sz="1400" dirty="0" err="1"/>
              <a:t>cout</a:t>
            </a:r>
            <a:r>
              <a:rPr lang="en-US" sz="1400" dirty="0"/>
              <a:t> &lt;&lt; "value of x is " &lt;&lt; x &lt;&lt; </a:t>
            </a:r>
            <a:r>
              <a:rPr lang="en-US" sz="1400" dirty="0" err="1"/>
              <a:t>endl</a:t>
            </a:r>
            <a:r>
              <a:rPr lang="en-US" sz="1400" dirty="0"/>
              <a:t>;   }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function with same name but 1 double parameter </a:t>
            </a:r>
          </a:p>
          <a:p>
            <a:r>
              <a:rPr lang="en-US" sz="1400" dirty="0"/>
              <a:t>	void </a:t>
            </a:r>
            <a:r>
              <a:rPr lang="en-US" sz="1400" dirty="0" err="1"/>
              <a:t>func</a:t>
            </a:r>
            <a:r>
              <a:rPr lang="en-US" sz="1400" dirty="0"/>
              <a:t>(double x) {  	</a:t>
            </a:r>
            <a:r>
              <a:rPr lang="en-US" sz="1400" dirty="0" err="1"/>
              <a:t>cout</a:t>
            </a:r>
            <a:r>
              <a:rPr lang="en-US" sz="1400" dirty="0"/>
              <a:t> &lt;&lt; "value of x is " &lt;&lt; x &lt;&lt; </a:t>
            </a:r>
            <a:r>
              <a:rPr lang="en-US" sz="1400" dirty="0" err="1"/>
              <a:t>endl</a:t>
            </a:r>
            <a:r>
              <a:rPr lang="en-US" sz="1400" dirty="0"/>
              <a:t>;  }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function with same name and 2 int parameters </a:t>
            </a:r>
          </a:p>
          <a:p>
            <a:r>
              <a:rPr lang="en-US" sz="1400" dirty="0"/>
              <a:t>	void </a:t>
            </a:r>
            <a:r>
              <a:rPr lang="en-US" sz="1400" dirty="0" err="1"/>
              <a:t>func</a:t>
            </a:r>
            <a:r>
              <a:rPr lang="en-US" sz="1400" dirty="0"/>
              <a:t>(int x, int y) {  	</a:t>
            </a:r>
            <a:r>
              <a:rPr lang="en-US" sz="1400" dirty="0" err="1"/>
              <a:t>cout</a:t>
            </a:r>
            <a:r>
              <a:rPr lang="en-US" sz="1400" dirty="0"/>
              <a:t> &lt;&lt; "value of x and y is " &lt;&lt; x &lt;&lt; ", " &lt;&lt; y &lt;&lt; </a:t>
            </a:r>
            <a:r>
              <a:rPr lang="en-US" sz="1400" dirty="0" err="1"/>
              <a:t>endl</a:t>
            </a:r>
            <a:r>
              <a:rPr lang="en-US" sz="1400" dirty="0"/>
              <a:t>;  } </a:t>
            </a:r>
          </a:p>
          <a:p>
            <a:r>
              <a:rPr lang="en-US" sz="1400" dirty="0"/>
              <a:t>}; </a:t>
            </a:r>
          </a:p>
          <a:p>
            <a:r>
              <a:rPr lang="en-US" sz="1400" dirty="0"/>
              <a:t>int main() { </a:t>
            </a:r>
          </a:p>
          <a:p>
            <a:endParaRPr lang="en-US" sz="1400" dirty="0"/>
          </a:p>
          <a:p>
            <a:r>
              <a:rPr lang="en-US" sz="1400" dirty="0"/>
              <a:t>	Geeks obj1;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Which function is called will depend on the parameters passed </a:t>
            </a:r>
          </a:p>
          <a:p>
            <a:r>
              <a:rPr lang="en-US" sz="1400" dirty="0"/>
              <a:t>	obj1.func(7); // The first '</a:t>
            </a:r>
            <a:r>
              <a:rPr lang="en-US" sz="1400" dirty="0" err="1"/>
              <a:t>func</a:t>
            </a:r>
            <a:r>
              <a:rPr lang="en-US" sz="1400" dirty="0"/>
              <a:t>' is called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The second '</a:t>
            </a:r>
            <a:r>
              <a:rPr lang="en-US" sz="1400" dirty="0" err="1"/>
              <a:t>func</a:t>
            </a:r>
            <a:r>
              <a:rPr lang="en-US" sz="1400" dirty="0"/>
              <a:t>' is called </a:t>
            </a:r>
          </a:p>
          <a:p>
            <a:r>
              <a:rPr lang="en-US" sz="1400" dirty="0"/>
              <a:t>	obj1.func(9.132);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The third '</a:t>
            </a:r>
            <a:r>
              <a:rPr lang="en-US" sz="1400" dirty="0" err="1"/>
              <a:t>func</a:t>
            </a:r>
            <a:r>
              <a:rPr lang="en-US" sz="1400" dirty="0"/>
              <a:t>' is called </a:t>
            </a:r>
          </a:p>
          <a:p>
            <a:r>
              <a:rPr lang="en-US" sz="1400" dirty="0"/>
              <a:t>	obj1.func(85,64); </a:t>
            </a:r>
          </a:p>
          <a:p>
            <a:endParaRPr lang="en-US" sz="1400" dirty="0"/>
          </a:p>
          <a:p>
            <a:r>
              <a:rPr lang="en-US" sz="1400" dirty="0"/>
              <a:t>	return 0; </a:t>
            </a:r>
          </a:p>
          <a:p>
            <a:r>
              <a:rPr lang="en-US" sz="1400" dirty="0"/>
              <a:t>}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4B06EE3-BF46-4C0D-901F-B2A5F4416922}"/>
              </a:ext>
            </a:extLst>
          </p:cNvPr>
          <p:cNvSpPr/>
          <p:nvPr/>
        </p:nvSpPr>
        <p:spPr>
          <a:xfrm>
            <a:off x="3429000" y="4952999"/>
            <a:ext cx="4953000" cy="146339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this example, a single function named </a:t>
            </a:r>
            <a:r>
              <a:rPr lang="en-US" i="1" dirty="0" err="1"/>
              <a:t>func</a:t>
            </a:r>
            <a:r>
              <a:rPr lang="en-US" dirty="0"/>
              <a:t> acts differently in three different situations which is the property of polymorphism.</a:t>
            </a:r>
          </a:p>
        </p:txBody>
      </p:sp>
    </p:spTree>
    <p:extLst>
      <p:ext uri="{BB962C8B-B14F-4D97-AF65-F5344CB8AC3E}">
        <p14:creationId xmlns:p14="http://schemas.microsoft.com/office/powerpoint/2010/main" val="2420892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1EB67-764E-4412-86B4-FFE2711D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5F888-9279-488F-A3E1-F0A3BCF89D1D}"/>
              </a:ext>
            </a:extLst>
          </p:cNvPr>
          <p:cNvSpPr/>
          <p:nvPr/>
        </p:nvSpPr>
        <p:spPr>
          <a:xfrm>
            <a:off x="76200" y="304800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Roboto"/>
              </a:rPr>
              <a:t>Operator Overloading</a:t>
            </a:r>
            <a:r>
              <a:rPr lang="en-US" dirty="0">
                <a:latin typeface="Roboto"/>
              </a:rPr>
              <a:t>: C++ also provide option to overload operators. </a:t>
            </a:r>
          </a:p>
          <a:p>
            <a:r>
              <a:rPr lang="en-US" dirty="0">
                <a:latin typeface="Roboto"/>
              </a:rPr>
              <a:t>  For example, we can make the operator (‘+’) for string class to concatenate two strings. We know that this is the addition operator whose task is to add two operands. So a single operator ‘+’ when placed between integer operands , adds them and when placed between string operands, concatenates them.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6AABE-B608-4732-AC58-7026A92F8838}"/>
              </a:ext>
            </a:extLst>
          </p:cNvPr>
          <p:cNvSpPr/>
          <p:nvPr/>
        </p:nvSpPr>
        <p:spPr>
          <a:xfrm>
            <a:off x="240042" y="1905000"/>
            <a:ext cx="8218158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// CPP program to illustrate Operator Overloading </a:t>
            </a:r>
          </a:p>
          <a:p>
            <a:endParaRPr lang="en-US" sz="1400" b="1" dirty="0"/>
          </a:p>
          <a:p>
            <a:r>
              <a:rPr lang="en-US" sz="1400" b="1" dirty="0"/>
              <a:t>class Complex { </a:t>
            </a:r>
          </a:p>
          <a:p>
            <a:r>
              <a:rPr lang="en-US" sz="1400" b="1" dirty="0"/>
              <a:t>private: </a:t>
            </a:r>
          </a:p>
          <a:p>
            <a:r>
              <a:rPr lang="en-US" sz="1400" b="1" dirty="0"/>
              <a:t>	int real, </a:t>
            </a:r>
            <a:r>
              <a:rPr lang="en-US" sz="1400" b="1" dirty="0" err="1"/>
              <a:t>imag</a:t>
            </a:r>
            <a:r>
              <a:rPr lang="en-US" sz="1400" b="1" dirty="0"/>
              <a:t>; </a:t>
            </a:r>
          </a:p>
          <a:p>
            <a:r>
              <a:rPr lang="en-US" sz="1400" b="1" dirty="0"/>
              <a:t>public: </a:t>
            </a:r>
          </a:p>
          <a:p>
            <a:r>
              <a:rPr lang="en-US" sz="1400" b="1" dirty="0"/>
              <a:t>	Complex(int r = 0, int </a:t>
            </a:r>
            <a:r>
              <a:rPr lang="en-US" sz="1400" b="1" dirty="0" err="1"/>
              <a:t>i</a:t>
            </a:r>
            <a:r>
              <a:rPr lang="en-US" sz="1400" b="1" dirty="0"/>
              <a:t> =0) {real = r; </a:t>
            </a:r>
            <a:r>
              <a:rPr lang="en-US" sz="1400" b="1" dirty="0" err="1"/>
              <a:t>imag</a:t>
            </a:r>
            <a:r>
              <a:rPr lang="en-US" sz="1400" b="1" dirty="0"/>
              <a:t> = </a:t>
            </a:r>
            <a:r>
              <a:rPr lang="en-US" sz="1400" b="1" dirty="0" err="1"/>
              <a:t>i</a:t>
            </a:r>
            <a:r>
              <a:rPr lang="en-US" sz="1400" b="1" dirty="0"/>
              <a:t>;} </a:t>
            </a:r>
          </a:p>
          <a:p>
            <a:r>
              <a:rPr lang="en-US" sz="1400" b="1" dirty="0"/>
              <a:t>	</a:t>
            </a:r>
          </a:p>
          <a:p>
            <a:r>
              <a:rPr lang="en-US" sz="1400" b="1" dirty="0"/>
              <a:t>	// This is automatically called when '+' is used with between two Complex objects </a:t>
            </a:r>
          </a:p>
          <a:p>
            <a:r>
              <a:rPr lang="en-US" sz="1400" b="1" dirty="0"/>
              <a:t>	Complex operator + (Complex const &amp;obj) { </a:t>
            </a:r>
          </a:p>
          <a:p>
            <a:r>
              <a:rPr lang="en-US" sz="1400" b="1" dirty="0"/>
              <a:t>		Complex res; </a:t>
            </a:r>
          </a:p>
          <a:p>
            <a:r>
              <a:rPr lang="en-US" sz="1400" b="1" dirty="0"/>
              <a:t>		</a:t>
            </a:r>
            <a:r>
              <a:rPr lang="en-US" sz="1400" b="1" dirty="0" err="1"/>
              <a:t>res.real</a:t>
            </a:r>
            <a:r>
              <a:rPr lang="en-US" sz="1400" b="1" dirty="0"/>
              <a:t> = real + </a:t>
            </a:r>
            <a:r>
              <a:rPr lang="en-US" sz="1400" b="1" dirty="0" err="1"/>
              <a:t>obj.real</a:t>
            </a:r>
            <a:r>
              <a:rPr lang="en-US" sz="1400" b="1" dirty="0"/>
              <a:t>; </a:t>
            </a:r>
          </a:p>
          <a:p>
            <a:r>
              <a:rPr lang="en-US" sz="1400" b="1" dirty="0"/>
              <a:t>		</a:t>
            </a:r>
            <a:r>
              <a:rPr lang="en-US" sz="1400" b="1" dirty="0" err="1"/>
              <a:t>res.imag</a:t>
            </a:r>
            <a:r>
              <a:rPr lang="en-US" sz="1400" b="1" dirty="0"/>
              <a:t> = </a:t>
            </a:r>
            <a:r>
              <a:rPr lang="en-US" sz="1400" b="1" dirty="0" err="1"/>
              <a:t>imag</a:t>
            </a:r>
            <a:r>
              <a:rPr lang="en-US" sz="1400" b="1" dirty="0"/>
              <a:t> + </a:t>
            </a:r>
            <a:r>
              <a:rPr lang="en-US" sz="1400" b="1" dirty="0" err="1"/>
              <a:t>obj.imag</a:t>
            </a:r>
            <a:r>
              <a:rPr lang="en-US" sz="1400" b="1" dirty="0"/>
              <a:t>; </a:t>
            </a:r>
          </a:p>
          <a:p>
            <a:r>
              <a:rPr lang="en-US" sz="1400" b="1" dirty="0"/>
              <a:t>		return res; </a:t>
            </a:r>
          </a:p>
          <a:p>
            <a:r>
              <a:rPr lang="en-US" sz="1400" b="1" dirty="0"/>
              <a:t>	} </a:t>
            </a:r>
          </a:p>
          <a:p>
            <a:r>
              <a:rPr lang="en-US" sz="1400" b="1" dirty="0"/>
              <a:t>	void print() { </a:t>
            </a:r>
            <a:r>
              <a:rPr lang="en-US" sz="1400" b="1" dirty="0" err="1"/>
              <a:t>cout</a:t>
            </a:r>
            <a:r>
              <a:rPr lang="en-US" sz="1400" b="1" dirty="0"/>
              <a:t> &lt;&lt; real &lt;&lt; " + </a:t>
            </a:r>
            <a:r>
              <a:rPr lang="en-US" sz="1400" b="1" dirty="0" err="1"/>
              <a:t>i</a:t>
            </a:r>
            <a:r>
              <a:rPr lang="en-US" sz="1400" b="1" dirty="0"/>
              <a:t>" &lt;&lt; </a:t>
            </a:r>
            <a:r>
              <a:rPr lang="en-US" sz="1400" b="1" dirty="0" err="1"/>
              <a:t>imag</a:t>
            </a:r>
            <a:r>
              <a:rPr lang="en-US" sz="1400" b="1" dirty="0"/>
              <a:t> &lt;&lt; </a:t>
            </a:r>
            <a:r>
              <a:rPr lang="en-US" sz="1400" b="1" dirty="0" err="1"/>
              <a:t>endl</a:t>
            </a:r>
            <a:r>
              <a:rPr lang="en-US" sz="1400" b="1" dirty="0"/>
              <a:t>; } </a:t>
            </a:r>
          </a:p>
          <a:p>
            <a:r>
              <a:rPr lang="en-US" sz="1400" b="1" dirty="0"/>
              <a:t>}; </a:t>
            </a:r>
          </a:p>
          <a:p>
            <a:r>
              <a:rPr lang="en-US" sz="1400" b="1" dirty="0"/>
              <a:t>int main() { </a:t>
            </a:r>
          </a:p>
          <a:p>
            <a:r>
              <a:rPr lang="en-US" sz="1400" b="1" dirty="0"/>
              <a:t>	Complex c1(10, 5), c2(2, 4); </a:t>
            </a:r>
          </a:p>
          <a:p>
            <a:r>
              <a:rPr lang="en-US" sz="1400" b="1" dirty="0"/>
              <a:t>	Complex c3 = c1 + c2; // An example call to "operator+" </a:t>
            </a:r>
          </a:p>
          <a:p>
            <a:r>
              <a:rPr lang="en-US" sz="1400" b="1" dirty="0"/>
              <a:t>	c3.print(); </a:t>
            </a:r>
          </a:p>
          <a:p>
            <a:r>
              <a:rPr lang="en-US" sz="1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44333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084C2-31A7-47C4-95E9-09FED028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383BD-9C58-41E6-8728-3BFF37C1D57B}"/>
              </a:ext>
            </a:extLst>
          </p:cNvPr>
          <p:cNvSpPr/>
          <p:nvPr/>
        </p:nvSpPr>
        <p:spPr>
          <a:xfrm>
            <a:off x="76200" y="233614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8000"/>
                </a:solidFill>
                <a:latin typeface="Roboto"/>
              </a:rPr>
              <a:t>Runtime polymorphism</a:t>
            </a:r>
            <a:r>
              <a:rPr lang="en-US" dirty="0">
                <a:latin typeface="Roboto"/>
              </a:rPr>
              <a:t>: This type of polymorphism is achieved by Function Overriding.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EC4E20"/>
              </a:solidFill>
              <a:latin typeface="Robo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C4E20"/>
                </a:solidFill>
                <a:latin typeface="Roboto"/>
              </a:rPr>
              <a:t>Function overriding</a:t>
            </a:r>
            <a:r>
              <a:rPr lang="en-US" dirty="0">
                <a:latin typeface="Roboto"/>
              </a:rPr>
              <a:t> on the other hand occurs when a derived class has a definition for one of the member functions of the base class. That base function is said to be </a:t>
            </a:r>
            <a:r>
              <a:rPr lang="en-US" b="1" dirty="0">
                <a:latin typeface="Roboto"/>
              </a:rPr>
              <a:t>overridden</a:t>
            </a:r>
            <a:r>
              <a:rPr lang="en-US" dirty="0">
                <a:latin typeface="Roboto"/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8CC69C-6E1E-4DDA-8C26-6F5AE97AD63D}"/>
              </a:ext>
            </a:extLst>
          </p:cNvPr>
          <p:cNvSpPr/>
          <p:nvPr/>
        </p:nvSpPr>
        <p:spPr>
          <a:xfrm>
            <a:off x="13274" y="2309231"/>
            <a:ext cx="8370558" cy="46166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// C++ program for function overriding </a:t>
            </a:r>
          </a:p>
          <a:p>
            <a:r>
              <a:rPr lang="en-US" sz="1400" dirty="0"/>
              <a:t>class base { </a:t>
            </a:r>
          </a:p>
          <a:p>
            <a:r>
              <a:rPr lang="en-US" sz="1400" dirty="0"/>
              <a:t>public: </a:t>
            </a:r>
          </a:p>
          <a:p>
            <a:r>
              <a:rPr lang="en-US" sz="1400" dirty="0"/>
              <a:t>	virtual void print () { </a:t>
            </a:r>
            <a:r>
              <a:rPr lang="en-US" sz="1400" dirty="0" err="1"/>
              <a:t>cout</a:t>
            </a:r>
            <a:r>
              <a:rPr lang="en-US" sz="1400" dirty="0"/>
              <a:t>&lt;&lt; "print base class" &lt;&lt;</a:t>
            </a:r>
            <a:r>
              <a:rPr lang="en-US" sz="1400" dirty="0" err="1"/>
              <a:t>endl</a:t>
            </a:r>
            <a:r>
              <a:rPr lang="en-US" sz="1400" dirty="0"/>
              <a:t>; } </a:t>
            </a:r>
          </a:p>
          <a:p>
            <a:endParaRPr lang="en-US" sz="1400" dirty="0"/>
          </a:p>
          <a:p>
            <a:r>
              <a:rPr lang="en-US" sz="1400" dirty="0"/>
              <a:t>	void show () { </a:t>
            </a:r>
            <a:r>
              <a:rPr lang="en-US" sz="1400" dirty="0" err="1"/>
              <a:t>cout</a:t>
            </a:r>
            <a:r>
              <a:rPr lang="en-US" sz="1400" dirty="0"/>
              <a:t>&lt;&lt; "show base class" &lt;&lt;</a:t>
            </a:r>
            <a:r>
              <a:rPr lang="en-US" sz="1400" dirty="0" err="1"/>
              <a:t>endl</a:t>
            </a:r>
            <a:r>
              <a:rPr lang="en-US" sz="1400" dirty="0"/>
              <a:t>; } </a:t>
            </a:r>
          </a:p>
          <a:p>
            <a:r>
              <a:rPr lang="en-US" sz="1400" dirty="0"/>
              <a:t>}; 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derived:public</a:t>
            </a:r>
            <a:r>
              <a:rPr lang="en-US" sz="1400" dirty="0"/>
              <a:t> base { </a:t>
            </a:r>
          </a:p>
          <a:p>
            <a:r>
              <a:rPr lang="en-US" sz="1400" dirty="0"/>
              <a:t>public: </a:t>
            </a:r>
          </a:p>
          <a:p>
            <a:r>
              <a:rPr lang="en-US" sz="1400" dirty="0"/>
              <a:t>	void print () { </a:t>
            </a:r>
            <a:r>
              <a:rPr lang="en-US" sz="1400" dirty="0" err="1"/>
              <a:t>cout</a:t>
            </a:r>
            <a:r>
              <a:rPr lang="en-US" sz="1400" dirty="0"/>
              <a:t>&lt;&lt; "print derived class" &lt;&lt;</a:t>
            </a:r>
            <a:r>
              <a:rPr lang="en-US" sz="1400" dirty="0" err="1"/>
              <a:t>endl</a:t>
            </a:r>
            <a:r>
              <a:rPr lang="en-US" sz="1400" dirty="0"/>
              <a:t>; } </a:t>
            </a:r>
          </a:p>
          <a:p>
            <a:endParaRPr lang="en-US" sz="1400" dirty="0"/>
          </a:p>
          <a:p>
            <a:r>
              <a:rPr lang="en-US" sz="1400" dirty="0"/>
              <a:t>	void show () { </a:t>
            </a:r>
            <a:r>
              <a:rPr lang="en-US" sz="1400" dirty="0" err="1"/>
              <a:t>cout</a:t>
            </a:r>
            <a:r>
              <a:rPr lang="en-US" sz="1400" dirty="0"/>
              <a:t>&lt;&lt; "show derived class" &lt;&lt;</a:t>
            </a:r>
            <a:r>
              <a:rPr lang="en-US" sz="1400" dirty="0" err="1"/>
              <a:t>endl</a:t>
            </a:r>
            <a:r>
              <a:rPr lang="en-US" sz="1400" dirty="0"/>
              <a:t>; } </a:t>
            </a:r>
          </a:p>
          <a:p>
            <a:r>
              <a:rPr lang="en-US" sz="1400" dirty="0"/>
              <a:t>}; </a:t>
            </a:r>
          </a:p>
          <a:p>
            <a:r>
              <a:rPr lang="en-US" sz="1400" dirty="0"/>
              <a:t>int main() { </a:t>
            </a:r>
          </a:p>
          <a:p>
            <a:r>
              <a:rPr lang="en-US" sz="1400" dirty="0"/>
              <a:t>	base *</a:t>
            </a:r>
            <a:r>
              <a:rPr lang="en-US" sz="1400" dirty="0" err="1"/>
              <a:t>bptr</a:t>
            </a:r>
            <a:r>
              <a:rPr lang="en-US" sz="1400" dirty="0"/>
              <a:t>;    	derived d;    	</a:t>
            </a:r>
            <a:r>
              <a:rPr lang="en-US" sz="1400" dirty="0" err="1"/>
              <a:t>bptr</a:t>
            </a:r>
            <a:r>
              <a:rPr lang="en-US" sz="1400" dirty="0"/>
              <a:t> = &amp;d;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bptr</a:t>
            </a:r>
            <a:r>
              <a:rPr lang="en-US" sz="1400" dirty="0"/>
              <a:t>-&gt;print(); //virtual function, </a:t>
            </a:r>
            <a:r>
              <a:rPr lang="en-US" sz="1400" dirty="0" err="1"/>
              <a:t>binded</a:t>
            </a:r>
            <a:r>
              <a:rPr lang="en-US" sz="1400" dirty="0"/>
              <a:t> at runtime (Runtime polymorphism)  (late binding)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bptr</a:t>
            </a:r>
            <a:r>
              <a:rPr lang="en-US" sz="1400" dirty="0"/>
              <a:t>-&gt;show(); // Non-virtual function, </a:t>
            </a:r>
            <a:r>
              <a:rPr lang="en-US" sz="1400" dirty="0" err="1"/>
              <a:t>binded</a:t>
            </a:r>
            <a:r>
              <a:rPr lang="en-US" sz="1400" dirty="0"/>
              <a:t> at compile time </a:t>
            </a:r>
          </a:p>
          <a:p>
            <a:r>
              <a:rPr lang="en-US" sz="1400" dirty="0"/>
              <a:t>}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5700A1-1044-4022-9487-D4CE54BF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788" y="3579040"/>
            <a:ext cx="2960358" cy="1048985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derived class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show base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E9F84-28C6-4F1E-9169-55450B4CE5FB}"/>
              </a:ext>
            </a:extLst>
          </p:cNvPr>
          <p:cNvSpPr/>
          <p:nvPr/>
        </p:nvSpPr>
        <p:spPr>
          <a:xfrm>
            <a:off x="6107442" y="2072207"/>
            <a:ext cx="2960358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Roboto"/>
              </a:rPr>
              <a:t>Since print() is virtual in base class, it is called according to the type of object being referred or pointed, rather than the type of pointer or reference.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4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BBAA2-3D5B-43B7-AB4D-7E3A9F46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C8582-2B0E-4C8E-9D2D-E934CCDAD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303"/>
              </p:ext>
            </p:extLst>
          </p:nvPr>
        </p:nvGraphicFramePr>
        <p:xfrm>
          <a:off x="24581" y="381000"/>
          <a:ext cx="5084557" cy="6583680"/>
        </p:xfrm>
        <a:graphic>
          <a:graphicData uri="http://schemas.openxmlformats.org/drawingml/2006/table">
            <a:tbl>
              <a:tblPr/>
              <a:tblGrid>
                <a:gridCol w="5084557">
                  <a:extLst>
                    <a:ext uri="{9D8B030D-6E8A-4147-A177-3AD203B41FA5}">
                      <a16:colId xmlns:a16="http://schemas.microsoft.com/office/drawing/2014/main" val="3701018190"/>
                    </a:ext>
                  </a:extLst>
                </a:gridCol>
              </a:tblGrid>
              <a:tr h="35798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#include&lt;iostream&gt;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using namespace std;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class Base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public: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   virtual void show() { </a:t>
                      </a:r>
                      <a:r>
                        <a:rPr lang="en-US" sz="1600" b="0" i="0" dirty="0" err="1">
                          <a:effectLst/>
                          <a:latin typeface="Monaco"/>
                        </a:rPr>
                        <a:t>cout</a:t>
                      </a:r>
                      <a:r>
                        <a:rPr lang="en-US" sz="1600" b="0" i="0" dirty="0">
                          <a:effectLst/>
                          <a:latin typeface="Monaco"/>
                        </a:rPr>
                        <a:t>&lt;&lt;" In Base \n"; }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};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class Derived: public Base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public: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   void show() { </a:t>
                      </a:r>
                      <a:r>
                        <a:rPr lang="en-US" sz="1600" b="0" i="0" dirty="0" err="1">
                          <a:effectLst/>
                          <a:latin typeface="Monaco"/>
                        </a:rPr>
                        <a:t>cout</a:t>
                      </a:r>
                      <a:r>
                        <a:rPr lang="en-US" sz="1600" b="0" i="0" dirty="0">
                          <a:effectLst/>
                          <a:latin typeface="Monaco"/>
                        </a:rPr>
                        <a:t>&lt;&lt;"In Derived  \n"; }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};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int main(void)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   Base *bp, b;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   Derived d;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   bp = &amp;d;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   bp-&gt;show();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   bp = &amp;b;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   bp-&gt;show();</a:t>
                      </a:r>
                      <a:endParaRPr lang="ar-MA" sz="1600" b="0" i="0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    Base &amp;  x = d;  // reference (nickname)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        </a:t>
                      </a:r>
                      <a:r>
                        <a:rPr lang="en-US" sz="1600" b="0" i="0" dirty="0" err="1">
                          <a:effectLst/>
                          <a:latin typeface="Monaco"/>
                        </a:rPr>
                        <a:t>x.show</a:t>
                      </a:r>
                      <a:r>
                        <a:rPr lang="en-US" sz="1600" b="0" i="0" dirty="0">
                          <a:effectLst/>
                          <a:latin typeface="Monaco"/>
                        </a:rPr>
                        <a:t>(); //  In Derived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Monac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0664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65CBE2-0C36-4FD8-88FA-863902E416B9}"/>
              </a:ext>
            </a:extLst>
          </p:cNvPr>
          <p:cNvSpPr txBox="1"/>
          <p:nvPr/>
        </p:nvSpPr>
        <p:spPr>
          <a:xfrm flipH="1">
            <a:off x="533400" y="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3687C9-F092-4DFC-8300-C60CF5156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098" y="885304"/>
            <a:ext cx="3200400" cy="117209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 Derived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 Base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D6394-3FE2-4FE3-9B93-1395D76758A5}"/>
              </a:ext>
            </a:extLst>
          </p:cNvPr>
          <p:cNvSpPr/>
          <p:nvPr/>
        </p:nvSpPr>
        <p:spPr>
          <a:xfrm>
            <a:off x="5257800" y="2816149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003300"/>
                </a:solidFill>
                <a:latin typeface="Roboto"/>
              </a:rPr>
              <a:t>Explanation: </a:t>
            </a:r>
          </a:p>
          <a:p>
            <a:pPr fontAlgn="base"/>
            <a:r>
              <a:rPr lang="en-US" dirty="0">
                <a:solidFill>
                  <a:srgbClr val="003300"/>
                </a:solidFill>
                <a:latin typeface="Roboto"/>
              </a:rPr>
              <a:t>Initially base pointer points to a derived class object. Later it points to base class object,</a:t>
            </a:r>
            <a:endParaRPr lang="en-US" b="0" i="0" dirty="0">
              <a:solidFill>
                <a:srgbClr val="0033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01184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5E39-6351-45F6-8D44-1D7C2AFC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4258"/>
            <a:ext cx="8321040" cy="897782"/>
          </a:xfrm>
        </p:spPr>
        <p:txBody>
          <a:bodyPr/>
          <a:lstStyle/>
          <a:p>
            <a:r>
              <a:rPr lang="en-US" dirty="0"/>
              <a:t>Virtual Functions and Runtime Polymorphism in C++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9C099-5D9D-484D-8DA8-A8933A3F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4B984-B7AE-48FC-AA8D-1D56EEAE9BC3}"/>
              </a:ext>
            </a:extLst>
          </p:cNvPr>
          <p:cNvSpPr/>
          <p:nvPr/>
        </p:nvSpPr>
        <p:spPr>
          <a:xfrm>
            <a:off x="381000" y="1259176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Roboto"/>
              </a:rPr>
              <a:t>Consider the following simple program as an example of </a:t>
            </a:r>
            <a:r>
              <a:rPr lang="en-US" dirty="0">
                <a:solidFill>
                  <a:srgbClr val="EC4E20"/>
                </a:solidFill>
                <a:latin typeface="Roboto"/>
              </a:rPr>
              <a:t>runtime polymorphism</a:t>
            </a:r>
            <a:r>
              <a:rPr lang="en-US" dirty="0">
                <a:latin typeface="Roboto"/>
              </a:rPr>
              <a:t>. The main thing to note about the program is that the derived class’s function is called using a base class pointer.</a:t>
            </a:r>
            <a:endParaRPr lang="ar-MA" dirty="0">
              <a:latin typeface="Roboto"/>
            </a:endParaRPr>
          </a:p>
          <a:p>
            <a:pPr fontAlgn="base"/>
            <a:endParaRPr lang="en-US" dirty="0">
              <a:latin typeface="Roboto"/>
            </a:endParaRPr>
          </a:p>
          <a:p>
            <a:pPr fontAlgn="base"/>
            <a:r>
              <a:rPr lang="en-US" dirty="0">
                <a:latin typeface="Roboto"/>
              </a:rPr>
              <a:t>The idea is that </a:t>
            </a:r>
            <a:r>
              <a:rPr lang="en-US" dirty="0">
                <a:solidFill>
                  <a:srgbClr val="EC4E20"/>
                </a:solidFill>
                <a:latin typeface="Roboto"/>
              </a:rPr>
              <a:t>virtual functions</a:t>
            </a:r>
            <a:r>
              <a:rPr lang="en-US" dirty="0">
                <a:latin typeface="Roboto"/>
              </a:rPr>
              <a:t> are called according to the type of the object instance pointed to or referenced, not according to the type of the pointer or reference.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05DAC-5EB8-4F60-BF36-B86D2B93DBBD}"/>
              </a:ext>
            </a:extLst>
          </p:cNvPr>
          <p:cNvSpPr/>
          <p:nvPr/>
        </p:nvSpPr>
        <p:spPr>
          <a:xfrm>
            <a:off x="400664" y="3567500"/>
            <a:ext cx="8148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/>
              </a:rPr>
              <a:t>In other words, virtual functions are resolved late, at runtime.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13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0D76-32CC-4A7E-BE3F-C57E7E5F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binding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2B0786-CA1F-463F-AE05-E091B9D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E10F80-22AE-4B66-B655-78343D0F1538}"/>
              </a:ext>
            </a:extLst>
          </p:cNvPr>
          <p:cNvSpPr/>
          <p:nvPr/>
        </p:nvSpPr>
        <p:spPr>
          <a:xfrm>
            <a:off x="793463" y="1371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Roboto"/>
              </a:rPr>
              <a:t>virtual functions are resolved late, at runtime.</a:t>
            </a:r>
          </a:p>
        </p:txBody>
      </p:sp>
      <p:pic>
        <p:nvPicPr>
          <p:cNvPr id="4098" name="Picture 2" descr="Early binding and Late binding in C++ - GeeksforGeeks">
            <a:extLst>
              <a:ext uri="{FF2B5EF4-FFF2-40B4-BE49-F238E27FC236}">
                <a16:creationId xmlns:a16="http://schemas.microsoft.com/office/drawing/2014/main" id="{2350B935-376F-46A6-9E45-8B9F04A7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5" y="2167706"/>
            <a:ext cx="70580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D88FDD-1967-41C8-9F04-FCAC2ABBA2F3}"/>
              </a:ext>
            </a:extLst>
          </p:cNvPr>
          <p:cNvSpPr txBox="1"/>
          <p:nvPr/>
        </p:nvSpPr>
        <p:spPr>
          <a:xfrm>
            <a:off x="2057400" y="4919246"/>
            <a:ext cx="1188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75465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09B7B-C445-4EBC-9A8A-BFDBE5EC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5F155-1051-43CD-96D3-A11111B66654}"/>
              </a:ext>
            </a:extLst>
          </p:cNvPr>
          <p:cNvSpPr/>
          <p:nvPr/>
        </p:nvSpPr>
        <p:spPr>
          <a:xfrm>
            <a:off x="228600" y="228600"/>
            <a:ext cx="8675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/>
              </a:rPr>
              <a:t>Example: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 Consider an employee management software for an organization.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B43B2-059A-49CD-8D69-B6B3E1A18EC5}"/>
              </a:ext>
            </a:extLst>
          </p:cNvPr>
          <p:cNvSpPr/>
          <p:nvPr/>
        </p:nvSpPr>
        <p:spPr>
          <a:xfrm>
            <a:off x="76200" y="609600"/>
            <a:ext cx="8839200" cy="63401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class Employee { // ADT : Abstract Data Type</a:t>
            </a:r>
          </a:p>
          <a:p>
            <a:r>
              <a:rPr lang="en-US" sz="1400" dirty="0"/>
              <a:t>public: </a:t>
            </a:r>
          </a:p>
          <a:p>
            <a:r>
              <a:rPr lang="en-US" sz="1400" dirty="0"/>
              <a:t>	virtual void </a:t>
            </a:r>
            <a:r>
              <a:rPr lang="en-US" sz="1400" dirty="0" err="1"/>
              <a:t>raiseSalary</a:t>
            </a:r>
            <a:r>
              <a:rPr lang="en-US" sz="1400" dirty="0"/>
              <a:t>()=0; // pure virtual </a:t>
            </a:r>
          </a:p>
          <a:p>
            <a:endParaRPr lang="en-US" sz="1400" dirty="0"/>
          </a:p>
          <a:p>
            <a:r>
              <a:rPr lang="en-US" sz="1400" dirty="0"/>
              <a:t>	virtual void promote() { }</a:t>
            </a:r>
          </a:p>
          <a:p>
            <a:r>
              <a:rPr lang="en-US" sz="1400" dirty="0"/>
              <a:t>};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Manager : public Employee {  // concrete class</a:t>
            </a:r>
          </a:p>
          <a:p>
            <a:r>
              <a:rPr lang="en-US" sz="1400" dirty="0"/>
              <a:t>	virtual void </a:t>
            </a:r>
            <a:r>
              <a:rPr lang="en-US" sz="1400" dirty="0" err="1"/>
              <a:t>raiseSalary</a:t>
            </a:r>
            <a:r>
              <a:rPr lang="en-US" sz="1400" dirty="0"/>
              <a:t>() { </a:t>
            </a:r>
          </a:p>
          <a:p>
            <a:r>
              <a:rPr lang="en-US" sz="1400" dirty="0"/>
              <a:t>		/* Manager specific raise salary code, may contain </a:t>
            </a:r>
          </a:p>
          <a:p>
            <a:r>
              <a:rPr lang="en-US" sz="1400" dirty="0"/>
              <a:t>		increment of manager specific incentives*/</a:t>
            </a:r>
          </a:p>
          <a:p>
            <a:r>
              <a:rPr lang="en-US" sz="1400" dirty="0"/>
              <a:t>	} </a:t>
            </a:r>
          </a:p>
          <a:p>
            <a:endParaRPr lang="en-US" sz="1400" dirty="0"/>
          </a:p>
          <a:p>
            <a:r>
              <a:rPr lang="en-US" sz="1400" dirty="0"/>
              <a:t>	virtual void promote() { 		/* Manager specific promote */	} </a:t>
            </a:r>
          </a:p>
          <a:p>
            <a:r>
              <a:rPr lang="en-US" sz="1400" dirty="0"/>
              <a:t>}; </a:t>
            </a:r>
          </a:p>
          <a:p>
            <a:endParaRPr lang="en-US" sz="1400" dirty="0"/>
          </a:p>
          <a:p>
            <a:r>
              <a:rPr lang="en-US" sz="1400" dirty="0"/>
              <a:t>// Similarly, there may be other types of employees, We need a very simple function to increment the salary of //all employees .</a:t>
            </a:r>
          </a:p>
          <a:p>
            <a:r>
              <a:rPr lang="en-US" sz="1400" dirty="0"/>
              <a:t>// Note that emp[] is an array of pointers and actual pointed objects can be any type of employees. </a:t>
            </a:r>
          </a:p>
          <a:p>
            <a:r>
              <a:rPr lang="en-US" sz="1400" dirty="0"/>
              <a:t>// This function should ideally be in a class like Organization,  we have made it global to keep things simple </a:t>
            </a:r>
          </a:p>
          <a:p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globalRaiseSalary</a:t>
            </a:r>
            <a:r>
              <a:rPr lang="en-US" sz="1400" dirty="0"/>
              <a:t>(Employee* emp[ ], int n) { </a:t>
            </a:r>
          </a:p>
          <a:p>
            <a:r>
              <a:rPr lang="en-US" sz="1400" dirty="0"/>
              <a:t>     Employee    e;//  error : abstract class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</a:p>
          <a:p>
            <a:r>
              <a:rPr lang="en-US" sz="1400" dirty="0"/>
              <a:t>	   emp[</a:t>
            </a:r>
            <a:r>
              <a:rPr lang="en-US" sz="1400" dirty="0" err="1"/>
              <a:t>i</a:t>
            </a:r>
            <a:r>
              <a:rPr lang="en-US" sz="1400" dirty="0"/>
              <a:t>]-&gt;</a:t>
            </a:r>
            <a:r>
              <a:rPr lang="en-US" sz="1400" dirty="0" err="1"/>
              <a:t>raiseSalary</a:t>
            </a:r>
            <a:r>
              <a:rPr lang="en-US" sz="1400" dirty="0"/>
              <a:t>(); 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 // Polymorphic Call: Calls </a:t>
            </a:r>
            <a:r>
              <a:rPr lang="en-US" sz="1400" dirty="0" err="1">
                <a:solidFill>
                  <a:srgbClr val="00B050"/>
                </a:solidFill>
              </a:rPr>
              <a:t>raiseSalary</a:t>
            </a:r>
            <a:r>
              <a:rPr lang="en-US" sz="1400" dirty="0">
                <a:solidFill>
                  <a:srgbClr val="00B050"/>
                </a:solidFill>
              </a:rPr>
              <a:t>()  according to the actual object, not according to the type of pointer </a:t>
            </a:r>
          </a:p>
          <a:p>
            <a:r>
              <a:rPr lang="en-US" sz="1400" dirty="0"/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B386D-C7D4-4F36-9ADB-BFD85BF8C2E0}"/>
              </a:ext>
            </a:extLst>
          </p:cNvPr>
          <p:cNvSpPr/>
          <p:nvPr/>
        </p:nvSpPr>
        <p:spPr>
          <a:xfrm>
            <a:off x="6358386" y="1600200"/>
            <a:ext cx="2743200" cy="16004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Roboto"/>
              </a:rPr>
              <a:t>Every type of employee may have its own logic in its class, but we don’t need to worry about them because if </a:t>
            </a:r>
            <a:r>
              <a:rPr lang="en-US" sz="1400" i="1" dirty="0" err="1">
                <a:latin typeface="Roboto"/>
              </a:rPr>
              <a:t>raiseSalary</a:t>
            </a:r>
            <a:r>
              <a:rPr lang="en-US" sz="1400" i="1" dirty="0">
                <a:latin typeface="Roboto"/>
              </a:rPr>
              <a:t>()</a:t>
            </a:r>
            <a:r>
              <a:rPr lang="en-US" sz="1400" dirty="0">
                <a:latin typeface="Roboto"/>
              </a:rPr>
              <a:t> is present for a specific employee type, only that function would be called.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82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79E3-6922-4AAD-8689-168E1E9C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CFFC-EE2F-44DA-8208-34AF3784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 descr="car class">
            <a:extLst>
              <a:ext uri="{FF2B5EF4-FFF2-40B4-BE49-F238E27FC236}">
                <a16:creationId xmlns:a16="http://schemas.microsoft.com/office/drawing/2014/main" id="{8ACD24C8-C67F-4E5B-87E7-4C257D47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57692"/>
            <a:ext cx="4267200" cy="300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Aggregation in Java">
            <a:extLst>
              <a:ext uri="{FF2B5EF4-FFF2-40B4-BE49-F238E27FC236}">
                <a16:creationId xmlns:a16="http://schemas.microsoft.com/office/drawing/2014/main" id="{80AD7B1A-565D-420A-BD2C-5672826F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292" y="1410092"/>
            <a:ext cx="3333750" cy="300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96664-F496-4133-8888-1A0868611A80}"/>
              </a:ext>
            </a:extLst>
          </p:cNvPr>
          <p:cNvSpPr txBox="1"/>
          <p:nvPr/>
        </p:nvSpPr>
        <p:spPr>
          <a:xfrm flipH="1">
            <a:off x="6561400" y="2286000"/>
            <a:ext cx="14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3265230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0782-F051-43E0-A3F7-70B582E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/>
              </a:rPr>
              <a:t>What is the use?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0856D-77D5-4FE9-888F-D0DED73F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64F6C-A272-4417-ACF3-BF36CA5F7058}"/>
              </a:ext>
            </a:extLst>
          </p:cNvPr>
          <p:cNvSpPr/>
          <p:nvPr/>
        </p:nvSpPr>
        <p:spPr>
          <a:xfrm>
            <a:off x="1143000" y="1143000"/>
            <a:ext cx="7760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Virtual functions allow us to create a list of base class pointers and call methods of any of the derived classes without even knowing kind of derived class object.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166E9-A30C-4E9B-8676-D72B6F7F0614}"/>
              </a:ext>
            </a:extLst>
          </p:cNvPr>
          <p:cNvSpPr/>
          <p:nvPr/>
        </p:nvSpPr>
        <p:spPr>
          <a:xfrm>
            <a:off x="1245858" y="2362200"/>
            <a:ext cx="7406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   </a:t>
            </a:r>
            <a:r>
              <a:rPr lang="en-US" dirty="0" err="1"/>
              <a:t>globalRaiseSalary</a:t>
            </a:r>
            <a:r>
              <a:rPr lang="en-US" dirty="0"/>
              <a:t>(Employee* emp[ ], int n) { </a:t>
            </a:r>
          </a:p>
          <a:p>
            <a:r>
              <a:rPr lang="en-US" dirty="0"/>
              <a:t>     Employee    e;//  error : abstract class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	   emp[</a:t>
            </a:r>
            <a:r>
              <a:rPr lang="en-US" dirty="0" err="1"/>
              <a:t>i</a:t>
            </a:r>
            <a:r>
              <a:rPr lang="en-US" dirty="0"/>
              <a:t>]-&gt;</a:t>
            </a:r>
            <a:r>
              <a:rPr lang="en-US" dirty="0" err="1"/>
              <a:t>raiseSalary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 // Polymorphic Call: Calls </a:t>
            </a:r>
            <a:r>
              <a:rPr lang="en-US" dirty="0" err="1">
                <a:solidFill>
                  <a:srgbClr val="00B050"/>
                </a:solidFill>
              </a:rPr>
              <a:t>raiseSalary</a:t>
            </a:r>
            <a:r>
              <a:rPr lang="en-US" dirty="0">
                <a:solidFill>
                  <a:srgbClr val="00B050"/>
                </a:solidFill>
              </a:rPr>
              <a:t>()  according to the actual object, not according to the type of pointer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6352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54153-280B-4992-82C3-FDDBC1FD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6992-B8F1-425B-B56F-89B1E724BB13}"/>
              </a:ext>
            </a:extLst>
          </p:cNvPr>
          <p:cNvSpPr/>
          <p:nvPr/>
        </p:nvSpPr>
        <p:spPr>
          <a:xfrm>
            <a:off x="152400" y="3810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Roboto"/>
              </a:rPr>
              <a:t>What are pure virtual functions?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 1) Their implementation can be provided in a class where they are declared.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(But when a function is declared pure virtual, it simply means that this function       cannot get called </a:t>
            </a:r>
            <a:r>
              <a:rPr lang="en-US" i="1" dirty="0"/>
              <a:t>dynamically</a:t>
            </a:r>
            <a:r>
              <a:rPr lang="en-US" dirty="0"/>
              <a:t>, through a virtual dispatch mechanism. Yet, this very same function can easily be called </a:t>
            </a:r>
            <a:r>
              <a:rPr lang="en-US" i="1" dirty="0"/>
              <a:t>statically</a:t>
            </a:r>
            <a:r>
              <a:rPr lang="en-US" dirty="0"/>
              <a:t>, </a:t>
            </a:r>
            <a:r>
              <a:rPr lang="en-US" i="1" dirty="0"/>
              <a:t>non-virtually</a:t>
            </a:r>
            <a:r>
              <a:rPr lang="en-US" dirty="0"/>
              <a:t>, </a:t>
            </a:r>
            <a:r>
              <a:rPr lang="en-US" i="1" dirty="0"/>
              <a:t>directly</a:t>
            </a:r>
            <a:r>
              <a:rPr lang="en-US" dirty="0"/>
              <a:t> (without virtual dispatch).</a:t>
            </a:r>
            <a:endParaRPr lang="en-US" dirty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 2) If a class has a pure virtual function, then the class becomes abstract class and an instance of this class cannot be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20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C1F4E-641D-4196-8707-65A47605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279C4B-EB8C-428A-B0CA-7E239309217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091" y="-219372"/>
            <a:ext cx="8585480" cy="7201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S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     public: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virtual void foo()=0;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void S::foo()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// body for pure virtual function `S::foo`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729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class  D :public  S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    public: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void foo()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S::foo(); // Non-virtual call to `S::foo` from derived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         //  ------------------------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inheri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729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main()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729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d.</a:t>
            </a:r>
            <a:r>
              <a:rPr lang="en-US" altLang="en-US" dirty="0" err="1">
                <a:solidFill>
                  <a:srgbClr val="242729"/>
                </a:solidFill>
                <a:latin typeface="inherit"/>
              </a:rPr>
              <a:t>S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foo(); // Another non-virtual call to `S::foo`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S   obj; // compiler error : abstract class can not be instantiated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S * p; // No error   (No instantiation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  p = new S; // compiler error : new operator is responsible for instantiation</a:t>
            </a:r>
            <a:endParaRPr lang="ar-MA" altLang="en-US" dirty="0">
              <a:solidFill>
                <a:srgbClr val="242729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  p = new D; //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90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عنصر نائب لرقم الشريحة 5">
            <a:extLst>
              <a:ext uri="{FF2B5EF4-FFF2-40B4-BE49-F238E27FC236}">
                <a16:creationId xmlns:a16="http://schemas.microsoft.com/office/drawing/2014/main" id="{A812D0F1-D63F-4705-9B7F-161382E6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F890D7-9467-4B99-A624-E93436CB83B9}" type="slidenum">
              <a:rPr lang="en-US" altLang="ar-PS" sz="1400"/>
              <a:pPr eaLnBrk="1" hangingPunct="1"/>
              <a:t>43</a:t>
            </a:fld>
            <a:endParaRPr lang="en-US" altLang="ar-PS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DDC7A58-7C94-4862-9B54-A1EE09282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PS"/>
              <a:t>15.9  Multiple Inheritance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6BBBC49-B73A-473E-8D98-6CA1D8A38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PS"/>
              <a:t>Multiple inheritance is when a derived class has two or more base classes</a:t>
            </a:r>
          </a:p>
        </p:txBody>
      </p:sp>
      <p:pic>
        <p:nvPicPr>
          <p:cNvPr id="5" name="Picture 5" descr="G:\BMP files\1506.bmp">
            <a:extLst>
              <a:ext uri="{FF2B5EF4-FFF2-40B4-BE49-F238E27FC236}">
                <a16:creationId xmlns:a16="http://schemas.microsoft.com/office/drawing/2014/main" id="{287838F6-84EF-4868-802F-F6D2F1CE2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54102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عنصر نائب لرقم الشريحة 5">
            <a:extLst>
              <a:ext uri="{FF2B5EF4-FFF2-40B4-BE49-F238E27FC236}">
                <a16:creationId xmlns:a16="http://schemas.microsoft.com/office/drawing/2014/main" id="{8651D46D-7481-4C03-84BD-C066C49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5825430-1A33-4AAB-A7A1-8F5ADF506F59}" type="slidenum">
              <a:rPr lang="en-US" altLang="ar-PS" sz="1400"/>
              <a:pPr eaLnBrk="1" hangingPunct="1"/>
              <a:t>44</a:t>
            </a:fld>
            <a:endParaRPr lang="en-US" altLang="ar-PS" sz="14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C5EFC73-83E2-4EE9-93A5-916A1EE4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ar-PS" dirty="0"/>
              <a:t>Example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2669A14-F613-4F25-A67A-2889E5DBD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en-US" altLang="ar-PS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</a:t>
            </a:r>
            <a:r>
              <a:rPr lang="en-US" altLang="ar-P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date.h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#ifndef DATE_H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#define DATE_H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class Date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protected: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day;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month;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year;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Date(int d, int m, int Y) </a:t>
            </a:r>
            <a:endParaRPr lang="en-US" altLang="ar-P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{ day = d; month = m; year = Y;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getDay(</a:t>
            </a:r>
            <a:r>
              <a:rPr lang="en-US" altLang="ar-P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) { return day;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getMonth(</a:t>
            </a:r>
            <a:r>
              <a:rPr lang="en-US" altLang="ar-P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) { return month;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getYear(</a:t>
            </a:r>
            <a:r>
              <a:rPr lang="en-US" altLang="ar-P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) { return year;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#endif</a:t>
            </a:r>
            <a:r>
              <a:rPr lang="en-US" altLang="ar-PS" sz="2000" noProof="1">
                <a:solidFill>
                  <a:srgbClr val="000000"/>
                </a:solidFill>
                <a:latin typeface="Prestige Elite"/>
              </a:rPr>
              <a:t>	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عنصر نائب لرقم الشريحة 5">
            <a:extLst>
              <a:ext uri="{FF2B5EF4-FFF2-40B4-BE49-F238E27FC236}">
                <a16:creationId xmlns:a16="http://schemas.microsoft.com/office/drawing/2014/main" id="{F90F58CA-D5AE-4973-9C30-5EFB0AD9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6E6A3A-2D06-4DFA-ACED-04D86709FA01}" type="slidenum">
              <a:rPr lang="en-US" altLang="ar-PS" sz="1400"/>
              <a:pPr eaLnBrk="1" hangingPunct="1"/>
              <a:t>45</a:t>
            </a:fld>
            <a:endParaRPr lang="en-US" altLang="ar-P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15310BB-0F6D-4EEB-9516-A37429F47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ar-P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altLang="ar-PS" sz="2400" noProof="1">
              <a:latin typeface="Prestige Elite"/>
            </a:endParaRP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CC75901-7A29-4DF2-A89C-8D009B7A4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en-US" altLang="ar-PS" sz="18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</a:t>
            </a:r>
            <a:r>
              <a:rPr lang="en-US" altLang="ar-PS" sz="18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time.h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#ifndef TIME_H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#define TIME_H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class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protected: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hour;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min;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sec;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Time(int h, int m, int s) </a:t>
            </a:r>
            <a:endParaRPr lang="en-US" altLang="ar-P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{ hour = h; min = m; sec = s;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getHour(</a:t>
            </a:r>
            <a:r>
              <a:rPr lang="en-US" altLang="ar-PS" sz="180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) { return hour;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getMin(</a:t>
            </a:r>
            <a:r>
              <a:rPr lang="en-US" altLang="ar-PS" sz="180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) { return min;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int getSec(</a:t>
            </a:r>
            <a:r>
              <a:rPr lang="en-US" altLang="ar-PS" sz="180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) { return sec;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#endif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عنصر نائب لرقم الشريحة 5">
            <a:extLst>
              <a:ext uri="{FF2B5EF4-FFF2-40B4-BE49-F238E27FC236}">
                <a16:creationId xmlns:a16="http://schemas.microsoft.com/office/drawing/2014/main" id="{733F457F-63ED-4794-970D-58655EBF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C82E98-35AD-447F-BEA7-F77FB6031AD2}" type="slidenum">
              <a:rPr lang="en-US" altLang="ar-PS" sz="1400"/>
              <a:pPr eaLnBrk="1" hangingPunct="1"/>
              <a:t>46</a:t>
            </a:fld>
            <a:endParaRPr lang="en-US" altLang="ar-PS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2928B16-0BA2-47AC-808A-502D9EF2B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ar-P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altLang="ar-PS"/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D3E7F49-9010-447B-BD4D-4D93C6B28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en-US" altLang="ar-PS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</a:t>
            </a:r>
            <a:r>
              <a:rPr lang="en-US" altLang="ar-P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datetime.h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#ifndef DATETIME_H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#define DATETIME_H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#include "date.h" // For Date class declaration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#include "time.h" // For Time class declaration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ar-P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class DateTime : public Date, public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protected: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char dTString[20];</a:t>
            </a:r>
          </a:p>
          <a:p>
            <a:pPr eaLnBrk="1" hangingPunct="1"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DateTime(int, int, int, int, int, int);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void getDateTime(char *str) { strcpy(str, dTString);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#endif	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عنصر نائب لرقم الشريحة 5">
            <a:extLst>
              <a:ext uri="{FF2B5EF4-FFF2-40B4-BE49-F238E27FC236}">
                <a16:creationId xmlns:a16="http://schemas.microsoft.com/office/drawing/2014/main" id="{9B85BED7-23DA-46F8-98B6-02CA3B8E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D7B467-980D-4918-A8B7-91F7875CE988}" type="slidenum">
              <a:rPr lang="en-US" altLang="ar-PS" sz="1400"/>
              <a:pPr eaLnBrk="1" hangingPunct="1"/>
              <a:t>47</a:t>
            </a:fld>
            <a:endParaRPr lang="en-US" altLang="ar-P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D6ECE71-903E-467E-88FB-F26F9CA03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ar-P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altLang="ar-PS" sz="2400" noProof="1">
              <a:latin typeface="Prestige Elite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C1E0288-3EA9-4F79-898F-68CEB945E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en-US" altLang="ar-PS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</a:t>
            </a:r>
            <a:r>
              <a:rPr lang="en-US" altLang="ar-P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datetime.cpp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ar-PS" sz="1800" noProof="1">
                <a:solidFill>
                  <a:srgbClr val="000000"/>
                </a:solidFill>
              </a:rPr>
              <a:t>“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datetime.h</a:t>
            </a:r>
            <a:r>
              <a:rPr lang="en-US" altLang="ar-PS" sz="1800" noProof="1">
                <a:solidFill>
                  <a:srgbClr val="000000"/>
                </a:solidFill>
              </a:rPr>
              <a:t>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#include &lt;string</a:t>
            </a:r>
            <a:r>
              <a:rPr lang="en-US" altLang="ar-P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.h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&gt; // For strcpy and strcat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#include &lt;stdlib</a:t>
            </a:r>
            <a:r>
              <a:rPr lang="en-US" altLang="ar-P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.h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&gt; // For itoa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void DateTime::DateTime(int dy, int mon, int yr, int hr, int mt, int sc) : Date(dy, mon, yr), Time(hr, mt, sc)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char temp[10]; // Temporary work area for itoa()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ar-P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// Store the date in dTString, in the form MM/DD/YY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strcpy(dTString, itoa(getMonth(), temp, 10));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strcat(dTString, “/”);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strcat(dTString, itoa(getDay(), temp, 10));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strcat(dTString, “/”);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strcat(dTString, itoa(getYear(), temp, 10));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strcat(dTString, “ “);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عنصر نائب لرقم الشريحة 5">
            <a:extLst>
              <a:ext uri="{FF2B5EF4-FFF2-40B4-BE49-F238E27FC236}">
                <a16:creationId xmlns:a16="http://schemas.microsoft.com/office/drawing/2014/main" id="{3C5E4804-17CA-47DD-A802-0BE144EC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D42AEE-54D2-4B44-89CB-8AEC201F09F2}" type="slidenum">
              <a:rPr lang="en-US" altLang="ar-PS" sz="1400"/>
              <a:pPr eaLnBrk="1" hangingPunct="1"/>
              <a:t>48</a:t>
            </a:fld>
            <a:endParaRPr lang="en-US" altLang="ar-PS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3C22346-4298-4298-B444-7D7177937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ar-P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altLang="ar-PS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FDD5798-F22F-42AB-A9F0-37F4303D3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// Store the time in dtString, in the form HH:MM:SS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strcpy(dTString, itoa(getHour(), temp, 10));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strcat(dTString, “:”);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strcat(dTString, itoa(getMin(), temp, 10));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strcat(dTString, “:”);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strcat(dTString, itoa(getSec(), temp, 10));</a:t>
            </a:r>
          </a:p>
          <a:p>
            <a:pPr eaLnBrk="1" hangingPunct="1"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}	</a:t>
            </a:r>
            <a:endParaRPr lang="en-US" altLang="ar-PS" sz="1800" noProof="1">
              <a:latin typeface="Courier New" panose="02070309020205020404" pitchFamily="49" charset="0"/>
            </a:endParaRPr>
          </a:p>
          <a:p>
            <a:pPr eaLnBrk="1" hangingPunct="1"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en-US" altLang="ar-PS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Contents of the main program, </a:t>
            </a:r>
            <a:r>
              <a:rPr lang="en-US" altLang="ar-P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pr15-1</a:t>
            </a:r>
            <a:r>
              <a:rPr lang="en-US" altLang="ar-PS" sz="2000">
                <a:solidFill>
                  <a:srgbClr val="000000"/>
                </a:solidFill>
                <a:latin typeface="Prestige Elite"/>
                <a:ea typeface="Officina Sans" charset="-128"/>
              </a:rPr>
              <a:t>2</a:t>
            </a:r>
            <a:r>
              <a:rPr lang="en-US" altLang="ar-PS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.cpp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// This program demonstrates a class with multiple inheritance.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// NOTE: datetime.cpp must be compiled and linked with this</a:t>
            </a:r>
            <a:endParaRPr lang="en-US" altLang="ar-P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 file.</a:t>
            </a:r>
            <a:endParaRPr lang="en-US" altLang="ar-P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ar-P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#include &lt;iostream</a:t>
            </a:r>
            <a:r>
              <a:rPr lang="en-US" altLang="ar-PS" sz="1800">
                <a:solidFill>
                  <a:srgbClr val="000000"/>
                </a:solidFill>
                <a:latin typeface="Courier New" panose="02070309020205020404" pitchFamily="49" charset="0"/>
              </a:rPr>
              <a:t>.h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#include “datetime.h”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عنصر نائب لرقم الشريحة 5">
            <a:extLst>
              <a:ext uri="{FF2B5EF4-FFF2-40B4-BE49-F238E27FC236}">
                <a16:creationId xmlns:a16="http://schemas.microsoft.com/office/drawing/2014/main" id="{0956D731-D86E-468E-A276-32C2911D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7E7BF9-D2E1-468A-B7BA-014D6EBDB171}" type="slidenum">
              <a:rPr lang="en-US" altLang="ar-PS" sz="1400"/>
              <a:pPr eaLnBrk="1" hangingPunct="1"/>
              <a:t>49</a:t>
            </a:fld>
            <a:endParaRPr lang="en-US" altLang="ar-P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4F04DC4-B98B-4615-BD5B-51517618A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ar-P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altLang="ar-PS" sz="2400" noProof="1">
              <a:solidFill>
                <a:srgbClr val="000000"/>
              </a:solidFill>
            </a:endParaRP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34DA4FD-6C28-4E61-A07A-7DAFF9DD3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ar-PS" sz="180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char formatted[20];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DateTime pastDay(4, 2, 60, 5, 32, 27);</a:t>
            </a:r>
            <a:endParaRPr lang="en-US" altLang="ar-P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ar-P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pastDay.getDateTime(formatted);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cout &lt;&lt; formatted &lt;&lt; endl;</a:t>
            </a:r>
          </a:p>
          <a:p>
            <a:pPr eaLnBrk="1" hangingPunct="1">
              <a:buFontTx/>
              <a:buNone/>
            </a:pPr>
            <a:r>
              <a:rPr lang="en-US" altLang="ar-P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}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207B-2202-4430-BE2E-F0CFD2F6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relationship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395C-C035-4E7E-845F-E4A6687E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28A6E-D829-46AA-9135-7C887A44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ontainership in C++ - GeeksforGeeks">
            <a:extLst>
              <a:ext uri="{FF2B5EF4-FFF2-40B4-BE49-F238E27FC236}">
                <a16:creationId xmlns:a16="http://schemas.microsoft.com/office/drawing/2014/main" id="{EF85E169-16CD-446F-A4AB-939519AD5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93" y="1076275"/>
            <a:ext cx="7019919" cy="52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85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عنصر نائب لرقم الشريحة 5">
            <a:extLst>
              <a:ext uri="{FF2B5EF4-FFF2-40B4-BE49-F238E27FC236}">
                <a16:creationId xmlns:a16="http://schemas.microsoft.com/office/drawing/2014/main" id="{F0FAE98D-82FE-49CB-AE43-C90F6C6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B610E6-9F39-4B2A-9A43-7F0F761799F6}" type="slidenum">
              <a:rPr lang="en-US" altLang="ar-PS" sz="1400"/>
              <a:pPr eaLnBrk="1" hangingPunct="1"/>
              <a:t>50</a:t>
            </a:fld>
            <a:endParaRPr lang="en-US" altLang="ar-PS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9FD1113-17EB-475F-94B1-39F9E7D2E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6000"/>
              </a:lnSpc>
              <a:spcBef>
                <a:spcPts val="1275"/>
              </a:spcBef>
            </a:pPr>
            <a:r>
              <a:rPr lang="en-US" altLang="ar-PS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F40CB96-BF38-46D4-96EB-922931733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ar-PS" altLang="ar-PS" sz="2000" noProof="1">
                <a:solidFill>
                  <a:srgbClr val="000000"/>
                </a:solidFill>
                <a:latin typeface="Prestige Elite"/>
              </a:rPr>
              <a:t>4/2/60 5:32:27	</a:t>
            </a:r>
            <a:endParaRPr lang="ar-PS" altLang="ar-PS" sz="2000" noProof="1">
              <a:latin typeface="Prestige Elite"/>
            </a:endParaRPr>
          </a:p>
          <a:p>
            <a:pPr eaLnBrk="1" hangingPunct="1">
              <a:lnSpc>
                <a:spcPct val="96000"/>
              </a:lnSpc>
              <a:buFontTx/>
              <a:buNone/>
            </a:pPr>
            <a:endParaRPr lang="ar-PS" altLang="ar-PS" sz="2000" noProof="1">
              <a:latin typeface="Prestige Elit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61F303-7FA2-4E24-970A-B3667A1DF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9" y="990600"/>
            <a:ext cx="9948582" cy="3505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4022-D1BC-4923-930B-2AF08342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BB65F-DAE3-4E1D-919D-552D3093AFC3}"/>
              </a:ext>
            </a:extLst>
          </p:cNvPr>
          <p:cNvSpPr/>
          <p:nvPr/>
        </p:nvSpPr>
        <p:spPr>
          <a:xfrm>
            <a:off x="914400" y="196334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IS-A relationship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52836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Inheritance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9144000" cy="5181600"/>
          </a:xfrm>
        </p:spPr>
        <p:txBody>
          <a:bodyPr wrap="none">
            <a:normAutofit/>
          </a:bodyPr>
          <a:lstStyle/>
          <a:p>
            <a:pPr>
              <a:buFont typeface="Arial"/>
              <a:buChar char="•"/>
            </a:pPr>
            <a:r>
              <a:rPr lang="en-US" sz="2000" b="0" dirty="0">
                <a:effectLst/>
              </a:rPr>
              <a:t>The mechanism by which one class gets  the properties of another class.</a:t>
            </a:r>
          </a:p>
          <a:p>
            <a:pPr>
              <a:buFont typeface="Arial"/>
              <a:buChar char="•"/>
            </a:pPr>
            <a:endParaRPr lang="en-US" sz="2000" b="0" dirty="0">
              <a:effectLst/>
            </a:endParaRPr>
          </a:p>
          <a:p>
            <a:pPr algn="just">
              <a:spcBef>
                <a:spcPts val="1125"/>
              </a:spcBef>
              <a:buFont typeface="Arial"/>
              <a:buChar char="•"/>
            </a:pPr>
            <a:r>
              <a:rPr lang="en-GB" sz="2000" b="0" dirty="0">
                <a:solidFill>
                  <a:srgbClr val="000000"/>
                </a:solidFill>
              </a:rPr>
              <a:t>Inheritance is a meaningful way to relate two or more classes.</a:t>
            </a:r>
          </a:p>
          <a:p>
            <a:pPr algn="just">
              <a:spcBef>
                <a:spcPts val="1125"/>
              </a:spcBef>
              <a:buFont typeface="Arial"/>
              <a:buChar char="•"/>
            </a:pPr>
            <a:endParaRPr lang="en-GB" sz="2000" b="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z="2000" b="0" dirty="0"/>
              <a:t>Inheritance implements an </a:t>
            </a:r>
            <a:r>
              <a:rPr lang="en-US" sz="2000" b="0" i="1" dirty="0"/>
              <a:t>is-a</a:t>
            </a:r>
            <a:r>
              <a:rPr lang="en-US" sz="2000" b="0" dirty="0"/>
              <a:t> relationship:</a:t>
            </a:r>
          </a:p>
          <a:p>
            <a:pPr marL="0" lvl="1" indent="0">
              <a:buNone/>
            </a:pPr>
            <a:r>
              <a:rPr lang="en-US" sz="2000" dirty="0"/>
              <a:t>    For example – a dog </a:t>
            </a:r>
            <a:r>
              <a:rPr lang="en-US" sz="2000" u="sng" dirty="0"/>
              <a:t>is-a  </a:t>
            </a:r>
            <a:r>
              <a:rPr lang="en-US" sz="2000" dirty="0"/>
              <a:t>animal.</a:t>
            </a:r>
            <a:r>
              <a:rPr lang="en-US" sz="2000" dirty="0">
                <a:effectLst/>
              </a:rPr>
              <a:t> </a:t>
            </a:r>
          </a:p>
          <a:p>
            <a:pPr marL="0" lvl="1" indent="0">
              <a:buNone/>
            </a:pPr>
            <a:r>
              <a:rPr lang="en-US" sz="2000" dirty="0"/>
              <a:t>                            a circle </a:t>
            </a:r>
            <a:r>
              <a:rPr lang="en-US" sz="2000" u="sng" dirty="0"/>
              <a:t>is-a </a:t>
            </a:r>
            <a:r>
              <a:rPr lang="en-US" sz="2000" dirty="0"/>
              <a:t> shape</a:t>
            </a:r>
          </a:p>
          <a:p>
            <a:pPr marL="0" lvl="1" indent="0">
              <a:buNone/>
            </a:pPr>
            <a:r>
              <a:rPr lang="en-US" sz="2000" dirty="0">
                <a:effectLst/>
              </a:rPr>
              <a:t>                            </a:t>
            </a:r>
            <a:r>
              <a:rPr lang="en-US" sz="2000" dirty="0"/>
              <a:t>a manager </a:t>
            </a:r>
            <a:r>
              <a:rPr lang="en-US" sz="2000" u="sng" dirty="0"/>
              <a:t>is-a</a:t>
            </a:r>
            <a:r>
              <a:rPr lang="en-US" sz="2000" dirty="0"/>
              <a:t>  employee</a:t>
            </a:r>
            <a:endParaRPr lang="en-US" sz="2000" u="sng" dirty="0">
              <a:effectLst/>
            </a:endParaRPr>
          </a:p>
          <a:p>
            <a:pPr marL="0" indent="0"/>
            <a:r>
              <a:rPr lang="en-US" sz="2000" b="0" dirty="0"/>
              <a:t>                            an employee </a:t>
            </a:r>
            <a:r>
              <a:rPr lang="en-US" sz="2000" b="0" u="sng" dirty="0" err="1"/>
              <a:t>is_a</a:t>
            </a:r>
            <a:r>
              <a:rPr lang="en-US" sz="2000" b="0" u="sng" dirty="0"/>
              <a:t> </a:t>
            </a:r>
            <a:r>
              <a:rPr lang="en-US" sz="2000" b="0" dirty="0"/>
              <a:t>person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7150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buFont typeface="Wingdings" panose="05000000000000000000" pitchFamily="2" charset="2"/>
              <a:buChar char="q"/>
            </a:pPr>
            <a:r>
              <a:rPr lang="en-GB" sz="2000" b="0" dirty="0">
                <a:solidFill>
                  <a:srgbClr val="000000"/>
                </a:solidFill>
              </a:rPr>
              <a:t>Inheritance lets us create new classes from existing classes. </a:t>
            </a:r>
          </a:p>
          <a:p>
            <a:pPr lvl="1" algn="just">
              <a:spcBef>
                <a:spcPts val="1125"/>
              </a:spcBef>
            </a:pPr>
            <a:r>
              <a:rPr lang="en-GB" sz="2000" dirty="0">
                <a:solidFill>
                  <a:srgbClr val="000000"/>
                </a:solidFill>
              </a:rPr>
              <a:t>The new classes that we create from the existing classes are called the derived classes; </a:t>
            </a:r>
            <a:r>
              <a:rPr lang="en-US" sz="2000" dirty="0"/>
              <a:t>.  Is also referred to as the </a:t>
            </a:r>
            <a:r>
              <a:rPr lang="en-US" sz="2000" i="1" dirty="0"/>
              <a:t>subclass</a:t>
            </a:r>
            <a:r>
              <a:rPr lang="en-US" sz="2000" dirty="0"/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lvl="1" algn="just">
              <a:spcBef>
                <a:spcPts val="1125"/>
              </a:spcBef>
            </a:pPr>
            <a:r>
              <a:rPr lang="en-GB" sz="2000" dirty="0">
                <a:solidFill>
                  <a:srgbClr val="000000"/>
                </a:solidFill>
              </a:rPr>
              <a:t>The existing classes are called the base classes. </a:t>
            </a:r>
            <a:r>
              <a:rPr lang="en-US" sz="2000" dirty="0"/>
              <a:t>Is also called the </a:t>
            </a:r>
            <a:r>
              <a:rPr lang="en-US" sz="2000" i="1" dirty="0"/>
              <a:t>superclass</a:t>
            </a:r>
            <a:r>
              <a:rPr lang="en-US" sz="2000" dirty="0"/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lvl="1" algn="just">
              <a:spcBef>
                <a:spcPts val="1125"/>
              </a:spcBef>
            </a:pPr>
            <a:r>
              <a:rPr lang="en-GB" sz="2000" dirty="0">
                <a:solidFill>
                  <a:srgbClr val="FF0000"/>
                </a:solidFill>
              </a:rPr>
              <a:t>The derived classes inherit the properties of the base classes.</a:t>
            </a:r>
            <a:endParaRPr lang="en-US" sz="2000" dirty="0"/>
          </a:p>
          <a:p>
            <a:pPr algn="just">
              <a:spcBef>
                <a:spcPts val="1125"/>
              </a:spcBef>
              <a:buFont typeface="Arial"/>
              <a:buChar char="•"/>
            </a:pPr>
            <a:r>
              <a:rPr lang="en-GB" sz="2000" b="0" dirty="0">
                <a:solidFill>
                  <a:srgbClr val="000000"/>
                </a:solidFill>
              </a:rPr>
              <a:t>Each derived class, in turn, becomes a base class for a future derived class.</a:t>
            </a:r>
          </a:p>
          <a:p>
            <a:pPr algn="just">
              <a:spcBef>
                <a:spcPts val="1125"/>
              </a:spcBef>
              <a:buFont typeface="Arial"/>
              <a:buChar char="•"/>
            </a:pPr>
            <a:r>
              <a:rPr lang="en-GB" sz="2000" b="0" dirty="0">
                <a:solidFill>
                  <a:srgbClr val="000000"/>
                </a:solidFill>
              </a:rPr>
              <a:t>A derived class can redefine the member functions of a base class, but this redefinition applies only to the objects of the derived class.</a:t>
            </a:r>
          </a:p>
          <a:p>
            <a:pPr algn="just">
              <a:spcBef>
                <a:spcPts val="1125"/>
              </a:spcBef>
              <a:buFont typeface="Arial"/>
              <a:buChar char="•"/>
            </a:pPr>
            <a:endParaRPr lang="en-GB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is Hierarchal  </a:t>
            </a:r>
          </a:p>
        </p:txBody>
      </p:sp>
      <p:pic>
        <p:nvPicPr>
          <p:cNvPr id="5" name="Content Placeholder 4" descr="vehic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6934200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87E-7CE2-B84E-876F-30747BBD53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9456</TotalTime>
  <Words>4760</Words>
  <Application>Microsoft Office PowerPoint</Application>
  <PresentationFormat>On-screen Show (4:3)</PresentationFormat>
  <Paragraphs>716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MS Mincho</vt:lpstr>
      <vt:lpstr>Arial</vt:lpstr>
      <vt:lpstr>Calibri</vt:lpstr>
      <vt:lpstr>Consolas</vt:lpstr>
      <vt:lpstr>Courier</vt:lpstr>
      <vt:lpstr>Courier New</vt:lpstr>
      <vt:lpstr>inherit</vt:lpstr>
      <vt:lpstr>Monaco</vt:lpstr>
      <vt:lpstr>Officina Sans</vt:lpstr>
      <vt:lpstr>Open Sans</vt:lpstr>
      <vt:lpstr>Prestige Elite</vt:lpstr>
      <vt:lpstr>Roboto</vt:lpstr>
      <vt:lpstr>Times New Roman</vt:lpstr>
      <vt:lpstr>Tunga</vt:lpstr>
      <vt:lpstr>var(--font-family--heading)</vt:lpstr>
      <vt:lpstr>Wingdings</vt:lpstr>
      <vt:lpstr>Angles</vt:lpstr>
      <vt:lpstr>Inheritance in C++</vt:lpstr>
      <vt:lpstr>Objectives</vt:lpstr>
      <vt:lpstr>Types of Relationship in C++</vt:lpstr>
      <vt:lpstr>Examples</vt:lpstr>
      <vt:lpstr>IS-A relationship – Example 1</vt:lpstr>
      <vt:lpstr>PowerPoint Presentation</vt:lpstr>
      <vt:lpstr>What is Inheritance ??</vt:lpstr>
      <vt:lpstr>Inheritance</vt:lpstr>
      <vt:lpstr>Inheritance is Hierarchal  </vt:lpstr>
      <vt:lpstr>Hierarchical Inheritance</vt:lpstr>
      <vt:lpstr>Advantages of Inheritance</vt:lpstr>
      <vt:lpstr>Class Inheritance Definition:</vt:lpstr>
      <vt:lpstr>Class Inheritance Definition:</vt:lpstr>
      <vt:lpstr>Public, protected, and private</vt:lpstr>
      <vt:lpstr>Public, protected, and private</vt:lpstr>
      <vt:lpstr>Inheritance and Accessibility </vt:lpstr>
      <vt:lpstr>Inheritance and Accessibility</vt:lpstr>
      <vt:lpstr>Public and Private Inheritance </vt:lpstr>
      <vt:lpstr>Public and Private Inheritance </vt:lpstr>
      <vt:lpstr>Public and Private Inheritance </vt:lpstr>
      <vt:lpstr>Public and Private Inheritance </vt:lpstr>
      <vt:lpstr>Example: base class inherited as public</vt:lpstr>
      <vt:lpstr>Example:base class inherited as private</vt:lpstr>
      <vt:lpstr>Example:base class inherited as protected</vt:lpstr>
      <vt:lpstr>Method Overriding </vt:lpstr>
      <vt:lpstr>Method overriding example</vt:lpstr>
      <vt:lpstr>PowerPoint Presentation</vt:lpstr>
      <vt:lpstr>Overriding vs Overloading</vt:lpstr>
      <vt:lpstr>PowerPoint Presentation</vt:lpstr>
      <vt:lpstr>PowerPoint Presentation</vt:lpstr>
      <vt:lpstr>Polymorphism Types overview</vt:lpstr>
      <vt:lpstr>Compile time polymorphism: This type of polymorphism is achieved by: function overloading or operator overloading</vt:lpstr>
      <vt:lpstr>PowerPoint Presentation</vt:lpstr>
      <vt:lpstr>PowerPoint Presentation</vt:lpstr>
      <vt:lpstr>PowerPoint Presentation</vt:lpstr>
      <vt:lpstr>PowerPoint Presentation</vt:lpstr>
      <vt:lpstr>Virtual Functions and Runtime Polymorphism in C++ </vt:lpstr>
      <vt:lpstr>Late binding</vt:lpstr>
      <vt:lpstr>PowerPoint Presentation</vt:lpstr>
      <vt:lpstr>What is the use?</vt:lpstr>
      <vt:lpstr>PowerPoint Presentation</vt:lpstr>
      <vt:lpstr>PowerPoint Presentation</vt:lpstr>
      <vt:lpstr>15.9  Multiple Inheritance</vt:lpstr>
      <vt:lpstr>Example</vt:lpstr>
      <vt:lpstr>Program continues</vt:lpstr>
      <vt:lpstr>Program continues</vt:lpstr>
      <vt:lpstr>Program continues</vt:lpstr>
      <vt:lpstr>Program continues</vt:lpstr>
      <vt:lpstr>Program continues</vt:lpstr>
      <vt:lpstr>Program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Mac</dc:creator>
  <cp:lastModifiedBy>DELL</cp:lastModifiedBy>
  <cp:revision>191</cp:revision>
  <dcterms:created xsi:type="dcterms:W3CDTF">2013-03-02T08:26:47Z</dcterms:created>
  <dcterms:modified xsi:type="dcterms:W3CDTF">2021-03-19T16:16:01Z</dcterms:modified>
</cp:coreProperties>
</file>