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Montserrat Extra-Bold" charset="1" panose="00000900000000000000"/>
      <p:regular r:id="rId14"/>
    </p:embeddedFont>
    <p:embeddedFont>
      <p:font typeface="Montserrat Extra-Bold Bold" charset="1" panose="00000A00000000000000"/>
      <p:regular r:id="rId15"/>
    </p:embeddedFont>
    <p:embeddedFont>
      <p:font typeface="Montserrat Extra-Bold Italics" charset="1" panose="00000900000000000000"/>
      <p:regular r:id="rId16"/>
    </p:embeddedFont>
    <p:embeddedFont>
      <p:font typeface="Montserrat Extra-Bold Bold Italics" charset="1" panose="00000A00000000000000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6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6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jpe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8.jpe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94348" y="2630939"/>
            <a:ext cx="2499303" cy="10340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-310771"/>
            <a:ext cx="1519953" cy="17699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345" y="6172200"/>
            <a:ext cx="5006947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120292" y="3586765"/>
            <a:ext cx="7623712" cy="107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9B80C"/>
                </a:solidFill>
                <a:latin typeface="Montserrat"/>
              </a:rPr>
              <a:t>Supermarket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29900" y="6162515"/>
            <a:ext cx="13307798" cy="610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3"/>
              </a:lnSpc>
            </a:pPr>
            <a:r>
              <a:rPr lang="en-US" sz="3588">
                <a:solidFill>
                  <a:srgbClr val="FFFFFF"/>
                </a:solidFill>
                <a:latin typeface="Montserrat"/>
              </a:rPr>
              <a:t>Ninjas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61463" y="4703660"/>
            <a:ext cx="10965074" cy="133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0"/>
              </a:lnSpc>
            </a:pPr>
            <a:r>
              <a:rPr lang="en-US" sz="7814">
                <a:solidFill>
                  <a:srgbClr val="FFFFFF"/>
                </a:solidFill>
                <a:latin typeface="Montserrat Extra-Bold"/>
              </a:rPr>
              <a:t>sales dashboard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07790" y="0"/>
            <a:ext cx="10780210" cy="10287000"/>
          </a:xfrm>
          <a:prstGeom prst="rect">
            <a:avLst/>
          </a:prstGeom>
          <a:solidFill>
            <a:srgbClr val="03989E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17737" b="639"/>
          <a:stretch>
            <a:fillRect/>
          </a:stretch>
        </p:blipFill>
        <p:spPr>
          <a:xfrm flipH="false" flipV="false" rot="0">
            <a:off x="1028700" y="2251408"/>
            <a:ext cx="7477337" cy="550096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932743" y="3111247"/>
            <a:ext cx="7930305" cy="297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>
                <a:solidFill>
                  <a:srgbClr val="F9B80C"/>
                </a:solidFill>
                <a:latin typeface="Montserrat Extra-Bold"/>
              </a:rPr>
              <a:t>THANK YOU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874194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03989E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30383" y="2594047"/>
            <a:ext cx="8628917" cy="5098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808" y="9258300"/>
            <a:ext cx="2499303" cy="103408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10488" y="2096096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9B80C"/>
                </a:solidFill>
                <a:latin typeface="Montserrat Extra-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488" y="5622335"/>
            <a:ext cx="686390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The dataset that we chose is one of the historical sales of a supermarket company which has been recorded in 3 different branches for 3 months.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49672" y="511657"/>
            <a:ext cx="2499303" cy="1034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24246" y="2669862"/>
            <a:ext cx="7135054" cy="4947276"/>
            <a:chOff x="0" y="0"/>
            <a:chExt cx="9513405" cy="659636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9513405" cy="6596367"/>
              <a:chOff x="0" y="0"/>
              <a:chExt cx="6604000" cy="4579056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6351" y="0"/>
                <a:ext cx="6571228" cy="4579098"/>
              </a:xfrm>
              <a:custGeom>
                <a:avLst/>
                <a:gdLst/>
                <a:ahLst/>
                <a:cxnLst/>
                <a:rect r="r" b="b" t="t" l="l"/>
                <a:pathLst>
                  <a:path h="4579098" w="6571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32933" y="969998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8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800" y="2257786"/>
                      <a:pt x="2084923" y="2207921"/>
                      <a:pt x="2073575" y="2139879"/>
                    </a:cubicBezTo>
                    <a:lnTo>
                      <a:pt x="1959205" y="1452880"/>
                    </a:lnTo>
                    <a:cubicBezTo>
                      <a:pt x="1957864" y="1444978"/>
                      <a:pt x="1946575" y="1444978"/>
                      <a:pt x="1945234" y="1452880"/>
                    </a:cubicBezTo>
                    <a:lnTo>
                      <a:pt x="1830793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66433" y="969998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3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299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3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399933" y="969998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7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3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799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5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0982" y="399122"/>
                      <a:pt x="5835749" y="493889"/>
                      <a:pt x="5952649" y="493889"/>
                    </a:cubicBezTo>
                    <a:cubicBezTo>
                      <a:pt x="6069549" y="493889"/>
                      <a:pt x="6164316" y="399122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moveTo>
                      <a:pt x="5733433" y="969998"/>
                    </a:moveTo>
                    <a:cubicBezTo>
                      <a:pt x="5734632" y="961884"/>
                      <a:pt x="5723202" y="958709"/>
                      <a:pt x="5720027" y="966258"/>
                    </a:cubicBez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5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85341" y="966258"/>
                    </a:lnTo>
                    <a:cubicBezTo>
                      <a:pt x="6182096" y="958709"/>
                      <a:pt x="6170736" y="961884"/>
                      <a:pt x="6171865" y="969998"/>
                    </a:cubicBezTo>
                    <a:lnTo>
                      <a:pt x="6234871" y="1411111"/>
                    </a:lnTo>
                    <a:lnTo>
                      <a:pt x="6302252" y="2219607"/>
                    </a:lnTo>
                    <a:cubicBezTo>
                      <a:pt x="6303060" y="2229429"/>
                      <a:pt x="6299723" y="2239141"/>
                      <a:pt x="6293048" y="2246392"/>
                    </a:cubicBezTo>
                    <a:cubicBezTo>
                      <a:pt x="6286374" y="2253643"/>
                      <a:pt x="6276970" y="2257771"/>
                      <a:pt x="6267115" y="2257778"/>
                    </a:cubicBezTo>
                    <a:lnTo>
                      <a:pt x="6213281" y="2257778"/>
                    </a:lnTo>
                    <a:cubicBezTo>
                      <a:pt x="6144299" y="2257786"/>
                      <a:pt x="6085423" y="2207921"/>
                      <a:pt x="6074075" y="2139879"/>
                    </a:cubicBezTo>
                    <a:lnTo>
                      <a:pt x="5959704" y="1452880"/>
                    </a:lnTo>
                    <a:cubicBezTo>
                      <a:pt x="5958364" y="1444978"/>
                      <a:pt x="5947075" y="1444978"/>
                      <a:pt x="5945735" y="1452880"/>
                    </a:cubicBezTo>
                    <a:lnTo>
                      <a:pt x="5831294" y="2139879"/>
                    </a:lnTo>
                    <a:cubicBezTo>
                      <a:pt x="5819942" y="2207948"/>
                      <a:pt x="5761025" y="2257821"/>
                      <a:pt x="5692017" y="2257778"/>
                    </a:cubicBezTo>
                    <a:lnTo>
                      <a:pt x="5638183" y="2257778"/>
                    </a:lnTo>
                    <a:cubicBezTo>
                      <a:pt x="5628328" y="2257771"/>
                      <a:pt x="5618924" y="2253643"/>
                      <a:pt x="5612250" y="2246392"/>
                    </a:cubicBezTo>
                    <a:cubicBezTo>
                      <a:pt x="5605575" y="2239141"/>
                      <a:pt x="5602238" y="2229429"/>
                      <a:pt x="5603046" y="2219607"/>
                    </a:cubicBezTo>
                    <a:lnTo>
                      <a:pt x="5670427" y="1411111"/>
                    </a:lnTo>
                    <a:lnTo>
                      <a:pt x="5733433" y="969998"/>
                    </a:lnTo>
                    <a:moveTo>
                      <a:pt x="618649" y="2321278"/>
                    </a:moveTo>
                    <a:cubicBezTo>
                      <a:pt x="501749" y="2321278"/>
                      <a:pt x="406982" y="2416044"/>
                      <a:pt x="406982" y="2532944"/>
                    </a:cubicBezTo>
                    <a:lnTo>
                      <a:pt x="406982" y="2603500"/>
                    </a:lnTo>
                    <a:cubicBezTo>
                      <a:pt x="406982" y="2720400"/>
                      <a:pt x="501749" y="2815167"/>
                      <a:pt x="618649" y="2815167"/>
                    </a:cubicBezTo>
                    <a:cubicBezTo>
                      <a:pt x="735549" y="2815167"/>
                      <a:pt x="830316" y="2720400"/>
                      <a:pt x="830316" y="2603500"/>
                    </a:cubicBezTo>
                    <a:lnTo>
                      <a:pt x="830316" y="2532944"/>
                    </a:lnTo>
                    <a:cubicBezTo>
                      <a:pt x="830316" y="2416044"/>
                      <a:pt x="735549" y="2321278"/>
                      <a:pt x="618649" y="2321278"/>
                    </a:cubicBezTo>
                    <a:moveTo>
                      <a:pt x="399433" y="3291275"/>
                    </a:moveTo>
                    <a:cubicBezTo>
                      <a:pt x="400632" y="3283162"/>
                      <a:pt x="389202" y="3279987"/>
                      <a:pt x="386027" y="3287536"/>
                    </a:cubicBezTo>
                    <a:lnTo>
                      <a:pt x="232005" y="3646875"/>
                    </a:lnTo>
                    <a:cubicBezTo>
                      <a:pt x="209748" y="3698796"/>
                      <a:pt x="158672" y="3732439"/>
                      <a:pt x="102182" y="3732389"/>
                    </a:cubicBezTo>
                    <a:lnTo>
                      <a:pt x="37130" y="3732389"/>
                    </a:lnTo>
                    <a:cubicBezTo>
                      <a:pt x="25266" y="3732399"/>
                      <a:pt x="14190" y="3726445"/>
                      <a:pt x="7655" y="3716543"/>
                    </a:cubicBezTo>
                    <a:cubicBezTo>
                      <a:pt x="1120" y="3706641"/>
                      <a:pt x="0" y="3694116"/>
                      <a:pt x="4675" y="3683212"/>
                    </a:cubicBezTo>
                    <a:lnTo>
                      <a:pt x="195316" y="3238500"/>
                    </a:lnTo>
                    <a:lnTo>
                      <a:pt x="265448" y="3063099"/>
                    </a:lnTo>
                    <a:cubicBezTo>
                      <a:pt x="308318" y="2955961"/>
                      <a:pt x="412094" y="2885715"/>
                      <a:pt x="527491" y="2885722"/>
                    </a:cubicBezTo>
                    <a:lnTo>
                      <a:pt x="709807" y="2885722"/>
                    </a:lnTo>
                    <a:cubicBezTo>
                      <a:pt x="825204" y="2885715"/>
                      <a:pt x="928980" y="2955961"/>
                      <a:pt x="971850" y="3063099"/>
                    </a:cubicBezTo>
                    <a:lnTo>
                      <a:pt x="1041982" y="3238500"/>
                    </a:lnTo>
                    <a:lnTo>
                      <a:pt x="1232553" y="3683212"/>
                    </a:lnTo>
                    <a:cubicBezTo>
                      <a:pt x="1237228" y="3694116"/>
                      <a:pt x="1236108" y="3706641"/>
                      <a:pt x="1229572" y="3716543"/>
                    </a:cubicBezTo>
                    <a:cubicBezTo>
                      <a:pt x="1223037" y="3726445"/>
                      <a:pt x="1211962" y="3732399"/>
                      <a:pt x="1200097" y="3732389"/>
                    </a:cubicBezTo>
                    <a:lnTo>
                      <a:pt x="1135045" y="3732389"/>
                    </a:lnTo>
                    <a:cubicBezTo>
                      <a:pt x="1078607" y="3732383"/>
                      <a:pt x="1027601" y="3698749"/>
                      <a:pt x="1005364" y="3646875"/>
                    </a:cubicBezTo>
                    <a:lnTo>
                      <a:pt x="851341" y="3287536"/>
                    </a:lnTo>
                    <a:cubicBezTo>
                      <a:pt x="848096" y="3279987"/>
                      <a:pt x="836736" y="3283162"/>
                      <a:pt x="837865" y="3291275"/>
                    </a:cubicBezTo>
                    <a:lnTo>
                      <a:pt x="900871" y="3732389"/>
                    </a:lnTo>
                    <a:lnTo>
                      <a:pt x="968252" y="4540885"/>
                    </a:lnTo>
                    <a:cubicBezTo>
                      <a:pt x="969060" y="4550707"/>
                      <a:pt x="965723" y="4560419"/>
                      <a:pt x="959048" y="4567670"/>
                    </a:cubicBezTo>
                    <a:cubicBezTo>
                      <a:pt x="952374" y="4574921"/>
                      <a:pt x="942970" y="4579049"/>
                      <a:pt x="933115" y="4579055"/>
                    </a:cubicBezTo>
                    <a:lnTo>
                      <a:pt x="879281" y="4579055"/>
                    </a:lnTo>
                    <a:cubicBezTo>
                      <a:pt x="810300" y="4579064"/>
                      <a:pt x="751423" y="4529199"/>
                      <a:pt x="740075" y="4461157"/>
                    </a:cubicBezTo>
                    <a:lnTo>
                      <a:pt x="625705" y="3774158"/>
                    </a:lnTo>
                    <a:cubicBezTo>
                      <a:pt x="624364" y="3766255"/>
                      <a:pt x="613075" y="3766255"/>
                      <a:pt x="611735" y="3774158"/>
                    </a:cubicBezTo>
                    <a:lnTo>
                      <a:pt x="497293" y="4461157"/>
                    </a:lnTo>
                    <a:cubicBezTo>
                      <a:pt x="485942" y="4529225"/>
                      <a:pt x="427025" y="4579098"/>
                      <a:pt x="358017" y="4579055"/>
                    </a:cubicBezTo>
                    <a:lnTo>
                      <a:pt x="304183" y="4579055"/>
                    </a:lnTo>
                    <a:cubicBezTo>
                      <a:pt x="294328" y="4579049"/>
                      <a:pt x="284924" y="4574921"/>
                      <a:pt x="278250" y="4567670"/>
                    </a:cubicBezTo>
                    <a:cubicBezTo>
                      <a:pt x="271575" y="4560419"/>
                      <a:pt x="268238" y="4550707"/>
                      <a:pt x="269046" y="4540885"/>
                    </a:cubicBezTo>
                    <a:lnTo>
                      <a:pt x="336427" y="3732389"/>
                    </a:lnTo>
                    <a:lnTo>
                      <a:pt x="399433" y="3291275"/>
                    </a:lnTo>
                  </a:path>
                </a:pathLst>
              </a:custGeom>
              <a:solidFill>
                <a:srgbClr val="03989E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1349851" y="2321278"/>
                <a:ext cx="52377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52377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6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6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7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7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1"/>
                      <a:pt x="14190" y="1405167"/>
                      <a:pt x="7655" y="1395265"/>
                    </a:cubicBezTo>
                    <a:cubicBezTo>
                      <a:pt x="1120" y="1385363"/>
                      <a:pt x="0" y="1372838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3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8"/>
                      <a:pt x="1236108" y="1385363"/>
                      <a:pt x="1229572" y="1395265"/>
                    </a:cubicBezTo>
                    <a:cubicBezTo>
                      <a:pt x="1223037" y="1405167"/>
                      <a:pt x="1211962" y="1411121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7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7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7"/>
                    </a:cubicBezTo>
                    <a:lnTo>
                      <a:pt x="879281" y="2257777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7"/>
                      <a:pt x="613075" y="1444977"/>
                      <a:pt x="611734" y="1452880"/>
                    </a:cubicBezTo>
                    <a:lnTo>
                      <a:pt x="497293" y="2139879"/>
                    </a:lnTo>
                    <a:cubicBezTo>
                      <a:pt x="485942" y="2207947"/>
                      <a:pt x="427025" y="2257820"/>
                      <a:pt x="358017" y="2257777"/>
                    </a:cubicBezTo>
                    <a:lnTo>
                      <a:pt x="304183" y="2257777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7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6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6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32933" y="969997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7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1"/>
                      <a:pt x="1347690" y="1405167"/>
                      <a:pt x="1341155" y="1395265"/>
                    </a:cubicBezTo>
                    <a:cubicBezTo>
                      <a:pt x="1334620" y="1385363"/>
                      <a:pt x="1333500" y="1372838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8"/>
                      <a:pt x="2569607" y="1385363"/>
                      <a:pt x="2563072" y="1395265"/>
                    </a:cubicBezTo>
                    <a:cubicBezTo>
                      <a:pt x="2556537" y="1405167"/>
                      <a:pt x="2545462" y="1411121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7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7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7"/>
                    </a:cubicBezTo>
                    <a:lnTo>
                      <a:pt x="2212781" y="2257777"/>
                    </a:lnTo>
                    <a:cubicBezTo>
                      <a:pt x="2143799" y="2257786"/>
                      <a:pt x="2084923" y="2207921"/>
                      <a:pt x="2073575" y="2139879"/>
                    </a:cubicBezTo>
                    <a:lnTo>
                      <a:pt x="1959204" y="1452880"/>
                    </a:lnTo>
                    <a:cubicBezTo>
                      <a:pt x="1957864" y="1444977"/>
                      <a:pt x="1946575" y="1444977"/>
                      <a:pt x="1945235" y="1452880"/>
                    </a:cubicBezTo>
                    <a:lnTo>
                      <a:pt x="1830793" y="2139879"/>
                    </a:lnTo>
                    <a:cubicBezTo>
                      <a:pt x="1819442" y="2207947"/>
                      <a:pt x="1760525" y="2257820"/>
                      <a:pt x="1691517" y="2257777"/>
                    </a:cubicBezTo>
                    <a:lnTo>
                      <a:pt x="1637683" y="2257777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7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6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6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66433" y="969997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4" y="1325597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5" y="1411121"/>
                      <a:pt x="2681191" y="1405167"/>
                      <a:pt x="2674655" y="1395265"/>
                    </a:cubicBezTo>
                    <a:cubicBezTo>
                      <a:pt x="2668120" y="1385363"/>
                      <a:pt x="2667000" y="1372838"/>
                      <a:pt x="2671674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8"/>
                      <a:pt x="3903107" y="1385363"/>
                      <a:pt x="3896572" y="1395265"/>
                    </a:cubicBezTo>
                    <a:cubicBezTo>
                      <a:pt x="3890037" y="1405167"/>
                      <a:pt x="3878962" y="1411121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7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7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3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7"/>
                    </a:cubicBezTo>
                    <a:lnTo>
                      <a:pt x="3546281" y="2257777"/>
                    </a:lnTo>
                    <a:cubicBezTo>
                      <a:pt x="3477299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7"/>
                      <a:pt x="3280075" y="1444977"/>
                      <a:pt x="3278735" y="1452880"/>
                    </a:cubicBezTo>
                    <a:lnTo>
                      <a:pt x="3164294" y="2139879"/>
                    </a:lnTo>
                    <a:cubicBezTo>
                      <a:pt x="3152942" y="2207947"/>
                      <a:pt x="3094025" y="2257820"/>
                      <a:pt x="3025017" y="2257777"/>
                    </a:cubicBezTo>
                    <a:lnTo>
                      <a:pt x="2971183" y="2257777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7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6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6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399933" y="969997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7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1"/>
                      <a:pt x="4014691" y="1405167"/>
                      <a:pt x="4008155" y="1395265"/>
                    </a:cubicBezTo>
                    <a:cubicBezTo>
                      <a:pt x="4001620" y="1385363"/>
                      <a:pt x="4000500" y="1372838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8"/>
                      <a:pt x="5236607" y="1385363"/>
                      <a:pt x="5230072" y="1395265"/>
                    </a:cubicBezTo>
                    <a:cubicBezTo>
                      <a:pt x="5223537" y="1405167"/>
                      <a:pt x="5212462" y="1411121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7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7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3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7"/>
                    </a:cubicBezTo>
                    <a:lnTo>
                      <a:pt x="4879781" y="2257777"/>
                    </a:lnTo>
                    <a:cubicBezTo>
                      <a:pt x="4810799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7"/>
                      <a:pt x="4613575" y="1444977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7"/>
                      <a:pt x="4427525" y="2257820"/>
                      <a:pt x="4358517" y="2257777"/>
                    </a:cubicBezTo>
                    <a:lnTo>
                      <a:pt x="4304683" y="2257777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5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7"/>
                    </a:lnTo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6" id="6"/>
          <p:cNvSpPr/>
          <p:nvPr/>
        </p:nvSpPr>
        <p:spPr>
          <a:xfrm rot="0">
            <a:off x="3907330" y="1858868"/>
            <a:ext cx="13868557" cy="7435911"/>
          </a:xfrm>
          <a:prstGeom prst="rect">
            <a:avLst/>
          </a:prstGeom>
          <a:solidFill>
            <a:srgbClr val="03989E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4121279" y="2027337"/>
            <a:ext cx="8268069" cy="558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1"/>
              </a:lnSpc>
            </a:pPr>
            <a:r>
              <a:rPr lang="en-US" sz="2665">
                <a:solidFill>
                  <a:srgbClr val="FFDE59"/>
                </a:solidFill>
                <a:latin typeface="Montserrat Bold"/>
              </a:rPr>
              <a:t>Details information about the dataset :</a:t>
            </a:r>
          </a:p>
          <a:p>
            <a:pPr algn="just">
              <a:lnSpc>
                <a:spcPts val="3731"/>
              </a:lnSpc>
            </a:pP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I</a:t>
            </a:r>
            <a:r>
              <a:rPr lang="en-US" sz="2665">
                <a:solidFill>
                  <a:srgbClr val="FFFFFF"/>
                </a:solidFill>
                <a:latin typeface="Montserrat"/>
              </a:rPr>
              <a:t>nvoice ID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 Branches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 City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Customer type</a:t>
            </a:r>
            <a:r>
              <a:rPr lang="en-US" sz="2665">
                <a:solidFill>
                  <a:srgbClr val="FFDE59"/>
                </a:solidFill>
                <a:latin typeface="Montserrat"/>
              </a:rPr>
              <a:t> (Members or normal)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 Gender of the customer 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Product line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Unit price of each product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 Quantity of products</a:t>
            </a:r>
          </a:p>
          <a:p>
            <a:pPr algn="just" marL="575417" indent="-287708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FFFFFF"/>
                </a:solidFill>
                <a:latin typeface="Montserrat"/>
              </a:rPr>
              <a:t>Total sales </a:t>
            </a:r>
          </a:p>
          <a:p>
            <a:pPr algn="just">
              <a:lnSpc>
                <a:spcPts val="3731"/>
              </a:lnSpc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87621" y="8847122"/>
            <a:ext cx="1519953" cy="176996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30083"/>
            <a:ext cx="1519953" cy="176996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27450" y="716823"/>
            <a:ext cx="10035175" cy="59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4A6418"/>
                </a:solidFill>
                <a:latin typeface="Montserrat Extra-Bold"/>
              </a:rPr>
              <a:t>Supermarket Sales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62625" y="3253477"/>
            <a:ext cx="6127402" cy="372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Date of purchase </a:t>
            </a:r>
          </a:p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Time of purchase </a:t>
            </a:r>
          </a:p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Payment type </a:t>
            </a:r>
            <a:r>
              <a:rPr lang="en-US" sz="2670">
                <a:solidFill>
                  <a:srgbClr val="FFDE59"/>
                </a:solidFill>
                <a:latin typeface="Montserrat"/>
              </a:rPr>
              <a:t>(Cash , Credit card , or Ewallet) </a:t>
            </a:r>
          </a:p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cogs - cost of goods sold, </a:t>
            </a:r>
          </a:p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Gross margin percentage </a:t>
            </a:r>
          </a:p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Gross income </a:t>
            </a:r>
          </a:p>
          <a:p>
            <a:pPr algn="just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sz="2670">
                <a:solidFill>
                  <a:srgbClr val="FFFFFF"/>
                </a:solidFill>
                <a:latin typeface="Montserrat"/>
              </a:rPr>
              <a:t> Rating of the store.</a:t>
            </a:r>
            <a:r>
              <a:rPr lang="en-US" sz="2670">
                <a:solidFill>
                  <a:srgbClr val="FFFFFF"/>
                </a:solidFill>
                <a:latin typeface="Montserrat"/>
              </a:rPr>
              <a:t> 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6565">
            <a:off x="-205059" y="8767856"/>
            <a:ext cx="3493086" cy="1445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894243" cy="9258300"/>
          </a:xfrm>
          <a:prstGeom prst="rect">
            <a:avLst/>
          </a:prstGeom>
          <a:solidFill>
            <a:srgbClr val="03989E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37102" y="2878829"/>
            <a:ext cx="6909787" cy="49624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445736"/>
            <a:ext cx="4735102" cy="589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9B80C"/>
                </a:solidFill>
                <a:latin typeface="Montserrat Extra-Bold"/>
              </a:rPr>
              <a:t>Dashboard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5171" y="3862106"/>
            <a:ext cx="6863901" cy="29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/>
              </a:rPr>
              <a:t>A dashboard is a visual display of all of your data. While it can be used in all kinds of different ways, its primary intention is to provide information at-a-glance, such as KPIs.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25149" y="675727"/>
            <a:ext cx="1519953" cy="176996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808" y="9258300"/>
            <a:ext cx="2499303" cy="103408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88697" y="158683"/>
            <a:ext cx="2499303" cy="1034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5474" y="8847122"/>
            <a:ext cx="1519953" cy="17699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2917" y="7077162"/>
            <a:ext cx="1519953" cy="17699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2088" t="4986" r="2259" b="7612"/>
          <a:stretch>
            <a:fillRect/>
          </a:stretch>
        </p:blipFill>
        <p:spPr>
          <a:xfrm flipH="false" flipV="false" rot="0">
            <a:off x="2152894" y="1187268"/>
            <a:ext cx="14323685" cy="854483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436332"/>
            <a:ext cx="10035175" cy="59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4A6418"/>
                </a:solidFill>
                <a:latin typeface="Montserrat Extra-Bold"/>
              </a:rPr>
              <a:t>Supermarket Sales Dashbord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06736" y="-740697"/>
            <a:ext cx="9144000" cy="7092641"/>
          </a:xfrm>
          <a:prstGeom prst="rect">
            <a:avLst/>
          </a:prstGeom>
          <a:solidFill>
            <a:srgbClr val="03989E"/>
          </a:solidFill>
        </p:spPr>
      </p:sp>
      <p:sp>
        <p:nvSpPr>
          <p:cNvPr name="AutoShape 3" id="3"/>
          <p:cNvSpPr/>
          <p:nvPr/>
        </p:nvSpPr>
        <p:spPr>
          <a:xfrm rot="0">
            <a:off x="0" y="9177205"/>
            <a:ext cx="5330907" cy="1109795"/>
          </a:xfrm>
          <a:prstGeom prst="rect">
            <a:avLst/>
          </a:prstGeom>
          <a:solidFill>
            <a:srgbClr val="03989E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18759" y="7294196"/>
            <a:ext cx="1519953" cy="176996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2805623"/>
            <a:ext cx="10566921" cy="685375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847410" y="387224"/>
            <a:ext cx="6041419" cy="146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4"/>
              </a:lnSpc>
            </a:pPr>
            <a:r>
              <a:rPr lang="en-US" sz="4919">
                <a:solidFill>
                  <a:srgbClr val="F9B80C"/>
                </a:solidFill>
                <a:latin typeface="Montserrat Extra-Bold"/>
              </a:rPr>
              <a:t>Sum of Quantity by Product 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36342" y="2748473"/>
            <a:ext cx="5404741" cy="145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8"/>
              </a:lnSpc>
            </a:pPr>
            <a:r>
              <a:rPr lang="en-US" sz="2770">
                <a:solidFill>
                  <a:srgbClr val="FFFFFF"/>
                </a:solidFill>
                <a:latin typeface="Montserrat"/>
              </a:rPr>
              <a:t>Line chart shows the quantity purchased of all products lines.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49889" y="9064156"/>
            <a:ext cx="2499303" cy="103408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18135" y="377699"/>
            <a:ext cx="2499303" cy="1034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243812"/>
            <a:ext cx="8938966" cy="3081363"/>
          </a:xfrm>
          <a:prstGeom prst="rect">
            <a:avLst/>
          </a:prstGeom>
          <a:solidFill>
            <a:srgbClr val="03989E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03989E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55073" y="3064341"/>
            <a:ext cx="9971507" cy="612935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43486" y="4140835"/>
            <a:ext cx="6863901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This is a clustered column chart that shows the sum of ratings for all product lines in all of the 3 cities.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3486" y="1225059"/>
            <a:ext cx="8251993" cy="12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9"/>
              </a:lnSpc>
            </a:pPr>
            <a:r>
              <a:rPr lang="en-US" sz="5499">
                <a:solidFill>
                  <a:srgbClr val="FFFFFF"/>
                </a:solidFill>
                <a:latin typeface="Montserrat Extra-Bold"/>
              </a:rPr>
              <a:t>Sum of Rating by Product line and City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808" y="9258300"/>
            <a:ext cx="2499303" cy="1034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243812"/>
            <a:ext cx="8938966" cy="3081363"/>
          </a:xfrm>
          <a:prstGeom prst="rect">
            <a:avLst/>
          </a:prstGeom>
          <a:solidFill>
            <a:srgbClr val="03989E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03989E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391543" y="4171315"/>
            <a:ext cx="6863901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This is a stacked bar chart to display the percentages of memberships between male and female customers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1010" r="0" b="1010"/>
          <a:stretch>
            <a:fillRect/>
          </a:stretch>
        </p:blipFill>
        <p:spPr>
          <a:xfrm flipH="false" flipV="false" rot="0">
            <a:off x="7640630" y="3325175"/>
            <a:ext cx="10632927" cy="609637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40180" y="775444"/>
            <a:ext cx="8658605" cy="1890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9"/>
              </a:lnSpc>
            </a:pPr>
            <a:r>
              <a:rPr lang="en-US" sz="5499">
                <a:solidFill>
                  <a:srgbClr val="FFFFFF"/>
                </a:solidFill>
                <a:latin typeface="Montserrat Extra-Bold"/>
              </a:rPr>
              <a:t>Count of Gender by Cutsomer type and Gender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808" y="9258300"/>
            <a:ext cx="2499303" cy="10340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430077"/>
          </a:xfrm>
          <a:prstGeom prst="rect">
            <a:avLst/>
          </a:prstGeom>
          <a:solidFill>
            <a:srgbClr val="FFDE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046620" y="3876877"/>
            <a:ext cx="2512795" cy="251279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54956" y="4693525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FFFFFF"/>
                </a:solidFill>
                <a:latin typeface="Montserrat Extra-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38365" y="7035052"/>
            <a:ext cx="4025425" cy="12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Montserrat Bold"/>
              </a:rPr>
              <a:t>Marketing campaigns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640247" y="3876877"/>
            <a:ext cx="2512795" cy="251279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948584" y="4693525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FFFFFF"/>
                </a:solidFill>
                <a:latin typeface="Montserrat Extra-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3185" y="6955213"/>
            <a:ext cx="3601629" cy="132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3786">
                <a:solidFill>
                  <a:srgbClr val="000000"/>
                </a:solidFill>
                <a:latin typeface="Montserrat Bold"/>
              </a:rPr>
              <a:t>Membership </a:t>
            </a:r>
          </a:p>
          <a:p>
            <a:pPr algn="ctr">
              <a:lnSpc>
                <a:spcPts val="5300"/>
              </a:lnSpc>
            </a:pPr>
            <a:r>
              <a:rPr lang="en-US" sz="3786">
                <a:solidFill>
                  <a:srgbClr val="000000"/>
                </a:solidFill>
                <a:latin typeface="Montserrat Bold"/>
              </a:rPr>
              <a:t>incentives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233875" y="3876877"/>
            <a:ext cx="2512795" cy="2512795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542211" y="4693525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FFFFFF"/>
                </a:solidFill>
                <a:latin typeface="Montserrat Extra-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16311" y="6964738"/>
            <a:ext cx="4547922" cy="1233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6"/>
              </a:lnSpc>
            </a:pPr>
            <a:r>
              <a:rPr lang="en-US" sz="3561">
                <a:solidFill>
                  <a:srgbClr val="000000"/>
                </a:solidFill>
                <a:latin typeface="Montserrat Bold"/>
              </a:rPr>
              <a:t>Payment methods improvement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4559415" y="5141891"/>
            <a:ext cx="3080833" cy="0"/>
          </a:xfrm>
          <a:prstGeom prst="line">
            <a:avLst/>
          </a:prstGeom>
          <a:ln cap="rnd" w="28575">
            <a:solidFill>
              <a:srgbClr val="000000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0">
            <a:off x="10153042" y="5141891"/>
            <a:ext cx="3080833" cy="0"/>
          </a:xfrm>
          <a:prstGeom prst="line">
            <a:avLst/>
          </a:prstGeom>
          <a:ln cap="rnd" w="28575">
            <a:solidFill>
              <a:srgbClr val="000000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1190625"/>
            <a:ext cx="4735102" cy="60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58"/>
              </a:lnSpc>
            </a:pPr>
            <a:r>
              <a:rPr lang="en-US" sz="5066">
                <a:solidFill>
                  <a:srgbClr val="FFFFFF"/>
                </a:solidFill>
                <a:latin typeface="Montserrat Extra-Bold"/>
              </a:rPr>
              <a:t>Action plans :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6693" y="-325915"/>
            <a:ext cx="1519953" cy="176996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4506" y="5167743"/>
            <a:ext cx="1519953" cy="176996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23529" y="8836420"/>
            <a:ext cx="3671542" cy="1519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DAFNlzYaI3Y</dc:identifier>
  <dcterms:modified xsi:type="dcterms:W3CDTF">2011-08-01T06:04:30Z</dcterms:modified>
  <cp:revision>1</cp:revision>
  <dc:title>Supermarket sales dashboard</dc:title>
</cp:coreProperties>
</file>