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Lst>
  <p:notesMasterIdLst>
    <p:notesMasterId r:id="rId9"/>
  </p:notesMasterIdLst>
  <p:sldIdLst>
    <p:sldId id="256" r:id="rId3"/>
    <p:sldId id="284" r:id="rId4"/>
    <p:sldId id="285" r:id="rId5"/>
    <p:sldId id="280" r:id="rId6"/>
    <p:sldId id="283" r:id="rId7"/>
    <p:sldId id="27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FD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8249" autoAdjust="0"/>
  </p:normalViewPr>
  <p:slideViewPr>
    <p:cSldViewPr snapToGrid="0">
      <p:cViewPr varScale="1">
        <p:scale>
          <a:sx n="100" d="100"/>
          <a:sy n="100" d="100"/>
        </p:scale>
        <p:origin x="99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AFC90F-9F23-4115-8B9D-49DB6A25180C}" type="datetimeFigureOut">
              <a:rPr lang="en-US" smtClean="0"/>
              <a:t>4/6/2021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37F814-5BF9-4628-BB3A-E3A6846B209A}" type="slidenum">
              <a:rPr lang="en-US" smtClean="0"/>
              <a:t>‹#›</a:t>
            </a:fld>
            <a:endParaRPr lang="en-US"/>
          </a:p>
        </p:txBody>
      </p:sp>
    </p:spTree>
    <p:extLst>
      <p:ext uri="{BB962C8B-B14F-4D97-AF65-F5344CB8AC3E}">
        <p14:creationId xmlns:p14="http://schemas.microsoft.com/office/powerpoint/2010/main" val="18599199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37F814-5BF9-4628-BB3A-E3A6846B209A}" type="slidenum">
              <a:rPr lang="en-US" smtClean="0"/>
              <a:t>1</a:t>
            </a:fld>
            <a:endParaRPr lang="en-US"/>
          </a:p>
        </p:txBody>
      </p:sp>
    </p:spTree>
    <p:extLst>
      <p:ext uri="{BB962C8B-B14F-4D97-AF65-F5344CB8AC3E}">
        <p14:creationId xmlns:p14="http://schemas.microsoft.com/office/powerpoint/2010/main" val="2962155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https://www.youtube.com/watch?v=t1gRBNOcmOw&amp;ab_channel=TingxiangFan</a:t>
            </a:r>
          </a:p>
        </p:txBody>
      </p:sp>
      <p:sp>
        <p:nvSpPr>
          <p:cNvPr id="4" name="Slide Number Placeholder 3"/>
          <p:cNvSpPr>
            <a:spLocks noGrp="1"/>
          </p:cNvSpPr>
          <p:nvPr>
            <p:ph type="sldNum" sz="quarter" idx="5"/>
          </p:nvPr>
        </p:nvSpPr>
        <p:spPr/>
        <p:txBody>
          <a:bodyPr/>
          <a:lstStyle/>
          <a:p>
            <a:fld id="{5A37F814-5BF9-4628-BB3A-E3A6846B209A}" type="slidenum">
              <a:rPr lang="en-US" smtClean="0"/>
              <a:t>4</a:t>
            </a:fld>
            <a:endParaRPr lang="en-US"/>
          </a:p>
        </p:txBody>
      </p:sp>
    </p:spTree>
    <p:extLst>
      <p:ext uri="{BB962C8B-B14F-4D97-AF65-F5344CB8AC3E}">
        <p14:creationId xmlns:p14="http://schemas.microsoft.com/office/powerpoint/2010/main" val="9087564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5A37F814-5BF9-4628-BB3A-E3A6846B209A}" type="slidenum">
              <a:rPr lang="en-US" smtClean="0"/>
              <a:t>5</a:t>
            </a:fld>
            <a:endParaRPr lang="en-US"/>
          </a:p>
        </p:txBody>
      </p:sp>
    </p:spTree>
    <p:extLst>
      <p:ext uri="{BB962C8B-B14F-4D97-AF65-F5344CB8AC3E}">
        <p14:creationId xmlns:p14="http://schemas.microsoft.com/office/powerpoint/2010/main" val="2933547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defTabSz="914400" rtl="0" eaLnBrk="1" fontAlgn="ctr" latinLnBrk="0" hangingPunct="1">
              <a:lnSpc>
                <a:spcPct val="100000"/>
              </a:lnSpc>
              <a:spcBef>
                <a:spcPts val="0"/>
              </a:spcBef>
              <a:spcAft>
                <a:spcPts val="0"/>
              </a:spcAft>
              <a:buClrTx/>
              <a:buSzTx/>
              <a:tabLst/>
              <a:defRPr/>
            </a:pPr>
            <a:r>
              <a:rPr kumimoji="0" lang="en-US" sz="1200" b="0" i="0" u="sng" strike="noStrike" kern="1200" cap="none" spc="0" normalizeH="0" baseline="0" noProof="0" dirty="0">
                <a:ln>
                  <a:noFill/>
                </a:ln>
                <a:solidFill>
                  <a:prstClr val="black"/>
                </a:solidFill>
                <a:effectLst/>
                <a:uLnTx/>
                <a:uFillTx/>
                <a:latin typeface="Verdana"/>
                <a:ea typeface="+mn-ea"/>
                <a:cs typeface="+mn-cs"/>
              </a:rPr>
              <a:t>Path planning in MARL:</a:t>
            </a:r>
          </a:p>
          <a:p>
            <a:pPr marL="514350" marR="0" lvl="0" indent="-171450"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Verdana"/>
                <a:ea typeface="+mn-ea"/>
                <a:cs typeface="+mn-cs"/>
              </a:rPr>
              <a:t>Multi-agent Motion Planning for Dense and Dynamic Environments via Deep Reinforcement Learning</a:t>
            </a:r>
          </a:p>
          <a:p>
            <a:pPr marL="514350" marR="0" lvl="0" indent="-171450"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Verdana"/>
                <a:ea typeface="+mn-ea"/>
                <a:cs typeface="+mn-cs"/>
              </a:rPr>
              <a:t>MAPPER: Multi-Agent Path Planning with Evolutionary Reinforcement Learning in Mixed Dynamic  environments</a:t>
            </a:r>
          </a:p>
          <a:p>
            <a:pPr marL="514350" marR="0" lvl="0" indent="-171450"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Verdana"/>
                <a:ea typeface="+mn-ea"/>
                <a:cs typeface="+mn-cs"/>
              </a:rPr>
              <a:t>Deep reinforcement learning based multi-agent pathfinding</a:t>
            </a:r>
          </a:p>
          <a:p>
            <a:pPr marL="514350" marR="0" lvl="0" indent="-171450"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Verdana"/>
                <a:ea typeface="+mn-ea"/>
                <a:cs typeface="+mn-cs"/>
              </a:rPr>
              <a:t>PRIMAL: Pathfinding via Reinforcement and Imitation Multi-Agent Learning</a:t>
            </a:r>
          </a:p>
          <a:p>
            <a:pPr marL="514350" marR="0" lvl="0" indent="-171450"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Verdana"/>
                <a:ea typeface="+mn-ea"/>
                <a:cs typeface="+mn-cs"/>
              </a:rPr>
              <a:t>Combining Deep Reinforcement Learning with Search Heuristics for Solving Multi-Agent Path Finding in Segment-based Layouts</a:t>
            </a:r>
          </a:p>
          <a:p>
            <a:pPr marL="514350" marR="0" lvl="0" indent="-171450"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Verdana"/>
                <a:ea typeface="+mn-ea"/>
                <a:cs typeface="+mn-cs"/>
              </a:rPr>
              <a:t>UW-MARL: Multi-Agent Reinforcement Learning for Underwater Adaptive Sampling using Autonomous Vehicles</a:t>
            </a:r>
          </a:p>
          <a:p>
            <a:pPr marL="514350" marR="0" lvl="0" indent="-171450"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Verdana"/>
                <a:ea typeface="+mn-ea"/>
                <a:cs typeface="+mn-cs"/>
              </a:rPr>
              <a:t>One-shot path planning for multi-agent systems using fully convolutional neural network</a:t>
            </a:r>
          </a:p>
          <a:p>
            <a:pPr marL="514350" marR="0" lvl="0" indent="-171450"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Verdana"/>
                <a:ea typeface="+mn-ea"/>
                <a:cs typeface="+mn-cs"/>
              </a:rPr>
              <a:t>Grid Path Planning with Deep Reinforcement Learning: Preliminary Results</a:t>
            </a:r>
          </a:p>
          <a:p>
            <a:pPr marL="514350" marR="0" lvl="0" indent="-171450"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Verdana"/>
                <a:ea typeface="+mn-ea"/>
                <a:cs typeface="+mn-cs"/>
              </a:rPr>
              <a:t>Virtual-to-real Deep Reinforcement Learning: Continuous Control of Mobile Robots for </a:t>
            </a:r>
            <a:r>
              <a:rPr kumimoji="0" lang="en-US" sz="1200" b="0" i="0" u="none" strike="noStrike" kern="1200" cap="none" spc="0" normalizeH="0" baseline="0" noProof="0" dirty="0" err="1">
                <a:ln>
                  <a:noFill/>
                </a:ln>
                <a:solidFill>
                  <a:prstClr val="black"/>
                </a:solidFill>
                <a:effectLst/>
                <a:uLnTx/>
                <a:uFillTx/>
                <a:latin typeface="Verdana"/>
                <a:ea typeface="+mn-ea"/>
                <a:cs typeface="+mn-cs"/>
              </a:rPr>
              <a:t>Mapless</a:t>
            </a:r>
            <a:r>
              <a:rPr kumimoji="0" lang="en-US" sz="1200" b="0" i="0" u="none" strike="noStrike" kern="1200" cap="none" spc="0" normalizeH="0" baseline="0" noProof="0" dirty="0">
                <a:ln>
                  <a:noFill/>
                </a:ln>
                <a:solidFill>
                  <a:prstClr val="black"/>
                </a:solidFill>
                <a:effectLst/>
                <a:uLnTx/>
                <a:uFillTx/>
                <a:latin typeface="Verdana"/>
                <a:ea typeface="+mn-ea"/>
                <a:cs typeface="+mn-cs"/>
              </a:rPr>
              <a:t> Navigation</a:t>
            </a:r>
          </a:p>
          <a:p>
            <a:endParaRPr lang="en-US" dirty="0"/>
          </a:p>
        </p:txBody>
      </p:sp>
      <p:sp>
        <p:nvSpPr>
          <p:cNvPr id="4" name="Slide Number Placeholder 3"/>
          <p:cNvSpPr>
            <a:spLocks noGrp="1"/>
          </p:cNvSpPr>
          <p:nvPr>
            <p:ph type="sldNum" sz="quarter" idx="5"/>
          </p:nvPr>
        </p:nvSpPr>
        <p:spPr/>
        <p:txBody>
          <a:bodyPr/>
          <a:lstStyle/>
          <a:p>
            <a:fld id="{5A37F814-5BF9-4628-BB3A-E3A6846B209A}" type="slidenum">
              <a:rPr lang="en-US" smtClean="0"/>
              <a:t>6</a:t>
            </a:fld>
            <a:endParaRPr lang="en-US"/>
          </a:p>
        </p:txBody>
      </p:sp>
    </p:spTree>
    <p:extLst>
      <p:ext uri="{BB962C8B-B14F-4D97-AF65-F5344CB8AC3E}">
        <p14:creationId xmlns:p14="http://schemas.microsoft.com/office/powerpoint/2010/main" val="381335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54922-F74E-4F9F-AFC9-1FF220FC29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CCA179F-7BF3-41BA-B9F3-7A7C138D31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3D20C62-7F96-4BE3-B513-996AF671876D}"/>
              </a:ext>
            </a:extLst>
          </p:cNvPr>
          <p:cNvSpPr>
            <a:spLocks noGrp="1"/>
          </p:cNvSpPr>
          <p:nvPr>
            <p:ph type="dt" sz="half" idx="10"/>
          </p:nvPr>
        </p:nvSpPr>
        <p:spPr/>
        <p:txBody>
          <a:bodyPr/>
          <a:lstStyle/>
          <a:p>
            <a:fld id="{37962A82-5219-4A4C-BDA7-1D8642E23E87}" type="datetimeFigureOut">
              <a:rPr lang="en-US" smtClean="0"/>
              <a:t>4/6/2021</a:t>
            </a:fld>
            <a:endParaRPr lang="en-US"/>
          </a:p>
        </p:txBody>
      </p:sp>
      <p:sp>
        <p:nvSpPr>
          <p:cNvPr id="5" name="Footer Placeholder 4">
            <a:extLst>
              <a:ext uri="{FF2B5EF4-FFF2-40B4-BE49-F238E27FC236}">
                <a16:creationId xmlns:a16="http://schemas.microsoft.com/office/drawing/2014/main" id="{10D073CB-FF11-4ED6-80CE-6DAB6BEDC4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B451EF-26CD-4D87-A6A2-7BCFA642CCF3}"/>
              </a:ext>
            </a:extLst>
          </p:cNvPr>
          <p:cNvSpPr>
            <a:spLocks noGrp="1"/>
          </p:cNvSpPr>
          <p:nvPr>
            <p:ph type="sldNum" sz="quarter" idx="12"/>
          </p:nvPr>
        </p:nvSpPr>
        <p:spPr/>
        <p:txBody>
          <a:bodyPr/>
          <a:lstStyle/>
          <a:p>
            <a:fld id="{3B997F63-47E6-4B51-B284-34B9DF471912}" type="slidenum">
              <a:rPr lang="en-US" smtClean="0"/>
              <a:t>‹#›</a:t>
            </a:fld>
            <a:endParaRPr lang="en-US"/>
          </a:p>
        </p:txBody>
      </p:sp>
    </p:spTree>
    <p:extLst>
      <p:ext uri="{BB962C8B-B14F-4D97-AF65-F5344CB8AC3E}">
        <p14:creationId xmlns:p14="http://schemas.microsoft.com/office/powerpoint/2010/main" val="1221137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4273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5" name="Text Placeholder 8"/>
          <p:cNvSpPr>
            <a:spLocks noGrp="1"/>
          </p:cNvSpPr>
          <p:nvPr>
            <p:ph type="body" sz="quarter" idx="13" hasCustomPrompt="1"/>
          </p:nvPr>
        </p:nvSpPr>
        <p:spPr>
          <a:xfrm>
            <a:off x="469900" y="736689"/>
            <a:ext cx="11252200" cy="290916"/>
          </a:xfrm>
          <a:prstGeom prst="rect">
            <a:avLst/>
          </a:prstGeom>
        </p:spPr>
        <p:txBody>
          <a:bodyPr lIns="0" tIns="0" rIns="0" bIns="0">
            <a:noAutofit/>
          </a:bodyPr>
          <a:lstStyle>
            <a:lvl1pPr marL="0" indent="0">
              <a:buNone/>
              <a:defRPr sz="1600" b="0">
                <a:solidFill>
                  <a:srgbClr val="575757"/>
                </a:solidFill>
              </a:defRPr>
            </a:lvl1pPr>
          </a:lstStyle>
          <a:p>
            <a:pPr lvl="0"/>
            <a:r>
              <a:rPr lang="en-US" noProof="0" dirty="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1800">
                <a:solidFill>
                  <a:srgbClr val="009FDA"/>
                </a:solidFill>
              </a:defRPr>
            </a:lvl1pPr>
          </a:lstStyle>
          <a:p>
            <a:r>
              <a:rPr lang="en-US" noProof="0" dirty="0"/>
              <a:t>Click to edit Master title style</a:t>
            </a:r>
          </a:p>
        </p:txBody>
      </p:sp>
      <p:cxnSp>
        <p:nvCxnSpPr>
          <p:cNvPr id="4" name="Straight Connector 3">
            <a:extLst>
              <a:ext uri="{FF2B5EF4-FFF2-40B4-BE49-F238E27FC236}">
                <a16:creationId xmlns:a16="http://schemas.microsoft.com/office/drawing/2014/main" id="{0F20E5A9-0AD8-42FA-A41B-4FEFB3D9BB49}"/>
              </a:ext>
            </a:extLst>
          </p:cNvPr>
          <p:cNvCxnSpPr/>
          <p:nvPr userDrawn="1"/>
        </p:nvCxnSpPr>
        <p:spPr>
          <a:xfrm>
            <a:off x="500408" y="1027604"/>
            <a:ext cx="1106424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456692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ags" Target="../tags/tag1.xml"/><Relationship Id="rId2" Type="http://schemas.openxmlformats.org/officeDocument/2006/relationships/theme" Target="../theme/theme2.xml"/><Relationship Id="rId1" Type="http://schemas.openxmlformats.org/officeDocument/2006/relationships/slideLayout" Target="../slideLayouts/slideLayout3.xml"/><Relationship Id="rId5" Type="http://schemas.openxmlformats.org/officeDocument/2006/relationships/image" Target="../media/image1.emf"/><Relationship Id="rId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BB10AA-E2C9-438F-8F6A-0C485EB535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F5C2AB0-927C-4268-BFB4-2E09ED9A30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3906B5-E134-45ED-9118-FE78D8C055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962A82-5219-4A4C-BDA7-1D8642E23E87}" type="datetimeFigureOut">
              <a:rPr lang="en-US" smtClean="0"/>
              <a:t>4/6/2021</a:t>
            </a:fld>
            <a:endParaRPr lang="en-US"/>
          </a:p>
        </p:txBody>
      </p:sp>
      <p:sp>
        <p:nvSpPr>
          <p:cNvPr id="5" name="Footer Placeholder 4">
            <a:extLst>
              <a:ext uri="{FF2B5EF4-FFF2-40B4-BE49-F238E27FC236}">
                <a16:creationId xmlns:a16="http://schemas.microsoft.com/office/drawing/2014/main" id="{1B6170AD-4D4A-4046-98D2-05A94D129F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B399CF0-74DF-4CBF-B90A-B4EB430A7B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997F63-47E6-4B51-B284-34B9DF471912}" type="slidenum">
              <a:rPr lang="en-US" smtClean="0"/>
              <a:t>‹#›</a:t>
            </a:fld>
            <a:endParaRPr lang="en-US"/>
          </a:p>
        </p:txBody>
      </p:sp>
    </p:spTree>
    <p:extLst>
      <p:ext uri="{BB962C8B-B14F-4D97-AF65-F5344CB8AC3E}">
        <p14:creationId xmlns:p14="http://schemas.microsoft.com/office/powerpoint/2010/main" val="3230911398"/>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3"/>
            </p:custData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4" name="Object 3" hidden="1"/>
                      <p:cNvPicPr/>
                      <p:nvPr/>
                    </p:nvPicPr>
                    <p:blipFill>
                      <a:blip r:embed="rId5"/>
                      <a:stretch>
                        <a:fillRect/>
                      </a:stretch>
                    </p:blipFill>
                    <p:spPr>
                      <a:xfrm>
                        <a:off x="2119"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469900" y="402586"/>
            <a:ext cx="11252200" cy="692151"/>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2" name="TextBox 11"/>
          <p:cNvSpPr txBox="1"/>
          <p:nvPr userDrawn="1"/>
        </p:nvSpPr>
        <p:spPr>
          <a:xfrm>
            <a:off x="11410953" y="6477000"/>
            <a:ext cx="307975" cy="100027"/>
          </a:xfrm>
          <a:prstGeom prst="rect">
            <a:avLst/>
          </a:prstGeom>
          <a:noFill/>
        </p:spPr>
        <p:txBody>
          <a:bodyPr wrap="square" lIns="0" tIns="0" rIns="0" bIns="0" rtlCol="0">
            <a:spAutoFit/>
          </a:bodyPr>
          <a:lstStyle/>
          <a:p>
            <a:pPr marL="0" marR="0" lvl="0" indent="0" algn="r" defTabSz="1219170" rtl="0" eaLnBrk="1" fontAlgn="auto" latinLnBrk="0" hangingPunct="1">
              <a:lnSpc>
                <a:spcPct val="100000"/>
              </a:lnSpc>
              <a:spcBef>
                <a:spcPts val="800"/>
              </a:spcBef>
              <a:spcAft>
                <a:spcPts val="0"/>
              </a:spcAft>
              <a:buClrTx/>
              <a:buSzPct val="100000"/>
              <a:buFont typeface="Arial"/>
              <a:buNone/>
              <a:tabLst/>
              <a:defRPr/>
            </a:pPr>
            <a:fld id="{C58DF478-B544-4ED8-9ED4-6A2648E2D233}" type="slidenum">
              <a:rPr kumimoji="0" lang="en-US" sz="650" b="0" i="0" u="none" strike="noStrike" kern="1200" cap="none" spc="0" normalizeH="0" baseline="0" noProof="0" smtClean="0">
                <a:ln>
                  <a:noFill/>
                </a:ln>
                <a:solidFill>
                  <a:prstClr val="black"/>
                </a:solidFill>
                <a:effectLst/>
                <a:uLnTx/>
                <a:uFillTx/>
                <a:latin typeface="Verdana"/>
                <a:ea typeface="+mn-ea"/>
                <a:cs typeface="+mn-cs"/>
              </a:rPr>
              <a:pPr marL="0" marR="0" lvl="0" indent="0" algn="r" defTabSz="1219170" rtl="0" eaLnBrk="1" fontAlgn="auto" latinLnBrk="0" hangingPunct="1">
                <a:lnSpc>
                  <a:spcPct val="100000"/>
                </a:lnSpc>
                <a:spcBef>
                  <a:spcPts val="800"/>
                </a:spcBef>
                <a:spcAft>
                  <a:spcPts val="0"/>
                </a:spcAft>
                <a:buClrTx/>
                <a:buSzPct val="100000"/>
                <a:buFont typeface="Arial"/>
                <a:buNone/>
                <a:tabLst/>
                <a:defRPr/>
              </a:pPr>
              <a:t>‹#›</a:t>
            </a:fld>
            <a:endParaRPr kumimoji="0" lang="en-US" sz="650" b="0" i="0" u="none" strike="noStrike" kern="1200" cap="none" spc="0" normalizeH="0" baseline="0" noProof="0" dirty="0">
              <a:ln>
                <a:noFill/>
              </a:ln>
              <a:solidFill>
                <a:prstClr val="black"/>
              </a:solidFill>
              <a:effectLst/>
              <a:uLnTx/>
              <a:uFillTx/>
              <a:latin typeface="Verdana"/>
              <a:ea typeface="+mn-ea"/>
              <a:cs typeface="+mn-cs"/>
            </a:endParaRPr>
          </a:p>
        </p:txBody>
      </p:sp>
    </p:spTree>
    <p:extLst>
      <p:ext uri="{BB962C8B-B14F-4D97-AF65-F5344CB8AC3E}">
        <p14:creationId xmlns:p14="http://schemas.microsoft.com/office/powerpoint/2010/main" val="3291123885"/>
      </p:ext>
    </p:extLst>
  </p:cSld>
  <p:clrMap bg1="lt1" tx1="dk1" bg2="lt2" tx2="dk2" accent1="accent1" accent2="accent2" accent3="accent3" accent4="accent4" accent5="accent5" accent6="accent6" hlink="hlink" folHlink="folHlink"/>
  <p:sldLayoutIdLst>
    <p:sldLayoutId id="2147483652" r:id="rId1"/>
  </p:sldLayoutIdLst>
  <p:transition>
    <p:fade/>
  </p:transition>
  <p:hf hdr="0" dt="0"/>
  <p:txStyles>
    <p:titleStyle>
      <a:lvl1pPr algn="l" defTabSz="1219170" rtl="0" eaLnBrk="1" latinLnBrk="0" hangingPunct="1">
        <a:spcBef>
          <a:spcPct val="0"/>
        </a:spcBef>
        <a:buNone/>
        <a:defRPr sz="2000" kern="1200">
          <a:solidFill>
            <a:schemeClr val="accent1"/>
          </a:solidFill>
          <a:latin typeface="+mj-lt"/>
          <a:ea typeface="+mj-ea"/>
          <a:cs typeface="+mj-cs"/>
        </a:defRPr>
      </a:lvl1pPr>
    </p:titleStyle>
    <p:bodyStyle>
      <a:lvl1pPr marL="0" indent="0" algn="l" defTabSz="1219170" rtl="0" eaLnBrk="1" latinLnBrk="0" hangingPunct="1">
        <a:spcBef>
          <a:spcPts val="0"/>
        </a:spcBef>
        <a:spcAft>
          <a:spcPts val="1333"/>
        </a:spcAft>
        <a:buSzPct val="100000"/>
        <a:buFont typeface="Arial" panose="020B0604020202020204" pitchFamily="34" charset="0"/>
        <a:buNone/>
        <a:defRPr sz="1000" b="0" kern="1200">
          <a:solidFill>
            <a:schemeClr val="tx1"/>
          </a:solidFill>
          <a:latin typeface="+mn-lt"/>
          <a:ea typeface="+mn-ea"/>
          <a:cs typeface="+mn-cs"/>
        </a:defRPr>
      </a:lvl1pPr>
      <a:lvl2pPr marL="0" indent="0" algn="l" defTabSz="1219170" rtl="0" eaLnBrk="1" latinLnBrk="0" hangingPunct="1">
        <a:spcBef>
          <a:spcPts val="0"/>
        </a:spcBef>
        <a:spcAft>
          <a:spcPts val="1333"/>
        </a:spcAft>
        <a:buClrTx/>
        <a:buSzPct val="100000"/>
        <a:buFont typeface="Arial"/>
        <a:buNone/>
        <a:defRPr lang="en-US" sz="1000" b="1" kern="1200" dirty="0" smtClean="0">
          <a:solidFill>
            <a:schemeClr val="tx1"/>
          </a:solidFill>
          <a:latin typeface="+mn-lt"/>
          <a:ea typeface="+mn-ea"/>
          <a:cs typeface="+mn-cs"/>
        </a:defRPr>
      </a:lvl2pPr>
      <a:lvl3pPr marL="235194" indent="-235194" algn="l" defTabSz="1219170" rtl="0" eaLnBrk="1" latinLnBrk="0" hangingPunct="1">
        <a:spcBef>
          <a:spcPts val="0"/>
        </a:spcBef>
        <a:spcAft>
          <a:spcPts val="1333"/>
        </a:spcAft>
        <a:buClrTx/>
        <a:buSzPct val="100000"/>
        <a:buFont typeface="Arial" panose="020B0604020202020204" pitchFamily="34" charset="0"/>
        <a:buChar char="•"/>
        <a:defRPr lang="en-US" sz="1000" kern="1200" dirty="0" smtClean="0">
          <a:solidFill>
            <a:schemeClr val="tx1"/>
          </a:solidFill>
          <a:latin typeface="+mn-lt"/>
          <a:ea typeface="+mn-ea"/>
          <a:cs typeface="+mn-cs"/>
        </a:defRPr>
      </a:lvl3pPr>
      <a:lvl4pPr marL="475188" indent="-235194" algn="l" defTabSz="1219170" rtl="0" eaLnBrk="1" latinLnBrk="0" hangingPunct="1">
        <a:spcBef>
          <a:spcPts val="0"/>
        </a:spcBef>
        <a:spcAft>
          <a:spcPts val="1333"/>
        </a:spcAft>
        <a:buClrTx/>
        <a:buSzPct val="100000"/>
        <a:buFont typeface="Verdana" panose="020B0604030504040204" pitchFamily="34" charset="0"/>
        <a:buChar char="−"/>
        <a:defRPr lang="en-US" sz="1000" kern="1200" baseline="0" dirty="0" smtClean="0">
          <a:solidFill>
            <a:schemeClr val="tx1"/>
          </a:solidFill>
          <a:latin typeface="+mn-lt"/>
          <a:ea typeface="+mn-ea"/>
          <a:cs typeface="+mn-cs"/>
        </a:defRPr>
      </a:lvl4pPr>
      <a:lvl5pPr marL="710382" indent="-235194" algn="l" defTabSz="1064657" rtl="0" eaLnBrk="1" latinLnBrk="0" hangingPunct="1">
        <a:spcBef>
          <a:spcPts val="0"/>
        </a:spcBef>
        <a:spcAft>
          <a:spcPts val="1333"/>
        </a:spcAft>
        <a:buClrTx/>
        <a:buSzPct val="100000"/>
        <a:buFont typeface="Verdana" panose="020B0604030504040204" pitchFamily="34" charset="0"/>
        <a:buChar char="−"/>
        <a:tabLst/>
        <a:defRPr lang="en-US" sz="10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098">
          <p15:clr>
            <a:srgbClr val="F26B43"/>
          </p15:clr>
        </p15:guide>
        <p15:guide id="2" orient="horz" pos="2160">
          <p15:clr>
            <a:srgbClr val="F26B43"/>
          </p15:clr>
        </p15:guide>
        <p15:guide id="3" orient="horz" pos="3968">
          <p15:clr>
            <a:srgbClr val="F26B43"/>
          </p15:clr>
        </p15:guide>
        <p15:guide id="4" pos="296">
          <p15:clr>
            <a:srgbClr val="F26B43"/>
          </p15:clr>
        </p15:guide>
        <p15:guide id="5" pos="7384">
          <p15:clr>
            <a:srgbClr val="F26B43"/>
          </p15:clr>
        </p15:guide>
        <p15:guide id="6" orient="horz" pos="1071">
          <p15:clr>
            <a:srgbClr val="F26B43"/>
          </p15:clr>
        </p15:guide>
        <p15:guide id="7" orient="horz" pos="245">
          <p15:clr>
            <a:srgbClr val="F26B43"/>
          </p15:clr>
        </p15:guide>
        <p15:guide id="8" orient="horz" pos="4081">
          <p15:clr>
            <a:srgbClr val="F26B43"/>
          </p15:clr>
        </p15:guide>
        <p15:guide id="10" pos="4986">
          <p15:clr>
            <a:srgbClr val="F26B43"/>
          </p15:clr>
        </p15:guide>
        <p15:guide id="12" pos="1382">
          <p15:clr>
            <a:srgbClr val="F26B43"/>
          </p15:clr>
        </p15:guide>
        <p15:guide id="13" pos="1496">
          <p15:clr>
            <a:srgbClr val="F26B43"/>
          </p15:clr>
        </p15:guide>
        <p15:guide id="14" pos="2581">
          <p15:clr>
            <a:srgbClr val="F26B43"/>
          </p15:clr>
        </p15:guide>
        <p15:guide id="15" pos="2695">
          <p15:clr>
            <a:srgbClr val="F26B43"/>
          </p15:clr>
        </p15:guide>
        <p15:guide id="16" pos="6185">
          <p15:clr>
            <a:srgbClr val="F26B43"/>
          </p15:clr>
        </p15:guide>
        <p15:guide id="17" pos="3783">
          <p15:clr>
            <a:srgbClr val="F26B43"/>
          </p15:clr>
        </p15:guide>
        <p15:guide id="18" pos="3896">
          <p15:clr>
            <a:srgbClr val="F26B43"/>
          </p15:clr>
        </p15:guide>
        <p15:guide id="19" pos="3840">
          <p15:clr>
            <a:srgbClr val="F26B43"/>
          </p15:clr>
        </p15:guide>
        <p15:guide id="20" pos="6299">
          <p15:clr>
            <a:srgbClr val="F26B43"/>
          </p15:clr>
        </p15:guide>
        <p15:guide id="21" orient="horz" pos="1049">
          <p15:clr>
            <a:srgbClr val="F26B43"/>
          </p15:clr>
        </p15:guide>
        <p15:guide id="22" orient="horz" pos="641">
          <p15:clr>
            <a:srgbClr val="F26B43"/>
          </p15:clr>
        </p15:guide>
        <p15:guide id="23" orient="horz" pos="2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Zigzag DNA">
            <a:extLst>
              <a:ext uri="{FF2B5EF4-FFF2-40B4-BE49-F238E27FC236}">
                <a16:creationId xmlns:a16="http://schemas.microsoft.com/office/drawing/2014/main" id="{28D03B02-12C0-4774-8D48-4F27B3AC4B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124" y="145234"/>
            <a:ext cx="1477683" cy="71883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8A15345-9A4E-4833-8805-B1A39BFC12C3}"/>
              </a:ext>
            </a:extLst>
          </p:cNvPr>
          <p:cNvSpPr txBox="1"/>
          <p:nvPr/>
        </p:nvSpPr>
        <p:spPr>
          <a:xfrm>
            <a:off x="363124" y="5327771"/>
            <a:ext cx="9891921" cy="1323439"/>
          </a:xfrm>
          <a:prstGeom prst="rect">
            <a:avLst/>
          </a:prstGeom>
          <a:noFill/>
        </p:spPr>
        <p:txBody>
          <a:bodyPr wrap="square" rtlCol="0">
            <a:spAutoFit/>
          </a:bodyPr>
          <a:lstStyle/>
          <a:p>
            <a:r>
              <a:rPr lang="en-US" dirty="0"/>
              <a:t>Evolution Strategies for Autonomous Mobile Swarm Robots</a:t>
            </a:r>
          </a:p>
          <a:p>
            <a:endParaRPr lang="en-US" sz="1600" dirty="0"/>
          </a:p>
          <a:p>
            <a:r>
              <a:rPr lang="en-US" sz="1600" dirty="0"/>
              <a:t>Serge Saaybi</a:t>
            </a:r>
          </a:p>
          <a:p>
            <a:r>
              <a:rPr lang="en-US" sz="1600" dirty="0"/>
              <a:t>Thesis Status update report</a:t>
            </a:r>
            <a:endParaRPr lang="en-US" sz="1400" dirty="0"/>
          </a:p>
          <a:p>
            <a:r>
              <a:rPr lang="en-US" sz="1400" dirty="0"/>
              <a:t>TU Delft | 30 March 2021</a:t>
            </a:r>
          </a:p>
        </p:txBody>
      </p:sp>
      <p:pic>
        <p:nvPicPr>
          <p:cNvPr id="7" name="Picture 6" descr="Icon&#10;&#10;Description automatically generated">
            <a:extLst>
              <a:ext uri="{FF2B5EF4-FFF2-40B4-BE49-F238E27FC236}">
                <a16:creationId xmlns:a16="http://schemas.microsoft.com/office/drawing/2014/main" id="{8916756E-1BD3-401F-8FEA-18C59F6129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32976" y="1665976"/>
            <a:ext cx="3526047" cy="3526047"/>
          </a:xfrm>
          <a:prstGeom prst="rect">
            <a:avLst/>
          </a:prstGeom>
        </p:spPr>
      </p:pic>
    </p:spTree>
    <p:extLst>
      <p:ext uri="{BB962C8B-B14F-4D97-AF65-F5344CB8AC3E}">
        <p14:creationId xmlns:p14="http://schemas.microsoft.com/office/powerpoint/2010/main" val="3918618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0843532-0569-4A58-8A03-42B52C51484F}"/>
              </a:ext>
            </a:extLst>
          </p:cNvPr>
          <p:cNvSpPr>
            <a:spLocks noGrp="1"/>
          </p:cNvSpPr>
          <p:nvPr>
            <p:ph type="body" sz="quarter" idx="13"/>
          </p:nvPr>
        </p:nvSpPr>
        <p:spPr/>
        <p:txBody>
          <a:bodyPr/>
          <a:lstStyle/>
          <a:p>
            <a:r>
              <a:rPr lang="en-US" dirty="0"/>
              <a:t>Two main topics</a:t>
            </a:r>
          </a:p>
        </p:txBody>
      </p:sp>
      <p:sp>
        <p:nvSpPr>
          <p:cNvPr id="3" name="Title 2">
            <a:extLst>
              <a:ext uri="{FF2B5EF4-FFF2-40B4-BE49-F238E27FC236}">
                <a16:creationId xmlns:a16="http://schemas.microsoft.com/office/drawing/2014/main" id="{B0DC1983-ACFC-4ECC-86FB-172A4290A2F5}"/>
              </a:ext>
            </a:extLst>
          </p:cNvPr>
          <p:cNvSpPr>
            <a:spLocks noGrp="1"/>
          </p:cNvSpPr>
          <p:nvPr>
            <p:ph type="title"/>
          </p:nvPr>
        </p:nvSpPr>
        <p:spPr/>
        <p:txBody>
          <a:bodyPr/>
          <a:lstStyle/>
          <a:p>
            <a:r>
              <a:rPr lang="en-US" dirty="0"/>
              <a:t>Research Question</a:t>
            </a:r>
          </a:p>
        </p:txBody>
      </p:sp>
      <p:cxnSp>
        <p:nvCxnSpPr>
          <p:cNvPr id="5" name="Straight Connector 4">
            <a:extLst>
              <a:ext uri="{FF2B5EF4-FFF2-40B4-BE49-F238E27FC236}">
                <a16:creationId xmlns:a16="http://schemas.microsoft.com/office/drawing/2014/main" id="{2A2ABF65-590F-4953-B886-58702FF2CFF9}"/>
              </a:ext>
            </a:extLst>
          </p:cNvPr>
          <p:cNvCxnSpPr/>
          <p:nvPr/>
        </p:nvCxnSpPr>
        <p:spPr>
          <a:xfrm>
            <a:off x="6096000" y="1536192"/>
            <a:ext cx="0" cy="4462272"/>
          </a:xfrm>
          <a:prstGeom prst="line">
            <a:avLst/>
          </a:prstGeom>
          <a:ln>
            <a:solidFill>
              <a:schemeClr val="tx2"/>
            </a:solidFill>
            <a:prstDash val="sysDash"/>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05FC05FE-DEF6-4C65-B12E-97C5C9F11974}"/>
              </a:ext>
            </a:extLst>
          </p:cNvPr>
          <p:cNvSpPr txBox="1"/>
          <p:nvPr/>
        </p:nvSpPr>
        <p:spPr>
          <a:xfrm>
            <a:off x="694945" y="1536192"/>
            <a:ext cx="4892040" cy="2077492"/>
          </a:xfrm>
          <a:prstGeom prst="rect">
            <a:avLst/>
          </a:prstGeom>
          <a:noFill/>
        </p:spPr>
        <p:txBody>
          <a:bodyPr wrap="square" lIns="0" tIns="0" rIns="0" bIns="0" rtlCol="0">
            <a:spAutoFit/>
          </a:bodyPr>
          <a:lstStyle/>
          <a:p>
            <a:pPr>
              <a:spcBef>
                <a:spcPts val="600"/>
              </a:spcBef>
              <a:buSzPct val="100000"/>
            </a:pPr>
            <a:r>
              <a:rPr lang="en-US" sz="1200" b="1" dirty="0"/>
              <a:t>Feasibility study and implementation of a swarm system which detects social distancing violations in an environment up to a certain accuracy. </a:t>
            </a:r>
          </a:p>
          <a:p>
            <a:pPr marL="228600" indent="-228600">
              <a:spcBef>
                <a:spcPts val="600"/>
              </a:spcBef>
              <a:buSzPct val="100000"/>
              <a:buFont typeface="+mj-lt"/>
              <a:buAutoNum type="arabicPeriod"/>
            </a:pPr>
            <a:r>
              <a:rPr lang="en-US" sz="1200" dirty="0"/>
              <a:t>How well does MARL generalize to the number of agents in such a system? Does the system scale to various team sizes, world sizes, and obstacle densities?</a:t>
            </a:r>
          </a:p>
          <a:p>
            <a:pPr marL="228600" indent="-228600">
              <a:spcBef>
                <a:spcPts val="600"/>
              </a:spcBef>
              <a:buSzPct val="100000"/>
              <a:buFont typeface="+mj-lt"/>
              <a:buAutoNum type="arabicPeriod"/>
            </a:pPr>
            <a:r>
              <a:rPr lang="en-US" sz="1200" dirty="0"/>
              <a:t>Should the different robots be initialized based on a specific formation?</a:t>
            </a:r>
          </a:p>
          <a:p>
            <a:pPr marL="228600" indent="-228600">
              <a:spcBef>
                <a:spcPts val="600"/>
              </a:spcBef>
              <a:buSzPct val="100000"/>
              <a:buFont typeface="+mj-lt"/>
              <a:buAutoNum type="arabicPeriod"/>
            </a:pPr>
            <a:r>
              <a:rPr lang="en-US" sz="1200" dirty="0"/>
              <a:t>What should the distance between the robots be as to cover the whole area accurately?</a:t>
            </a:r>
          </a:p>
        </p:txBody>
      </p:sp>
      <p:sp>
        <p:nvSpPr>
          <p:cNvPr id="7" name="TextBox 6">
            <a:extLst>
              <a:ext uri="{FF2B5EF4-FFF2-40B4-BE49-F238E27FC236}">
                <a16:creationId xmlns:a16="http://schemas.microsoft.com/office/drawing/2014/main" id="{790EB5AC-DA20-4564-9090-3AB901661FB3}"/>
              </a:ext>
            </a:extLst>
          </p:cNvPr>
          <p:cNvSpPr txBox="1"/>
          <p:nvPr/>
        </p:nvSpPr>
        <p:spPr>
          <a:xfrm>
            <a:off x="6470905" y="1536192"/>
            <a:ext cx="4892040" cy="1785104"/>
          </a:xfrm>
          <a:prstGeom prst="rect">
            <a:avLst/>
          </a:prstGeom>
          <a:noFill/>
        </p:spPr>
        <p:txBody>
          <a:bodyPr wrap="square" lIns="0" tIns="0" rIns="0" bIns="0" rtlCol="0">
            <a:spAutoFit/>
          </a:bodyPr>
          <a:lstStyle/>
          <a:p>
            <a:pPr>
              <a:spcBef>
                <a:spcPts val="600"/>
              </a:spcBef>
              <a:buSzPct val="100000"/>
            </a:pPr>
            <a:r>
              <a:rPr lang="en-US" sz="1200" b="1" dirty="0"/>
              <a:t>Is a swarming system using ESs more performant than one using MARL for collision avoidance?</a:t>
            </a:r>
          </a:p>
          <a:p>
            <a:pPr>
              <a:spcBef>
                <a:spcPts val="600"/>
              </a:spcBef>
              <a:buSzPct val="100000"/>
            </a:pPr>
            <a:endParaRPr lang="en-US" sz="1200" dirty="0"/>
          </a:p>
          <a:p>
            <a:pPr marL="228600" indent="-228600">
              <a:spcBef>
                <a:spcPts val="600"/>
              </a:spcBef>
              <a:buSzPct val="100000"/>
              <a:buFont typeface="+mj-lt"/>
              <a:buAutoNum type="arabicPeriod"/>
            </a:pPr>
            <a:r>
              <a:rPr lang="en-US" sz="1200" dirty="0"/>
              <a:t>How well does MARL and </a:t>
            </a:r>
            <a:r>
              <a:rPr lang="en-US" sz="1200" dirty="0" err="1"/>
              <a:t>Ess</a:t>
            </a:r>
            <a:r>
              <a:rPr lang="en-US" sz="1200" dirty="0"/>
              <a:t> generalize to the number of agents in such systems? Which provides better scalability?</a:t>
            </a:r>
          </a:p>
          <a:p>
            <a:pPr marL="228600" indent="-228600">
              <a:spcBef>
                <a:spcPts val="600"/>
              </a:spcBef>
              <a:buSzPct val="100000"/>
              <a:buFont typeface="+mj-lt"/>
              <a:buAutoNum type="arabicPeriod"/>
            </a:pPr>
            <a:r>
              <a:rPr lang="en-US" sz="1200" dirty="0"/>
              <a:t>Which system outperforms the other for maples navigation in a crowded area?</a:t>
            </a:r>
          </a:p>
          <a:p>
            <a:pPr marL="228600" indent="-228600">
              <a:spcBef>
                <a:spcPts val="600"/>
              </a:spcBef>
              <a:buSzPct val="100000"/>
              <a:buFont typeface="+mj-lt"/>
              <a:buAutoNum type="arabicPeriod"/>
            </a:pPr>
            <a:endParaRPr lang="en-US" sz="1200" dirty="0"/>
          </a:p>
        </p:txBody>
      </p:sp>
    </p:spTree>
    <p:extLst>
      <p:ext uri="{BB962C8B-B14F-4D97-AF65-F5344CB8AC3E}">
        <p14:creationId xmlns:p14="http://schemas.microsoft.com/office/powerpoint/2010/main" val="238994237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A023473-8DC0-4F7E-BE45-E6A89D3A4F9D}"/>
              </a:ext>
            </a:extLst>
          </p:cNvPr>
          <p:cNvSpPr>
            <a:spLocks noGrp="1"/>
          </p:cNvSpPr>
          <p:nvPr>
            <p:ph type="body" sz="quarter" idx="13"/>
          </p:nvPr>
        </p:nvSpPr>
        <p:spPr/>
        <p:txBody>
          <a:bodyPr/>
          <a:lstStyle/>
          <a:p>
            <a:r>
              <a:rPr lang="en-US" dirty="0"/>
              <a:t>Aspects to be considered</a:t>
            </a:r>
          </a:p>
        </p:txBody>
      </p:sp>
      <p:sp>
        <p:nvSpPr>
          <p:cNvPr id="3" name="Title 2">
            <a:extLst>
              <a:ext uri="{FF2B5EF4-FFF2-40B4-BE49-F238E27FC236}">
                <a16:creationId xmlns:a16="http://schemas.microsoft.com/office/drawing/2014/main" id="{ED6B5E47-BBCA-438C-BA17-AD2B0C31A94E}"/>
              </a:ext>
            </a:extLst>
          </p:cNvPr>
          <p:cNvSpPr>
            <a:spLocks noGrp="1"/>
          </p:cNvSpPr>
          <p:nvPr>
            <p:ph type="title"/>
          </p:nvPr>
        </p:nvSpPr>
        <p:spPr/>
        <p:txBody>
          <a:bodyPr/>
          <a:lstStyle/>
          <a:p>
            <a:r>
              <a:rPr lang="en-US" dirty="0"/>
              <a:t>Can we develop a swarm system for detecting social distancing violations in an environment?</a:t>
            </a:r>
            <a:br>
              <a:rPr lang="en-US" dirty="0"/>
            </a:br>
            <a:endParaRPr lang="en-US" dirty="0"/>
          </a:p>
        </p:txBody>
      </p:sp>
      <p:sp>
        <p:nvSpPr>
          <p:cNvPr id="4" name="TextBox 3">
            <a:extLst>
              <a:ext uri="{FF2B5EF4-FFF2-40B4-BE49-F238E27FC236}">
                <a16:creationId xmlns:a16="http://schemas.microsoft.com/office/drawing/2014/main" id="{DD9276CA-CAE2-43F5-9810-175BE013E724}"/>
              </a:ext>
            </a:extLst>
          </p:cNvPr>
          <p:cNvSpPr txBox="1"/>
          <p:nvPr/>
        </p:nvSpPr>
        <p:spPr>
          <a:xfrm>
            <a:off x="469900" y="1481328"/>
            <a:ext cx="10872215" cy="4770537"/>
          </a:xfrm>
          <a:prstGeom prst="rect">
            <a:avLst/>
          </a:prstGeom>
          <a:noFill/>
        </p:spPr>
        <p:txBody>
          <a:bodyPr wrap="square" lIns="0" tIns="0" rIns="0" bIns="0" rtlCol="0">
            <a:spAutoFit/>
          </a:bodyPr>
          <a:lstStyle/>
          <a:p>
            <a:pPr algn="just">
              <a:spcBef>
                <a:spcPts val="600"/>
              </a:spcBef>
              <a:buSzPct val="100000"/>
            </a:pPr>
            <a:r>
              <a:rPr lang="en-US" sz="1200" u="sng" dirty="0"/>
              <a:t>Are there similar solutions currently proposed?</a:t>
            </a:r>
          </a:p>
          <a:p>
            <a:pPr algn="just">
              <a:spcBef>
                <a:spcPts val="600"/>
              </a:spcBef>
              <a:buSzPct val="100000"/>
            </a:pPr>
            <a:r>
              <a:rPr lang="en-US" sz="1200" dirty="0"/>
              <a:t>Some research is done on the topic; however, they don’t utilize swarm robots.</a:t>
            </a:r>
          </a:p>
          <a:p>
            <a:pPr algn="just">
              <a:spcBef>
                <a:spcPts val="600"/>
              </a:spcBef>
              <a:buSzPct val="100000"/>
            </a:pPr>
            <a:endParaRPr lang="en-US" sz="1200" u="sng" dirty="0"/>
          </a:p>
          <a:p>
            <a:pPr algn="just">
              <a:spcBef>
                <a:spcPts val="600"/>
              </a:spcBef>
              <a:buSzPct val="100000"/>
            </a:pPr>
            <a:r>
              <a:rPr lang="en-US" sz="1200" u="sng" dirty="0"/>
              <a:t>Why a swarm of robots instead of CCTV camera?</a:t>
            </a:r>
          </a:p>
          <a:p>
            <a:pPr algn="just">
              <a:spcBef>
                <a:spcPts val="600"/>
              </a:spcBef>
              <a:buSzPct val="100000"/>
            </a:pPr>
            <a:r>
              <a:rPr lang="en-US" sz="1200" dirty="0"/>
              <a:t>Using CCTV- on-site monitoring system is not ubiquitous in some areas and sometimes it may not be able to cover all public corners. Furthermore, although this sort of monitoring system has detected social distancing violations, it fails to take any proactive actions to promote social distancing</a:t>
            </a:r>
          </a:p>
          <a:p>
            <a:pPr algn="just">
              <a:spcBef>
                <a:spcPts val="600"/>
              </a:spcBef>
              <a:buSzPct val="100000"/>
            </a:pPr>
            <a:endParaRPr lang="en-US" sz="1200" u="sng" dirty="0"/>
          </a:p>
          <a:p>
            <a:pPr algn="just">
              <a:spcBef>
                <a:spcPts val="600"/>
              </a:spcBef>
              <a:buSzPct val="100000"/>
            </a:pPr>
            <a:r>
              <a:rPr lang="en-US" sz="1200" u="sng" dirty="0"/>
              <a:t>There are four main parts to be considered for such a topic:</a:t>
            </a:r>
          </a:p>
          <a:p>
            <a:pPr algn="just">
              <a:spcBef>
                <a:spcPts val="600"/>
              </a:spcBef>
              <a:buSzPct val="100000"/>
            </a:pPr>
            <a:endParaRPr lang="en-US" sz="1200" dirty="0"/>
          </a:p>
          <a:p>
            <a:pPr marL="228600" indent="-228600" algn="just">
              <a:spcBef>
                <a:spcPts val="600"/>
              </a:spcBef>
              <a:buSzPct val="100000"/>
              <a:buFont typeface="+mj-lt"/>
              <a:buAutoNum type="arabicPeriod"/>
            </a:pPr>
            <a:r>
              <a:rPr lang="en-US" sz="1200" b="1" dirty="0"/>
              <a:t>Path Planning</a:t>
            </a:r>
            <a:r>
              <a:rPr lang="en-US" sz="1200" dirty="0"/>
              <a:t>: Each agent in a multi agent system should learn an effective strategy to explore the environment. This avoids collisions, maximizes system performance and prevents redundant work</a:t>
            </a:r>
          </a:p>
          <a:p>
            <a:pPr marL="228600" indent="-228600" algn="just">
              <a:spcBef>
                <a:spcPts val="600"/>
              </a:spcBef>
              <a:buSzPct val="100000"/>
              <a:buFont typeface="+mj-lt"/>
              <a:buAutoNum type="arabicPeriod"/>
            </a:pPr>
            <a:r>
              <a:rPr lang="en-US" sz="1200" b="1" dirty="0"/>
              <a:t>Image recognition</a:t>
            </a:r>
            <a:r>
              <a:rPr lang="en-US" sz="1200" dirty="0"/>
              <a:t>:  Social distancing detection system with the ability to track the robot’s nearby pedestrian groups</a:t>
            </a:r>
            <a:endParaRPr lang="en-US" sz="1200" b="1" dirty="0"/>
          </a:p>
          <a:p>
            <a:pPr marL="228600" indent="-228600" algn="just">
              <a:spcBef>
                <a:spcPts val="600"/>
              </a:spcBef>
              <a:buSzPct val="100000"/>
              <a:buFont typeface="+mj-lt"/>
              <a:buAutoNum type="arabicPeriod"/>
            </a:pPr>
            <a:r>
              <a:rPr lang="en-US" sz="1200" b="1" dirty="0"/>
              <a:t>Collision and crowd avoidance</a:t>
            </a:r>
            <a:r>
              <a:rPr lang="en-US" sz="1200" dirty="0"/>
              <a:t>: Develop a collision avoidance algorithm allowing the robots to navigate in a highly dense and dynamic environment</a:t>
            </a:r>
          </a:p>
          <a:p>
            <a:pPr algn="just">
              <a:spcBef>
                <a:spcPts val="600"/>
              </a:spcBef>
              <a:buSzPct val="100000"/>
            </a:pPr>
            <a:endParaRPr lang="en-US" sz="1200" dirty="0"/>
          </a:p>
          <a:p>
            <a:pPr algn="just">
              <a:spcBef>
                <a:spcPts val="600"/>
              </a:spcBef>
              <a:buSzPct val="100000"/>
            </a:pPr>
            <a:r>
              <a:rPr lang="en-US" sz="1200" u="sng" dirty="0"/>
              <a:t>Such a system can be used for multiple applications</a:t>
            </a:r>
          </a:p>
          <a:p>
            <a:pPr algn="just">
              <a:spcBef>
                <a:spcPts val="600"/>
              </a:spcBef>
              <a:buSzPct val="100000"/>
            </a:pPr>
            <a:r>
              <a:rPr lang="en-US" sz="1200" dirty="0"/>
              <a:t>Since it relies on image processing, swarm robots, MARL, collision avoidance, etc. It can be used for surveillance, search and rescue tasks, cleaning, warehouse automation, etc.</a:t>
            </a:r>
          </a:p>
          <a:p>
            <a:pPr algn="just">
              <a:spcBef>
                <a:spcPts val="600"/>
              </a:spcBef>
              <a:buSzPct val="100000"/>
            </a:pPr>
            <a:endParaRPr lang="en-US" sz="1200" dirty="0"/>
          </a:p>
        </p:txBody>
      </p:sp>
    </p:spTree>
    <p:extLst>
      <p:ext uri="{BB962C8B-B14F-4D97-AF65-F5344CB8AC3E}">
        <p14:creationId xmlns:p14="http://schemas.microsoft.com/office/powerpoint/2010/main" val="363255227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B3891F4-088A-43D5-9A69-DA6F60F12FC2}"/>
              </a:ext>
            </a:extLst>
          </p:cNvPr>
          <p:cNvSpPr>
            <a:spLocks noGrp="1"/>
          </p:cNvSpPr>
          <p:nvPr>
            <p:ph type="body" sz="quarter" idx="13"/>
          </p:nvPr>
        </p:nvSpPr>
        <p:spPr/>
        <p:txBody>
          <a:bodyPr/>
          <a:lstStyle/>
          <a:p>
            <a:r>
              <a:rPr lang="en-US" dirty="0"/>
              <a:t>Autonomous Social Distancing in Urban Environments using a Quadruped Robot</a:t>
            </a:r>
          </a:p>
        </p:txBody>
      </p:sp>
      <p:sp>
        <p:nvSpPr>
          <p:cNvPr id="3" name="Title 2">
            <a:extLst>
              <a:ext uri="{FF2B5EF4-FFF2-40B4-BE49-F238E27FC236}">
                <a16:creationId xmlns:a16="http://schemas.microsoft.com/office/drawing/2014/main" id="{E8E47C2C-78FD-4017-8627-FDBE1E857CC2}"/>
              </a:ext>
            </a:extLst>
          </p:cNvPr>
          <p:cNvSpPr>
            <a:spLocks noGrp="1"/>
          </p:cNvSpPr>
          <p:nvPr>
            <p:ph type="title"/>
          </p:nvPr>
        </p:nvSpPr>
        <p:spPr/>
        <p:txBody>
          <a:bodyPr/>
          <a:lstStyle/>
          <a:p>
            <a:r>
              <a:rPr lang="en-US" dirty="0"/>
              <a:t>Literature Review</a:t>
            </a:r>
          </a:p>
        </p:txBody>
      </p:sp>
      <p:pic>
        <p:nvPicPr>
          <p:cNvPr id="1026" name="Picture 2" descr="GPC Computer &#10;CPU &#10;RobotDog ">
            <a:extLst>
              <a:ext uri="{FF2B5EF4-FFF2-40B4-BE49-F238E27FC236}">
                <a16:creationId xmlns:a16="http://schemas.microsoft.com/office/drawing/2014/main" id="{4A5DBFB7-A195-40E0-B55D-0C108D7ACB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40631" y="2680961"/>
            <a:ext cx="4208317" cy="210940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2E258CD2-B553-46EB-9B1A-F87D9BF28057}"/>
              </a:ext>
            </a:extLst>
          </p:cNvPr>
          <p:cNvSpPr txBox="1"/>
          <p:nvPr/>
        </p:nvSpPr>
        <p:spPr>
          <a:xfrm>
            <a:off x="0" y="1521012"/>
            <a:ext cx="7331964" cy="4339650"/>
          </a:xfrm>
          <a:prstGeom prst="rect">
            <a:avLst/>
          </a:prstGeom>
          <a:noFill/>
        </p:spPr>
        <p:txBody>
          <a:bodyPr wrap="square">
            <a:spAutoFit/>
          </a:bodyPr>
          <a:lstStyle/>
          <a:p>
            <a:pPr marL="342900" rtl="0" fontAlgn="ctr">
              <a:spcBef>
                <a:spcPts val="0"/>
              </a:spcBef>
              <a:spcAft>
                <a:spcPts val="0"/>
              </a:spcAft>
            </a:pPr>
            <a:r>
              <a:rPr lang="en-US" sz="1200" dirty="0">
                <a:effectLst/>
                <a:latin typeface="+mj-lt"/>
              </a:rPr>
              <a:t>Introduces a fully autonomous surveillance robot based on  a quadruped platform that can promote social distancing in complex urban environments</a:t>
            </a:r>
          </a:p>
          <a:p>
            <a:pPr marL="342900" rtl="0" fontAlgn="ctr">
              <a:spcBef>
                <a:spcPts val="0"/>
              </a:spcBef>
              <a:spcAft>
                <a:spcPts val="0"/>
              </a:spcAft>
            </a:pPr>
            <a:r>
              <a:rPr lang="en-US" sz="1200" dirty="0">
                <a:effectLst/>
                <a:latin typeface="+mj-lt"/>
              </a:rPr>
              <a:t>Hardware: quadruped  robot, multiple cameras and a 3D LiDAR.</a:t>
            </a:r>
          </a:p>
          <a:p>
            <a:pPr marL="342900" rtl="0" fontAlgn="ctr">
              <a:spcBef>
                <a:spcPts val="0"/>
              </a:spcBef>
              <a:spcAft>
                <a:spcPts val="0"/>
              </a:spcAft>
            </a:pPr>
            <a:r>
              <a:rPr lang="en-US" sz="1200" dirty="0">
                <a:latin typeface="+mj-lt"/>
              </a:rPr>
              <a:t>(https://www.youtube.com/watch?v=t1gRBNOcmOw&amp;ab_channel=TingxiangFan)</a:t>
            </a:r>
            <a:endParaRPr lang="en-US" sz="1200" dirty="0">
              <a:effectLst/>
              <a:latin typeface="+mj-lt"/>
            </a:endParaRPr>
          </a:p>
          <a:p>
            <a:pPr marL="342900" rtl="0" fontAlgn="ctr">
              <a:spcBef>
                <a:spcPts val="0"/>
              </a:spcBef>
              <a:spcAft>
                <a:spcPts val="0"/>
              </a:spcAft>
            </a:pPr>
            <a:endParaRPr lang="en-US" sz="1200" dirty="0">
              <a:effectLst/>
              <a:latin typeface="+mj-lt"/>
            </a:endParaRPr>
          </a:p>
          <a:p>
            <a:pPr marL="342900" rtl="0" fontAlgn="ctr">
              <a:spcBef>
                <a:spcPts val="0"/>
              </a:spcBef>
              <a:spcAft>
                <a:spcPts val="0"/>
              </a:spcAft>
            </a:pPr>
            <a:r>
              <a:rPr lang="en-US" sz="1200" u="sng" dirty="0">
                <a:effectLst/>
                <a:latin typeface="+mj-lt"/>
              </a:rPr>
              <a:t>Overview:</a:t>
            </a:r>
          </a:p>
          <a:p>
            <a:pPr marL="342900" rtl="0" fontAlgn="ctr">
              <a:spcBef>
                <a:spcPts val="0"/>
              </a:spcBef>
              <a:spcAft>
                <a:spcPts val="0"/>
              </a:spcAft>
            </a:pPr>
            <a:endParaRPr lang="en-US" sz="1200" dirty="0">
              <a:effectLst/>
              <a:latin typeface="+mj-lt"/>
            </a:endParaRPr>
          </a:p>
          <a:p>
            <a:pPr marL="742950" lvl="1" indent="-285750" rtl="0" fontAlgn="ctr">
              <a:spcBef>
                <a:spcPts val="0"/>
              </a:spcBef>
              <a:spcAft>
                <a:spcPts val="0"/>
              </a:spcAft>
              <a:buFont typeface="+mj-lt"/>
              <a:buAutoNum type="alphaLcPeriod"/>
            </a:pPr>
            <a:r>
              <a:rPr lang="en-US" sz="1200" dirty="0">
                <a:latin typeface="+mj-lt"/>
              </a:rPr>
              <a:t>M</a:t>
            </a:r>
            <a:r>
              <a:rPr lang="en-US" sz="1200" b="0" i="0" dirty="0">
                <a:effectLst/>
                <a:latin typeface="+mj-lt"/>
              </a:rPr>
              <a:t>ultiple cameras (4) and a 3D LiDAR on a legged robot</a:t>
            </a:r>
          </a:p>
          <a:p>
            <a:pPr marL="1200150" lvl="2" indent="-285750" fontAlgn="ctr">
              <a:buFont typeface="Arial" panose="020B0604020202020204" pitchFamily="34" charset="0"/>
              <a:buChar char="•"/>
            </a:pPr>
            <a:r>
              <a:rPr lang="en-US" sz="1200" dirty="0">
                <a:latin typeface="+mj-lt"/>
              </a:rPr>
              <a:t>4 </a:t>
            </a:r>
            <a:r>
              <a:rPr lang="en-US" sz="1200" b="1" dirty="0">
                <a:latin typeface="+mj-lt"/>
              </a:rPr>
              <a:t>cameras</a:t>
            </a:r>
            <a:r>
              <a:rPr lang="en-US" sz="1200" dirty="0">
                <a:latin typeface="+mj-lt"/>
              </a:rPr>
              <a:t> for detecting and tracking pedestrians</a:t>
            </a:r>
          </a:p>
          <a:p>
            <a:pPr marL="1200150" lvl="2" indent="-285750" fontAlgn="ctr">
              <a:buFont typeface="Arial" panose="020B0604020202020204" pitchFamily="34" charset="0"/>
              <a:buChar char="•"/>
            </a:pPr>
            <a:r>
              <a:rPr lang="en-US" sz="1200" b="1" i="0" dirty="0">
                <a:effectLst/>
                <a:latin typeface="+mj-lt"/>
              </a:rPr>
              <a:t>3D LiDAR </a:t>
            </a:r>
            <a:r>
              <a:rPr lang="en-US" sz="1200" b="0" i="0" dirty="0">
                <a:effectLst/>
                <a:latin typeface="+mj-lt"/>
              </a:rPr>
              <a:t>to measure the social distance between pedestrians, for mapping, localization, and collision avoidance</a:t>
            </a:r>
          </a:p>
          <a:p>
            <a:pPr marL="742950" lvl="1" indent="-285750" rtl="0" fontAlgn="ctr">
              <a:spcBef>
                <a:spcPts val="0"/>
              </a:spcBef>
              <a:spcAft>
                <a:spcPts val="0"/>
              </a:spcAft>
              <a:buFont typeface="+mj-lt"/>
              <a:buAutoNum type="alphaLcPeriod"/>
            </a:pPr>
            <a:r>
              <a:rPr lang="en-US" sz="1200" dirty="0">
                <a:latin typeface="+mj-lt"/>
              </a:rPr>
              <a:t>O</a:t>
            </a:r>
            <a:r>
              <a:rPr lang="en-US" sz="1200" b="0" i="0" dirty="0">
                <a:effectLst/>
                <a:latin typeface="+mj-lt"/>
              </a:rPr>
              <a:t>n-board </a:t>
            </a:r>
            <a:r>
              <a:rPr lang="en-US" sz="1200" b="0" i="0" dirty="0" err="1">
                <a:effectLst/>
                <a:latin typeface="+mj-lt"/>
              </a:rPr>
              <a:t>realtime</a:t>
            </a:r>
            <a:r>
              <a:rPr lang="en-US" sz="1200" b="0" i="0" dirty="0">
                <a:effectLst/>
                <a:latin typeface="+mj-lt"/>
              </a:rPr>
              <a:t> social distancing detection system</a:t>
            </a:r>
          </a:p>
          <a:p>
            <a:pPr marL="1200150" lvl="2" indent="-285750" fontAlgn="ctr">
              <a:buFont typeface="Arial" panose="020B0604020202020204" pitchFamily="34" charset="0"/>
              <a:buChar char="•"/>
            </a:pPr>
            <a:r>
              <a:rPr lang="en-US" sz="1200" b="1" dirty="0">
                <a:latin typeface="+mj-lt"/>
              </a:rPr>
              <a:t>YOLO</a:t>
            </a:r>
            <a:r>
              <a:rPr lang="en-US" sz="1200" dirty="0">
                <a:latin typeface="+mj-lt"/>
              </a:rPr>
              <a:t>: detect pedestrians and generate bounding boxes for them</a:t>
            </a:r>
          </a:p>
          <a:p>
            <a:pPr marL="1200150" lvl="2" indent="-285750" fontAlgn="ctr">
              <a:buFont typeface="Arial" panose="020B0604020202020204" pitchFamily="34" charset="0"/>
              <a:buChar char="•"/>
            </a:pPr>
            <a:r>
              <a:rPr lang="en-US" sz="1200" b="1" i="0" dirty="0">
                <a:effectLst/>
                <a:latin typeface="+mj-lt"/>
              </a:rPr>
              <a:t>F-RVO</a:t>
            </a:r>
            <a:r>
              <a:rPr lang="en-US" sz="1200" b="0" i="0" dirty="0">
                <a:effectLst/>
                <a:latin typeface="+mj-lt"/>
              </a:rPr>
              <a:t>: used to simulate motions in crowds</a:t>
            </a:r>
          </a:p>
          <a:p>
            <a:pPr marL="742950" lvl="1" indent="-285750" rtl="0" fontAlgn="ctr">
              <a:spcBef>
                <a:spcPts val="0"/>
              </a:spcBef>
              <a:spcAft>
                <a:spcPts val="0"/>
              </a:spcAft>
              <a:buFont typeface="+mj-lt"/>
              <a:buAutoNum type="alphaLcPeriod"/>
            </a:pPr>
            <a:r>
              <a:rPr lang="en-US" sz="1200" b="0" i="0" dirty="0">
                <a:effectLst/>
                <a:latin typeface="+mj-lt"/>
              </a:rPr>
              <a:t>Crowd-Move algorithm for navigating the robot in highly dynamic environments.</a:t>
            </a:r>
          </a:p>
          <a:p>
            <a:pPr marL="1200150" lvl="2" indent="-285750" fontAlgn="ctr">
              <a:buFont typeface="Arial" panose="020B0604020202020204" pitchFamily="34" charset="0"/>
              <a:buChar char="•"/>
            </a:pPr>
            <a:r>
              <a:rPr lang="en-US" sz="1200" b="1" i="0" dirty="0" err="1">
                <a:effectLst/>
                <a:latin typeface="+mj-lt"/>
              </a:rPr>
              <a:t>CrowdMove</a:t>
            </a:r>
            <a:r>
              <a:rPr lang="en-US" sz="1200" b="0" i="0" dirty="0">
                <a:effectLst/>
                <a:latin typeface="+mj-lt"/>
              </a:rPr>
              <a:t>: Collision avoidance algorithm </a:t>
            </a:r>
          </a:p>
          <a:p>
            <a:pPr marL="1200150" lvl="2" indent="-285750" fontAlgn="ctr">
              <a:buFont typeface="Arial" panose="020B0604020202020204" pitchFamily="34" charset="0"/>
              <a:buChar char="•"/>
            </a:pPr>
            <a:r>
              <a:rPr lang="en-US" sz="1200" b="1" i="0" dirty="0" err="1">
                <a:effectLst/>
                <a:latin typeface="+mj-lt"/>
              </a:rPr>
              <a:t>LeGOLOAM</a:t>
            </a:r>
            <a:r>
              <a:rPr lang="en-US" sz="1200" b="0" i="0" dirty="0">
                <a:effectLst/>
                <a:latin typeface="+mj-lt"/>
              </a:rPr>
              <a:t> </a:t>
            </a:r>
            <a:r>
              <a:rPr lang="en-US" sz="1200" b="1" i="0" dirty="0">
                <a:effectLst/>
                <a:latin typeface="+mj-lt"/>
              </a:rPr>
              <a:t>algorithm</a:t>
            </a:r>
            <a:r>
              <a:rPr lang="en-US" sz="1200" b="0" i="0" dirty="0">
                <a:effectLst/>
                <a:latin typeface="+mj-lt"/>
              </a:rPr>
              <a:t>: generates a 3D point cloud map, used for mapping and localization (uses the Lidar)</a:t>
            </a:r>
          </a:p>
          <a:p>
            <a:pPr marL="1200150" lvl="2" indent="-285750" fontAlgn="ctr">
              <a:buFont typeface="Arial" panose="020B0604020202020204" pitchFamily="34" charset="0"/>
              <a:buChar char="•"/>
            </a:pPr>
            <a:r>
              <a:rPr lang="en-US" sz="1200" b="1" dirty="0" err="1">
                <a:latin typeface="+mj-lt"/>
              </a:rPr>
              <a:t>Patroling</a:t>
            </a:r>
            <a:r>
              <a:rPr lang="en-US" sz="1200" dirty="0">
                <a:latin typeface="+mj-lt"/>
              </a:rPr>
              <a:t> </a:t>
            </a:r>
            <a:r>
              <a:rPr lang="en-US" sz="1200" b="1" dirty="0">
                <a:latin typeface="+mj-lt"/>
              </a:rPr>
              <a:t>algorithm</a:t>
            </a:r>
            <a:r>
              <a:rPr lang="en-US" sz="1200" dirty="0">
                <a:latin typeface="+mj-lt"/>
              </a:rPr>
              <a:t>: Based on the map, the robot  chooses the direction where there is a high probability that a crowd would appear</a:t>
            </a:r>
            <a:endParaRPr lang="en-US" sz="1200" b="0" i="0" dirty="0">
              <a:effectLst/>
              <a:latin typeface="+mj-lt"/>
            </a:endParaRPr>
          </a:p>
          <a:p>
            <a:pPr marL="742950" lvl="1" indent="-285750" rtl="0" fontAlgn="ctr">
              <a:spcBef>
                <a:spcPts val="0"/>
              </a:spcBef>
              <a:spcAft>
                <a:spcPts val="0"/>
              </a:spcAft>
              <a:buFont typeface="+mj-lt"/>
              <a:buAutoNum type="alphaLcPeriod"/>
            </a:pPr>
            <a:r>
              <a:rPr lang="en-US" sz="1200" dirty="0">
                <a:latin typeface="+mj-lt"/>
              </a:rPr>
              <a:t>C</a:t>
            </a:r>
            <a:r>
              <a:rPr lang="en-US" sz="1200" b="0" i="0" dirty="0">
                <a:effectLst/>
                <a:latin typeface="+mj-lt"/>
              </a:rPr>
              <a:t>rowd-aware routing algorithm to approach over-crowded pedestrian groups</a:t>
            </a:r>
          </a:p>
          <a:p>
            <a:pPr marL="1200150" lvl="2" indent="-285750" fontAlgn="ctr">
              <a:buFont typeface="Arial" panose="020B0604020202020204" pitchFamily="34" charset="0"/>
              <a:buChar char="•"/>
            </a:pPr>
            <a:r>
              <a:rPr lang="en-US" sz="1200" b="1" i="0" dirty="0">
                <a:effectLst/>
                <a:latin typeface="+mj-lt"/>
              </a:rPr>
              <a:t>Crowd-aware routing algorithm</a:t>
            </a:r>
            <a:r>
              <a:rPr lang="en-US" sz="1200" b="0" i="0" dirty="0">
                <a:effectLst/>
                <a:latin typeface="+mj-lt"/>
              </a:rPr>
              <a:t>: Considers the time constraints and size of crowds </a:t>
            </a:r>
          </a:p>
        </p:txBody>
      </p:sp>
    </p:spTree>
    <p:extLst>
      <p:ext uri="{BB962C8B-B14F-4D97-AF65-F5344CB8AC3E}">
        <p14:creationId xmlns:p14="http://schemas.microsoft.com/office/powerpoint/2010/main" val="64167431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B3891F4-088A-43D5-9A69-DA6F60F12FC2}"/>
              </a:ext>
            </a:extLst>
          </p:cNvPr>
          <p:cNvSpPr>
            <a:spLocks noGrp="1"/>
          </p:cNvSpPr>
          <p:nvPr>
            <p:ph type="body" sz="quarter" idx="13"/>
          </p:nvPr>
        </p:nvSpPr>
        <p:spPr/>
        <p:txBody>
          <a:bodyPr/>
          <a:lstStyle/>
          <a:p>
            <a:r>
              <a:rPr lang="en-US" dirty="0"/>
              <a:t>COVID-Robot: Monitoring Social Distancing Constraints in Crowded Scenarios</a:t>
            </a:r>
          </a:p>
        </p:txBody>
      </p:sp>
      <p:sp>
        <p:nvSpPr>
          <p:cNvPr id="3" name="Title 2">
            <a:extLst>
              <a:ext uri="{FF2B5EF4-FFF2-40B4-BE49-F238E27FC236}">
                <a16:creationId xmlns:a16="http://schemas.microsoft.com/office/drawing/2014/main" id="{E8E47C2C-78FD-4017-8627-FDBE1E857CC2}"/>
              </a:ext>
            </a:extLst>
          </p:cNvPr>
          <p:cNvSpPr>
            <a:spLocks noGrp="1"/>
          </p:cNvSpPr>
          <p:nvPr>
            <p:ph type="title"/>
          </p:nvPr>
        </p:nvSpPr>
        <p:spPr/>
        <p:txBody>
          <a:bodyPr/>
          <a:lstStyle/>
          <a:p>
            <a:r>
              <a:rPr lang="en-US" dirty="0"/>
              <a:t>Literature Review</a:t>
            </a:r>
          </a:p>
        </p:txBody>
      </p:sp>
      <p:sp>
        <p:nvSpPr>
          <p:cNvPr id="7" name="TextBox 6">
            <a:extLst>
              <a:ext uri="{FF2B5EF4-FFF2-40B4-BE49-F238E27FC236}">
                <a16:creationId xmlns:a16="http://schemas.microsoft.com/office/drawing/2014/main" id="{B9AD10DA-825B-486E-92DA-15F86457081C}"/>
              </a:ext>
            </a:extLst>
          </p:cNvPr>
          <p:cNvSpPr txBox="1"/>
          <p:nvPr/>
        </p:nvSpPr>
        <p:spPr>
          <a:xfrm>
            <a:off x="0" y="1269343"/>
            <a:ext cx="7331964" cy="5262979"/>
          </a:xfrm>
          <a:prstGeom prst="rect">
            <a:avLst/>
          </a:prstGeom>
          <a:noFill/>
        </p:spPr>
        <p:txBody>
          <a:bodyPr wrap="square">
            <a:spAutoFit/>
          </a:bodyPr>
          <a:lstStyle/>
          <a:p>
            <a:pPr marL="514350" indent="-171450" algn="just" fontAlgn="ctr">
              <a:buFont typeface="Arial" panose="020B0604020202020204" pitchFamily="34" charset="0"/>
              <a:buChar char="•"/>
            </a:pPr>
            <a:r>
              <a:rPr lang="en-US" sz="1200" dirty="0">
                <a:effectLst/>
                <a:latin typeface="+mj-lt"/>
              </a:rPr>
              <a:t>Presents a method to detect pairs of humans in a crowded scenario who are not adhering to the social distance constraint (6 feet of space between them). </a:t>
            </a:r>
            <a:r>
              <a:rPr lang="en-US" sz="1200" b="0" i="0" dirty="0">
                <a:effectLst/>
                <a:latin typeface="+mj-lt"/>
              </a:rPr>
              <a:t>The robot prioritizes  groups based on their size, navigates to the largest group and encourages following of social distancing norms by displaying an alert message on a mounted screen.</a:t>
            </a:r>
          </a:p>
          <a:p>
            <a:pPr marL="514350" indent="-171450" algn="just" fontAlgn="ctr">
              <a:buFont typeface="Arial" panose="020B0604020202020204" pitchFamily="34" charset="0"/>
              <a:buChar char="•"/>
            </a:pPr>
            <a:endParaRPr lang="en-US" sz="1200" dirty="0">
              <a:effectLst/>
              <a:latin typeface="+mj-lt"/>
            </a:endParaRPr>
          </a:p>
          <a:p>
            <a:pPr marL="514350" indent="-171450" algn="just" rtl="0" fontAlgn="ctr">
              <a:spcBef>
                <a:spcPts val="0"/>
              </a:spcBef>
              <a:spcAft>
                <a:spcPts val="0"/>
              </a:spcAft>
              <a:buFont typeface="Arial" panose="020B0604020202020204" pitchFamily="34" charset="0"/>
              <a:buChar char="•"/>
            </a:pPr>
            <a:r>
              <a:rPr lang="en-US" sz="1200" b="1" dirty="0">
                <a:effectLst/>
                <a:latin typeface="+mj-lt"/>
              </a:rPr>
              <a:t>Hardware: </a:t>
            </a:r>
            <a:r>
              <a:rPr lang="en-US" sz="1200" dirty="0" err="1">
                <a:effectLst/>
                <a:latin typeface="+mj-lt"/>
              </a:rPr>
              <a:t>Turtlebot</a:t>
            </a:r>
            <a:r>
              <a:rPr lang="en-US" sz="1200" dirty="0">
                <a:effectLst/>
                <a:latin typeface="+mj-lt"/>
              </a:rPr>
              <a:t> 2 robot, RGB-D camera and a 2-D lidar to perform collision-free navigation in a crowd and estimate the distance between all detected individuals in the camera’s field of view. A </a:t>
            </a:r>
            <a:r>
              <a:rPr lang="en-US" sz="1200" b="0" i="0" dirty="0">
                <a:effectLst/>
                <a:latin typeface="+mj-lt"/>
              </a:rPr>
              <a:t>thermal camera wirelessly transmits thermal images to a security/healthcare personnel for monitoring individuals’ temperature. A screen displays a message.</a:t>
            </a:r>
          </a:p>
          <a:p>
            <a:pPr marL="514350" indent="-171450" algn="just" rtl="0" fontAlgn="ctr">
              <a:spcBef>
                <a:spcPts val="0"/>
              </a:spcBef>
              <a:spcAft>
                <a:spcPts val="0"/>
              </a:spcAft>
              <a:buFont typeface="Arial" panose="020B0604020202020204" pitchFamily="34" charset="0"/>
              <a:buChar char="•"/>
            </a:pPr>
            <a:endParaRPr lang="en-US" sz="1200" b="0" i="0" dirty="0">
              <a:effectLst/>
              <a:latin typeface="+mj-lt"/>
            </a:endParaRPr>
          </a:p>
          <a:p>
            <a:pPr marL="342900" algn="just" rtl="0" fontAlgn="ctr">
              <a:spcBef>
                <a:spcPts val="0"/>
              </a:spcBef>
              <a:spcAft>
                <a:spcPts val="0"/>
              </a:spcAft>
            </a:pPr>
            <a:r>
              <a:rPr lang="en-US" sz="1200" u="sng" dirty="0">
                <a:effectLst/>
                <a:latin typeface="+mj-lt"/>
              </a:rPr>
              <a:t>Overview:</a:t>
            </a:r>
          </a:p>
          <a:p>
            <a:pPr marL="342900" algn="just" rtl="0" fontAlgn="ctr">
              <a:spcBef>
                <a:spcPts val="0"/>
              </a:spcBef>
              <a:spcAft>
                <a:spcPts val="0"/>
              </a:spcAft>
            </a:pPr>
            <a:endParaRPr lang="en-US" sz="1200" dirty="0">
              <a:effectLst/>
              <a:latin typeface="+mj-lt"/>
            </a:endParaRPr>
          </a:p>
          <a:p>
            <a:pPr marL="742950" lvl="1" indent="-285750" algn="just" rtl="0" fontAlgn="ctr">
              <a:spcBef>
                <a:spcPts val="0"/>
              </a:spcBef>
              <a:spcAft>
                <a:spcPts val="0"/>
              </a:spcAft>
              <a:buFont typeface="+mj-lt"/>
              <a:buAutoNum type="alphaLcPeriod"/>
            </a:pPr>
            <a:r>
              <a:rPr lang="en-US" sz="1200" dirty="0">
                <a:latin typeface="+mj-lt"/>
              </a:rPr>
              <a:t>DRL-Based Collision Avoidance:</a:t>
            </a:r>
          </a:p>
          <a:p>
            <a:pPr marL="1200150" lvl="2" indent="-285750" algn="just" fontAlgn="ctr">
              <a:buFont typeface="Arial" panose="020B0604020202020204" pitchFamily="34" charset="0"/>
              <a:buChar char="•"/>
            </a:pPr>
            <a:r>
              <a:rPr lang="en-US" sz="1200" dirty="0">
                <a:latin typeface="+mj-lt"/>
              </a:rPr>
              <a:t>Using the 2D lidar</a:t>
            </a:r>
          </a:p>
          <a:p>
            <a:pPr marL="1200150" lvl="2" indent="-285750" algn="just" fontAlgn="ctr">
              <a:buFont typeface="Arial" panose="020B0604020202020204" pitchFamily="34" charset="0"/>
              <a:buChar char="•"/>
            </a:pPr>
            <a:r>
              <a:rPr lang="en-US" sz="1200" dirty="0" err="1">
                <a:latin typeface="+mj-lt"/>
              </a:rPr>
              <a:t>Frozone</a:t>
            </a:r>
            <a:r>
              <a:rPr lang="en-US" sz="1200" dirty="0">
                <a:latin typeface="+mj-lt"/>
              </a:rPr>
              <a:t> method</a:t>
            </a:r>
          </a:p>
          <a:p>
            <a:pPr marL="742950" lvl="1" indent="-285750" algn="just" rtl="0" fontAlgn="ctr">
              <a:spcBef>
                <a:spcPts val="0"/>
              </a:spcBef>
              <a:spcAft>
                <a:spcPts val="0"/>
              </a:spcAft>
              <a:buFont typeface="+mj-lt"/>
              <a:buAutoNum type="alphaLcPeriod"/>
            </a:pPr>
            <a:r>
              <a:rPr lang="en-US" sz="1200" dirty="0">
                <a:latin typeface="+mj-lt"/>
              </a:rPr>
              <a:t>Pedestrian Detection and Tracking</a:t>
            </a:r>
          </a:p>
          <a:p>
            <a:pPr marL="1200150" lvl="2" indent="-285750" algn="just" fontAlgn="ctr">
              <a:buFont typeface="Arial" panose="020B0604020202020204" pitchFamily="34" charset="0"/>
              <a:buChar char="•"/>
            </a:pPr>
            <a:r>
              <a:rPr lang="en-US" sz="1200" dirty="0">
                <a:latin typeface="+mj-lt"/>
              </a:rPr>
              <a:t>Yolov3 method</a:t>
            </a:r>
          </a:p>
          <a:p>
            <a:pPr marL="742950" lvl="1" indent="-285750" algn="just" rtl="0" fontAlgn="ctr">
              <a:spcBef>
                <a:spcPts val="0"/>
              </a:spcBef>
              <a:spcAft>
                <a:spcPts val="0"/>
              </a:spcAft>
              <a:buFont typeface="+mj-lt"/>
              <a:buAutoNum type="alphaLcPeriod"/>
            </a:pPr>
            <a:r>
              <a:rPr lang="en-US" sz="1200" dirty="0">
                <a:latin typeface="+mj-lt"/>
              </a:rPr>
              <a:t>Breach Detection:</a:t>
            </a:r>
          </a:p>
          <a:p>
            <a:pPr marL="1200150" lvl="2" indent="-285750" algn="just" fontAlgn="ctr">
              <a:buFont typeface="Arial" panose="020B0604020202020204" pitchFamily="34" charset="0"/>
              <a:buChar char="•"/>
            </a:pPr>
            <a:r>
              <a:rPr lang="en-US" sz="1200" dirty="0">
                <a:latin typeface="+mj-lt"/>
              </a:rPr>
              <a:t>Detected by the robot’s RGB-D camera and/or the CCTV camera </a:t>
            </a:r>
          </a:p>
          <a:p>
            <a:pPr marL="1200150" lvl="2" indent="-285750" algn="just" fontAlgn="ctr">
              <a:buFont typeface="Arial" panose="020B0604020202020204" pitchFamily="34" charset="0"/>
              <a:buChar char="•"/>
            </a:pPr>
            <a:r>
              <a:rPr lang="en-US" sz="1200" dirty="0">
                <a:latin typeface="+mj-lt"/>
              </a:rPr>
              <a:t>The robot classifies People into groups</a:t>
            </a:r>
          </a:p>
          <a:p>
            <a:pPr marL="742950" lvl="1" indent="-285750" algn="just" rtl="0" fontAlgn="ctr">
              <a:spcBef>
                <a:spcPts val="0"/>
              </a:spcBef>
              <a:spcAft>
                <a:spcPts val="0"/>
              </a:spcAft>
              <a:buFont typeface="+mj-lt"/>
              <a:buAutoNum type="alphaLcPeriod"/>
            </a:pPr>
            <a:r>
              <a:rPr lang="en-US" sz="1200" dirty="0">
                <a:latin typeface="+mj-lt"/>
              </a:rPr>
              <a:t>Metrics:</a:t>
            </a:r>
          </a:p>
          <a:p>
            <a:pPr marL="1085850" lvl="2" indent="-171450" algn="just" fontAlgn="ctr">
              <a:buFont typeface="Arial" panose="020B0604020202020204" pitchFamily="34" charset="0"/>
              <a:buChar char="•"/>
            </a:pPr>
            <a:r>
              <a:rPr lang="en-US" sz="1200" dirty="0">
                <a:latin typeface="+mj-lt"/>
              </a:rPr>
              <a:t>Accuracy of pedestrian localization</a:t>
            </a:r>
          </a:p>
          <a:p>
            <a:pPr marL="1085850" lvl="2" indent="-171450" algn="just" fontAlgn="ctr">
              <a:buFont typeface="Arial" panose="020B0604020202020204" pitchFamily="34" charset="0"/>
              <a:buChar char="•"/>
            </a:pPr>
            <a:r>
              <a:rPr lang="en-US" sz="1200" dirty="0">
                <a:latin typeface="+mj-lt"/>
              </a:rPr>
              <a:t>Number of breaches detected</a:t>
            </a:r>
          </a:p>
          <a:p>
            <a:pPr marL="1085850" lvl="2" indent="-171450" algn="just" fontAlgn="ctr">
              <a:buFont typeface="Arial" panose="020B0604020202020204" pitchFamily="34" charset="0"/>
              <a:buChar char="•"/>
            </a:pPr>
            <a:r>
              <a:rPr lang="en-US" sz="1200" dirty="0">
                <a:latin typeface="+mj-lt"/>
              </a:rPr>
              <a:t>Number of enforcements</a:t>
            </a:r>
          </a:p>
          <a:p>
            <a:pPr marL="1085850" lvl="2" indent="-171450" algn="just" fontAlgn="ctr">
              <a:buFont typeface="Arial" panose="020B0604020202020204" pitchFamily="34" charset="0"/>
              <a:buChar char="•"/>
            </a:pPr>
            <a:r>
              <a:rPr lang="en-US" sz="1200" dirty="0">
                <a:latin typeface="+mj-lt"/>
              </a:rPr>
              <a:t>Tracking Duration for a mobile pedestrian</a:t>
            </a:r>
          </a:p>
          <a:p>
            <a:pPr marL="742950" lvl="1" indent="-285750" algn="just" fontAlgn="ctr">
              <a:buFont typeface="Arial" panose="020B0604020202020204" pitchFamily="34" charset="0"/>
              <a:buChar char="•"/>
            </a:pPr>
            <a:endParaRPr lang="en-US" sz="1200" dirty="0">
              <a:latin typeface="+mj-lt"/>
            </a:endParaRPr>
          </a:p>
        </p:txBody>
      </p:sp>
      <p:pic>
        <p:nvPicPr>
          <p:cNvPr id="8" name="Picture 7">
            <a:extLst>
              <a:ext uri="{FF2B5EF4-FFF2-40B4-BE49-F238E27FC236}">
                <a16:creationId xmlns:a16="http://schemas.microsoft.com/office/drawing/2014/main" id="{DA9B7C9C-E399-455D-AB1E-91AF3B8460DF}"/>
              </a:ext>
            </a:extLst>
          </p:cNvPr>
          <p:cNvPicPr>
            <a:picLocks noChangeAspect="1"/>
          </p:cNvPicPr>
          <p:nvPr/>
        </p:nvPicPr>
        <p:blipFill>
          <a:blip r:embed="rId3"/>
          <a:stretch>
            <a:fillRect/>
          </a:stretch>
        </p:blipFill>
        <p:spPr>
          <a:xfrm>
            <a:off x="7933918" y="2261238"/>
            <a:ext cx="3788182" cy="2335524"/>
          </a:xfrm>
          <a:prstGeom prst="rect">
            <a:avLst/>
          </a:prstGeom>
        </p:spPr>
      </p:pic>
    </p:spTree>
    <p:extLst>
      <p:ext uri="{BB962C8B-B14F-4D97-AF65-F5344CB8AC3E}">
        <p14:creationId xmlns:p14="http://schemas.microsoft.com/office/powerpoint/2010/main" val="206581843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95BA45-AE29-46FE-AB94-9FACB3499470}"/>
              </a:ext>
            </a:extLst>
          </p:cNvPr>
          <p:cNvSpPr>
            <a:spLocks noGrp="1"/>
          </p:cNvSpPr>
          <p:nvPr>
            <p:ph type="title"/>
          </p:nvPr>
        </p:nvSpPr>
        <p:spPr/>
        <p:txBody>
          <a:bodyPr/>
          <a:lstStyle/>
          <a:p>
            <a:r>
              <a:rPr lang="en-US" dirty="0"/>
              <a:t>Next Steps</a:t>
            </a:r>
          </a:p>
        </p:txBody>
      </p:sp>
      <p:sp>
        <p:nvSpPr>
          <p:cNvPr id="9" name="TextBox 8">
            <a:extLst>
              <a:ext uri="{FF2B5EF4-FFF2-40B4-BE49-F238E27FC236}">
                <a16:creationId xmlns:a16="http://schemas.microsoft.com/office/drawing/2014/main" id="{E06BE64C-8AD2-45D3-A653-7D4D7FD73C0B}"/>
              </a:ext>
            </a:extLst>
          </p:cNvPr>
          <p:cNvSpPr txBox="1"/>
          <p:nvPr/>
        </p:nvSpPr>
        <p:spPr>
          <a:xfrm>
            <a:off x="0" y="1333132"/>
            <a:ext cx="8808324" cy="738664"/>
          </a:xfrm>
          <a:prstGeom prst="rect">
            <a:avLst/>
          </a:prstGeom>
          <a:noFill/>
        </p:spPr>
        <p:txBody>
          <a:bodyPr wrap="square">
            <a:spAutoFit/>
          </a:bodyPr>
          <a:lstStyle/>
          <a:p>
            <a:pPr marL="571500" marR="0" lvl="0" indent="-228600" defTabSz="914400" rtl="0" eaLnBrk="1" fontAlgn="ctr" latinLnBrk="0" hangingPunct="1">
              <a:lnSpc>
                <a:spcPct val="100000"/>
              </a:lnSpc>
              <a:spcBef>
                <a:spcPts val="0"/>
              </a:spcBef>
              <a:spcAft>
                <a:spcPts val="0"/>
              </a:spcAft>
              <a:buClrTx/>
              <a:buSzTx/>
              <a:buFont typeface="+mj-lt"/>
              <a:buAutoNum type="arabicPeriod"/>
              <a:tabLst/>
              <a:defRPr/>
            </a:pPr>
            <a:r>
              <a:rPr kumimoji="0" lang="en-US" sz="1400" b="0" i="0" strike="noStrike" kern="1200" cap="none" spc="0" normalizeH="0" baseline="0" noProof="0" dirty="0">
                <a:ln>
                  <a:noFill/>
                </a:ln>
                <a:solidFill>
                  <a:prstClr val="black"/>
                </a:solidFill>
                <a:effectLst/>
                <a:uLnTx/>
                <a:uFillTx/>
                <a:latin typeface="Verdana"/>
                <a:ea typeface="+mn-ea"/>
                <a:cs typeface="+mn-cs"/>
              </a:rPr>
              <a:t>Finalizing topic/ research question3</a:t>
            </a:r>
          </a:p>
          <a:p>
            <a:pPr marL="571500" marR="0" lvl="0" indent="-228600" defTabSz="914400" rtl="0" eaLnBrk="1" fontAlgn="ctr" latinLnBrk="0" hangingPunct="1">
              <a:lnSpc>
                <a:spcPct val="100000"/>
              </a:lnSpc>
              <a:spcBef>
                <a:spcPts val="0"/>
              </a:spcBef>
              <a:spcAft>
                <a:spcPts val="0"/>
              </a:spcAft>
              <a:buClrTx/>
              <a:buSzTx/>
              <a:buFont typeface="+mj-lt"/>
              <a:buAutoNum type="arabicPeriod"/>
              <a:tabLst/>
              <a:defRPr/>
            </a:pPr>
            <a:r>
              <a:rPr kumimoji="0" lang="en-US" sz="1400" b="0" i="0" strike="noStrike" kern="1200" cap="none" spc="0" normalizeH="0" baseline="0" noProof="0" dirty="0">
                <a:ln>
                  <a:noFill/>
                </a:ln>
                <a:solidFill>
                  <a:prstClr val="black"/>
                </a:solidFill>
                <a:effectLst/>
                <a:uLnTx/>
                <a:uFillTx/>
                <a:latin typeface="Verdana"/>
                <a:ea typeface="+mn-ea"/>
                <a:cs typeface="+mn-cs"/>
              </a:rPr>
              <a:t>Go over the identified literature</a:t>
            </a:r>
          </a:p>
          <a:p>
            <a:pPr marL="571500" marR="0" lvl="0" indent="-228600" defTabSz="914400" rtl="0" eaLnBrk="1" fontAlgn="ctr" latinLnBrk="0" hangingPunct="1">
              <a:lnSpc>
                <a:spcPct val="100000"/>
              </a:lnSpc>
              <a:spcBef>
                <a:spcPts val="0"/>
              </a:spcBef>
              <a:spcAft>
                <a:spcPts val="0"/>
              </a:spcAft>
              <a:buClrTx/>
              <a:buSzTx/>
              <a:buFont typeface="+mj-lt"/>
              <a:buAutoNum type="arabicPeriod"/>
              <a:tabLst/>
              <a:defRPr/>
            </a:pPr>
            <a:r>
              <a:rPr lang="en-US" sz="1400" dirty="0">
                <a:solidFill>
                  <a:prstClr val="black"/>
                </a:solidFill>
                <a:latin typeface="Verdana"/>
              </a:rPr>
              <a:t>Simulate my own environment in </a:t>
            </a:r>
            <a:r>
              <a:rPr lang="en-US" sz="1400" dirty="0" err="1">
                <a:solidFill>
                  <a:prstClr val="black"/>
                </a:solidFill>
                <a:latin typeface="Verdana"/>
              </a:rPr>
              <a:t>Pybullet</a:t>
            </a:r>
            <a:r>
              <a:rPr lang="en-US" sz="1400" dirty="0">
                <a:solidFill>
                  <a:prstClr val="black"/>
                </a:solidFill>
                <a:latin typeface="Verdana"/>
              </a:rPr>
              <a:t> (single and multi agent)</a:t>
            </a:r>
            <a:endParaRPr kumimoji="0" lang="en-US" sz="1400" b="0" i="0" strike="noStrike" kern="1200" cap="none" spc="0" normalizeH="0" baseline="0" noProof="0" dirty="0">
              <a:ln>
                <a:noFill/>
              </a:ln>
              <a:solidFill>
                <a:prstClr val="black"/>
              </a:solidFill>
              <a:effectLst/>
              <a:uLnTx/>
              <a:uFillTx/>
              <a:latin typeface="Verdana"/>
              <a:ea typeface="+mn-ea"/>
              <a:cs typeface="+mn-cs"/>
            </a:endParaRPr>
          </a:p>
        </p:txBody>
      </p:sp>
    </p:spTree>
    <p:extLst>
      <p:ext uri="{BB962C8B-B14F-4D97-AF65-F5344CB8AC3E}">
        <p14:creationId xmlns:p14="http://schemas.microsoft.com/office/powerpoint/2010/main" val="76198272"/>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Deloitte_US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Deloitte_US 16_9_Onscreen.potx" id="{82E929E5-07E3-4FFC-922B-1DC2D1592D72}" vid="{34A8941C-3B27-4420-B6D1-6520D4ABD31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3583</TotalTime>
  <Words>935</Words>
  <Application>Microsoft Office PowerPoint</Application>
  <PresentationFormat>Widescreen</PresentationFormat>
  <Paragraphs>91</Paragraphs>
  <Slides>6</Slides>
  <Notes>4</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6</vt:i4>
      </vt:variant>
    </vt:vector>
  </HeadingPairs>
  <TitlesOfParts>
    <vt:vector size="13" baseType="lpstr">
      <vt:lpstr>Arial</vt:lpstr>
      <vt:lpstr>Calibri</vt:lpstr>
      <vt:lpstr>Calibri Light</vt:lpstr>
      <vt:lpstr>Verdana</vt:lpstr>
      <vt:lpstr>Office Theme</vt:lpstr>
      <vt:lpstr>1_Deloitte_US_Onscreen</vt:lpstr>
      <vt:lpstr>think-cell Slide</vt:lpstr>
      <vt:lpstr>PowerPoint Presentation</vt:lpstr>
      <vt:lpstr>Research Question</vt:lpstr>
      <vt:lpstr>Can we develop a swarm system for detecting social distancing violations in an environment? </vt:lpstr>
      <vt:lpstr>Literature Review</vt:lpstr>
      <vt:lpstr>Literature Review</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serge s</dc:creator>
  <cp:lastModifiedBy>serge s</cp:lastModifiedBy>
  <cp:revision>129</cp:revision>
  <dcterms:created xsi:type="dcterms:W3CDTF">2020-11-16T11:04:38Z</dcterms:created>
  <dcterms:modified xsi:type="dcterms:W3CDTF">2021-04-06T10:15:36Z</dcterms:modified>
</cp:coreProperties>
</file>