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8"/>
  </p:notesMasterIdLst>
  <p:sldIdLst>
    <p:sldId id="256" r:id="rId3"/>
    <p:sldId id="285" r:id="rId4"/>
    <p:sldId id="286" r:id="rId5"/>
    <p:sldId id="287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>
        <p:scale>
          <a:sx n="125" d="100"/>
          <a:sy n="125" d="100"/>
        </p:scale>
        <p:origin x="3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90F-9F23-4115-8B9D-49DB6A2518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F814-5BF9-4628-BB3A-E3A6846B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4922-F74E-4F9F-AFC9-1FF220FC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179F-7BF3-41BA-B9F3-7A7C138D3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0C62-7F96-4BE3-B513-996AF671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2A82-5219-4A4C-BDA7-1D8642E23E8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73CB-FF11-4ED6-80CE-6DAB6BE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51EF-26CD-4D87-A6A2-7BCFA64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9"/>
            <a:ext cx="11252200" cy="290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>
                <a:solidFill>
                  <a:srgbClr val="009FDA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0E5A9-0AD8-42FA-A41B-4FEFB3D9BB49}"/>
              </a:ext>
            </a:extLst>
          </p:cNvPr>
          <p:cNvCxnSpPr/>
          <p:nvPr userDrawn="1"/>
        </p:nvCxnSpPr>
        <p:spPr>
          <a:xfrm>
            <a:off x="500408" y="1027604"/>
            <a:ext cx="11064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669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10AA-E2C9-438F-8F6A-0C485EB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2AB0-927C-4268-BFB4-2E09ED9A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6B5-E134-45ED-9118-FE78D8C0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A82-5219-4A4C-BDA7-1D8642E23E8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0AD-4D4A-4046-98D2-05A94D12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CF0-74DF-4CBF-B90A-B4EB430A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fld id="{C58DF478-B544-4ED8-9ED4-6A2648E2D233}" type="slidenum">
              <a:rPr kumimoji="0" lang="en-US" sz="6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/>
              </a:pPr>
              <a:t>‹#›</a:t>
            </a:fld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gzag DNA">
            <a:extLst>
              <a:ext uri="{FF2B5EF4-FFF2-40B4-BE49-F238E27FC236}">
                <a16:creationId xmlns:a16="http://schemas.microsoft.com/office/drawing/2014/main" id="{28D03B02-12C0-4774-8D48-4F27B3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4" y="145234"/>
            <a:ext cx="1477683" cy="7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5345-9A4E-4833-8805-B1A39BFC12C3}"/>
              </a:ext>
            </a:extLst>
          </p:cNvPr>
          <p:cNvSpPr txBox="1"/>
          <p:nvPr/>
        </p:nvSpPr>
        <p:spPr>
          <a:xfrm>
            <a:off x="363124" y="5327771"/>
            <a:ext cx="9891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swarm of robots for encouraging desired social behaviors</a:t>
            </a:r>
          </a:p>
          <a:p>
            <a:endParaRPr lang="en-US" sz="1600" dirty="0"/>
          </a:p>
          <a:p>
            <a:r>
              <a:rPr lang="en-US" sz="1600" dirty="0"/>
              <a:t>Serge Saaybi</a:t>
            </a:r>
          </a:p>
          <a:p>
            <a:r>
              <a:rPr lang="en-US" sz="1600" dirty="0"/>
              <a:t>Thesis Status update report</a:t>
            </a:r>
            <a:endParaRPr lang="en-US" sz="1400" dirty="0"/>
          </a:p>
          <a:p>
            <a:r>
              <a:rPr lang="en-US" sz="1400" dirty="0"/>
              <a:t>TU Delft | 6 April 2021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916756E-1BD3-401F-8FEA-18C59F612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6" y="1665976"/>
            <a:ext cx="3526047" cy="3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EA4EB-A6CA-42CC-94C9-EB8CB22EE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CS231n: Convolutional Neural Networks for Visual Recognition.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029F27-67D3-4AEF-9F2E-28F050C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DADCB-0168-4063-AEF9-408FA22EBB86}"/>
              </a:ext>
            </a:extLst>
          </p:cNvPr>
          <p:cNvSpPr txBox="1"/>
          <p:nvPr/>
        </p:nvSpPr>
        <p:spPr>
          <a:xfrm>
            <a:off x="469900" y="1780807"/>
            <a:ext cx="11252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b="1" i="0" dirty="0">
                <a:solidFill>
                  <a:srgbClr val="009A44"/>
                </a:solidFill>
                <a:effectLst/>
                <a:latin typeface="+mj-lt"/>
              </a:rPr>
              <a:t>Image Classification</a:t>
            </a:r>
            <a:r>
              <a:rPr lang="en-US" sz="1600" i="0" dirty="0">
                <a:solidFill>
                  <a:srgbClr val="009A44"/>
                </a:solidFill>
                <a:effectLst/>
                <a:latin typeface="+mj-lt"/>
              </a:rPr>
              <a:t>: </a:t>
            </a:r>
            <a:r>
              <a:rPr lang="en-US" sz="1600" i="0" dirty="0">
                <a:effectLst/>
                <a:latin typeface="+mj-lt"/>
              </a:rPr>
              <a:t>The data-driven approach, K-nearest neighbor , Linear classification 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Loss Functions and Optimization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Linear classification II, Higher-level representations, image features, Optimization, stochastic gradient descent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Introduction to Neural Networks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Backpropagation, Multi-layer </a:t>
            </a:r>
            <a:r>
              <a:rPr lang="en-US" sz="1600" dirty="0" err="1">
                <a:latin typeface="+mj-lt"/>
              </a:rPr>
              <a:t>Perceptrons</a:t>
            </a:r>
            <a:r>
              <a:rPr lang="en-US" sz="1600" dirty="0">
                <a:latin typeface="+mj-lt"/>
              </a:rPr>
              <a:t>, The neural viewpoint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Convolutional Neural Networks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Convolution and pooling, </a:t>
            </a:r>
            <a:r>
              <a:rPr lang="en-US" sz="1600" dirty="0" err="1">
                <a:latin typeface="+mj-lt"/>
              </a:rPr>
              <a:t>ConvNets</a:t>
            </a:r>
            <a:r>
              <a:rPr lang="en-US" sz="1600" dirty="0">
                <a:latin typeface="+mj-lt"/>
              </a:rPr>
              <a:t> outside vision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Training Neural Networks, part I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Activation functions, initialization, dropout, batch normalization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Training Neural Networks, part II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Update rules, ensembles, data augmentation, transfer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009A44"/>
                </a:solidFill>
                <a:latin typeface="+mj-lt"/>
              </a:rPr>
              <a:t>Deep Learning Software</a:t>
            </a:r>
            <a:r>
              <a:rPr lang="en-US" sz="1600" dirty="0">
                <a:solidFill>
                  <a:srgbClr val="009A44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Caffe, Torch, Theano, TensorFlow, </a:t>
            </a:r>
            <a:r>
              <a:rPr lang="en-US" sz="1600" dirty="0" err="1">
                <a:latin typeface="+mj-lt"/>
              </a:rPr>
              <a:t>Keras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PyTorch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etc</a:t>
            </a:r>
            <a:endParaRPr lang="en-US" sz="16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CNN Architectures</a:t>
            </a:r>
            <a:r>
              <a:rPr lang="en-US" sz="1600" dirty="0">
                <a:latin typeface="+mj-lt"/>
              </a:rPr>
              <a:t>: </a:t>
            </a:r>
            <a:r>
              <a:rPr lang="nb-NO" sz="1600" dirty="0">
                <a:latin typeface="+mj-lt"/>
              </a:rPr>
              <a:t>AlexNet, VGG, GoogLeNet, ResNet, etc</a:t>
            </a:r>
            <a:endParaRPr lang="en-US" sz="16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Recurrent Neural Networks</a:t>
            </a:r>
            <a:r>
              <a:rPr lang="en-US" sz="1600" dirty="0">
                <a:latin typeface="+mj-lt"/>
              </a:rPr>
              <a:t>: RNN, LSTM, GRU, Language modeling, Image captioning, visual question answering, Soft attention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Detection and Segmentation</a:t>
            </a:r>
            <a:r>
              <a:rPr lang="en-US" sz="1600" dirty="0">
                <a:latin typeface="+mj-lt"/>
              </a:rPr>
              <a:t>: Semantic segmentation, Object detection, Instance segmentation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Visualizing and Understanding</a:t>
            </a:r>
            <a:r>
              <a:rPr lang="en-US" sz="1600" dirty="0">
                <a:latin typeface="+mj-lt"/>
              </a:rPr>
              <a:t>: Feature visualization and inversion, Adversarial examples, </a:t>
            </a:r>
            <a:r>
              <a:rPr lang="en-US" sz="1600" dirty="0" err="1">
                <a:latin typeface="+mj-lt"/>
              </a:rPr>
              <a:t>DeepDream</a:t>
            </a:r>
            <a:r>
              <a:rPr lang="en-US" sz="1600" dirty="0">
                <a:latin typeface="+mj-lt"/>
              </a:rPr>
              <a:t> and style transfer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Generative Models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err="1">
                <a:latin typeface="+mj-lt"/>
              </a:rPr>
              <a:t>PixelRNN</a:t>
            </a:r>
            <a:r>
              <a:rPr lang="en-US" sz="1600" dirty="0">
                <a:latin typeface="+mj-lt"/>
              </a:rPr>
              <a:t>/CNN, Variational Autoencoders, 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5266500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3CB00-7E5C-46E9-8A79-8983C3755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Crowd-Robot Interaction: Crowd-aware Robot Navigation with Attention-based Deep Reinforcement Learning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43290-05E4-4F09-8D4C-DC4F22C6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913C4-23E3-459B-AA99-3B700D3C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40" y="1668987"/>
            <a:ext cx="4715400" cy="223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9756E-EF1F-4918-9264-95817CA1135D}"/>
              </a:ext>
            </a:extLst>
          </p:cNvPr>
          <p:cNvSpPr txBox="1"/>
          <p:nvPr/>
        </p:nvSpPr>
        <p:spPr>
          <a:xfrm>
            <a:off x="469900" y="1512995"/>
            <a:ext cx="63119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This work considers a navigation task where a robot moves towards a goal through a crowd of humans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Tackle the crowd navigation problem by decomposing the Crowd-Robot Interaction into two parts: Human-Robot and Human-Human interactions . These interactions thus </a:t>
            </a:r>
            <a:r>
              <a:rPr lang="en-US" sz="1600" b="0" i="0" u="none" strike="noStrike" baseline="0" dirty="0">
                <a:latin typeface="+mj-lt"/>
              </a:rPr>
              <a:t>affect the robot’s anticipation capability</a:t>
            </a:r>
            <a:endParaRPr lang="en-US" sz="16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The model can anticipate human dynamics and navigate in crowds with time efficiency, outperforming state-of-the-art methods.</a:t>
            </a:r>
          </a:p>
        </p:txBody>
      </p:sp>
    </p:spTree>
    <p:extLst>
      <p:ext uri="{BB962C8B-B14F-4D97-AF65-F5344CB8AC3E}">
        <p14:creationId xmlns:p14="http://schemas.microsoft.com/office/powerpoint/2010/main" val="1973450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EAB9F-05CB-4AB3-BF12-CC88D1E9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Perceiving Humans: from Monocular 3D Localization to Social Distancing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08183-2A6F-4E00-BD14-D2262EA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569E7-D1A1-4EB2-B65F-4164F56E3788}"/>
              </a:ext>
            </a:extLst>
          </p:cNvPr>
          <p:cNvSpPr txBox="1"/>
          <p:nvPr/>
        </p:nvSpPr>
        <p:spPr>
          <a:xfrm>
            <a:off x="469900" y="1361707"/>
            <a:ext cx="67805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+mj-lt"/>
              </a:rPr>
              <a:t>Present a new cost effective vision-based method that perceives humans’ locations in 3D and their body orientation from a single image. They </a:t>
            </a:r>
            <a:r>
              <a:rPr lang="en-US" sz="1600" dirty="0">
                <a:latin typeface="+mj-lt"/>
              </a:rPr>
              <a:t>leverage this information to recognize social interactions and monitor social distancing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Demonstrate the performance of the method with respect to three 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Locating humans in 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Detecting social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Verifying the compliance of recent safety measures due to the COVID-19 outbreak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The input is a set of 2D joints extracted from a raw image and the output is the 3D location, orientation and dimensions of a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Redefine the concept of social distancing beyond a simple measure of </a:t>
            </a:r>
            <a:r>
              <a:rPr lang="en-US" sz="1600" b="0" i="0" u="none" strike="noStrike" baseline="0" dirty="0">
                <a:latin typeface="+mj-lt"/>
              </a:rPr>
              <a:t>distance. Orientations and relative positions of people influence the risk of contagion, and people talking to each other incur higher risks than simply walking apart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CAFC9-403B-48B5-AFAE-A88783FA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86" y="2200275"/>
            <a:ext cx="1419225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1F119-D00D-4F22-A569-F1625C6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987" y="1779586"/>
            <a:ext cx="1438275" cy="149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2AC1E9-D059-4D09-9AD2-536A845E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512" y="3582990"/>
            <a:ext cx="1428750" cy="14763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C602DF-8F62-4E07-8785-54976CAA96BE}"/>
              </a:ext>
            </a:extLst>
          </p:cNvPr>
          <p:cNvSpPr/>
          <p:nvPr/>
        </p:nvSpPr>
        <p:spPr bwMode="gray">
          <a:xfrm>
            <a:off x="8983344" y="3210536"/>
            <a:ext cx="772160" cy="436928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06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5BA45-AE29-46FE-AB94-9FACB349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BE64C-8AD2-45D3-A653-7D4D7FD73C0B}"/>
              </a:ext>
            </a:extLst>
          </p:cNvPr>
          <p:cNvSpPr txBox="1"/>
          <p:nvPr/>
        </p:nvSpPr>
        <p:spPr>
          <a:xfrm>
            <a:off x="0" y="1333132"/>
            <a:ext cx="11563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Literature review and properly understand the algorithms in: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Vision-based Navigation Using Deep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Two-stage visual navigation by deep neural networks and multi-goal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Crowd-Robot Interaction: Crowd-aware Robot Navigation with Attention-based Deep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Perceiving Humans: from Monocular 3D Localization to Social Distancing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Autonomous Social Distancing in Urban Environments using a Quadruped Robot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COVID-Robot: Monitoring Social Distancing Constraints in Crowded Scenarios</a:t>
            </a:r>
          </a:p>
          <a:p>
            <a:pPr marL="571500" marR="0" lvl="0" indent="-2286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Verdana"/>
              </a:rPr>
              <a:t>Check other papers related to: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Image recognition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Collision and crowd avoidance</a:t>
            </a:r>
          </a:p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Verdana"/>
              </a:rPr>
              <a:t>Finish the course on Convolutional Neural Networks for Visual Recognition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CNN Architectures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Recurrent Neural Networks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Detection and Segmentation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Visualizing and Understanding</a:t>
            </a:r>
          </a:p>
          <a:p>
            <a:pPr marL="6286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761982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539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 2</vt:lpstr>
      <vt:lpstr>Office Theme</vt:lpstr>
      <vt:lpstr>1_Deloitte_US_Onscreen</vt:lpstr>
      <vt:lpstr>think-cell Slide</vt:lpstr>
      <vt:lpstr>PowerPoint Presentation</vt:lpstr>
      <vt:lpstr>Currently working on</vt:lpstr>
      <vt:lpstr>Relevant literature</vt:lpstr>
      <vt:lpstr>Relevant literature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s</dc:creator>
  <cp:lastModifiedBy>serge s</cp:lastModifiedBy>
  <cp:revision>148</cp:revision>
  <dcterms:created xsi:type="dcterms:W3CDTF">2020-11-16T11:04:38Z</dcterms:created>
  <dcterms:modified xsi:type="dcterms:W3CDTF">2021-04-06T10:17:02Z</dcterms:modified>
</cp:coreProperties>
</file>