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88" r:id="rId4"/>
    <p:sldId id="287" r:id="rId5"/>
    <p:sldId id="289" r:id="rId6"/>
    <p:sldId id="290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5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90F-9F23-4115-8B9D-49DB6A25180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F814-5BF9-4628-BB3A-E3A6846B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4922-F74E-4F9F-AFC9-1FF220FC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A179F-7BF3-41BA-B9F3-7A7C138D3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0C62-7F96-4BE3-B513-996AF671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2A82-5219-4A4C-BDA7-1D8642E23E8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73CB-FF11-4ED6-80CE-6DAB6BED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51EF-26CD-4D87-A6A2-7BCFA64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9"/>
            <a:ext cx="11252200" cy="290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>
                <a:solidFill>
                  <a:srgbClr val="009FDA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20E5A9-0AD8-42FA-A41B-4FEFB3D9BB49}"/>
              </a:ext>
            </a:extLst>
          </p:cNvPr>
          <p:cNvCxnSpPr/>
          <p:nvPr userDrawn="1"/>
        </p:nvCxnSpPr>
        <p:spPr>
          <a:xfrm>
            <a:off x="500408" y="1027604"/>
            <a:ext cx="11064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669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10AA-E2C9-438F-8F6A-0C485EB5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2AB0-927C-4268-BFB4-2E09ED9A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6B5-E134-45ED-9118-FE78D8C05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A82-5219-4A4C-BDA7-1D8642E23E8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70AD-4D4A-4046-98D2-05A94D12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CF0-74DF-4CBF-B90A-B4EB430A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fld id="{C58DF478-B544-4ED8-9ED4-6A2648E2D233}" type="slidenum">
              <a:rPr kumimoji="0" lang="en-US" sz="6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100000"/>
                <a:buFont typeface="Arial"/>
                <a:buNone/>
                <a:tabLst/>
                <a:defRPr/>
              </a:pPr>
              <a:t>‹#›</a:t>
            </a:fld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1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gzag DNA">
            <a:extLst>
              <a:ext uri="{FF2B5EF4-FFF2-40B4-BE49-F238E27FC236}">
                <a16:creationId xmlns:a16="http://schemas.microsoft.com/office/drawing/2014/main" id="{28D03B02-12C0-4774-8D48-4F27B3AC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4" y="145234"/>
            <a:ext cx="1477683" cy="71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5345-9A4E-4833-8805-B1A39BFC12C3}"/>
              </a:ext>
            </a:extLst>
          </p:cNvPr>
          <p:cNvSpPr txBox="1"/>
          <p:nvPr/>
        </p:nvSpPr>
        <p:spPr>
          <a:xfrm>
            <a:off x="363124" y="5327771"/>
            <a:ext cx="9891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swarm of robots for encouraging desired social behaviors</a:t>
            </a:r>
          </a:p>
          <a:p>
            <a:endParaRPr lang="en-US" sz="1600" dirty="0"/>
          </a:p>
          <a:p>
            <a:r>
              <a:rPr lang="en-US" sz="1600" dirty="0"/>
              <a:t>Serge Saaybi</a:t>
            </a:r>
          </a:p>
          <a:p>
            <a:r>
              <a:rPr lang="en-US" sz="1600" dirty="0"/>
              <a:t>Thesis Status update report</a:t>
            </a:r>
            <a:endParaRPr lang="en-US" sz="1400" dirty="0"/>
          </a:p>
          <a:p>
            <a:r>
              <a:rPr lang="en-US" sz="1400" dirty="0"/>
              <a:t>TU Delft | 13 April 2021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916756E-1BD3-401F-8FEA-18C59F612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6" y="1665976"/>
            <a:ext cx="3526047" cy="35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364DB-D9A0-4A3D-8D42-1CA4C4849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swarm of robots for encouraging desired social behaviors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12DDE-1B9E-44A4-8022-110E3FA9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has been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3470-B510-47E3-A3A6-8146E23022B7}"/>
              </a:ext>
            </a:extLst>
          </p:cNvPr>
          <p:cNvSpPr txBox="1"/>
          <p:nvPr/>
        </p:nvSpPr>
        <p:spPr>
          <a:xfrm>
            <a:off x="469900" y="1182231"/>
            <a:ext cx="1125220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SzPct val="100000"/>
            </a:pPr>
            <a:r>
              <a:rPr lang="en-US" sz="1200" u="sng" dirty="0"/>
              <a:t>There are two main parts considered:</a:t>
            </a:r>
          </a:p>
          <a:p>
            <a:pPr algn="just">
              <a:spcBef>
                <a:spcPts val="600"/>
              </a:spcBef>
              <a:buSzPct val="100000"/>
            </a:pPr>
            <a:endParaRPr lang="en-US" sz="1200" dirty="0"/>
          </a:p>
          <a:p>
            <a:pPr marL="228600" indent="-2286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200" b="1" dirty="0"/>
              <a:t>Navigation: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Navigate the robot towards a certain goal using DRL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Reaching the destination whilst avoiding stationary and non-stationary obstacles -- Collision and crowd avoidance</a:t>
            </a:r>
          </a:p>
          <a:p>
            <a:pPr marL="228600" indent="-2286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200" b="1" dirty="0"/>
              <a:t>Image recognition</a:t>
            </a:r>
            <a:r>
              <a:rPr lang="en-US" sz="1200" dirty="0"/>
              <a:t>:  Social distancing detection system with the ability to track the robot’s nearby pedestrian groups</a:t>
            </a:r>
            <a:endParaRPr lang="en-US" sz="1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F47AC-1254-4070-8591-0F2C5BBCDF0A}"/>
              </a:ext>
            </a:extLst>
          </p:cNvPr>
          <p:cNvCxnSpPr/>
          <p:nvPr/>
        </p:nvCxnSpPr>
        <p:spPr>
          <a:xfrm>
            <a:off x="1132513" y="3429000"/>
            <a:ext cx="9513116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713C9F-48B6-465C-A830-D4B3A9F41896}"/>
              </a:ext>
            </a:extLst>
          </p:cNvPr>
          <p:cNvSpPr txBox="1"/>
          <p:nvPr/>
        </p:nvSpPr>
        <p:spPr>
          <a:xfrm>
            <a:off x="469900" y="3641603"/>
            <a:ext cx="112522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Finished the “CS231n: Convolutional Neural Networks for Visual Recognition” course</a:t>
            </a:r>
          </a:p>
          <a:p>
            <a:pPr marL="171450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Identified several papers on: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Pedestrian and objects detection and tracking algorithm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Mapping and Localization algorithm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Detecting social distancing breaches</a:t>
            </a:r>
          </a:p>
          <a:p>
            <a:pPr marL="628650" lvl="1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Robot navigation algorithm for dense crowds:</a:t>
            </a:r>
          </a:p>
          <a:p>
            <a:pPr marL="1085850" lvl="2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Using an image</a:t>
            </a:r>
          </a:p>
          <a:p>
            <a:pPr marL="1085850" lvl="2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Using a predefined goal and the distance to it</a:t>
            </a:r>
          </a:p>
          <a:p>
            <a:pPr marL="1085850" lvl="2" indent="-171450" algn="just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b="1" dirty="0" err="1"/>
              <a:t>Mapless</a:t>
            </a:r>
            <a:r>
              <a:rPr lang="en-US" sz="1200" b="1" dirty="0"/>
              <a:t> or using a map</a:t>
            </a:r>
          </a:p>
        </p:txBody>
      </p:sp>
    </p:spTree>
    <p:extLst>
      <p:ext uri="{BB962C8B-B14F-4D97-AF65-F5344CB8AC3E}">
        <p14:creationId xmlns:p14="http://schemas.microsoft.com/office/powerpoint/2010/main" val="22887417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EAB9F-05CB-4AB3-BF12-CC88D1E91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 hardware and algorithms identified for 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08183-2A6F-4E00-BD14-D2262EA8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literature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E6DE1CB-85BA-4866-9C07-46B2036C6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61570"/>
              </p:ext>
            </p:extLst>
          </p:nvPr>
        </p:nvGraphicFramePr>
        <p:xfrm>
          <a:off x="469900" y="1070791"/>
          <a:ext cx="11252200" cy="56617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3050">
                  <a:extLst>
                    <a:ext uri="{9D8B030D-6E8A-4147-A177-3AD203B41FA5}">
                      <a16:colId xmlns:a16="http://schemas.microsoft.com/office/drawing/2014/main" val="4169610410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1450637809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1203439104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4173434572"/>
                    </a:ext>
                  </a:extLst>
                </a:gridCol>
              </a:tblGrid>
              <a:tr h="3077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DRL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97932"/>
                  </a:ext>
                </a:extLst>
              </a:tr>
              <a:tr h="507757">
                <a:tc>
                  <a:txBody>
                    <a:bodyPr/>
                    <a:lstStyle/>
                    <a:p>
                      <a:r>
                        <a:rPr lang="en-US" sz="1200" dirty="0"/>
                        <a:t>Vision-based Navigation Using Deep 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Visual </a:t>
                      </a:r>
                      <a:r>
                        <a:rPr lang="en-US" sz="1200" dirty="0" err="1"/>
                        <a:t>mapless</a:t>
                      </a:r>
                      <a:r>
                        <a:rPr lang="en-US" sz="1200" dirty="0"/>
                        <a:t>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A2CAT-VN algorithm  based on the batched A2C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was not applied to mobile robots in the real-world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92001"/>
                  </a:ext>
                </a:extLst>
              </a:tr>
              <a:tr h="507757">
                <a:tc>
                  <a:txBody>
                    <a:bodyPr/>
                    <a:lstStyle/>
                    <a:p>
                      <a:r>
                        <a:rPr lang="en-US" sz="1200" dirty="0"/>
                        <a:t>Deep Reinforcement learning for real autonomous mobile robot navigation in indoor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Mapless</a:t>
                      </a:r>
                      <a:r>
                        <a:rPr lang="en-US" sz="1200" dirty="0"/>
                        <a:t> navigation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robot input is the fused data from a 2D laser scanner and a RGB-D camera as well as the orientation to the goal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are the linear and angular velocities for the robot.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CPU/GPU version of the Asynchronous Advantage Actor-Critic algorithm (GA3C)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Turtlebot</a:t>
                      </a:r>
                      <a:r>
                        <a:rPr lang="en-US" sz="1200" dirty="0"/>
                        <a:t> 2 (</a:t>
                      </a:r>
                      <a:r>
                        <a:rPr lang="en-US" sz="1200" dirty="0" err="1"/>
                        <a:t>Kobuki</a:t>
                      </a:r>
                      <a:r>
                        <a:rPr lang="en-US" sz="1200" dirty="0"/>
                        <a:t>) robot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brain of the robot consists of an </a:t>
                      </a:r>
                      <a:r>
                        <a:rPr lang="en-US" sz="1200" dirty="0" err="1"/>
                        <a:t>Nvida</a:t>
                      </a:r>
                      <a:r>
                        <a:rPr lang="en-US" sz="1200" dirty="0"/>
                        <a:t> Jetson TX1 board (Quad-core ARM Cortex-A57, 256 core Maxwell GPU, 4GB LPDDR4 RAM, 16GB eMMC storage).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Hokuyo UST-20LX (compact 2D laser scanner)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Intel </a:t>
                      </a:r>
                      <a:r>
                        <a:rPr lang="en-US" sz="1200" dirty="0" err="1"/>
                        <a:t>Realsense</a:t>
                      </a:r>
                      <a:r>
                        <a:rPr lang="en-US" sz="1200" dirty="0"/>
                        <a:t> D435 (RGB-D sensor)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09775"/>
                  </a:ext>
                </a:extLst>
              </a:tr>
              <a:tr h="507757">
                <a:tc>
                  <a:txBody>
                    <a:bodyPr/>
                    <a:lstStyle/>
                    <a:p>
                      <a:r>
                        <a:rPr lang="en-US" sz="1200" dirty="0"/>
                        <a:t>Deep Reinforcement Learning of Navigation in a Complex and Crowded Environment with a Limited Field of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Existing DRL methods impose the usage of high-cost lidar devices.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Replaces expensive lidar devices with affordable depth cameras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LSTM agent with Local-Map Critic (LSTM-LMC: novel DRL method to learn efficient navigation in a complex  environment with a limited FOV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Intel </a:t>
                      </a:r>
                      <a:r>
                        <a:rPr lang="en-US" sz="1200" dirty="0" err="1"/>
                        <a:t>Realsense</a:t>
                      </a:r>
                      <a:r>
                        <a:rPr lang="en-US" sz="1200" dirty="0"/>
                        <a:t> D435 depth camera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NVIDIA Jetson TX2 as a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47413"/>
                  </a:ext>
                </a:extLst>
              </a:tr>
              <a:tr h="5077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CrowdMove</a:t>
                      </a:r>
                      <a:r>
                        <a:rPr lang="en-US" sz="1200" dirty="0"/>
                        <a:t>: Autonomous </a:t>
                      </a:r>
                      <a:r>
                        <a:rPr lang="en-US" sz="1200" dirty="0" err="1"/>
                        <a:t>Mapless</a:t>
                      </a:r>
                      <a:r>
                        <a:rPr lang="en-US" sz="1200" dirty="0"/>
                        <a:t> Navigation in Crowded Scenarios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Mapless</a:t>
                      </a:r>
                      <a:r>
                        <a:rPr lang="en-US" sz="1200" dirty="0"/>
                        <a:t> navigation policy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Robots do not rely on the prior knowledge of surrounding environments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robot drives towards a certain goal—inputs: lidar scan measurements, goal  position and velocity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Proximal Policy Optimization (PPO)</a:t>
                      </a:r>
                    </a:p>
                    <a:p>
                      <a:r>
                        <a:rPr lang="en-US" sz="1200" dirty="0"/>
                        <a:t>• The network has the scan measurements </a:t>
                      </a:r>
                      <a:r>
                        <a:rPr lang="en-US" sz="1200" dirty="0" err="1"/>
                        <a:t>stz</a:t>
                      </a:r>
                      <a:r>
                        <a:rPr lang="en-US" sz="1200" dirty="0"/>
                        <a:t>, relative goal  position stg and current velocity </a:t>
                      </a:r>
                      <a:r>
                        <a:rPr lang="en-US" sz="1200" dirty="0" err="1"/>
                        <a:t>stv</a:t>
                      </a:r>
                      <a:r>
                        <a:rPr lang="en-US" sz="1200" dirty="0"/>
                        <a:t> as inputs, and outputs the mean velocity </a:t>
                      </a:r>
                      <a:r>
                        <a:rPr lang="en-US" sz="1200" dirty="0" err="1"/>
                        <a:t>vtmean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Turtlebot</a:t>
                      </a: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Hokuyo urg-04lx 2D LiDAR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Pozyx</a:t>
                      </a:r>
                      <a:r>
                        <a:rPr lang="en-US" sz="1200" dirty="0"/>
                        <a:t> Ultra-</a:t>
                      </a:r>
                      <a:r>
                        <a:rPr lang="en-US" sz="1200" dirty="0" err="1"/>
                        <a:t>WideBand</a:t>
                      </a:r>
                      <a:r>
                        <a:rPr lang="en-US" sz="1200" dirty="0"/>
                        <a:t>(UWB) modules as the indoor localization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Nvidia Jetson TX1- onboard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81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606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EAB9F-05CB-4AB3-BF12-CC88D1E91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 hardware and algorithms identified for 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08183-2A6F-4E00-BD14-D2262EA8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literature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E6DE1CB-85BA-4866-9C07-46B2036C6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96483"/>
              </p:ext>
            </p:extLst>
          </p:nvPr>
        </p:nvGraphicFramePr>
        <p:xfrm>
          <a:off x="469900" y="1070791"/>
          <a:ext cx="11252200" cy="57026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3050">
                  <a:extLst>
                    <a:ext uri="{9D8B030D-6E8A-4147-A177-3AD203B41FA5}">
                      <a16:colId xmlns:a16="http://schemas.microsoft.com/office/drawing/2014/main" val="4169610410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1450637809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1203439104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4173434572"/>
                    </a:ext>
                  </a:extLst>
                </a:gridCol>
              </a:tblGrid>
              <a:tr h="3077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DRL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97932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r>
                        <a:rPr lang="en-US" sz="1200" dirty="0"/>
                        <a:t>Robot Navigation in Crowded Environments Using Deep 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Combined imitation learning and DRL for motion planning in crowded and cluttered environments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Passing static obstacles and pedestrians separately to the model as to eliminate the need to model static obstacles as pedestrians.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Asynchronous advantage actor-critic (A3C)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goal is defined and then we check the distance with it --  the distance between the robot’s center point and the goal in 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Jackal robot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Ouster 3D Lidar used to generate the angular map representation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Sevensense</a:t>
                      </a:r>
                      <a:r>
                        <a:rPr lang="en-US" sz="1200" dirty="0"/>
                        <a:t> grayscale stereo camera in the front used for dynamic obstacle detection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Intel NUC, with an Intel Core i7-8559U CPU with 4 cores and 2 threads per core, which is mounted on the robot directly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64781"/>
                  </a:ext>
                </a:extLst>
              </a:tr>
              <a:tr h="50775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DenseCAvoid</a:t>
                      </a:r>
                      <a:r>
                        <a:rPr lang="en-US" sz="1200" dirty="0"/>
                        <a:t>: Real-time Navigation in Dense Crowds using Anticipatory Behaviors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Navigation algorithm by anticipating pedestrian behaviors. Combines DRL with explicit pedestrian trajectory prediction for navigation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Avoid regions where several pedestrians might be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Proximal Policy Optimization (PPO)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Pedestrian prediction using Yolov3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Trajectory prediction algorithm called </a:t>
                      </a:r>
                      <a:r>
                        <a:rPr lang="en-US" sz="1200" dirty="0" err="1"/>
                        <a:t>RobustTP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Intel Xeon 3.6GHz processor and an Nvidia GeForce RTX 2080Ti GPU for training the policy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Hokuyo 2-D lidar and the </a:t>
                      </a:r>
                      <a:r>
                        <a:rPr lang="en-US" sz="1200" dirty="0" err="1"/>
                        <a:t>Orbbec</a:t>
                      </a:r>
                      <a:r>
                        <a:rPr lang="en-US" sz="1200" dirty="0"/>
                        <a:t> Astra depth camera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Turtlebot</a:t>
                      </a:r>
                      <a:r>
                        <a:rPr lang="en-US" sz="1200" dirty="0"/>
                        <a:t> 2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47059"/>
                  </a:ext>
                </a:extLst>
              </a:tr>
              <a:tr h="507757">
                <a:tc>
                  <a:txBody>
                    <a:bodyPr/>
                    <a:lstStyle/>
                    <a:p>
                      <a:r>
                        <a:rPr lang="en-US" sz="1200" dirty="0"/>
                        <a:t>Crowd-Robot Interaction: Crowd-aware Robot Navigation with Attention-based Deep 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Learn a crowd robot interaction model : When the robot is surrounded by multiple humans, it assigns lower importance scores to humans walking away, etc.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Attention-based Deep Reinforcement Learning that consists of three modules: Interaction module (Interactions between the robot and each human), Pooling module (aggregates the interactions) and Planning module (models navigation in crowds).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Segway </a:t>
                      </a:r>
                      <a:r>
                        <a:rPr lang="en-US" sz="1200" dirty="0" err="1"/>
                        <a:t>roboot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Loomo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3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604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A3E683-D813-4C96-B403-83F4FA859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Autonomous Social Distancing in Urban Environments using a Quadruped Robot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B5428-A97A-4F88-BD60-BC01455B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literature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6BC6D-77A3-46A2-8C03-19153516BC7D}"/>
              </a:ext>
            </a:extLst>
          </p:cNvPr>
          <p:cNvSpPr txBox="1"/>
          <p:nvPr/>
        </p:nvSpPr>
        <p:spPr>
          <a:xfrm>
            <a:off x="469900" y="1391131"/>
            <a:ext cx="11132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effectLst/>
                <a:latin typeface="+mj-lt"/>
              </a:rPr>
              <a:t>Hardware used: 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+mj-lt"/>
              </a:rPr>
              <a:t>Robosense</a:t>
            </a:r>
            <a:r>
              <a:rPr lang="en-US" sz="1200" dirty="0">
                <a:effectLst/>
                <a:latin typeface="+mj-lt"/>
              </a:rPr>
              <a:t> 3D LiDAR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Quadruped robot: </a:t>
            </a:r>
            <a:r>
              <a:rPr lang="en-US" sz="1200" dirty="0" err="1">
                <a:effectLst/>
                <a:latin typeface="+mj-lt"/>
              </a:rPr>
              <a:t>Laikago</a:t>
            </a:r>
            <a:endParaRPr lang="en-US" sz="1200" dirty="0">
              <a:effectLst/>
              <a:latin typeface="+mj-lt"/>
            </a:endParaRP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Four color cameras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Speaker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NVIDIA Jetson AGX Xavier as the vision computational module that supports a maximum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Intel NUC with Intel i5 8259U CPU: other tasks like mapping and localization would mostly consume CPU resources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Router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+mj-lt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effectLst/>
                <a:latin typeface="+mj-lt"/>
              </a:rPr>
              <a:t>Algorithms used: 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YOLO to detect pedestrians, and match sparse features with help of motion modeling algorithm F-RVO 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+mj-lt"/>
              </a:rPr>
              <a:t>DeepSort</a:t>
            </a:r>
            <a:r>
              <a:rPr lang="en-US" sz="1200" dirty="0">
                <a:effectLst/>
                <a:latin typeface="+mj-lt"/>
              </a:rPr>
              <a:t> CNN : Track the robot’s nearby pedestrian groups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+mj-lt"/>
              </a:rPr>
              <a:t>CrowdMove</a:t>
            </a:r>
            <a:r>
              <a:rPr lang="en-US" sz="1200" dirty="0">
                <a:effectLst/>
                <a:latin typeface="+mj-lt"/>
              </a:rPr>
              <a:t> algorithm: used to navigate the robot in highly dynamic environments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+mj-lt"/>
              </a:rPr>
              <a:t>LeGOLOAM</a:t>
            </a:r>
            <a:r>
              <a:rPr lang="en-US" sz="1200" dirty="0">
                <a:effectLst/>
                <a:latin typeface="+mj-lt"/>
              </a:rPr>
              <a:t> algorithm used for Mapping and Localization</a:t>
            </a:r>
          </a:p>
          <a:p>
            <a:pPr marL="171450" marR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j-lt"/>
              </a:rPr>
              <a:t>Crowd-aware routing algorithm to allow robots to approach over-crowded pedestrian groups and effectively promote social distancing using verbal cues.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3533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95BA45-AE29-46FE-AB94-9FACB349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BE64C-8AD2-45D3-A653-7D4D7FD73C0B}"/>
              </a:ext>
            </a:extLst>
          </p:cNvPr>
          <p:cNvSpPr txBox="1"/>
          <p:nvPr/>
        </p:nvSpPr>
        <p:spPr>
          <a:xfrm>
            <a:off x="0" y="1333132"/>
            <a:ext cx="115633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Literature review: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Towards Generalization in Target-Driven Visual Navigation by Using Deep Reinforcement Learning 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 Survey on Visual Navigation for Artificial Agents With Deep  Reinforcement Learning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Perceiving Humans: from Monocular 3D Localization to Social Distancing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Target-driven Visual Navigation in Indoor Scenes using Deep Reinforcement Learning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Real time mask detection on google edge TPU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Realtime Collision Avoidance for Mobile Robots in Dense Crowds using Implicit Multi-sensor Fusion and Deep Reinforcement Learning</a:t>
            </a:r>
          </a:p>
          <a:p>
            <a:pPr marL="685800" marR="0" lvl="0" indent="-3429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Goal-Oriented Obstacle Avoidance with Deep Reinforcement Learning in Continuous Action Space</a:t>
            </a:r>
          </a:p>
          <a:p>
            <a:pPr marL="571500" marR="0" lvl="0" indent="-22860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Verdana"/>
              </a:rPr>
              <a:t>Start with an implementation/ simulation for navigation with DRL</a:t>
            </a:r>
          </a:p>
        </p:txBody>
      </p:sp>
    </p:spTree>
    <p:extLst>
      <p:ext uri="{BB962C8B-B14F-4D97-AF65-F5344CB8AC3E}">
        <p14:creationId xmlns:p14="http://schemas.microsoft.com/office/powerpoint/2010/main" val="761982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974</Words>
  <Application>Microsoft Office PowerPoint</Application>
  <PresentationFormat>Widescreen</PresentationFormat>
  <Paragraphs>117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1_Deloitte_US_Onscreen</vt:lpstr>
      <vt:lpstr>think-cell Slide</vt:lpstr>
      <vt:lpstr>PowerPoint Presentation</vt:lpstr>
      <vt:lpstr>Wat has been done</vt:lpstr>
      <vt:lpstr>Relevant literature</vt:lpstr>
      <vt:lpstr>Relevant literature</vt:lpstr>
      <vt:lpstr>Relevant literature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s</dc:creator>
  <cp:lastModifiedBy>serge s</cp:lastModifiedBy>
  <cp:revision>164</cp:revision>
  <dcterms:created xsi:type="dcterms:W3CDTF">2020-11-16T11:04:38Z</dcterms:created>
  <dcterms:modified xsi:type="dcterms:W3CDTF">2021-04-15T14:44:07Z</dcterms:modified>
</cp:coreProperties>
</file>