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7"/>
  </p:notesMasterIdLst>
  <p:sldIdLst>
    <p:sldId id="256" r:id="rId3"/>
    <p:sldId id="309" r:id="rId4"/>
    <p:sldId id="292" r:id="rId5"/>
    <p:sldId id="300" r:id="rId6"/>
    <p:sldId id="308" r:id="rId7"/>
    <p:sldId id="307" r:id="rId8"/>
    <p:sldId id="304" r:id="rId9"/>
    <p:sldId id="306" r:id="rId10"/>
    <p:sldId id="293" r:id="rId11"/>
    <p:sldId id="294" r:id="rId12"/>
    <p:sldId id="290" r:id="rId13"/>
    <p:sldId id="312" r:id="rId14"/>
    <p:sldId id="317"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599"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90F-9F23-4115-8B9D-49DB6A25180C}"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F814-5BF9-4628-BB3A-E3A6846B209A}" type="slidenum">
              <a:rPr lang="en-US" smtClean="0"/>
              <a:t>‹#›</a:t>
            </a:fld>
            <a:endParaRPr lang="en-US"/>
          </a:p>
        </p:txBody>
      </p:sp>
    </p:spTree>
    <p:extLst>
      <p:ext uri="{BB962C8B-B14F-4D97-AF65-F5344CB8AC3E}">
        <p14:creationId xmlns:p14="http://schemas.microsoft.com/office/powerpoint/2010/main" val="185991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a:t>
            </a:fld>
            <a:endParaRPr lang="en-US"/>
          </a:p>
        </p:txBody>
      </p:sp>
    </p:spTree>
    <p:extLst>
      <p:ext uri="{BB962C8B-B14F-4D97-AF65-F5344CB8AC3E}">
        <p14:creationId xmlns:p14="http://schemas.microsoft.com/office/powerpoint/2010/main" val="296215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https://mitxpc.com/pages/ai-inference-applying-deep-neural-network-training#:~:text=Inference%20applies%20knowledge%20from%20a,accuracy%20of%20the%20neural%20network.</a:t>
            </a:r>
          </a:p>
          <a:p>
            <a:r>
              <a:rPr lang="en-US" dirty="0"/>
              <a:t>https://developer.nvidia.com/embedded/twodaystoademo</a:t>
            </a:r>
          </a:p>
          <a:p>
            <a:r>
              <a:rPr lang="en-US" dirty="0"/>
              <a:t>https://www.raspberrypi.org/products/raspberry-pi-4-model-b/?variant=raspberry-pi-4-model-b-4gb&amp;resellerType=education</a:t>
            </a:r>
          </a:p>
          <a:p>
            <a:r>
              <a:rPr lang="en-US" dirty="0"/>
              <a:t>https://blogs.nvidia.com/blog/2016/08/22/difference-deep-learning-training-inference-ai/</a:t>
            </a:r>
          </a:p>
        </p:txBody>
      </p:sp>
      <p:sp>
        <p:nvSpPr>
          <p:cNvPr id="4" name="Slide Number Placeholder 3"/>
          <p:cNvSpPr>
            <a:spLocks noGrp="1"/>
          </p:cNvSpPr>
          <p:nvPr>
            <p:ph type="sldNum" sz="quarter" idx="5"/>
          </p:nvPr>
        </p:nvSpPr>
        <p:spPr/>
        <p:txBody>
          <a:bodyPr/>
          <a:lstStyle/>
          <a:p>
            <a:fld id="{5A37F814-5BF9-4628-BB3A-E3A6846B209A}" type="slidenum">
              <a:rPr lang="en-US" smtClean="0"/>
              <a:t>4</a:t>
            </a:fld>
            <a:endParaRPr lang="en-US"/>
          </a:p>
        </p:txBody>
      </p:sp>
    </p:spTree>
    <p:extLst>
      <p:ext uri="{BB962C8B-B14F-4D97-AF65-F5344CB8AC3E}">
        <p14:creationId xmlns:p14="http://schemas.microsoft.com/office/powerpoint/2010/main" val="343992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8</a:t>
            </a:fld>
            <a:endParaRPr lang="en-US"/>
          </a:p>
        </p:txBody>
      </p:sp>
    </p:spTree>
    <p:extLst>
      <p:ext uri="{BB962C8B-B14F-4D97-AF65-F5344CB8AC3E}">
        <p14:creationId xmlns:p14="http://schemas.microsoft.com/office/powerpoint/2010/main" val="88871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9</a:t>
            </a:fld>
            <a:endParaRPr lang="en-US"/>
          </a:p>
        </p:txBody>
      </p:sp>
    </p:spTree>
    <p:extLst>
      <p:ext uri="{BB962C8B-B14F-4D97-AF65-F5344CB8AC3E}">
        <p14:creationId xmlns:p14="http://schemas.microsoft.com/office/powerpoint/2010/main" val="1343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10</a:t>
            </a:fld>
            <a:endParaRPr lang="en-US"/>
          </a:p>
        </p:txBody>
      </p:sp>
    </p:spTree>
    <p:extLst>
      <p:ext uri="{BB962C8B-B14F-4D97-AF65-F5344CB8AC3E}">
        <p14:creationId xmlns:p14="http://schemas.microsoft.com/office/powerpoint/2010/main" val="328334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11</a:t>
            </a:fld>
            <a:endParaRPr lang="en-US"/>
          </a:p>
        </p:txBody>
      </p:sp>
    </p:spTree>
    <p:extLst>
      <p:ext uri="{BB962C8B-B14F-4D97-AF65-F5344CB8AC3E}">
        <p14:creationId xmlns:p14="http://schemas.microsoft.com/office/powerpoint/2010/main" val="12797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https://developer.nvidia.com/blog/jetson-xavier-nx-the-worlds-smallest-ai-supercomputer/#:~:text=Jetson%20Xavier%20NX%20achieves%20up,%2C%20and%2010W%20for%20Nano).</a:t>
            </a:r>
          </a:p>
        </p:txBody>
      </p:sp>
      <p:sp>
        <p:nvSpPr>
          <p:cNvPr id="4" name="Slide Number Placeholder 3"/>
          <p:cNvSpPr>
            <a:spLocks noGrp="1"/>
          </p:cNvSpPr>
          <p:nvPr>
            <p:ph type="sldNum" sz="quarter" idx="5"/>
          </p:nvPr>
        </p:nvSpPr>
        <p:spPr/>
        <p:txBody>
          <a:bodyPr/>
          <a:lstStyle/>
          <a:p>
            <a:fld id="{5A37F814-5BF9-4628-BB3A-E3A6846B209A}" type="slidenum">
              <a:rPr lang="en-US" smtClean="0"/>
              <a:t>13</a:t>
            </a:fld>
            <a:endParaRPr lang="en-US"/>
          </a:p>
        </p:txBody>
      </p:sp>
    </p:spTree>
    <p:extLst>
      <p:ext uri="{BB962C8B-B14F-4D97-AF65-F5344CB8AC3E}">
        <p14:creationId xmlns:p14="http://schemas.microsoft.com/office/powerpoint/2010/main" val="393494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14</a:t>
            </a:fld>
            <a:endParaRPr lang="en-US"/>
          </a:p>
        </p:txBody>
      </p:sp>
    </p:spTree>
    <p:extLst>
      <p:ext uri="{BB962C8B-B14F-4D97-AF65-F5344CB8AC3E}">
        <p14:creationId xmlns:p14="http://schemas.microsoft.com/office/powerpoint/2010/main" val="427764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4922-F74E-4F9F-AFC9-1FF220FC2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CA179F-7BF3-41BA-B9F3-7A7C138D3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20C62-7F96-4BE3-B513-996AF671876D}"/>
              </a:ext>
            </a:extLst>
          </p:cNvPr>
          <p:cNvSpPr>
            <a:spLocks noGrp="1"/>
          </p:cNvSpPr>
          <p:nvPr>
            <p:ph type="dt" sz="half" idx="10"/>
          </p:nvPr>
        </p:nvSpPr>
        <p:spPr/>
        <p:txBody>
          <a:bodyPr/>
          <a:lstStyle/>
          <a:p>
            <a:fld id="{37962A82-5219-4A4C-BDA7-1D8642E23E87}" type="datetimeFigureOut">
              <a:rPr lang="en-US" smtClean="0"/>
              <a:t>5/4/2021</a:t>
            </a:fld>
            <a:endParaRPr lang="en-US"/>
          </a:p>
        </p:txBody>
      </p:sp>
      <p:sp>
        <p:nvSpPr>
          <p:cNvPr id="5" name="Footer Placeholder 4">
            <a:extLst>
              <a:ext uri="{FF2B5EF4-FFF2-40B4-BE49-F238E27FC236}">
                <a16:creationId xmlns:a16="http://schemas.microsoft.com/office/drawing/2014/main" id="{10D073CB-FF11-4ED6-80CE-6DAB6BEDC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51EF-26CD-4D87-A6A2-7BCFA642CCF3}"/>
              </a:ext>
            </a:extLst>
          </p:cNvPr>
          <p:cNvSpPr>
            <a:spLocks noGrp="1"/>
          </p:cNvSpPr>
          <p:nvPr>
            <p:ph type="sldNum" sz="quarter" idx="12"/>
          </p:nvPr>
        </p:nvSpPr>
        <p:spPr/>
        <p:txBody>
          <a:bodyPr/>
          <a:lstStyle/>
          <a:p>
            <a:fld id="{3B997F63-47E6-4B51-B284-34B9DF471912}" type="slidenum">
              <a:rPr lang="en-US" smtClean="0"/>
              <a:t>‹#›</a:t>
            </a:fld>
            <a:endParaRPr lang="en-US"/>
          </a:p>
        </p:txBody>
      </p:sp>
    </p:spTree>
    <p:extLst>
      <p:ext uri="{BB962C8B-B14F-4D97-AF65-F5344CB8AC3E}">
        <p14:creationId xmlns:p14="http://schemas.microsoft.com/office/powerpoint/2010/main" val="122113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27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469900" y="736689"/>
            <a:ext cx="11252200" cy="290916"/>
          </a:xfrm>
          <a:prstGeom prst="rect">
            <a:avLst/>
          </a:prstGeom>
        </p:spPr>
        <p:txBody>
          <a:bodyPr lIns="0" tIns="0" rIns="0" bIns="0">
            <a:noAutofit/>
          </a:bodyPr>
          <a:lstStyle>
            <a:lvl1pPr marL="0" indent="0">
              <a:buNone/>
              <a:defRPr sz="16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a:solidFill>
                  <a:srgbClr val="009FDA"/>
                </a:solidFill>
              </a:defRPr>
            </a:lvl1pPr>
          </a:lstStyle>
          <a:p>
            <a:r>
              <a:rPr lang="en-US" noProof="0" dirty="0"/>
              <a:t>Click to edit Master title style</a:t>
            </a:r>
          </a:p>
        </p:txBody>
      </p:sp>
      <p:cxnSp>
        <p:nvCxnSpPr>
          <p:cNvPr id="4" name="Straight Connector 3">
            <a:extLst>
              <a:ext uri="{FF2B5EF4-FFF2-40B4-BE49-F238E27FC236}">
                <a16:creationId xmlns:a16="http://schemas.microsoft.com/office/drawing/2014/main" id="{0F20E5A9-0AD8-42FA-A41B-4FEFB3D9BB49}"/>
              </a:ext>
            </a:extLst>
          </p:cNvPr>
          <p:cNvCxnSpPr/>
          <p:nvPr userDrawn="1"/>
        </p:nvCxnSpPr>
        <p:spPr>
          <a:xfrm>
            <a:off x="500408" y="1027604"/>
            <a:ext cx="110642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5669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B10AA-E2C9-438F-8F6A-0C485EB53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C2AB0-927C-4268-BFB4-2E09ED9A3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906B5-E134-45ED-9118-FE78D8C05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62A82-5219-4A4C-BDA7-1D8642E23E87}" type="datetimeFigureOut">
              <a:rPr lang="en-US" smtClean="0"/>
              <a:t>5/4/2021</a:t>
            </a:fld>
            <a:endParaRPr lang="en-US"/>
          </a:p>
        </p:txBody>
      </p:sp>
      <p:sp>
        <p:nvSpPr>
          <p:cNvPr id="5" name="Footer Placeholder 4">
            <a:extLst>
              <a:ext uri="{FF2B5EF4-FFF2-40B4-BE49-F238E27FC236}">
                <a16:creationId xmlns:a16="http://schemas.microsoft.com/office/drawing/2014/main" id="{1B6170AD-4D4A-4046-98D2-05A94D12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99CF0-74DF-4CBF-B90A-B4EB430A7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97F63-47E6-4B51-B284-34B9DF471912}" type="slidenum">
              <a:rPr lang="en-US" smtClean="0"/>
              <a:t>‹#›</a:t>
            </a:fld>
            <a:endParaRPr lang="en-US"/>
          </a:p>
        </p:txBody>
      </p:sp>
    </p:spTree>
    <p:extLst>
      <p:ext uri="{BB962C8B-B14F-4D97-AF65-F5344CB8AC3E}">
        <p14:creationId xmlns:p14="http://schemas.microsoft.com/office/powerpoint/2010/main" val="323091139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marR="0" lvl="0" indent="0" algn="r" defTabSz="1219170" rtl="0" eaLnBrk="1" fontAlgn="auto" latinLnBrk="0" hangingPunct="1">
              <a:lnSpc>
                <a:spcPct val="100000"/>
              </a:lnSpc>
              <a:spcBef>
                <a:spcPts val="800"/>
              </a:spcBef>
              <a:spcAft>
                <a:spcPts val="0"/>
              </a:spcAft>
              <a:buClrTx/>
              <a:buSzPct val="100000"/>
              <a:buFont typeface="Arial"/>
              <a:buNone/>
              <a:tabLst/>
              <a:defRPr/>
            </a:pPr>
            <a:fld id="{C58DF478-B544-4ED8-9ED4-6A2648E2D233}" type="slidenum">
              <a:rPr kumimoji="0" lang="en-US" sz="65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1219170" rtl="0" eaLnBrk="1" fontAlgn="auto" latinLnBrk="0" hangingPunct="1">
                <a:lnSpc>
                  <a:spcPct val="100000"/>
                </a:lnSpc>
                <a:spcBef>
                  <a:spcPts val="800"/>
                </a:spcBef>
                <a:spcAft>
                  <a:spcPts val="0"/>
                </a:spcAft>
                <a:buClrTx/>
                <a:buSzPct val="100000"/>
                <a:buFont typeface="Arial"/>
                <a:buNone/>
                <a:tabLst/>
                <a:defRPr/>
              </a:pPr>
              <a:t>‹#›</a:t>
            </a:fld>
            <a:endParaRPr kumimoji="0" lang="en-US" sz="6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291123885"/>
      </p:ext>
    </p:extLst>
  </p:cSld>
  <p:clrMap bg1="lt1" tx1="dk1" bg2="lt2" tx2="dk2" accent1="accent1" accent2="accent2" accent3="accent3" accent4="accent4" accent5="accent5" accent6="accent6" hlink="hlink" folHlink="folHlink"/>
  <p:sldLayoutIdLst>
    <p:sldLayoutId id="2147483652" r:id="rId1"/>
  </p:sldLayoutIdLst>
  <p:transition>
    <p:fade/>
  </p:transition>
  <p:hf hdr="0" dt="0"/>
  <p:txStyles>
    <p:titleStyle>
      <a:lvl1pPr algn="l" defTabSz="1219170" rtl="0" eaLnBrk="1" latinLnBrk="0" hangingPunct="1">
        <a:spcBef>
          <a:spcPct val="0"/>
        </a:spcBef>
        <a:buNone/>
        <a:defRPr sz="2000" kern="1200">
          <a:solidFill>
            <a:schemeClr val="accent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0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igzag DNA">
            <a:extLst>
              <a:ext uri="{FF2B5EF4-FFF2-40B4-BE49-F238E27FC236}">
                <a16:creationId xmlns:a16="http://schemas.microsoft.com/office/drawing/2014/main" id="{28D03B02-12C0-4774-8D48-4F27B3AC4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4" y="145234"/>
            <a:ext cx="1477683" cy="718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A15345-9A4E-4833-8805-B1A39BFC12C3}"/>
              </a:ext>
            </a:extLst>
          </p:cNvPr>
          <p:cNvSpPr txBox="1"/>
          <p:nvPr/>
        </p:nvSpPr>
        <p:spPr>
          <a:xfrm>
            <a:off x="363124" y="5327771"/>
            <a:ext cx="9891921" cy="1292662"/>
          </a:xfrm>
          <a:prstGeom prst="rect">
            <a:avLst/>
          </a:prstGeom>
          <a:noFill/>
        </p:spPr>
        <p:txBody>
          <a:bodyPr wrap="square" rtlCol="0">
            <a:spAutoFit/>
          </a:bodyPr>
          <a:lstStyle/>
          <a:p>
            <a:r>
              <a:rPr lang="en-US" sz="1600" dirty="0"/>
              <a:t>A swarm of robots for encouraging desired social behaviors</a:t>
            </a:r>
          </a:p>
          <a:p>
            <a:endParaRPr lang="en-US" sz="1600" dirty="0"/>
          </a:p>
          <a:p>
            <a:r>
              <a:rPr lang="en-US" sz="1600" dirty="0"/>
              <a:t>Serge Saaybi</a:t>
            </a:r>
          </a:p>
          <a:p>
            <a:r>
              <a:rPr lang="en-US" sz="1600" dirty="0"/>
              <a:t>Thesis Status update report</a:t>
            </a:r>
            <a:endParaRPr lang="en-US" sz="1400" dirty="0"/>
          </a:p>
          <a:p>
            <a:r>
              <a:rPr lang="en-US" sz="1400" dirty="0"/>
              <a:t>TU Delft | 6 May 2021</a:t>
            </a:r>
          </a:p>
        </p:txBody>
      </p:sp>
      <p:pic>
        <p:nvPicPr>
          <p:cNvPr id="7" name="Picture 6" descr="Icon&#10;&#10;Description automatically generated">
            <a:extLst>
              <a:ext uri="{FF2B5EF4-FFF2-40B4-BE49-F238E27FC236}">
                <a16:creationId xmlns:a16="http://schemas.microsoft.com/office/drawing/2014/main" id="{8916756E-1BD3-401F-8FEA-18C59F612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976" y="1665976"/>
            <a:ext cx="3526047" cy="3526047"/>
          </a:xfrm>
          <a:prstGeom prst="rect">
            <a:avLst/>
          </a:prstGeom>
        </p:spPr>
      </p:pic>
    </p:spTree>
    <p:extLst>
      <p:ext uri="{BB962C8B-B14F-4D97-AF65-F5344CB8AC3E}">
        <p14:creationId xmlns:p14="http://schemas.microsoft.com/office/powerpoint/2010/main" val="391861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A3E683-D813-4C96-B403-83F4FA8591B8}"/>
              </a:ext>
            </a:extLst>
          </p:cNvPr>
          <p:cNvSpPr>
            <a:spLocks noGrp="1"/>
          </p:cNvSpPr>
          <p:nvPr>
            <p:ph type="body" sz="quarter" idx="13"/>
          </p:nvPr>
        </p:nvSpPr>
        <p:spPr/>
        <p:txBody>
          <a:bodyPr/>
          <a:lstStyle/>
          <a:p>
            <a:r>
              <a:rPr lang="en-US" dirty="0"/>
              <a:t>Benchmarking GPU-Accelerated Edge Devices</a:t>
            </a:r>
          </a:p>
        </p:txBody>
      </p:sp>
      <p:sp>
        <p:nvSpPr>
          <p:cNvPr id="3" name="Title 2">
            <a:extLst>
              <a:ext uri="{FF2B5EF4-FFF2-40B4-BE49-F238E27FC236}">
                <a16:creationId xmlns:a16="http://schemas.microsoft.com/office/drawing/2014/main" id="{B7CB5428-A97A-4F88-BD60-BC01455BD6E5}"/>
              </a:ext>
            </a:extLst>
          </p:cNvPr>
          <p:cNvSpPr>
            <a:spLocks noGrp="1"/>
          </p:cNvSpPr>
          <p:nvPr>
            <p:ph type="title"/>
          </p:nvPr>
        </p:nvSpPr>
        <p:spPr/>
        <p:txBody>
          <a:bodyPr/>
          <a:lstStyle/>
          <a:p>
            <a:r>
              <a:rPr lang="en-US" dirty="0"/>
              <a:t>Relevant literature</a:t>
            </a:r>
          </a:p>
        </p:txBody>
      </p:sp>
      <p:sp>
        <p:nvSpPr>
          <p:cNvPr id="6" name="TextBox 5">
            <a:extLst>
              <a:ext uri="{FF2B5EF4-FFF2-40B4-BE49-F238E27FC236}">
                <a16:creationId xmlns:a16="http://schemas.microsoft.com/office/drawing/2014/main" id="{24315843-648B-4FB2-A521-1AC21ABF199E}"/>
              </a:ext>
            </a:extLst>
          </p:cNvPr>
          <p:cNvSpPr txBox="1"/>
          <p:nvPr/>
        </p:nvSpPr>
        <p:spPr>
          <a:xfrm>
            <a:off x="469900" y="1113652"/>
            <a:ext cx="11252200" cy="2492990"/>
          </a:xfrm>
          <a:prstGeom prst="rect">
            <a:avLst/>
          </a:prstGeom>
          <a:noFill/>
        </p:spPr>
        <p:txBody>
          <a:bodyPr wrap="square">
            <a:spAutoFit/>
          </a:bodyPr>
          <a:lstStyle/>
          <a:p>
            <a:pPr marL="171450" marR="0" indent="-171450">
              <a:spcBef>
                <a:spcPts val="0"/>
              </a:spcBef>
              <a:spcAft>
                <a:spcPts val="0"/>
              </a:spcAft>
              <a:buFont typeface="Arial" panose="020B0604020202020204" pitchFamily="34" charset="0"/>
              <a:buChar char="•"/>
            </a:pPr>
            <a:r>
              <a:rPr lang="en-US" sz="1200" dirty="0">
                <a:effectLst/>
                <a:latin typeface="+mj-lt"/>
              </a:rPr>
              <a:t>This paper </a:t>
            </a:r>
            <a:r>
              <a:rPr lang="en-US" sz="1200" b="1" dirty="0">
                <a:effectLst/>
                <a:latin typeface="+mj-lt"/>
              </a:rPr>
              <a:t>compares between the NVidia Jetson Nano, NVidia </a:t>
            </a:r>
            <a:r>
              <a:rPr lang="en-US" sz="1200" b="1" dirty="0" err="1">
                <a:effectLst/>
                <a:latin typeface="+mj-lt"/>
              </a:rPr>
              <a:t>Tegra</a:t>
            </a:r>
            <a:r>
              <a:rPr lang="en-US" sz="1200" b="1" dirty="0">
                <a:effectLst/>
                <a:latin typeface="+mj-lt"/>
              </a:rPr>
              <a:t> X2 (TX2) </a:t>
            </a:r>
            <a:r>
              <a:rPr lang="en-US" sz="1200" dirty="0">
                <a:effectLst/>
                <a:latin typeface="+mj-lt"/>
              </a:rPr>
              <a:t>embedded system, a </a:t>
            </a:r>
            <a:r>
              <a:rPr lang="en-US" sz="1200" b="1" dirty="0">
                <a:effectLst/>
                <a:latin typeface="+mj-lt"/>
              </a:rPr>
              <a:t>GTX 1060 desktop system</a:t>
            </a:r>
            <a:r>
              <a:rPr lang="en-US" sz="1200" dirty="0">
                <a:effectLst/>
                <a:latin typeface="+mj-lt"/>
              </a:rPr>
              <a:t>, and a </a:t>
            </a:r>
            <a:r>
              <a:rPr lang="en-US" sz="1200" b="1" dirty="0">
                <a:effectLst/>
                <a:latin typeface="+mj-lt"/>
              </a:rPr>
              <a:t>Tesla V100 high-end system</a:t>
            </a:r>
            <a:r>
              <a:rPr lang="en-US" sz="1200" dirty="0">
                <a:effectLst/>
                <a:latin typeface="+mj-lt"/>
              </a:rPr>
              <a:t> across different CNNs</a:t>
            </a:r>
            <a:endParaRPr lang="en-US" sz="1200" dirty="0">
              <a:latin typeface="+mj-lt"/>
            </a:endParaRPr>
          </a:p>
          <a:p>
            <a:pPr marL="171450" indent="-171450">
              <a:buFont typeface="Arial" panose="020B0604020202020204" pitchFamily="34" charset="0"/>
              <a:buChar char="•"/>
            </a:pPr>
            <a:r>
              <a:rPr lang="en-US" sz="1200" dirty="0">
                <a:effectLst/>
                <a:latin typeface="+mj-lt"/>
              </a:rPr>
              <a:t>This figure shows the benchmark results in terms of the frames per-second (FPS) inference performance measured across the CNNs, where:</a:t>
            </a:r>
          </a:p>
          <a:p>
            <a:pPr marL="628650" lvl="1" indent="-171450">
              <a:buFont typeface="Arial" panose="020B0604020202020204" pitchFamily="34" charset="0"/>
              <a:buChar char="•"/>
            </a:pPr>
            <a:r>
              <a:rPr lang="en-US" sz="1200" dirty="0">
                <a:effectLst/>
                <a:latin typeface="+mj-lt"/>
              </a:rPr>
              <a:t>Jetson Nano’s performance is plotted along with other systems for comparison</a:t>
            </a:r>
          </a:p>
          <a:p>
            <a:pPr marL="628650" lvl="1" indent="-171450">
              <a:buFont typeface="Arial" panose="020B0604020202020204" pitchFamily="34" charset="0"/>
              <a:buChar char="•"/>
            </a:pPr>
            <a:r>
              <a:rPr lang="en-US" sz="1200" b="1" dirty="0">
                <a:effectLst/>
                <a:latin typeface="+mj-lt"/>
              </a:rPr>
              <a:t>Jetson Nano shows greater than 30 FPS on 4 CNN benchmarks, which demonstrates that Nano can be adequate for certain real-time applications</a:t>
            </a:r>
            <a:r>
              <a:rPr lang="en-US" sz="1200" dirty="0">
                <a:effectLst/>
                <a:latin typeface="+mj-lt"/>
              </a:rPr>
              <a:t> in deep learning. </a:t>
            </a:r>
          </a:p>
          <a:p>
            <a:pPr marL="628650" lvl="1" indent="-171450">
              <a:buFont typeface="Arial" panose="020B0604020202020204" pitchFamily="34" charset="0"/>
              <a:buChar char="•"/>
            </a:pPr>
            <a:r>
              <a:rPr lang="en-US" sz="1200" dirty="0">
                <a:effectLst/>
                <a:latin typeface="+mj-lt"/>
              </a:rPr>
              <a:t>Compared with Jetson TX2 which has 2× more accelerator parallelism, Jetson Nano show roughly the same 2× performance decrease in almost all the CNN benchmarks </a:t>
            </a:r>
          </a:p>
          <a:p>
            <a:pPr marL="628650" lvl="1" indent="-171450">
              <a:buFont typeface="Arial" panose="020B0604020202020204" pitchFamily="34" charset="0"/>
              <a:buChar char="•"/>
            </a:pPr>
            <a:r>
              <a:rPr lang="en-US" sz="1200" dirty="0">
                <a:effectLst/>
                <a:latin typeface="+mj-lt"/>
              </a:rPr>
              <a:t>The results of the evaluation show that </a:t>
            </a:r>
            <a:r>
              <a:rPr lang="en-US" sz="1200" b="1" dirty="0">
                <a:effectLst/>
                <a:latin typeface="+mj-lt"/>
              </a:rPr>
              <a:t>Jetson Nano is capable of efficiently running a half of the 8 CNNs used in the benchmark</a:t>
            </a:r>
            <a:r>
              <a:rPr lang="en-US" sz="1200" dirty="0">
                <a:effectLst/>
                <a:latin typeface="+mj-lt"/>
              </a:rPr>
              <a:t>. </a:t>
            </a:r>
          </a:p>
          <a:p>
            <a:pPr marL="171450" indent="-171450">
              <a:buFont typeface="Arial" panose="020B0604020202020204" pitchFamily="34" charset="0"/>
              <a:buChar char="•"/>
            </a:pPr>
            <a:r>
              <a:rPr lang="en-US" sz="1200" dirty="0">
                <a:effectLst/>
                <a:latin typeface="+mj-lt"/>
              </a:rPr>
              <a:t>Overall, the results demonstrate that </a:t>
            </a:r>
            <a:r>
              <a:rPr lang="en-US" sz="1200" b="1" dirty="0">
                <a:effectLst/>
                <a:latin typeface="+mj-lt"/>
              </a:rPr>
              <a:t>Jetson Nano can be adequately used for certain, not-too-complex deep learning applications in real time.</a:t>
            </a:r>
          </a:p>
          <a:p>
            <a:pPr marL="628650" lvl="1" indent="-171450">
              <a:buFont typeface="Arial" panose="020B0604020202020204" pitchFamily="34" charset="0"/>
              <a:buChar char="•"/>
            </a:pPr>
            <a:endParaRPr lang="en-US" sz="1200" dirty="0">
              <a:effectLst/>
              <a:latin typeface="+mj-lt"/>
            </a:endParaRPr>
          </a:p>
        </p:txBody>
      </p:sp>
      <p:pic>
        <p:nvPicPr>
          <p:cNvPr id="6146" name="Picture 2" descr="• Jetson Nano &#10;• Jetson TX2 &#10;83 &#10;48 &#10;. GTX 1060 &#10;17 &#10;CNN &#10;. Tesla VIOO &#10;2000 &#10;1800 &#10;1600 &#10;1400 &#10;1200 &#10;1000 &#10;800 &#10;617 &#10;600 &#10;400 &#10;200 &#10;Fig. 1. &#10;478 &#10;238 &#10;17 &#10;63 &#10;36 &#10;78 &#10;194 &#10;43 &#10;16 &#10;17 &#10;1818 &#10;806 &#10;77 &#10;100 &#10;CNN Benchmark Performance of Different GPU-accelerated Systems ">
            <a:extLst>
              <a:ext uri="{FF2B5EF4-FFF2-40B4-BE49-F238E27FC236}">
                <a16:creationId xmlns:a16="http://schemas.microsoft.com/office/drawing/2014/main" id="{FC447B70-08FF-4046-B7F0-824D207D6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955" y="3515591"/>
            <a:ext cx="4336684" cy="307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795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A3E683-D813-4C96-B403-83F4FA8591B8}"/>
              </a:ext>
            </a:extLst>
          </p:cNvPr>
          <p:cNvSpPr>
            <a:spLocks noGrp="1"/>
          </p:cNvSpPr>
          <p:nvPr>
            <p:ph type="body" sz="quarter" idx="13"/>
          </p:nvPr>
        </p:nvSpPr>
        <p:spPr/>
        <p:txBody>
          <a:bodyPr/>
          <a:lstStyle/>
          <a:p>
            <a:r>
              <a:rPr lang="en-US" dirty="0"/>
              <a:t>Performance Evaluation of the Nvidia Jetson Nano Through a Real-Time Machine Learning Application</a:t>
            </a:r>
          </a:p>
        </p:txBody>
      </p:sp>
      <p:sp>
        <p:nvSpPr>
          <p:cNvPr id="3" name="Title 2">
            <a:extLst>
              <a:ext uri="{FF2B5EF4-FFF2-40B4-BE49-F238E27FC236}">
                <a16:creationId xmlns:a16="http://schemas.microsoft.com/office/drawing/2014/main" id="{B7CB5428-A97A-4F88-BD60-BC01455BD6E5}"/>
              </a:ext>
            </a:extLst>
          </p:cNvPr>
          <p:cNvSpPr>
            <a:spLocks noGrp="1"/>
          </p:cNvSpPr>
          <p:nvPr>
            <p:ph type="title"/>
          </p:nvPr>
        </p:nvSpPr>
        <p:spPr/>
        <p:txBody>
          <a:bodyPr/>
          <a:lstStyle/>
          <a:p>
            <a:r>
              <a:rPr lang="en-US" dirty="0"/>
              <a:t>Relevant literature</a:t>
            </a:r>
          </a:p>
        </p:txBody>
      </p:sp>
      <p:pic>
        <p:nvPicPr>
          <p:cNvPr id="6" name="Picture 5">
            <a:extLst>
              <a:ext uri="{FF2B5EF4-FFF2-40B4-BE49-F238E27FC236}">
                <a16:creationId xmlns:a16="http://schemas.microsoft.com/office/drawing/2014/main" id="{E87C5293-EA89-4E76-B867-122B16939950}"/>
              </a:ext>
            </a:extLst>
          </p:cNvPr>
          <p:cNvPicPr>
            <a:picLocks noChangeAspect="1"/>
          </p:cNvPicPr>
          <p:nvPr/>
        </p:nvPicPr>
        <p:blipFill>
          <a:blip r:embed="rId3"/>
          <a:stretch>
            <a:fillRect/>
          </a:stretch>
        </p:blipFill>
        <p:spPr>
          <a:xfrm>
            <a:off x="689708" y="3894685"/>
            <a:ext cx="5200651" cy="2226626"/>
          </a:xfrm>
          <a:prstGeom prst="rect">
            <a:avLst/>
          </a:prstGeom>
        </p:spPr>
      </p:pic>
      <p:sp>
        <p:nvSpPr>
          <p:cNvPr id="9" name="TextBox 8">
            <a:extLst>
              <a:ext uri="{FF2B5EF4-FFF2-40B4-BE49-F238E27FC236}">
                <a16:creationId xmlns:a16="http://schemas.microsoft.com/office/drawing/2014/main" id="{48C926B7-736E-4F36-975F-D96150E153C9}"/>
              </a:ext>
            </a:extLst>
          </p:cNvPr>
          <p:cNvSpPr txBox="1"/>
          <p:nvPr/>
        </p:nvSpPr>
        <p:spPr>
          <a:xfrm>
            <a:off x="6521449" y="4315500"/>
            <a:ext cx="5200651" cy="1384995"/>
          </a:xfrm>
          <a:prstGeom prst="rect">
            <a:avLst/>
          </a:prstGeom>
          <a:noFill/>
        </p:spPr>
        <p:txBody>
          <a:bodyPr wrap="square">
            <a:spAutoFit/>
          </a:bodyPr>
          <a:lstStyle/>
          <a:p>
            <a:pPr marL="171450" indent="-171450">
              <a:buFont typeface="Arial" panose="020B0604020202020204" pitchFamily="34" charset="0"/>
              <a:buChar char="•"/>
            </a:pPr>
            <a:r>
              <a:rPr lang="en-US" sz="1200" dirty="0"/>
              <a:t>The experiments carried out in the first stage were evaluated in three different scenarios in the city of Quito, Ecuador,  considering three different time </a:t>
            </a:r>
            <a:r>
              <a:rPr lang="en-US" sz="1200" dirty="0" err="1"/>
              <a:t>slotsThe</a:t>
            </a:r>
            <a:r>
              <a:rPr lang="en-US" sz="1200" dirty="0"/>
              <a:t> results indicate high percentages of sensitivity in all experiments. </a:t>
            </a:r>
          </a:p>
          <a:p>
            <a:pPr marL="171450" indent="-171450">
              <a:buFont typeface="Arial" panose="020B0604020202020204" pitchFamily="34" charset="0"/>
              <a:buChar char="•"/>
            </a:pPr>
            <a:r>
              <a:rPr lang="en-US" sz="1200" dirty="0"/>
              <a:t>The highest precision and accuracy were obtained  in the first test (with 86%, respectively), where vehicular traffic was lower and the camera position was higher.</a:t>
            </a:r>
          </a:p>
        </p:txBody>
      </p:sp>
      <p:sp>
        <p:nvSpPr>
          <p:cNvPr id="11" name="TextBox 10">
            <a:extLst>
              <a:ext uri="{FF2B5EF4-FFF2-40B4-BE49-F238E27FC236}">
                <a16:creationId xmlns:a16="http://schemas.microsoft.com/office/drawing/2014/main" id="{CC0F6D6C-6F18-4C98-9E75-84A487040398}"/>
              </a:ext>
            </a:extLst>
          </p:cNvPr>
          <p:cNvSpPr txBox="1"/>
          <p:nvPr/>
        </p:nvSpPr>
        <p:spPr>
          <a:xfrm>
            <a:off x="469900" y="1113652"/>
            <a:ext cx="11252200" cy="2323713"/>
          </a:xfrm>
          <a:prstGeom prst="rect">
            <a:avLst/>
          </a:prstGeom>
          <a:noFill/>
        </p:spPr>
        <p:txBody>
          <a:bodyPr wrap="square">
            <a:spAutoFit/>
          </a:bodyPr>
          <a:lstStyle/>
          <a:p>
            <a:pPr marL="171450" indent="-171450" algn="just">
              <a:spcBef>
                <a:spcPts val="600"/>
              </a:spcBef>
              <a:buSzPct val="100000"/>
              <a:buFont typeface="Arial" panose="020B0604020202020204" pitchFamily="34" charset="0"/>
              <a:buChar char="•"/>
            </a:pPr>
            <a:r>
              <a:rPr lang="en-US" sz="1200" dirty="0"/>
              <a:t>This article presents an </a:t>
            </a:r>
            <a:r>
              <a:rPr lang="en-US" sz="1200" b="1" dirty="0"/>
              <a:t>analysis of the performance of the Nvidia Jetson Nano </a:t>
            </a:r>
            <a:r>
              <a:rPr lang="en-US" sz="1200" dirty="0"/>
              <a:t>platform and the effectiveness of performing a </a:t>
            </a:r>
            <a:r>
              <a:rPr lang="en-US" sz="1200" b="1" dirty="0"/>
              <a:t>real-time ML application with YOLO for the recognition and counting of ground vehicles</a:t>
            </a:r>
            <a:r>
              <a:rPr lang="en-US" sz="1200" dirty="0"/>
              <a:t>.</a:t>
            </a:r>
          </a:p>
          <a:p>
            <a:pPr marL="171450" indent="-171450" algn="just">
              <a:spcBef>
                <a:spcPts val="600"/>
              </a:spcBef>
              <a:buSzPct val="100000"/>
              <a:buFont typeface="Arial" panose="020B0604020202020204" pitchFamily="34" charset="0"/>
              <a:buChar char="•"/>
            </a:pPr>
            <a:r>
              <a:rPr lang="en-US" sz="1200" dirty="0"/>
              <a:t>Two types of experiments were conducted, the first experiment aimed to evaluate the use of processing resources (CPU and GPU), device temperature, power consumption, and the amount of RAM used in the ML task. The second  experiment sought to evaluate the effectiveness of the platform combined with </a:t>
            </a:r>
            <a:r>
              <a:rPr lang="en-US" sz="1200" dirty="0" err="1"/>
              <a:t>OpenDataCam</a:t>
            </a:r>
            <a:r>
              <a:rPr lang="en-US" sz="1200" dirty="0"/>
              <a:t>.</a:t>
            </a:r>
          </a:p>
          <a:p>
            <a:pPr marL="171450" indent="-171450" algn="just">
              <a:spcBef>
                <a:spcPts val="600"/>
              </a:spcBef>
              <a:buSzPct val="100000"/>
              <a:buFont typeface="Arial" panose="020B0604020202020204" pitchFamily="34" charset="0"/>
              <a:buChar char="•"/>
            </a:pPr>
            <a:r>
              <a:rPr lang="en-US" sz="1200" dirty="0"/>
              <a:t>Currently, there are several scientific researches that uses methods for the detection and counting of objects with ML and the nano:</a:t>
            </a:r>
          </a:p>
          <a:p>
            <a:pPr marL="628650" lvl="1" indent="-171450" algn="just">
              <a:spcBef>
                <a:spcPts val="600"/>
              </a:spcBef>
              <a:buSzPct val="100000"/>
              <a:buFont typeface="Arial" panose="020B0604020202020204" pitchFamily="34" charset="0"/>
              <a:buChar char="•"/>
            </a:pPr>
            <a:r>
              <a:rPr lang="en-US" sz="1200" dirty="0"/>
              <a:t>Jetson Nano platform is used for the recognition of traffic signs by means of Convolutional Neural Networks (CNN)</a:t>
            </a:r>
          </a:p>
          <a:p>
            <a:pPr marL="628650" lvl="1" indent="-171450" algn="just">
              <a:spcBef>
                <a:spcPts val="600"/>
              </a:spcBef>
              <a:buSzPct val="100000"/>
              <a:buFont typeface="Arial" panose="020B0604020202020204" pitchFamily="34" charset="0"/>
              <a:buChar char="•"/>
            </a:pPr>
            <a:r>
              <a:rPr lang="en-US" sz="1200" dirty="0"/>
              <a:t>Detect fires through video with deep CNN</a:t>
            </a:r>
          </a:p>
          <a:p>
            <a:pPr marL="171450" indent="-171450" algn="just">
              <a:spcBef>
                <a:spcPts val="600"/>
              </a:spcBef>
              <a:buSzPct val="100000"/>
              <a:buFont typeface="Arial" panose="020B0604020202020204" pitchFamily="34" charset="0"/>
              <a:buChar char="•"/>
            </a:pPr>
            <a:r>
              <a:rPr lang="en-US" sz="1200" dirty="0"/>
              <a:t>The Jetson Nano platform does not have an embedded camera, but in this work, the Nvidia Jetson Nano HD AI model IMX219-77 was used to capture video in real time. The OS used was GNU/Linux Ubuntu 18.04.</a:t>
            </a:r>
          </a:p>
        </p:txBody>
      </p:sp>
    </p:spTree>
    <p:extLst>
      <p:ext uri="{BB962C8B-B14F-4D97-AF65-F5344CB8AC3E}">
        <p14:creationId xmlns:p14="http://schemas.microsoft.com/office/powerpoint/2010/main" val="26223533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04931A-C9EA-457B-8965-E22CAE2086D5}"/>
              </a:ext>
            </a:extLst>
          </p:cNvPr>
          <p:cNvSpPr>
            <a:spLocks noGrp="1"/>
          </p:cNvSpPr>
          <p:nvPr>
            <p:ph type="body" sz="quarter" idx="13"/>
          </p:nvPr>
        </p:nvSpPr>
        <p:spPr/>
        <p:txBody>
          <a:bodyPr/>
          <a:lstStyle/>
          <a:p>
            <a:r>
              <a:rPr lang="en-US" dirty="0"/>
              <a:t>Analysis and Design of a Yolo like DNN for Smoke/Fire Detection for Low-cost Embedded Systems</a:t>
            </a:r>
          </a:p>
        </p:txBody>
      </p:sp>
      <p:sp>
        <p:nvSpPr>
          <p:cNvPr id="3" name="Title 2">
            <a:extLst>
              <a:ext uri="{FF2B5EF4-FFF2-40B4-BE49-F238E27FC236}">
                <a16:creationId xmlns:a16="http://schemas.microsoft.com/office/drawing/2014/main" id="{62291491-5254-4EA9-AF59-E31EC782099D}"/>
              </a:ext>
            </a:extLst>
          </p:cNvPr>
          <p:cNvSpPr>
            <a:spLocks noGrp="1"/>
          </p:cNvSpPr>
          <p:nvPr>
            <p:ph type="title"/>
          </p:nvPr>
        </p:nvSpPr>
        <p:spPr/>
        <p:txBody>
          <a:bodyPr/>
          <a:lstStyle/>
          <a:p>
            <a:r>
              <a:rPr lang="en-US" dirty="0"/>
              <a:t>Relevant literature</a:t>
            </a:r>
          </a:p>
        </p:txBody>
      </p:sp>
      <p:pic>
        <p:nvPicPr>
          <p:cNvPr id="7" name="Picture 6">
            <a:extLst>
              <a:ext uri="{FF2B5EF4-FFF2-40B4-BE49-F238E27FC236}">
                <a16:creationId xmlns:a16="http://schemas.microsoft.com/office/drawing/2014/main" id="{627D31AD-ED21-4268-ADF1-AFB8332F2A26}"/>
              </a:ext>
            </a:extLst>
          </p:cNvPr>
          <p:cNvPicPr>
            <a:picLocks noChangeAspect="1"/>
          </p:cNvPicPr>
          <p:nvPr/>
        </p:nvPicPr>
        <p:blipFill>
          <a:blip r:embed="rId2"/>
          <a:stretch>
            <a:fillRect/>
          </a:stretch>
        </p:blipFill>
        <p:spPr>
          <a:xfrm>
            <a:off x="4407143" y="3749979"/>
            <a:ext cx="3154241" cy="2265819"/>
          </a:xfrm>
          <a:prstGeom prst="rect">
            <a:avLst/>
          </a:prstGeom>
        </p:spPr>
      </p:pic>
      <p:sp>
        <p:nvSpPr>
          <p:cNvPr id="11" name="TextBox 10">
            <a:extLst>
              <a:ext uri="{FF2B5EF4-FFF2-40B4-BE49-F238E27FC236}">
                <a16:creationId xmlns:a16="http://schemas.microsoft.com/office/drawing/2014/main" id="{C4880FB8-853E-46D2-A22F-F0DD2955005F}"/>
              </a:ext>
            </a:extLst>
          </p:cNvPr>
          <p:cNvSpPr txBox="1"/>
          <p:nvPr/>
        </p:nvSpPr>
        <p:spPr>
          <a:xfrm>
            <a:off x="469900" y="1113652"/>
            <a:ext cx="11252200" cy="2308324"/>
          </a:xfrm>
          <a:prstGeom prst="rect">
            <a:avLst/>
          </a:prstGeom>
          <a:noFill/>
        </p:spPr>
        <p:txBody>
          <a:bodyPr wrap="square">
            <a:spAutoFit/>
          </a:bodyPr>
          <a:lstStyle/>
          <a:p>
            <a:pPr marL="171450" indent="-171450">
              <a:buFont typeface="Arial" panose="020B0604020202020204" pitchFamily="34" charset="0"/>
              <a:buChar char="•"/>
            </a:pPr>
            <a:r>
              <a:rPr lang="en-US" sz="1200" dirty="0"/>
              <a:t>This paper proposes a </a:t>
            </a:r>
            <a:r>
              <a:rPr lang="en-US" sz="1200" b="1" dirty="0"/>
              <a:t>video-based fire and smoke detection technique to be implemented as antifire surveillance system into low cost and low power single board computer</a:t>
            </a:r>
            <a:r>
              <a:rPr lang="en-US" sz="1200" dirty="0"/>
              <a:t> (SBC). Such algorithm is </a:t>
            </a:r>
            <a:r>
              <a:rPr lang="en-US" sz="1200" b="1" dirty="0"/>
              <a:t>inspired by YOLO</a:t>
            </a:r>
            <a:r>
              <a:rPr lang="en-US" sz="1200" dirty="0"/>
              <a:t>. Our architecture is based in three main segments: </a:t>
            </a:r>
            <a:r>
              <a:rPr lang="en-US" sz="1200" b="1" dirty="0"/>
              <a:t>Bounding Box Generator, Support Classifier and Alarm Generator.</a:t>
            </a:r>
            <a:r>
              <a:rPr lang="en-US" sz="1200" dirty="0"/>
              <a:t> </a:t>
            </a:r>
          </a:p>
          <a:p>
            <a:pPr marL="171450" indent="-171450">
              <a:buFont typeface="Arial" panose="020B0604020202020204" pitchFamily="34" charset="0"/>
              <a:buChar char="•"/>
            </a:pPr>
            <a:r>
              <a:rPr lang="en-US" sz="1200" dirty="0"/>
              <a:t>The algorithm is tested in four different embedded systems with different price and capabilities: a </a:t>
            </a:r>
            <a:r>
              <a:rPr lang="en-US" sz="1200" b="1" dirty="0"/>
              <a:t>Raspberry Pi3, Raspberry Pi4 with 4 GB of RAM, an Nvidia Jetson Nano and an Nvidia Jetson AGX Xavier</a:t>
            </a:r>
            <a:r>
              <a:rPr lang="en-US" sz="1200" dirty="0"/>
              <a:t>. </a:t>
            </a:r>
          </a:p>
          <a:p>
            <a:pPr marL="171450" indent="-171450">
              <a:buFont typeface="Arial" panose="020B0604020202020204" pitchFamily="34" charset="0"/>
              <a:buChar char="•"/>
            </a:pPr>
            <a:r>
              <a:rPr lang="en-US" sz="1200" dirty="0"/>
              <a:t>The test measures the </a:t>
            </a:r>
            <a:r>
              <a:rPr lang="en-US" sz="1200" b="1" dirty="0"/>
              <a:t>maximum frame per seconds</a:t>
            </a:r>
            <a:r>
              <a:rPr lang="en-US" sz="1200" dirty="0"/>
              <a:t> </a:t>
            </a:r>
          </a:p>
          <a:p>
            <a:pPr marL="171450" indent="-171450">
              <a:buFont typeface="Arial" panose="020B0604020202020204" pitchFamily="34" charset="0"/>
              <a:buChar char="•"/>
            </a:pPr>
            <a:r>
              <a:rPr lang="en-US" sz="1200" b="1" dirty="0"/>
              <a:t>The Nvidia Jetson Xavier obtains the best results reaching about 80 frames per second.</a:t>
            </a:r>
            <a:r>
              <a:rPr lang="en-US" sz="1200" dirty="0"/>
              <a:t> </a:t>
            </a:r>
          </a:p>
          <a:p>
            <a:pPr marL="171450" indent="-171450">
              <a:buFont typeface="Arial" panose="020B0604020202020204" pitchFamily="34" charset="0"/>
              <a:buChar char="•"/>
            </a:pPr>
            <a:r>
              <a:rPr lang="en-US" sz="1200" b="1" dirty="0"/>
              <a:t>The Xavier board is x4 times faster than the Nvidia Jetson Nano and about x16 times faster than the Raspberry Pi 3 that reaches only 5 fps. </a:t>
            </a:r>
          </a:p>
          <a:p>
            <a:pPr marL="171450" indent="-171450">
              <a:buFont typeface="Arial" panose="020B0604020202020204" pitchFamily="34" charset="0"/>
              <a:buChar char="•"/>
            </a:pPr>
            <a:r>
              <a:rPr lang="en-US" sz="1200" dirty="0"/>
              <a:t>The </a:t>
            </a:r>
            <a:r>
              <a:rPr lang="en-US" sz="1200" b="1" dirty="0"/>
              <a:t>Nvidia Jetson Nano seems to be the ideal compromise between performance and power consumption</a:t>
            </a:r>
            <a:r>
              <a:rPr lang="en-US" sz="1200" dirty="0"/>
              <a:t>. In fact, the Raspberry Pi 4 does not get more than 10 fps even if it consumes an average 5 W. The Jetson Nano board gets about 20 fps in 10 W consumption configuration feasible and so can be considered as final platform for a final IoT antifire system</a:t>
            </a:r>
          </a:p>
        </p:txBody>
      </p:sp>
    </p:spTree>
    <p:extLst>
      <p:ext uri="{BB962C8B-B14F-4D97-AF65-F5344CB8AC3E}">
        <p14:creationId xmlns:p14="http://schemas.microsoft.com/office/powerpoint/2010/main" val="15804038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7802F-0BEE-40A2-BD8B-F6ECD8308715}"/>
              </a:ext>
            </a:extLst>
          </p:cNvPr>
          <p:cNvSpPr>
            <a:spLocks noGrp="1"/>
          </p:cNvSpPr>
          <p:nvPr>
            <p:ph type="body" sz="quarter" idx="13"/>
          </p:nvPr>
        </p:nvSpPr>
        <p:spPr/>
        <p:txBody>
          <a:bodyPr/>
          <a:lstStyle/>
          <a:p>
            <a:r>
              <a:rPr lang="en-US" dirty="0"/>
              <a:t>Deep Learning Inferencing Benchmarks</a:t>
            </a:r>
          </a:p>
        </p:txBody>
      </p:sp>
      <p:sp>
        <p:nvSpPr>
          <p:cNvPr id="3" name="Title 2">
            <a:extLst>
              <a:ext uri="{FF2B5EF4-FFF2-40B4-BE49-F238E27FC236}">
                <a16:creationId xmlns:a16="http://schemas.microsoft.com/office/drawing/2014/main" id="{EF12538D-8AE9-4311-80BE-D002B4161C72}"/>
              </a:ext>
            </a:extLst>
          </p:cNvPr>
          <p:cNvSpPr>
            <a:spLocks noGrp="1"/>
          </p:cNvSpPr>
          <p:nvPr>
            <p:ph type="title"/>
          </p:nvPr>
        </p:nvSpPr>
        <p:spPr/>
        <p:txBody>
          <a:bodyPr/>
          <a:lstStyle/>
          <a:p>
            <a:r>
              <a:rPr lang="en-US" dirty="0"/>
              <a:t>Conclusion</a:t>
            </a:r>
          </a:p>
        </p:txBody>
      </p:sp>
      <p:pic>
        <p:nvPicPr>
          <p:cNvPr id="4" name="Picture 3">
            <a:extLst>
              <a:ext uri="{FF2B5EF4-FFF2-40B4-BE49-F238E27FC236}">
                <a16:creationId xmlns:a16="http://schemas.microsoft.com/office/drawing/2014/main" id="{2F63FEE5-6C33-4D9D-9544-6EC1510D8A3A}"/>
              </a:ext>
            </a:extLst>
          </p:cNvPr>
          <p:cNvPicPr>
            <a:picLocks noChangeAspect="1"/>
          </p:cNvPicPr>
          <p:nvPr/>
        </p:nvPicPr>
        <p:blipFill>
          <a:blip r:embed="rId3"/>
          <a:stretch>
            <a:fillRect/>
          </a:stretch>
        </p:blipFill>
        <p:spPr>
          <a:xfrm>
            <a:off x="619190" y="1100787"/>
            <a:ext cx="5000989" cy="5020524"/>
          </a:xfrm>
          <a:prstGeom prst="rect">
            <a:avLst/>
          </a:prstGeom>
        </p:spPr>
      </p:pic>
      <p:sp>
        <p:nvSpPr>
          <p:cNvPr id="6" name="TextBox 5">
            <a:extLst>
              <a:ext uri="{FF2B5EF4-FFF2-40B4-BE49-F238E27FC236}">
                <a16:creationId xmlns:a16="http://schemas.microsoft.com/office/drawing/2014/main" id="{D4027151-1A89-4226-86CC-05DDDBE65E5E}"/>
              </a:ext>
            </a:extLst>
          </p:cNvPr>
          <p:cNvSpPr txBox="1"/>
          <p:nvPr/>
        </p:nvSpPr>
        <p:spPr>
          <a:xfrm>
            <a:off x="5812971" y="1725509"/>
            <a:ext cx="5909129" cy="4031873"/>
          </a:xfrm>
          <a:prstGeom prst="rect">
            <a:avLst/>
          </a:prstGeom>
          <a:noFill/>
        </p:spPr>
        <p:txBody>
          <a:bodyPr wrap="square">
            <a:spAutoFit/>
          </a:bodyPr>
          <a:lstStyle/>
          <a:p>
            <a:pPr marL="171450" indent="-171450" algn="just">
              <a:spcBef>
                <a:spcPts val="600"/>
              </a:spcBef>
              <a:buSzPct val="100000"/>
              <a:buFont typeface="Arial" panose="020B0604020202020204" pitchFamily="34" charset="0"/>
              <a:buChar char="•"/>
            </a:pPr>
            <a:r>
              <a:rPr lang="en-US" sz="1200" dirty="0"/>
              <a:t>Our end robot should include person detection, breach detection, DRL navigation either with a lidar or a camera </a:t>
            </a:r>
          </a:p>
          <a:p>
            <a:pPr marL="171450" indent="-171450" algn="just">
              <a:spcBef>
                <a:spcPts val="600"/>
              </a:spcBef>
              <a:buSzPct val="100000"/>
              <a:buFont typeface="Arial" panose="020B0604020202020204" pitchFamily="34" charset="0"/>
              <a:buChar char="•"/>
            </a:pPr>
            <a:r>
              <a:rPr lang="en-US" sz="1200" b="1" dirty="0"/>
              <a:t>Tensor cores</a:t>
            </a:r>
            <a:r>
              <a:rPr lang="en-US" sz="1200" dirty="0"/>
              <a:t> </a:t>
            </a:r>
            <a:r>
              <a:rPr lang="en-US" sz="1200" b="1" dirty="0"/>
              <a:t>can</a:t>
            </a:r>
            <a:r>
              <a:rPr lang="en-US" sz="1200" dirty="0"/>
              <a:t> </a:t>
            </a:r>
            <a:r>
              <a:rPr lang="en-US" sz="1200" b="1" dirty="0"/>
              <a:t>compute a lot faster than the CUDA cores</a:t>
            </a:r>
            <a:r>
              <a:rPr lang="en-US" sz="1200" dirty="0"/>
              <a:t>. CUDA cores perform one operation per clock cycle, whereas tensor cores can perform multiple operations per clock cycle</a:t>
            </a:r>
          </a:p>
          <a:p>
            <a:pPr marL="628650" lvl="1" indent="-171450" algn="just">
              <a:spcBef>
                <a:spcPts val="600"/>
              </a:spcBef>
              <a:buSzPct val="100000"/>
              <a:buFont typeface="Arial" panose="020B0604020202020204" pitchFamily="34" charset="0"/>
              <a:buChar char="•"/>
            </a:pPr>
            <a:r>
              <a:rPr lang="en-US" sz="1200" dirty="0"/>
              <a:t>Jetson Xavier NX uses tensor cores while Jetson TX2 uses </a:t>
            </a:r>
            <a:r>
              <a:rPr lang="en-US" sz="1200" dirty="0" err="1"/>
              <a:t>Cuda</a:t>
            </a:r>
            <a:r>
              <a:rPr lang="en-US" sz="1200" dirty="0"/>
              <a:t> cores</a:t>
            </a:r>
          </a:p>
          <a:p>
            <a:pPr marL="171450" indent="-171450" algn="just">
              <a:spcBef>
                <a:spcPts val="600"/>
              </a:spcBef>
              <a:buSzPct val="100000"/>
              <a:buFont typeface="Arial" panose="020B0604020202020204" pitchFamily="34" charset="0"/>
              <a:buChar char="•"/>
            </a:pPr>
            <a:r>
              <a:rPr lang="en-US" sz="1200" b="1" dirty="0"/>
              <a:t>Volta</a:t>
            </a:r>
            <a:r>
              <a:rPr lang="en-US" sz="1200" dirty="0"/>
              <a:t> (Jetson Xavier NX ) succeeded </a:t>
            </a:r>
            <a:r>
              <a:rPr lang="en-US" sz="1200" b="1" dirty="0"/>
              <a:t>Pascal</a:t>
            </a:r>
            <a:r>
              <a:rPr lang="en-US" sz="1200" dirty="0"/>
              <a:t> (Jetson TX2) which in turn succeeded the </a:t>
            </a:r>
            <a:r>
              <a:rPr lang="en-US" sz="1200" b="1" dirty="0"/>
              <a:t>Maxwell</a:t>
            </a:r>
            <a:r>
              <a:rPr lang="en-US" sz="1200" dirty="0"/>
              <a:t> GPU architecture (Jetson Nano)</a:t>
            </a:r>
          </a:p>
          <a:p>
            <a:pPr marL="171450" indent="-171450" algn="just">
              <a:spcBef>
                <a:spcPts val="600"/>
              </a:spcBef>
              <a:buSzPct val="100000"/>
              <a:buFont typeface="Arial" panose="020B0604020202020204" pitchFamily="34" charset="0"/>
              <a:buChar char="•"/>
            </a:pPr>
            <a:r>
              <a:rPr lang="en-US" sz="1200" b="1" dirty="0"/>
              <a:t>Jetson Nano </a:t>
            </a:r>
            <a:r>
              <a:rPr lang="en-US" sz="1200" dirty="0"/>
              <a:t>runs </a:t>
            </a:r>
            <a:r>
              <a:rPr lang="en-US" sz="1200" b="1" dirty="0"/>
              <a:t>Resnet-50 CNN </a:t>
            </a:r>
            <a:r>
              <a:rPr lang="en-US" sz="1200" dirty="0"/>
              <a:t>which is very widely used. However, we cannot be sure that it can hold </a:t>
            </a:r>
            <a:r>
              <a:rPr lang="en-US" sz="1200" b="1" dirty="0"/>
              <a:t>more than one architecture </a:t>
            </a:r>
          </a:p>
          <a:p>
            <a:pPr marL="628650" lvl="1" indent="-171450" algn="just">
              <a:spcBef>
                <a:spcPts val="600"/>
              </a:spcBef>
              <a:buSzPct val="100000"/>
              <a:buFont typeface="Arial" panose="020B0604020202020204" pitchFamily="34" charset="0"/>
              <a:buChar char="•"/>
            </a:pPr>
            <a:r>
              <a:rPr lang="en-US" sz="1200" dirty="0">
                <a:effectLst/>
                <a:latin typeface="+mj-lt"/>
              </a:rPr>
              <a:t>4 GB memory may not be on the safe side</a:t>
            </a:r>
          </a:p>
          <a:p>
            <a:pPr marL="171450" indent="-171450" algn="just">
              <a:spcBef>
                <a:spcPts val="600"/>
              </a:spcBef>
              <a:buSzPct val="100000"/>
              <a:buFont typeface="Arial" panose="020B0604020202020204" pitchFamily="34" charset="0"/>
              <a:buChar char="•"/>
            </a:pPr>
            <a:r>
              <a:rPr lang="en-US" sz="1200" b="1" dirty="0"/>
              <a:t>Jetson Nano </a:t>
            </a:r>
            <a:r>
              <a:rPr lang="en-US" sz="1200" dirty="0"/>
              <a:t>shows </a:t>
            </a:r>
            <a:r>
              <a:rPr lang="en-US" sz="1200" b="1" dirty="0"/>
              <a:t>2 times lower performance than the Jetson TX2 when running a CNN</a:t>
            </a:r>
            <a:endParaRPr lang="en-US" sz="1200" dirty="0"/>
          </a:p>
          <a:p>
            <a:pPr marL="171450" indent="-171450" algn="just">
              <a:spcBef>
                <a:spcPts val="600"/>
              </a:spcBef>
              <a:buSzPct val="100000"/>
              <a:buFont typeface="Arial" panose="020B0604020202020204" pitchFamily="34" charset="0"/>
              <a:buChar char="•"/>
            </a:pPr>
            <a:r>
              <a:rPr lang="en-US" sz="1200" b="1" dirty="0"/>
              <a:t>Jetson Xavier NX </a:t>
            </a:r>
            <a:r>
              <a:rPr lang="en-US" sz="1200" dirty="0"/>
              <a:t>achieves up to </a:t>
            </a:r>
            <a:r>
              <a:rPr lang="en-US" sz="1200" b="1" dirty="0"/>
              <a:t>10X higher performance than Jetson TX2</a:t>
            </a:r>
            <a:r>
              <a:rPr lang="en-US" sz="1200" dirty="0"/>
              <a:t>, with the same power and in a 25% smaller footprint. </a:t>
            </a:r>
          </a:p>
          <a:p>
            <a:pPr marL="171450" indent="-171450" algn="just">
              <a:spcBef>
                <a:spcPts val="600"/>
              </a:spcBef>
              <a:buSzPct val="100000"/>
              <a:buFont typeface="Arial" panose="020B0604020202020204" pitchFamily="34" charset="0"/>
              <a:buChar char="•"/>
            </a:pPr>
            <a:endParaRPr lang="en-US" sz="1200" dirty="0"/>
          </a:p>
        </p:txBody>
      </p:sp>
      <p:sp>
        <p:nvSpPr>
          <p:cNvPr id="8" name="TextBox 7">
            <a:extLst>
              <a:ext uri="{FF2B5EF4-FFF2-40B4-BE49-F238E27FC236}">
                <a16:creationId xmlns:a16="http://schemas.microsoft.com/office/drawing/2014/main" id="{32ECFE2E-7CB5-4369-872E-F6C0CD8719C5}"/>
              </a:ext>
            </a:extLst>
          </p:cNvPr>
          <p:cNvSpPr txBox="1"/>
          <p:nvPr/>
        </p:nvSpPr>
        <p:spPr>
          <a:xfrm>
            <a:off x="619190" y="6208531"/>
            <a:ext cx="5000989" cy="369332"/>
          </a:xfrm>
          <a:prstGeom prst="rect">
            <a:avLst/>
          </a:prstGeom>
          <a:noFill/>
        </p:spPr>
        <p:txBody>
          <a:bodyPr wrap="square">
            <a:spAutoFit/>
          </a:bodyPr>
          <a:lstStyle/>
          <a:p>
            <a:pPr algn="ctr"/>
            <a:r>
              <a:rPr lang="en-US" sz="900" dirty="0"/>
              <a:t>*FPS (Frame Per Second) defines how fast your object detection model process your video and generate the desired output.</a:t>
            </a:r>
          </a:p>
        </p:txBody>
      </p:sp>
    </p:spTree>
    <p:extLst>
      <p:ext uri="{BB962C8B-B14F-4D97-AF65-F5344CB8AC3E}">
        <p14:creationId xmlns:p14="http://schemas.microsoft.com/office/powerpoint/2010/main" val="4672776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503636-EA40-4102-A2F3-C88BA09D4FBE}"/>
              </a:ext>
            </a:extLst>
          </p:cNvPr>
          <p:cNvSpPr>
            <a:spLocks noGrp="1"/>
          </p:cNvSpPr>
          <p:nvPr>
            <p:ph type="body" sz="quarter" idx="13"/>
          </p:nvPr>
        </p:nvSpPr>
        <p:spPr/>
        <p:txBody>
          <a:bodyPr/>
          <a:lstStyle/>
          <a:p>
            <a:r>
              <a:rPr lang="en-US" dirty="0"/>
              <a:t>A swarm of robots for encouraging desired social behaviors</a:t>
            </a:r>
          </a:p>
        </p:txBody>
      </p:sp>
      <p:sp>
        <p:nvSpPr>
          <p:cNvPr id="3" name="Title 2">
            <a:extLst>
              <a:ext uri="{FF2B5EF4-FFF2-40B4-BE49-F238E27FC236}">
                <a16:creationId xmlns:a16="http://schemas.microsoft.com/office/drawing/2014/main" id="{1D009DA4-1EA9-48E4-B481-22DE54D277B4}"/>
              </a:ext>
            </a:extLst>
          </p:cNvPr>
          <p:cNvSpPr>
            <a:spLocks noGrp="1"/>
          </p:cNvSpPr>
          <p:nvPr>
            <p:ph type="title"/>
          </p:nvPr>
        </p:nvSpPr>
        <p:spPr/>
        <p:txBody>
          <a:bodyPr/>
          <a:lstStyle/>
          <a:p>
            <a:r>
              <a:rPr lang="en-US" dirty="0"/>
              <a:t>Thesis Updated TOC</a:t>
            </a:r>
          </a:p>
        </p:txBody>
      </p:sp>
      <p:sp>
        <p:nvSpPr>
          <p:cNvPr id="4" name="TextBox 3">
            <a:extLst>
              <a:ext uri="{FF2B5EF4-FFF2-40B4-BE49-F238E27FC236}">
                <a16:creationId xmlns:a16="http://schemas.microsoft.com/office/drawing/2014/main" id="{57C54A0D-3D82-49F4-9CFC-EE62B561AA37}"/>
              </a:ext>
            </a:extLst>
          </p:cNvPr>
          <p:cNvSpPr txBox="1"/>
          <p:nvPr/>
        </p:nvSpPr>
        <p:spPr>
          <a:xfrm>
            <a:off x="469900" y="1856230"/>
            <a:ext cx="5318158" cy="3600986"/>
          </a:xfrm>
          <a:prstGeom prst="rect">
            <a:avLst/>
          </a:prstGeom>
          <a:noFill/>
        </p:spPr>
        <p:txBody>
          <a:bodyPr wrap="square">
            <a:spAutoFit/>
          </a:bodyPr>
          <a:lstStyle/>
          <a:p>
            <a:pPr marL="342900" indent="-342900">
              <a:buFont typeface="+mj-lt"/>
              <a:buAutoNum type="arabicPeriod"/>
            </a:pPr>
            <a:r>
              <a:rPr lang="en-US" sz="1200" dirty="0"/>
              <a:t>Introduction</a:t>
            </a:r>
          </a:p>
          <a:p>
            <a:pPr marL="800100" lvl="1" indent="-342900">
              <a:buFont typeface="+mj-lt"/>
              <a:buAutoNum type="arabicPeriod"/>
            </a:pPr>
            <a:r>
              <a:rPr lang="en-US" sz="1200" dirty="0"/>
              <a:t>Aim of this work</a:t>
            </a:r>
          </a:p>
          <a:p>
            <a:pPr marL="800100" lvl="1" indent="-342900">
              <a:buFont typeface="+mj-lt"/>
              <a:buAutoNum type="arabicPeriod"/>
            </a:pPr>
            <a:r>
              <a:rPr lang="en-US" sz="1200" dirty="0"/>
              <a:t>Challenges</a:t>
            </a:r>
          </a:p>
          <a:p>
            <a:pPr marL="800100" lvl="1" indent="-342900">
              <a:buFont typeface="+mj-lt"/>
              <a:buAutoNum type="arabicPeriod"/>
            </a:pPr>
            <a:r>
              <a:rPr lang="en-US" sz="1200" dirty="0"/>
              <a:t>Research Statement and Contributions</a:t>
            </a:r>
          </a:p>
          <a:p>
            <a:pPr marL="800100" lvl="1" indent="-342900">
              <a:buFont typeface="+mj-lt"/>
              <a:buAutoNum type="arabicPeriod"/>
            </a:pPr>
            <a:r>
              <a:rPr lang="en-US" sz="1200" dirty="0"/>
              <a:t>Thesis Outline</a:t>
            </a:r>
          </a:p>
          <a:p>
            <a:pPr marL="342900" indent="-342900">
              <a:buFont typeface="+mj-lt"/>
              <a:buAutoNum type="arabicPeriod"/>
            </a:pPr>
            <a:r>
              <a:rPr lang="en-US" sz="1200" dirty="0"/>
              <a:t>Background</a:t>
            </a:r>
          </a:p>
          <a:p>
            <a:pPr marL="800100" lvl="1" indent="-342900">
              <a:buFont typeface="+mj-lt"/>
              <a:buAutoNum type="arabicPeriod"/>
            </a:pPr>
            <a:r>
              <a:rPr lang="en-US" sz="1200" dirty="0"/>
              <a:t>Swarm robotics</a:t>
            </a:r>
          </a:p>
          <a:p>
            <a:pPr marL="800100" lvl="1" indent="-342900">
              <a:buFont typeface="+mj-lt"/>
              <a:buAutoNum type="arabicPeriod"/>
            </a:pPr>
            <a:r>
              <a:rPr lang="en-US" sz="1200" dirty="0"/>
              <a:t>Deep Reinforcement learning</a:t>
            </a:r>
          </a:p>
          <a:p>
            <a:pPr marL="800100" lvl="1" indent="-342900">
              <a:buFont typeface="+mj-lt"/>
              <a:buAutoNum type="arabicPeriod"/>
            </a:pPr>
            <a:r>
              <a:rPr lang="en-US" sz="1200" dirty="0"/>
              <a:t>Visual recognition and CNN</a:t>
            </a:r>
          </a:p>
          <a:p>
            <a:pPr marL="800100" lvl="1" indent="-342900">
              <a:buFont typeface="+mj-lt"/>
              <a:buAutoNum type="arabicPeriod"/>
            </a:pPr>
            <a:r>
              <a:rPr lang="en-US" sz="1200" dirty="0"/>
              <a:t>Sim2real Gap</a:t>
            </a:r>
          </a:p>
          <a:p>
            <a:pPr marL="342900" indent="-342900">
              <a:buFont typeface="+mj-lt"/>
              <a:buAutoNum type="arabicPeriod"/>
            </a:pPr>
            <a:r>
              <a:rPr lang="en-US" sz="1200" dirty="0"/>
              <a:t>Related Work</a:t>
            </a:r>
          </a:p>
          <a:p>
            <a:pPr marL="800100" lvl="1" indent="-342900">
              <a:buFont typeface="+mj-lt"/>
              <a:buAutoNum type="arabicPeriod"/>
            </a:pPr>
            <a:r>
              <a:rPr lang="en-US" sz="1200" dirty="0"/>
              <a:t>Describe the papers using a robot for detecting social violations</a:t>
            </a:r>
          </a:p>
          <a:p>
            <a:pPr marL="800100" lvl="1" indent="-342900">
              <a:buFont typeface="+mj-lt"/>
              <a:buAutoNum type="arabicPeriod"/>
            </a:pPr>
            <a:r>
              <a:rPr lang="en-US" sz="1200" dirty="0"/>
              <a:t>How is our work different</a:t>
            </a:r>
          </a:p>
          <a:p>
            <a:pPr marL="342900" indent="-342900">
              <a:buFont typeface="+mj-lt"/>
              <a:buAutoNum type="arabicPeriod"/>
            </a:pPr>
            <a:r>
              <a:rPr lang="en-US" sz="1200" dirty="0"/>
              <a:t>An Overview of Swarm Robotics</a:t>
            </a:r>
          </a:p>
          <a:p>
            <a:pPr marL="800100" lvl="1" indent="-342900">
              <a:buFont typeface="+mj-lt"/>
              <a:buAutoNum type="arabicPeriod"/>
            </a:pPr>
            <a:r>
              <a:rPr lang="en-US" sz="1200" dirty="0"/>
              <a:t>Motivation and Inspiration</a:t>
            </a:r>
          </a:p>
          <a:p>
            <a:pPr marL="800100" lvl="1" indent="-342900">
              <a:buFont typeface="+mj-lt"/>
              <a:buAutoNum type="arabicPeriod"/>
            </a:pPr>
            <a:r>
              <a:rPr lang="en-US" sz="1200" dirty="0"/>
              <a:t>Swarm Design</a:t>
            </a:r>
          </a:p>
          <a:p>
            <a:pPr marL="1257300" lvl="2" indent="-342900">
              <a:buFont typeface="+mj-lt"/>
              <a:buAutoNum type="arabicPeriod"/>
            </a:pPr>
            <a:r>
              <a:rPr lang="en-US" sz="1200" dirty="0"/>
              <a:t>Behavior-based design methods</a:t>
            </a:r>
          </a:p>
          <a:p>
            <a:pPr marL="1257300" lvl="2" indent="-342900">
              <a:buFont typeface="+mj-lt"/>
              <a:buAutoNum type="arabicPeriod"/>
            </a:pPr>
            <a:r>
              <a:rPr lang="en-US" sz="1200" dirty="0"/>
              <a:t>Automatic design methods.</a:t>
            </a:r>
          </a:p>
        </p:txBody>
      </p:sp>
      <p:sp>
        <p:nvSpPr>
          <p:cNvPr id="5" name="TextBox 4">
            <a:extLst>
              <a:ext uri="{FF2B5EF4-FFF2-40B4-BE49-F238E27FC236}">
                <a16:creationId xmlns:a16="http://schemas.microsoft.com/office/drawing/2014/main" id="{02A98C79-E42A-40DD-A02B-153DE8AFB14F}"/>
              </a:ext>
            </a:extLst>
          </p:cNvPr>
          <p:cNvSpPr txBox="1"/>
          <p:nvPr/>
        </p:nvSpPr>
        <p:spPr>
          <a:xfrm>
            <a:off x="6096000" y="2040896"/>
            <a:ext cx="6094428" cy="3231654"/>
          </a:xfrm>
          <a:prstGeom prst="rect">
            <a:avLst/>
          </a:prstGeom>
          <a:noFill/>
        </p:spPr>
        <p:txBody>
          <a:bodyPr wrap="square">
            <a:spAutoFit/>
          </a:bodyPr>
          <a:lstStyle/>
          <a:p>
            <a:pPr marL="342900" indent="-342900">
              <a:buFont typeface="+mj-lt"/>
              <a:buAutoNum type="arabicPeriod" startAt="5"/>
            </a:pPr>
            <a:r>
              <a:rPr lang="en-US" sz="1200" dirty="0"/>
              <a:t>Testbed Design</a:t>
            </a:r>
          </a:p>
          <a:p>
            <a:pPr marL="800100" lvl="1" indent="-342900">
              <a:buFont typeface="+mj-lt"/>
              <a:buAutoNum type="arabicPeriod"/>
            </a:pPr>
            <a:r>
              <a:rPr lang="en-US" sz="1200" dirty="0"/>
              <a:t>Requirements</a:t>
            </a:r>
          </a:p>
          <a:p>
            <a:pPr marL="800100" lvl="1" indent="-342900">
              <a:buFont typeface="+mj-lt"/>
              <a:buAutoNum type="arabicPeriod"/>
            </a:pPr>
            <a:r>
              <a:rPr lang="en-US" sz="1200" dirty="0"/>
              <a:t>Architecture</a:t>
            </a:r>
          </a:p>
          <a:p>
            <a:pPr marL="1257300" lvl="2" indent="-342900">
              <a:buFont typeface="+mj-lt"/>
              <a:buAutoNum type="arabicPeriod"/>
            </a:pPr>
            <a:r>
              <a:rPr lang="en-US" sz="1200" dirty="0"/>
              <a:t>Hardware</a:t>
            </a:r>
          </a:p>
          <a:p>
            <a:pPr marL="1257300" lvl="2" indent="-342900">
              <a:buFont typeface="+mj-lt"/>
              <a:buAutoNum type="arabicPeriod"/>
            </a:pPr>
            <a:r>
              <a:rPr lang="en-US" sz="1200" dirty="0"/>
              <a:t>Software</a:t>
            </a:r>
          </a:p>
          <a:p>
            <a:pPr marL="800100" lvl="1" indent="-342900">
              <a:buFont typeface="+mj-lt"/>
              <a:buAutoNum type="arabicPeriod"/>
            </a:pPr>
            <a:r>
              <a:rPr lang="en-US" sz="1200" dirty="0"/>
              <a:t>Implementation</a:t>
            </a:r>
          </a:p>
          <a:p>
            <a:pPr marL="342900" indent="-342900">
              <a:buFont typeface="+mj-lt"/>
              <a:buAutoNum type="arabicPeriod" startAt="5"/>
            </a:pPr>
            <a:r>
              <a:rPr lang="en-US" sz="1200" dirty="0"/>
              <a:t>Social distancing detection</a:t>
            </a:r>
          </a:p>
          <a:p>
            <a:pPr marL="800100" lvl="1" indent="-342900">
              <a:buFont typeface="+mj-lt"/>
              <a:buAutoNum type="arabicPeriod"/>
            </a:pPr>
            <a:r>
              <a:rPr lang="en-US" sz="1200" dirty="0"/>
              <a:t>Algorithms used</a:t>
            </a:r>
          </a:p>
          <a:p>
            <a:pPr marL="800100" lvl="1" indent="-342900">
              <a:buFont typeface="+mj-lt"/>
              <a:buAutoNum type="arabicPeriod"/>
            </a:pPr>
            <a:r>
              <a:rPr lang="en-US" sz="1200" dirty="0"/>
              <a:t>…</a:t>
            </a:r>
          </a:p>
          <a:p>
            <a:pPr marL="342900" indent="-342900">
              <a:buFont typeface="+mj-lt"/>
              <a:buAutoNum type="arabicPeriod" startAt="5"/>
            </a:pPr>
            <a:r>
              <a:rPr lang="en-US" sz="1200" dirty="0"/>
              <a:t>Navigation </a:t>
            </a:r>
          </a:p>
          <a:p>
            <a:pPr marL="685800" lvl="1" indent="-228600">
              <a:buFont typeface="+mj-lt"/>
              <a:buAutoNum type="arabicPeriod"/>
            </a:pPr>
            <a:r>
              <a:rPr lang="en-US" sz="1200" dirty="0"/>
              <a:t>Algorithms used</a:t>
            </a:r>
          </a:p>
          <a:p>
            <a:pPr marL="685800" lvl="1" indent="-228600">
              <a:buFont typeface="+mj-lt"/>
              <a:buAutoNum type="arabicPeriod"/>
            </a:pPr>
            <a:r>
              <a:rPr lang="en-US" sz="1200" dirty="0"/>
              <a:t>…</a:t>
            </a:r>
          </a:p>
          <a:p>
            <a:pPr marL="342900" indent="-342900">
              <a:buFont typeface="+mj-lt"/>
              <a:buAutoNum type="arabicPeriod" startAt="5"/>
            </a:pPr>
            <a:r>
              <a:rPr lang="en-US" sz="1200" dirty="0"/>
              <a:t>Experiments and Results</a:t>
            </a:r>
          </a:p>
          <a:p>
            <a:pPr marL="800100" lvl="1" indent="-342900">
              <a:buFont typeface="+mj-lt"/>
              <a:buAutoNum type="arabicPeriod"/>
            </a:pPr>
            <a:r>
              <a:rPr lang="en-US" sz="1200" dirty="0"/>
              <a:t>Cover needed experiments for comparison (if needed)</a:t>
            </a:r>
          </a:p>
          <a:p>
            <a:pPr marL="800100" lvl="1" indent="-342900">
              <a:buFont typeface="+mj-lt"/>
              <a:buAutoNum type="arabicPeriod"/>
            </a:pPr>
            <a:r>
              <a:rPr lang="en-US" sz="1200" dirty="0"/>
              <a:t>Results</a:t>
            </a:r>
          </a:p>
          <a:p>
            <a:pPr marL="800100" lvl="1" indent="-342900">
              <a:buFont typeface="+mj-lt"/>
              <a:buAutoNum type="arabicPeriod"/>
            </a:pPr>
            <a:r>
              <a:rPr lang="en-US" sz="1200" dirty="0"/>
              <a:t>Comparison with Baselines</a:t>
            </a:r>
          </a:p>
          <a:p>
            <a:pPr marL="342900" indent="-342900">
              <a:buFont typeface="+mj-lt"/>
              <a:buAutoNum type="arabicPeriod" startAt="5"/>
            </a:pPr>
            <a:r>
              <a:rPr lang="en-US" sz="1200" dirty="0"/>
              <a:t>Conclusion and Future Work</a:t>
            </a:r>
            <a:endParaRPr lang="en-US" dirty="0"/>
          </a:p>
        </p:txBody>
      </p:sp>
    </p:spTree>
    <p:extLst>
      <p:ext uri="{BB962C8B-B14F-4D97-AF65-F5344CB8AC3E}">
        <p14:creationId xmlns:p14="http://schemas.microsoft.com/office/powerpoint/2010/main" val="3110952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44EEB5-113E-4B0D-A7DB-CF2FDBFB8BC2}"/>
              </a:ext>
            </a:extLst>
          </p:cNvPr>
          <p:cNvSpPr>
            <a:spLocks noGrp="1"/>
          </p:cNvSpPr>
          <p:nvPr>
            <p:ph type="title"/>
          </p:nvPr>
        </p:nvSpPr>
        <p:spPr/>
        <p:txBody>
          <a:bodyPr/>
          <a:lstStyle/>
          <a:p>
            <a:r>
              <a:rPr lang="en-US" dirty="0"/>
              <a:t>Requirements for our swarm system</a:t>
            </a:r>
          </a:p>
        </p:txBody>
      </p:sp>
      <p:sp>
        <p:nvSpPr>
          <p:cNvPr id="9" name="Text Placeholder 1">
            <a:extLst>
              <a:ext uri="{FF2B5EF4-FFF2-40B4-BE49-F238E27FC236}">
                <a16:creationId xmlns:a16="http://schemas.microsoft.com/office/drawing/2014/main" id="{EF1A7D2A-DD1B-4B83-8270-F0D961831910}"/>
              </a:ext>
            </a:extLst>
          </p:cNvPr>
          <p:cNvSpPr>
            <a:spLocks noGrp="1"/>
          </p:cNvSpPr>
          <p:nvPr>
            <p:ph type="body" sz="quarter" idx="13"/>
          </p:nvPr>
        </p:nvSpPr>
        <p:spPr>
          <a:xfrm>
            <a:off x="469900" y="736689"/>
            <a:ext cx="11252200" cy="290916"/>
          </a:xfrm>
        </p:spPr>
        <p:txBody>
          <a:bodyPr/>
          <a:lstStyle/>
          <a:p>
            <a:r>
              <a:rPr lang="en-US" dirty="0"/>
              <a:t>We will mainly need cheap and easily programable robots</a:t>
            </a:r>
          </a:p>
        </p:txBody>
      </p:sp>
      <p:sp>
        <p:nvSpPr>
          <p:cNvPr id="14" name="TextBox 13">
            <a:extLst>
              <a:ext uri="{FF2B5EF4-FFF2-40B4-BE49-F238E27FC236}">
                <a16:creationId xmlns:a16="http://schemas.microsoft.com/office/drawing/2014/main" id="{50AA8272-1D65-4EAE-A729-C245E28B0F9D}"/>
              </a:ext>
            </a:extLst>
          </p:cNvPr>
          <p:cNvSpPr txBox="1"/>
          <p:nvPr/>
        </p:nvSpPr>
        <p:spPr>
          <a:xfrm>
            <a:off x="1015034" y="1454016"/>
            <a:ext cx="3820747" cy="276999"/>
          </a:xfrm>
          <a:prstGeom prst="rect">
            <a:avLst/>
          </a:prstGeom>
          <a:noFill/>
        </p:spPr>
        <p:txBody>
          <a:bodyPr wrap="square">
            <a:spAutoFit/>
          </a:bodyPr>
          <a:lstStyle/>
          <a:p>
            <a:r>
              <a:rPr lang="en-US" sz="1200" b="0" i="0" u="none" strike="noStrike" baseline="0" dirty="0">
                <a:latin typeface="+mj-lt"/>
              </a:rPr>
              <a:t>Real-time performance </a:t>
            </a:r>
            <a:endParaRPr lang="en-US" sz="1200" dirty="0">
              <a:latin typeface="+mj-lt"/>
            </a:endParaRPr>
          </a:p>
        </p:txBody>
      </p:sp>
      <p:pic>
        <p:nvPicPr>
          <p:cNvPr id="8194" name="Picture 2" descr="Realtime Icon – Free Download, PNG and Vector">
            <a:extLst>
              <a:ext uri="{FF2B5EF4-FFF2-40B4-BE49-F238E27FC236}">
                <a16:creationId xmlns:a16="http://schemas.microsoft.com/office/drawing/2014/main" id="{D2292643-1AEA-4126-85DC-940D81142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361707"/>
            <a:ext cx="461618" cy="4616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6C74DDB-A8E3-4ED3-864C-BAC76ECE1F60}"/>
              </a:ext>
            </a:extLst>
          </p:cNvPr>
          <p:cNvSpPr txBox="1"/>
          <p:nvPr/>
        </p:nvSpPr>
        <p:spPr>
          <a:xfrm>
            <a:off x="1015034" y="2191381"/>
            <a:ext cx="3820747" cy="276999"/>
          </a:xfrm>
          <a:prstGeom prst="rect">
            <a:avLst/>
          </a:prstGeom>
          <a:noFill/>
        </p:spPr>
        <p:txBody>
          <a:bodyPr wrap="square">
            <a:spAutoFit/>
          </a:bodyPr>
          <a:lstStyle/>
          <a:p>
            <a:r>
              <a:rPr lang="en-US" sz="1200" b="0" i="0" u="none" strike="noStrike" baseline="0" dirty="0">
                <a:latin typeface="+mj-lt"/>
              </a:rPr>
              <a:t>Sufficient memory to fit the different models</a:t>
            </a:r>
            <a:endParaRPr lang="en-US" sz="1200" dirty="0">
              <a:latin typeface="+mj-lt"/>
            </a:endParaRPr>
          </a:p>
        </p:txBody>
      </p:sp>
      <p:pic>
        <p:nvPicPr>
          <p:cNvPr id="8196" name="Picture 4" descr="Computer RAM Icon – Free Download, PNG and Vector">
            <a:extLst>
              <a:ext uri="{FF2B5EF4-FFF2-40B4-BE49-F238E27FC236}">
                <a16:creationId xmlns:a16="http://schemas.microsoft.com/office/drawing/2014/main" id="{41684156-CA94-43E8-8D04-7340C78727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910" b="26581"/>
          <a:stretch/>
        </p:blipFill>
        <p:spPr bwMode="auto">
          <a:xfrm>
            <a:off x="386384" y="2191381"/>
            <a:ext cx="628650" cy="30495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Green Usa Currency Vector Dollar Sign Money Dollar Icon Currency Dollar  Bill Symbol Stock Illustration - Download Image Now - iStock">
            <a:extLst>
              <a:ext uri="{FF2B5EF4-FFF2-40B4-BE49-F238E27FC236}">
                <a16:creationId xmlns:a16="http://schemas.microsoft.com/office/drawing/2014/main" id="{31EBFA4E-4527-43F0-BF83-FDA641C58C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286" b="29142"/>
          <a:stretch/>
        </p:blipFill>
        <p:spPr bwMode="auto">
          <a:xfrm>
            <a:off x="342548" y="2920768"/>
            <a:ext cx="716321" cy="30495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4976142-CFB5-453F-9560-5D91C963C7B5}"/>
              </a:ext>
            </a:extLst>
          </p:cNvPr>
          <p:cNvSpPr txBox="1"/>
          <p:nvPr/>
        </p:nvSpPr>
        <p:spPr>
          <a:xfrm>
            <a:off x="1015033" y="2928746"/>
            <a:ext cx="3820747" cy="276999"/>
          </a:xfrm>
          <a:prstGeom prst="rect">
            <a:avLst/>
          </a:prstGeom>
          <a:noFill/>
        </p:spPr>
        <p:txBody>
          <a:bodyPr wrap="square">
            <a:spAutoFit/>
          </a:bodyPr>
          <a:lstStyle/>
          <a:p>
            <a:r>
              <a:rPr lang="en-US" sz="1200" b="0" i="0" u="none" strike="noStrike" baseline="0" dirty="0">
                <a:latin typeface="+mj-lt"/>
              </a:rPr>
              <a:t>Cost efficiency</a:t>
            </a:r>
            <a:endParaRPr lang="en-US" sz="1200" dirty="0">
              <a:latin typeface="+mj-lt"/>
            </a:endParaRPr>
          </a:p>
        </p:txBody>
      </p:sp>
      <p:sp>
        <p:nvSpPr>
          <p:cNvPr id="21" name="TextBox 20">
            <a:extLst>
              <a:ext uri="{FF2B5EF4-FFF2-40B4-BE49-F238E27FC236}">
                <a16:creationId xmlns:a16="http://schemas.microsoft.com/office/drawing/2014/main" id="{0D878C7A-843A-4F26-9FD2-935FCCCA720F}"/>
              </a:ext>
            </a:extLst>
          </p:cNvPr>
          <p:cNvSpPr txBox="1"/>
          <p:nvPr/>
        </p:nvSpPr>
        <p:spPr>
          <a:xfrm>
            <a:off x="1015033" y="3666112"/>
            <a:ext cx="3820747" cy="276999"/>
          </a:xfrm>
          <a:prstGeom prst="rect">
            <a:avLst/>
          </a:prstGeom>
          <a:noFill/>
        </p:spPr>
        <p:txBody>
          <a:bodyPr wrap="square">
            <a:spAutoFit/>
          </a:bodyPr>
          <a:lstStyle/>
          <a:p>
            <a:r>
              <a:rPr lang="en-US" sz="1200" b="0" i="0" u="none" strike="noStrike" baseline="0" dirty="0">
                <a:latin typeface="+mj-lt"/>
              </a:rPr>
              <a:t>Relatively state of the art architecture</a:t>
            </a:r>
            <a:endParaRPr lang="en-US" sz="1200" dirty="0">
              <a:latin typeface="+mj-lt"/>
            </a:endParaRPr>
          </a:p>
        </p:txBody>
      </p:sp>
      <p:pic>
        <p:nvPicPr>
          <p:cNvPr id="8202" name="Picture 10" descr="Free New Icon, Symbol. Download in PNG, SVG format.">
            <a:extLst>
              <a:ext uri="{FF2B5EF4-FFF2-40B4-BE49-F238E27FC236}">
                <a16:creationId xmlns:a16="http://schemas.microsoft.com/office/drawing/2014/main" id="{E28057B3-76F3-48A6-8A5F-1CB7015D88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99" y="3573802"/>
            <a:ext cx="461618" cy="46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5620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98AE37-8501-4BBD-AFDA-F7D37E5921A2}"/>
              </a:ext>
            </a:extLst>
          </p:cNvPr>
          <p:cNvSpPr>
            <a:spLocks noGrp="1"/>
          </p:cNvSpPr>
          <p:nvPr>
            <p:ph type="body" sz="quarter" idx="13"/>
          </p:nvPr>
        </p:nvSpPr>
        <p:spPr/>
        <p:txBody>
          <a:bodyPr/>
          <a:lstStyle/>
          <a:p>
            <a:r>
              <a:rPr lang="en-US" dirty="0"/>
              <a:t>Difference between Training and Inference of Deep Learning Frameworks</a:t>
            </a:r>
          </a:p>
        </p:txBody>
      </p:sp>
      <p:sp>
        <p:nvSpPr>
          <p:cNvPr id="3" name="Title 2">
            <a:extLst>
              <a:ext uri="{FF2B5EF4-FFF2-40B4-BE49-F238E27FC236}">
                <a16:creationId xmlns:a16="http://schemas.microsoft.com/office/drawing/2014/main" id="{6E9D92F6-ECF1-4590-B85B-72F31ABFB2F0}"/>
              </a:ext>
            </a:extLst>
          </p:cNvPr>
          <p:cNvSpPr>
            <a:spLocks noGrp="1"/>
          </p:cNvSpPr>
          <p:nvPr>
            <p:ph type="title"/>
          </p:nvPr>
        </p:nvSpPr>
        <p:spPr/>
        <p:txBody>
          <a:bodyPr/>
          <a:lstStyle/>
          <a:p>
            <a:r>
              <a:rPr lang="en-US" dirty="0"/>
              <a:t>Deploying AI to the field</a:t>
            </a:r>
          </a:p>
        </p:txBody>
      </p:sp>
      <p:pic>
        <p:nvPicPr>
          <p:cNvPr id="1030" name="Picture 6">
            <a:extLst>
              <a:ext uri="{FF2B5EF4-FFF2-40B4-BE49-F238E27FC236}">
                <a16:creationId xmlns:a16="http://schemas.microsoft.com/office/drawing/2014/main" id="{62BFB4E1-D7F3-4774-AF90-4A99E7501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001" y="1303740"/>
            <a:ext cx="3442677" cy="30438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747CA0-7C1E-4883-A7CA-6B996BC3C9BD}"/>
              </a:ext>
            </a:extLst>
          </p:cNvPr>
          <p:cNvSpPr txBox="1"/>
          <p:nvPr/>
        </p:nvSpPr>
        <p:spPr>
          <a:xfrm>
            <a:off x="724876" y="4638529"/>
            <a:ext cx="3738928" cy="1277273"/>
          </a:xfrm>
          <a:prstGeom prst="rect">
            <a:avLst/>
          </a:prstGeom>
          <a:noFill/>
        </p:spPr>
        <p:txBody>
          <a:bodyPr wrap="square">
            <a:spAutoFit/>
          </a:bodyPr>
          <a:lstStyle/>
          <a:p>
            <a:pPr algn="ctr"/>
            <a:r>
              <a:rPr lang="en-US" sz="1100" dirty="0"/>
              <a:t>During training, a known data set is put through an untrained neural network. The framework's results is compared with known data set results. Then the framework re-evaluates the error value and updates the weight of the data set in the layers of the neural network based on how correct or incorrect the value is. </a:t>
            </a:r>
          </a:p>
        </p:txBody>
      </p:sp>
      <p:pic>
        <p:nvPicPr>
          <p:cNvPr id="1032" name="Picture 8">
            <a:extLst>
              <a:ext uri="{FF2B5EF4-FFF2-40B4-BE49-F238E27FC236}">
                <a16:creationId xmlns:a16="http://schemas.microsoft.com/office/drawing/2014/main" id="{C3784700-414A-4A66-B274-3F12725E2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662" y="1303740"/>
            <a:ext cx="3443897" cy="3044952"/>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2BC0AC8D-5E51-462A-A9B1-1AF90BF4D646}"/>
              </a:ext>
            </a:extLst>
          </p:cNvPr>
          <p:cNvSpPr/>
          <p:nvPr/>
        </p:nvSpPr>
        <p:spPr bwMode="gray">
          <a:xfrm rot="5400000">
            <a:off x="4544278" y="3059727"/>
            <a:ext cx="2480777" cy="262426"/>
          </a:xfrm>
          <a:prstGeom prst="triangle">
            <a:avLst>
              <a:gd name="adj" fmla="val 50000"/>
            </a:avLst>
          </a:prstGeom>
          <a:solidFill>
            <a:schemeClr val="bg1">
              <a:lumMod val="6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 name="TextBox 10">
            <a:extLst>
              <a:ext uri="{FF2B5EF4-FFF2-40B4-BE49-F238E27FC236}">
                <a16:creationId xmlns:a16="http://schemas.microsoft.com/office/drawing/2014/main" id="{87ADC282-3E80-41B6-A27F-B44E33749982}"/>
              </a:ext>
            </a:extLst>
          </p:cNvPr>
          <p:cNvSpPr txBox="1"/>
          <p:nvPr/>
        </p:nvSpPr>
        <p:spPr>
          <a:xfrm>
            <a:off x="7058268" y="4638529"/>
            <a:ext cx="3738928" cy="1446550"/>
          </a:xfrm>
          <a:prstGeom prst="rect">
            <a:avLst/>
          </a:prstGeom>
          <a:noFill/>
        </p:spPr>
        <p:txBody>
          <a:bodyPr wrap="square">
            <a:spAutoFit/>
          </a:bodyPr>
          <a:lstStyle/>
          <a:p>
            <a:pPr algn="ctr"/>
            <a:r>
              <a:rPr lang="en-US" sz="1100" dirty="0"/>
              <a:t>Unlike training, inference doesn't re-evaluate or adjust the layers of the neural network based on the results. Inference applies knowledge from a trained neural network model and a uses it to infer a result. So, when a new unknown data set is input through a trained neural network, it outputs a prediction based on predictive accuracy of the neural network. </a:t>
            </a:r>
          </a:p>
        </p:txBody>
      </p:sp>
    </p:spTree>
    <p:extLst>
      <p:ext uri="{BB962C8B-B14F-4D97-AF65-F5344CB8AC3E}">
        <p14:creationId xmlns:p14="http://schemas.microsoft.com/office/powerpoint/2010/main" val="38365088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3A021B-F097-4F1C-8EA7-1B4A165660C4}"/>
              </a:ext>
            </a:extLst>
          </p:cNvPr>
          <p:cNvSpPr>
            <a:spLocks noGrp="1"/>
          </p:cNvSpPr>
          <p:nvPr>
            <p:ph type="body" sz="quarter" idx="13"/>
          </p:nvPr>
        </p:nvSpPr>
        <p:spPr/>
        <p:txBody>
          <a:bodyPr/>
          <a:lstStyle/>
          <a:p>
            <a:r>
              <a:rPr lang="en-US" dirty="0"/>
              <a:t>Inference on the Edge</a:t>
            </a:r>
          </a:p>
        </p:txBody>
      </p:sp>
      <p:sp>
        <p:nvSpPr>
          <p:cNvPr id="3" name="Title 2">
            <a:extLst>
              <a:ext uri="{FF2B5EF4-FFF2-40B4-BE49-F238E27FC236}">
                <a16:creationId xmlns:a16="http://schemas.microsoft.com/office/drawing/2014/main" id="{7418F898-43B8-4864-B55D-61B6422680C7}"/>
              </a:ext>
            </a:extLst>
          </p:cNvPr>
          <p:cNvSpPr>
            <a:spLocks noGrp="1"/>
          </p:cNvSpPr>
          <p:nvPr>
            <p:ph type="title"/>
          </p:nvPr>
        </p:nvSpPr>
        <p:spPr/>
        <p:txBody>
          <a:bodyPr/>
          <a:lstStyle/>
          <a:p>
            <a:r>
              <a:rPr lang="en-US" dirty="0"/>
              <a:t>Deploying AI to the field</a:t>
            </a:r>
          </a:p>
        </p:txBody>
      </p:sp>
      <p:sp>
        <p:nvSpPr>
          <p:cNvPr id="4" name="TextBox 3">
            <a:extLst>
              <a:ext uri="{FF2B5EF4-FFF2-40B4-BE49-F238E27FC236}">
                <a16:creationId xmlns:a16="http://schemas.microsoft.com/office/drawing/2014/main" id="{17870759-87C8-4EC7-AF35-956448DD11C4}"/>
              </a:ext>
            </a:extLst>
          </p:cNvPr>
          <p:cNvSpPr txBox="1"/>
          <p:nvPr/>
        </p:nvSpPr>
        <p:spPr>
          <a:xfrm>
            <a:off x="469900" y="1182231"/>
            <a:ext cx="7346462" cy="2031325"/>
          </a:xfrm>
          <a:prstGeom prst="rect">
            <a:avLst/>
          </a:prstGeom>
          <a:noFill/>
        </p:spPr>
        <p:txBody>
          <a:bodyPr wrap="square">
            <a:spAutoFit/>
          </a:bodyPr>
          <a:lstStyle/>
          <a:p>
            <a:pPr algn="just">
              <a:spcBef>
                <a:spcPts val="600"/>
              </a:spcBef>
              <a:buSzPct val="100000"/>
            </a:pPr>
            <a:r>
              <a:rPr lang="en-US" sz="1200" b="1" dirty="0"/>
              <a:t>Single-board computers:</a:t>
            </a:r>
          </a:p>
          <a:p>
            <a:pPr algn="just">
              <a:spcBef>
                <a:spcPts val="600"/>
              </a:spcBef>
              <a:buSzPct val="100000"/>
            </a:pPr>
            <a:r>
              <a:rPr lang="en-US" sz="1200" b="1" dirty="0"/>
              <a:t>CPU boards</a:t>
            </a:r>
          </a:p>
          <a:p>
            <a:pPr marL="171450" indent="-171450" algn="just">
              <a:spcBef>
                <a:spcPts val="600"/>
              </a:spcBef>
              <a:buSzPct val="100000"/>
              <a:buFont typeface="Arial" panose="020B0604020202020204" pitchFamily="34" charset="0"/>
              <a:buChar char="•"/>
            </a:pPr>
            <a:r>
              <a:rPr lang="en-US" sz="1200" dirty="0"/>
              <a:t>Raspberry Pi- Raspberry pi 4</a:t>
            </a:r>
          </a:p>
          <a:p>
            <a:pPr algn="just">
              <a:spcBef>
                <a:spcPts val="600"/>
              </a:spcBef>
              <a:buSzPct val="100000"/>
            </a:pPr>
            <a:r>
              <a:rPr lang="en-US" sz="1200" b="1" dirty="0"/>
              <a:t>GPU boards- </a:t>
            </a:r>
            <a:r>
              <a:rPr lang="en-US" sz="1200" dirty="0"/>
              <a:t>support online image processing and computer vision algorithms, modern-day model training, and feature extractions</a:t>
            </a:r>
          </a:p>
          <a:p>
            <a:pPr marL="171450" indent="-171450" algn="just">
              <a:spcBef>
                <a:spcPts val="600"/>
              </a:spcBef>
              <a:buSzPct val="100000"/>
              <a:buFont typeface="Arial" panose="020B0604020202020204" pitchFamily="34" charset="0"/>
              <a:buChar char="•"/>
            </a:pPr>
            <a:r>
              <a:rPr lang="en-US" sz="1200" dirty="0"/>
              <a:t>Jetson TX2: one of the most power-efficient and fastest compute boards</a:t>
            </a:r>
          </a:p>
          <a:p>
            <a:pPr marL="171450" indent="-171450" algn="just">
              <a:spcBef>
                <a:spcPts val="600"/>
              </a:spcBef>
              <a:buSzPct val="100000"/>
              <a:buFont typeface="Arial" panose="020B0604020202020204" pitchFamily="34" charset="0"/>
              <a:buChar char="•"/>
            </a:pPr>
            <a:r>
              <a:rPr lang="en-US" sz="1200" dirty="0"/>
              <a:t>Jetson Nano: small and a powerful computer </a:t>
            </a:r>
          </a:p>
          <a:p>
            <a:pPr marL="171450" indent="-171450" algn="just">
              <a:spcBef>
                <a:spcPts val="600"/>
              </a:spcBef>
              <a:buSzPct val="100000"/>
              <a:buFont typeface="Arial" panose="020B0604020202020204" pitchFamily="34" charset="0"/>
              <a:buChar char="•"/>
            </a:pPr>
            <a:r>
              <a:rPr lang="en-US" sz="1200" dirty="0"/>
              <a:t>Jetson Xavier</a:t>
            </a:r>
          </a:p>
        </p:txBody>
      </p:sp>
      <p:pic>
        <p:nvPicPr>
          <p:cNvPr id="3074" name="Picture 2">
            <a:extLst>
              <a:ext uri="{FF2B5EF4-FFF2-40B4-BE49-F238E27FC236}">
                <a16:creationId xmlns:a16="http://schemas.microsoft.com/office/drawing/2014/main" id="{B46D8330-824E-470F-A8AC-FF1BB5779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562" y="1070791"/>
            <a:ext cx="2564423" cy="25644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AD4BB3DB-FC77-4DD7-AFC9-6E43E9B2B142}"/>
              </a:ext>
            </a:extLst>
          </p:cNvPr>
          <p:cNvGraphicFramePr>
            <a:graphicFrameLocks noGrp="1"/>
          </p:cNvGraphicFramePr>
          <p:nvPr>
            <p:extLst>
              <p:ext uri="{D42A27DB-BD31-4B8C-83A1-F6EECF244321}">
                <p14:modId xmlns:p14="http://schemas.microsoft.com/office/powerpoint/2010/main" val="2520637037"/>
              </p:ext>
            </p:extLst>
          </p:nvPr>
        </p:nvGraphicFramePr>
        <p:xfrm>
          <a:off x="575408" y="3635214"/>
          <a:ext cx="11146691" cy="2923977"/>
        </p:xfrm>
        <a:graphic>
          <a:graphicData uri="http://schemas.openxmlformats.org/drawingml/2006/table">
            <a:tbl>
              <a:tblPr/>
              <a:tblGrid>
                <a:gridCol w="1196426">
                  <a:extLst>
                    <a:ext uri="{9D8B030D-6E8A-4147-A177-3AD203B41FA5}">
                      <a16:colId xmlns:a16="http://schemas.microsoft.com/office/drawing/2014/main" val="3433007480"/>
                    </a:ext>
                  </a:extLst>
                </a:gridCol>
                <a:gridCol w="1990053">
                  <a:extLst>
                    <a:ext uri="{9D8B030D-6E8A-4147-A177-3AD203B41FA5}">
                      <a16:colId xmlns:a16="http://schemas.microsoft.com/office/drawing/2014/main" val="2688038153"/>
                    </a:ext>
                  </a:extLst>
                </a:gridCol>
                <a:gridCol w="1990053">
                  <a:extLst>
                    <a:ext uri="{9D8B030D-6E8A-4147-A177-3AD203B41FA5}">
                      <a16:colId xmlns:a16="http://schemas.microsoft.com/office/drawing/2014/main" val="470357957"/>
                    </a:ext>
                  </a:extLst>
                </a:gridCol>
                <a:gridCol w="1990053">
                  <a:extLst>
                    <a:ext uri="{9D8B030D-6E8A-4147-A177-3AD203B41FA5}">
                      <a16:colId xmlns:a16="http://schemas.microsoft.com/office/drawing/2014/main" val="3898976956"/>
                    </a:ext>
                  </a:extLst>
                </a:gridCol>
                <a:gridCol w="1990053">
                  <a:extLst>
                    <a:ext uri="{9D8B030D-6E8A-4147-A177-3AD203B41FA5}">
                      <a16:colId xmlns:a16="http://schemas.microsoft.com/office/drawing/2014/main" val="434208509"/>
                    </a:ext>
                  </a:extLst>
                </a:gridCol>
                <a:gridCol w="1990053">
                  <a:extLst>
                    <a:ext uri="{9D8B030D-6E8A-4147-A177-3AD203B41FA5}">
                      <a16:colId xmlns:a16="http://schemas.microsoft.com/office/drawing/2014/main" val="3808982364"/>
                    </a:ext>
                  </a:extLst>
                </a:gridCol>
              </a:tblGrid>
              <a:tr h="209719">
                <a:tc>
                  <a:txBody>
                    <a:bodyPr/>
                    <a:lstStyle/>
                    <a:p>
                      <a:pPr marL="0" marR="0" fontAlgn="t">
                        <a:spcBef>
                          <a:spcPts val="0"/>
                        </a:spcBef>
                        <a:spcAft>
                          <a:spcPts val="0"/>
                        </a:spcAft>
                      </a:pPr>
                      <a:r>
                        <a:rPr lang="en-US" sz="900" dirty="0">
                          <a:effectLst/>
                          <a:latin typeface="+mj-lt"/>
                        </a:rPr>
                        <a:t>Content</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Raspberry Pi 4</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Jetson Nano</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Jetson Xavier NX</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Jetson AGX Xavier</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Jetson TX2</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45097002"/>
                  </a:ext>
                </a:extLst>
              </a:tr>
              <a:tr h="601457">
                <a:tc>
                  <a:txBody>
                    <a:bodyPr/>
                    <a:lstStyle/>
                    <a:p>
                      <a:pPr marL="0" marR="0" fontAlgn="t">
                        <a:spcBef>
                          <a:spcPts val="0"/>
                        </a:spcBef>
                        <a:spcAft>
                          <a:spcPts val="0"/>
                        </a:spcAft>
                      </a:pPr>
                      <a:r>
                        <a:rPr lang="en-US" sz="900" dirty="0">
                          <a:effectLst/>
                          <a:latin typeface="+mj-lt"/>
                        </a:rPr>
                        <a:t>GPU</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NA</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NVIDIA Maxwell architecture with 128 NVIDIA CUDA® cores</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pt-BR" sz="900" dirty="0">
                          <a:effectLst/>
                          <a:latin typeface="+mj-lt"/>
                        </a:rPr>
                        <a:t>384-core NVIDIA Volta™ GPU with 48 Tensor Cores</a:t>
                      </a:r>
                      <a:endParaRPr lang="en-US" sz="900" dirty="0">
                        <a:effectLst/>
                        <a:latin typeface="+mj-lt"/>
                      </a:endParaRP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512-core Volta GPU with 64 Tensor Cores</a:t>
                      </a:r>
                    </a:p>
                    <a:p>
                      <a:pPr marL="0" marR="0" fontAlgn="t">
                        <a:spcBef>
                          <a:spcPts val="0"/>
                        </a:spcBef>
                        <a:spcAft>
                          <a:spcPts val="0"/>
                        </a:spcAft>
                      </a:pPr>
                      <a:r>
                        <a:rPr lang="en-US" sz="900" dirty="0">
                          <a:effectLst/>
                          <a:latin typeface="+mj-lt"/>
                        </a:rPr>
                        <a:t>11 TFLOPS (FP16)</a:t>
                      </a:r>
                    </a:p>
                    <a:p>
                      <a:pPr marL="0" marR="0" fontAlgn="t">
                        <a:spcBef>
                          <a:spcPts val="0"/>
                        </a:spcBef>
                        <a:spcAft>
                          <a:spcPts val="0"/>
                        </a:spcAft>
                      </a:pPr>
                      <a:r>
                        <a:rPr lang="en-US" sz="900" dirty="0">
                          <a:effectLst/>
                          <a:latin typeface="+mj-lt"/>
                        </a:rPr>
                        <a:t>22 TOPS (INT8)</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256-core NVIDIA Pascal™ GPU architecture with 256 NVIDIA CUDA cores</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34314054"/>
                  </a:ext>
                </a:extLst>
              </a:tr>
              <a:tr h="601457">
                <a:tc>
                  <a:txBody>
                    <a:bodyPr/>
                    <a:lstStyle/>
                    <a:p>
                      <a:pPr marL="0" marR="0" fontAlgn="t">
                        <a:spcBef>
                          <a:spcPts val="0"/>
                        </a:spcBef>
                        <a:spcAft>
                          <a:spcPts val="0"/>
                        </a:spcAft>
                      </a:pPr>
                      <a:r>
                        <a:rPr lang="en-US" sz="900" dirty="0">
                          <a:effectLst/>
                          <a:latin typeface="+mj-lt"/>
                        </a:rPr>
                        <a:t>CPU</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Broadcom BCM2711, Quad core Cortex-A72 (ARM v8) 64-bit SoC @ 1.5GHz</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Quad-core ARM Cortex-A57 </a:t>
                      </a:r>
                      <a:r>
                        <a:rPr lang="en-US" sz="900" dirty="0" err="1">
                          <a:effectLst/>
                          <a:latin typeface="+mj-lt"/>
                        </a:rPr>
                        <a:t>MPCore</a:t>
                      </a:r>
                      <a:r>
                        <a:rPr lang="en-US" sz="900" dirty="0">
                          <a:effectLst/>
                          <a:latin typeface="+mj-lt"/>
                        </a:rPr>
                        <a:t> processor</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6-core NVIDIA Carmel ARM®v8.2 64-bit CPU</a:t>
                      </a:r>
                    </a:p>
                    <a:p>
                      <a:pPr marL="0" marR="0" fontAlgn="t">
                        <a:spcBef>
                          <a:spcPts val="0"/>
                        </a:spcBef>
                        <a:spcAft>
                          <a:spcPts val="0"/>
                        </a:spcAft>
                      </a:pPr>
                      <a:r>
                        <a:rPr lang="en-US" sz="900" dirty="0">
                          <a:effectLst/>
                          <a:latin typeface="+mj-lt"/>
                        </a:rPr>
                        <a:t>6MB L2 + 4MB L3</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8-core Carmel ARM v8.2 64-bit CPU, 8MB L2 + 4MB L3</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pt-BR" sz="900" dirty="0">
                          <a:effectLst/>
                          <a:latin typeface="+mj-lt"/>
                        </a:rPr>
                        <a:t>Dual-Core NVIDIA Denver 2 64-Bit CPU</a:t>
                      </a:r>
                    </a:p>
                    <a:p>
                      <a:pPr marL="0" marR="0" fontAlgn="t">
                        <a:spcBef>
                          <a:spcPts val="0"/>
                        </a:spcBef>
                        <a:spcAft>
                          <a:spcPts val="0"/>
                        </a:spcAft>
                      </a:pPr>
                      <a:r>
                        <a:rPr lang="pt-BR" sz="900" dirty="0">
                          <a:effectLst/>
                          <a:latin typeface="+mj-lt"/>
                        </a:rPr>
                        <a:t>Quad-Core ARM® Cortex®-A57 MPCore</a:t>
                      </a:r>
                      <a:endParaRPr lang="en-US" sz="900" dirty="0">
                        <a:effectLst/>
                        <a:latin typeface="+mj-lt"/>
                      </a:endParaRP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40582169"/>
                  </a:ext>
                </a:extLst>
              </a:tr>
              <a:tr h="470877">
                <a:tc>
                  <a:txBody>
                    <a:bodyPr/>
                    <a:lstStyle/>
                    <a:p>
                      <a:pPr marL="0" marR="0" fontAlgn="t">
                        <a:spcBef>
                          <a:spcPts val="0"/>
                        </a:spcBef>
                        <a:spcAft>
                          <a:spcPts val="0"/>
                        </a:spcAft>
                      </a:pPr>
                      <a:r>
                        <a:rPr lang="en-US" sz="900" dirty="0">
                          <a:effectLst/>
                          <a:latin typeface="+mj-lt"/>
                        </a:rPr>
                        <a:t>Memory</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2GB, 4GB or 8GB LPDDR4-3200 SDRAM (depending on model)</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4 GB 64-bit LPDDR4, 1600MHz 25.6 GB/s</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8 GB 128-bit LPDDR4x @ 1600 MHz</a:t>
                      </a:r>
                    </a:p>
                    <a:p>
                      <a:pPr marL="0" marR="0" fontAlgn="t">
                        <a:spcBef>
                          <a:spcPts val="0"/>
                        </a:spcBef>
                        <a:spcAft>
                          <a:spcPts val="0"/>
                        </a:spcAft>
                      </a:pPr>
                      <a:r>
                        <a:rPr lang="en-US" sz="900" dirty="0">
                          <a:effectLst/>
                          <a:latin typeface="+mj-lt"/>
                        </a:rPr>
                        <a:t>51.2GB/s</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32GB 256-Bit LPDDR4x | 136.5GB/s</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8GB 128-bit LPDDR4 Memory</a:t>
                      </a:r>
                    </a:p>
                    <a:p>
                      <a:pPr marL="0" marR="0" fontAlgn="t">
                        <a:spcBef>
                          <a:spcPts val="0"/>
                        </a:spcBef>
                        <a:spcAft>
                          <a:spcPts val="0"/>
                        </a:spcAft>
                      </a:pPr>
                      <a:r>
                        <a:rPr lang="en-US" sz="900" dirty="0">
                          <a:effectLst/>
                          <a:latin typeface="+mj-lt"/>
                        </a:rPr>
                        <a:t>1866 </a:t>
                      </a:r>
                      <a:r>
                        <a:rPr lang="en-US" sz="900" dirty="0" err="1">
                          <a:effectLst/>
                          <a:latin typeface="+mj-lt"/>
                        </a:rPr>
                        <a:t>MHx</a:t>
                      </a:r>
                      <a:r>
                        <a:rPr lang="en-US" sz="900" dirty="0">
                          <a:effectLst/>
                          <a:latin typeface="+mj-lt"/>
                        </a:rPr>
                        <a:t> - 59.7 GB/s</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14575015"/>
                  </a:ext>
                </a:extLst>
              </a:tr>
              <a:tr h="470877">
                <a:tc>
                  <a:txBody>
                    <a:bodyPr/>
                    <a:lstStyle/>
                    <a:p>
                      <a:pPr marL="0" marR="0" fontAlgn="t">
                        <a:spcBef>
                          <a:spcPts val="0"/>
                        </a:spcBef>
                        <a:spcAft>
                          <a:spcPts val="0"/>
                        </a:spcAft>
                      </a:pPr>
                      <a:r>
                        <a:rPr lang="en-US" sz="900" dirty="0">
                          <a:effectLst/>
                          <a:latin typeface="+mj-lt"/>
                        </a:rPr>
                        <a:t>Storage</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US" sz="900" dirty="0">
                          <a:effectLst/>
                          <a:latin typeface="+mj-lt"/>
                        </a:rPr>
                        <a:t>Micro-SD card slot for loading operating system and data storage</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16 GB eMMC 5.1</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16 GB eMMC 5.1</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32GB eMMC 5.1</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32GB eMMC 5.1</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58966450"/>
                  </a:ext>
                </a:extLst>
              </a:tr>
              <a:tr h="470877">
                <a:tc>
                  <a:txBody>
                    <a:bodyPr/>
                    <a:lstStyle/>
                    <a:p>
                      <a:pPr marL="0" marR="0" fontAlgn="t">
                        <a:spcBef>
                          <a:spcPts val="0"/>
                        </a:spcBef>
                        <a:spcAft>
                          <a:spcPts val="0"/>
                        </a:spcAft>
                      </a:pPr>
                      <a:r>
                        <a:rPr lang="en-US" sz="900" kern="1200" dirty="0">
                          <a:solidFill>
                            <a:schemeClr val="tx1"/>
                          </a:solidFill>
                          <a:effectLst/>
                          <a:latin typeface="+mn-lt"/>
                          <a:ea typeface="+mn-ea"/>
                          <a:cs typeface="+mn-cs"/>
                        </a:rPr>
                        <a:t>Price</a:t>
                      </a:r>
                      <a:endParaRPr lang="en-US" sz="900" dirty="0">
                        <a:effectLst/>
                        <a:latin typeface="+mj-lt"/>
                      </a:endParaRP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89.50 €</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$129.00</a:t>
                      </a: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$479.00</a:t>
                      </a:r>
                    </a:p>
                    <a:p>
                      <a:pPr marL="0" marR="0" fontAlgn="t">
                        <a:spcBef>
                          <a:spcPts val="0"/>
                        </a:spcBef>
                        <a:spcAft>
                          <a:spcPts val="0"/>
                        </a:spcAft>
                      </a:pPr>
                      <a:endParaRPr lang="en-US" sz="900" dirty="0">
                        <a:effectLst/>
                        <a:latin typeface="+mj-lt"/>
                      </a:endParaRP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$999.00</a:t>
                      </a:r>
                    </a:p>
                    <a:p>
                      <a:pPr marL="0" marR="0" fontAlgn="t">
                        <a:spcBef>
                          <a:spcPts val="0"/>
                        </a:spcBef>
                        <a:spcAft>
                          <a:spcPts val="0"/>
                        </a:spcAft>
                      </a:pPr>
                      <a:endParaRPr lang="en-US" sz="900" dirty="0">
                        <a:effectLst/>
                        <a:latin typeface="+mj-lt"/>
                      </a:endParaRP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$479.00</a:t>
                      </a:r>
                    </a:p>
                    <a:p>
                      <a:pPr marL="0" marR="0" fontAlgn="t">
                        <a:spcBef>
                          <a:spcPts val="0"/>
                        </a:spcBef>
                        <a:spcAft>
                          <a:spcPts val="0"/>
                        </a:spcAft>
                      </a:pPr>
                      <a:endParaRPr lang="en-US" sz="900" dirty="0">
                        <a:effectLst/>
                        <a:latin typeface="+mj-lt"/>
                      </a:endParaRPr>
                    </a:p>
                  </a:txBody>
                  <a:tcPr marL="39570" marR="39570" marT="39570" marB="3957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58089560"/>
                  </a:ext>
                </a:extLst>
              </a:tr>
            </a:tbl>
          </a:graphicData>
        </a:graphic>
      </p:graphicFrame>
    </p:spTree>
    <p:extLst>
      <p:ext uri="{BB962C8B-B14F-4D97-AF65-F5344CB8AC3E}">
        <p14:creationId xmlns:p14="http://schemas.microsoft.com/office/powerpoint/2010/main" val="3089467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C0BC44-7EAB-4374-91C0-F8C96F402FD3}"/>
              </a:ext>
            </a:extLst>
          </p:cNvPr>
          <p:cNvSpPr>
            <a:spLocks noGrp="1"/>
          </p:cNvSpPr>
          <p:nvPr>
            <p:ph type="body" sz="quarter" idx="13"/>
          </p:nvPr>
        </p:nvSpPr>
        <p:spPr/>
        <p:txBody>
          <a:bodyPr/>
          <a:lstStyle/>
          <a:p>
            <a:r>
              <a:rPr lang="en-US" dirty="0"/>
              <a:t>Hardware used in the literature</a:t>
            </a:r>
          </a:p>
        </p:txBody>
      </p:sp>
      <p:sp>
        <p:nvSpPr>
          <p:cNvPr id="3" name="Title 2">
            <a:extLst>
              <a:ext uri="{FF2B5EF4-FFF2-40B4-BE49-F238E27FC236}">
                <a16:creationId xmlns:a16="http://schemas.microsoft.com/office/drawing/2014/main" id="{BF454AE1-A161-493B-A339-2D91337FB7D7}"/>
              </a:ext>
            </a:extLst>
          </p:cNvPr>
          <p:cNvSpPr>
            <a:spLocks noGrp="1"/>
          </p:cNvSpPr>
          <p:nvPr>
            <p:ph type="title"/>
          </p:nvPr>
        </p:nvSpPr>
        <p:spPr/>
        <p:txBody>
          <a:bodyPr/>
          <a:lstStyle/>
          <a:p>
            <a:r>
              <a:rPr lang="en-US" dirty="0"/>
              <a:t>Deploying AI to the field</a:t>
            </a:r>
          </a:p>
        </p:txBody>
      </p:sp>
      <p:graphicFrame>
        <p:nvGraphicFramePr>
          <p:cNvPr id="4" name="Table 3">
            <a:extLst>
              <a:ext uri="{FF2B5EF4-FFF2-40B4-BE49-F238E27FC236}">
                <a16:creationId xmlns:a16="http://schemas.microsoft.com/office/drawing/2014/main" id="{D54765E3-6071-4BDD-8648-9B45A2416D37}"/>
              </a:ext>
            </a:extLst>
          </p:cNvPr>
          <p:cNvGraphicFramePr>
            <a:graphicFrameLocks noGrp="1"/>
          </p:cNvGraphicFramePr>
          <p:nvPr>
            <p:extLst>
              <p:ext uri="{D42A27DB-BD31-4B8C-83A1-F6EECF244321}">
                <p14:modId xmlns:p14="http://schemas.microsoft.com/office/powerpoint/2010/main" val="1931257024"/>
              </p:ext>
            </p:extLst>
          </p:nvPr>
        </p:nvGraphicFramePr>
        <p:xfrm>
          <a:off x="469899" y="1169796"/>
          <a:ext cx="11252199" cy="5450081"/>
        </p:xfrm>
        <a:graphic>
          <a:graphicData uri="http://schemas.openxmlformats.org/drawingml/2006/table">
            <a:tbl>
              <a:tblPr/>
              <a:tblGrid>
                <a:gridCol w="5007707">
                  <a:extLst>
                    <a:ext uri="{9D8B030D-6E8A-4147-A177-3AD203B41FA5}">
                      <a16:colId xmlns:a16="http://schemas.microsoft.com/office/drawing/2014/main" val="2840670758"/>
                    </a:ext>
                  </a:extLst>
                </a:gridCol>
                <a:gridCol w="6244492">
                  <a:extLst>
                    <a:ext uri="{9D8B030D-6E8A-4147-A177-3AD203B41FA5}">
                      <a16:colId xmlns:a16="http://schemas.microsoft.com/office/drawing/2014/main" val="4106671695"/>
                    </a:ext>
                  </a:extLst>
                </a:gridCol>
              </a:tblGrid>
              <a:tr h="165891">
                <a:tc>
                  <a:txBody>
                    <a:bodyPr/>
                    <a:lstStyle/>
                    <a:p>
                      <a:pPr marL="0" marR="0" fontAlgn="t">
                        <a:spcBef>
                          <a:spcPts val="0"/>
                        </a:spcBef>
                        <a:spcAft>
                          <a:spcPts val="0"/>
                        </a:spcAft>
                      </a:pPr>
                      <a:r>
                        <a:rPr lang="en-US" sz="900" b="1" dirty="0">
                          <a:solidFill>
                            <a:schemeClr val="bg1"/>
                          </a:solidFill>
                          <a:effectLst/>
                          <a:latin typeface="+mj-lt"/>
                        </a:rPr>
                        <a:t>Paper</a:t>
                      </a:r>
                    </a:p>
                  </a:txBody>
                  <a:tcPr marL="19035" marR="19035" marT="19035" marB="1903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en-US" sz="900" b="1" dirty="0">
                          <a:solidFill>
                            <a:schemeClr val="bg1"/>
                          </a:solidFill>
                          <a:effectLst/>
                          <a:latin typeface="+mj-lt"/>
                        </a:rPr>
                        <a:t>Hardware</a:t>
                      </a:r>
                    </a:p>
                  </a:txBody>
                  <a:tcPr marL="19035" marR="19035" marT="19035" marB="1903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847252089"/>
                  </a:ext>
                </a:extLst>
              </a:tr>
              <a:tr h="230052">
                <a:tc>
                  <a:txBody>
                    <a:bodyPr/>
                    <a:lstStyle/>
                    <a:p>
                      <a:pPr marL="0" marR="0" fontAlgn="t">
                        <a:spcBef>
                          <a:spcPts val="0"/>
                        </a:spcBef>
                        <a:spcAft>
                          <a:spcPts val="0"/>
                        </a:spcAft>
                      </a:pPr>
                      <a:r>
                        <a:rPr lang="en-US" sz="900" dirty="0">
                          <a:effectLst/>
                          <a:latin typeface="+mj-lt"/>
                        </a:rPr>
                        <a:t>Deep reinforcement learning for map-less goal-driven robot navigation</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TurtleBot1 robot</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64257710"/>
                  </a:ext>
                </a:extLst>
              </a:tr>
              <a:tr h="425591">
                <a:tc>
                  <a:txBody>
                    <a:bodyPr/>
                    <a:lstStyle/>
                    <a:p>
                      <a:pPr marL="0" marR="0" fontAlgn="t">
                        <a:spcBef>
                          <a:spcPts val="0"/>
                        </a:spcBef>
                        <a:spcAft>
                          <a:spcPts val="0"/>
                        </a:spcAft>
                      </a:pPr>
                      <a:r>
                        <a:rPr lang="en-US" sz="900" dirty="0">
                          <a:effectLst/>
                          <a:latin typeface="+mj-lt"/>
                        </a:rPr>
                        <a:t>Deep Reinforcement learning for real autonomous mobile robot navigation in indoor environments</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Turtlebot 2 (</a:t>
                      </a:r>
                      <a:r>
                        <a:rPr lang="en-US" sz="900" dirty="0" err="1">
                          <a:effectLst/>
                          <a:latin typeface="+mj-lt"/>
                        </a:rPr>
                        <a:t>Kobuki</a:t>
                      </a:r>
                      <a:r>
                        <a:rPr lang="en-US" sz="900" dirty="0">
                          <a:effectLst/>
                          <a:latin typeface="+mj-lt"/>
                        </a:rPr>
                        <a:t>, 354 x 354 x 420 mm)</a:t>
                      </a:r>
                    </a:p>
                    <a:p>
                      <a:pPr marL="0" marR="0" fontAlgn="t">
                        <a:spcBef>
                          <a:spcPts val="0"/>
                        </a:spcBef>
                        <a:spcAft>
                          <a:spcPts val="0"/>
                        </a:spcAft>
                      </a:pPr>
                      <a:r>
                        <a:rPr lang="en-US" sz="900" dirty="0" err="1">
                          <a:effectLst/>
                          <a:highlight>
                            <a:srgbClr val="FFFF00"/>
                          </a:highlight>
                          <a:latin typeface="+mj-lt"/>
                        </a:rPr>
                        <a:t>Nvida</a:t>
                      </a:r>
                      <a:r>
                        <a:rPr lang="en-US" sz="900" dirty="0">
                          <a:effectLst/>
                          <a:highlight>
                            <a:srgbClr val="FFFF00"/>
                          </a:highlight>
                          <a:latin typeface="+mj-lt"/>
                        </a:rPr>
                        <a:t> Jetson TX1 board </a:t>
                      </a:r>
                      <a:r>
                        <a:rPr lang="en-US" sz="900" dirty="0">
                          <a:effectLst/>
                          <a:latin typeface="+mj-lt"/>
                        </a:rPr>
                        <a:t>(Quad-core ARM Cortex-A57, 256 core Maxwell GPU, 4GB LPDDR4 RAM, 16GB eMMC storage)</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42947025"/>
                  </a:ext>
                </a:extLst>
              </a:tr>
              <a:tr h="230052">
                <a:tc>
                  <a:txBody>
                    <a:bodyPr/>
                    <a:lstStyle/>
                    <a:p>
                      <a:pPr marL="0" marR="0" fontAlgn="t">
                        <a:spcBef>
                          <a:spcPts val="0"/>
                        </a:spcBef>
                        <a:spcAft>
                          <a:spcPts val="0"/>
                        </a:spcAft>
                      </a:pPr>
                      <a:r>
                        <a:rPr lang="en-US" sz="900">
                          <a:effectLst/>
                          <a:latin typeface="+mj-lt"/>
                        </a:rPr>
                        <a:t>Mobile Robot Planner with Low-cost Cameras Using Deep Reinforcement Learning</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TurtleBot Burger version 3.0</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39494508"/>
                  </a:ext>
                </a:extLst>
              </a:tr>
              <a:tr h="259870">
                <a:tc>
                  <a:txBody>
                    <a:bodyPr/>
                    <a:lstStyle/>
                    <a:p>
                      <a:pPr marL="0" marR="0" fontAlgn="t">
                        <a:spcBef>
                          <a:spcPts val="0"/>
                        </a:spcBef>
                        <a:spcAft>
                          <a:spcPts val="0"/>
                        </a:spcAft>
                      </a:pPr>
                      <a:r>
                        <a:rPr lang="en-US" sz="900" dirty="0">
                          <a:effectLst/>
                          <a:latin typeface="+mj-lt"/>
                        </a:rPr>
                        <a:t>Robot navigation in cluttered environments with DRL</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lvl="0" indent="-152385" algn="l" rtl="0" fontAlgn="ctr">
                        <a:spcBef>
                          <a:spcPts val="0"/>
                        </a:spcBef>
                        <a:spcAft>
                          <a:spcPts val="0"/>
                        </a:spcAft>
                        <a:buFont typeface="Arial" panose="020B0604020202020204" pitchFamily="34" charset="0"/>
                        <a:buNone/>
                      </a:pPr>
                      <a:r>
                        <a:rPr lang="en-US" sz="900" dirty="0">
                          <a:effectLst/>
                          <a:latin typeface="+mj-lt"/>
                        </a:rPr>
                        <a:t>Turtlebot</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53099708"/>
                  </a:ext>
                </a:extLst>
              </a:tr>
              <a:tr h="295741">
                <a:tc>
                  <a:txBody>
                    <a:bodyPr/>
                    <a:lstStyle/>
                    <a:p>
                      <a:pPr marL="0" marR="0" fontAlgn="t">
                        <a:spcBef>
                          <a:spcPts val="0"/>
                        </a:spcBef>
                        <a:spcAft>
                          <a:spcPts val="0"/>
                        </a:spcAft>
                      </a:pPr>
                      <a:r>
                        <a:rPr lang="en-US" sz="900" dirty="0">
                          <a:effectLst/>
                          <a:latin typeface="+mj-lt"/>
                        </a:rPr>
                        <a:t>Accelerated Sim-to-Real Deep Reinforcement Learning: Learning Collision Avoidance from Human Player</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TurtleBot3 Waffle Pi</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29200442"/>
                  </a:ext>
                </a:extLst>
              </a:tr>
              <a:tr h="295741">
                <a:tc>
                  <a:txBody>
                    <a:bodyPr/>
                    <a:lstStyle/>
                    <a:p>
                      <a:pPr marL="0" marR="0" fontAlgn="t">
                        <a:spcBef>
                          <a:spcPts val="0"/>
                        </a:spcBef>
                        <a:spcAft>
                          <a:spcPts val="0"/>
                        </a:spcAft>
                      </a:pPr>
                      <a:r>
                        <a:rPr lang="en-US" sz="900" dirty="0">
                          <a:effectLst/>
                          <a:latin typeface="+mj-lt"/>
                        </a:rPr>
                        <a:t>Deep Reinforcement Learning of Navigation in a Complex and Crowded Environment with a Limited Field of View</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highlight>
                            <a:srgbClr val="FFFF00"/>
                          </a:highlight>
                          <a:latin typeface="+mj-lt"/>
                        </a:rPr>
                        <a:t>NVIDIA Jetson TX2 </a:t>
                      </a:r>
                      <a:r>
                        <a:rPr lang="en-US" sz="900" dirty="0">
                          <a:effectLst/>
                          <a:latin typeface="+mj-lt"/>
                        </a:rPr>
                        <a:t>as a processor</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03181100"/>
                  </a:ext>
                </a:extLst>
              </a:tr>
              <a:tr h="295741">
                <a:tc>
                  <a:txBody>
                    <a:bodyPr/>
                    <a:lstStyle/>
                    <a:p>
                      <a:pPr marL="0" marR="0" fontAlgn="t">
                        <a:spcBef>
                          <a:spcPts val="0"/>
                        </a:spcBef>
                        <a:spcAft>
                          <a:spcPts val="0"/>
                        </a:spcAft>
                      </a:pPr>
                      <a:r>
                        <a:rPr lang="en-US" sz="900" dirty="0">
                          <a:effectLst/>
                          <a:latin typeface="+mj-lt"/>
                        </a:rPr>
                        <a:t>Collective Behavior Acquisition of Real Robotic Swarms using Deep Reinforcement Learning</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Robot is powered by a </a:t>
                      </a:r>
                      <a:r>
                        <a:rPr lang="en-US" sz="900" dirty="0">
                          <a:effectLst/>
                          <a:highlight>
                            <a:srgbClr val="FFFF00"/>
                          </a:highlight>
                          <a:latin typeface="+mj-lt"/>
                        </a:rPr>
                        <a:t>Raspberry Pi and an Arduino</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53635845"/>
                  </a:ext>
                </a:extLst>
              </a:tr>
              <a:tr h="295741">
                <a:tc>
                  <a:txBody>
                    <a:bodyPr/>
                    <a:lstStyle/>
                    <a:p>
                      <a:pPr marL="0" marR="0" fontAlgn="t">
                        <a:spcBef>
                          <a:spcPts val="0"/>
                        </a:spcBef>
                        <a:spcAft>
                          <a:spcPts val="0"/>
                        </a:spcAft>
                      </a:pPr>
                      <a:r>
                        <a:rPr lang="en-US" sz="900" dirty="0" err="1">
                          <a:effectLst/>
                          <a:latin typeface="+mj-lt"/>
                        </a:rPr>
                        <a:t>OpenDR</a:t>
                      </a:r>
                      <a:r>
                        <a:rPr lang="en-US" sz="900" dirty="0">
                          <a:effectLst/>
                          <a:latin typeface="+mj-lt"/>
                        </a:rPr>
                        <a:t> — Open Deep Learning Toolkit for Robotics</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highlight>
                            <a:srgbClr val="FFFF00"/>
                          </a:highlight>
                          <a:latin typeface="+mj-lt"/>
                        </a:rPr>
                        <a:t>NVIDIA Jetson TX2</a:t>
                      </a:r>
                    </a:p>
                    <a:p>
                      <a:pPr marL="0" marR="0" fontAlgn="t">
                        <a:spcBef>
                          <a:spcPts val="0"/>
                        </a:spcBef>
                        <a:spcAft>
                          <a:spcPts val="0"/>
                        </a:spcAft>
                      </a:pPr>
                      <a:r>
                        <a:rPr lang="en-US" sz="900" dirty="0">
                          <a:effectLst/>
                          <a:latin typeface="+mj-lt"/>
                        </a:rPr>
                        <a:t>TurtleBot 2</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49197374"/>
                  </a:ext>
                </a:extLst>
              </a:tr>
              <a:tr h="295741">
                <a:tc>
                  <a:txBody>
                    <a:bodyPr/>
                    <a:lstStyle/>
                    <a:p>
                      <a:pPr marL="0" marR="0" fontAlgn="t">
                        <a:spcBef>
                          <a:spcPts val="0"/>
                        </a:spcBef>
                        <a:spcAft>
                          <a:spcPts val="0"/>
                        </a:spcAft>
                      </a:pPr>
                      <a:r>
                        <a:rPr lang="en-US" sz="900" dirty="0">
                          <a:effectLst/>
                          <a:latin typeface="+mj-lt"/>
                        </a:rPr>
                        <a:t>An End-to-End Deep Reinforcement Learning-Based Intelligent Agent Capable of Autonomous Exploration in Unknown Environments</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err="1">
                          <a:effectLst/>
                          <a:highlight>
                            <a:srgbClr val="FFFF00"/>
                          </a:highlight>
                          <a:latin typeface="+mj-lt"/>
                        </a:rPr>
                        <a:t>Tekra</a:t>
                      </a:r>
                      <a:r>
                        <a:rPr lang="en-US" sz="900" dirty="0">
                          <a:effectLst/>
                          <a:highlight>
                            <a:srgbClr val="FFFF00"/>
                          </a:highlight>
                          <a:latin typeface="+mj-lt"/>
                        </a:rPr>
                        <a:t> K1 </a:t>
                      </a:r>
                      <a:r>
                        <a:rPr lang="en-US" sz="900" dirty="0">
                          <a:effectLst/>
                          <a:latin typeface="+mj-lt"/>
                        </a:rPr>
                        <a:t>(TK1, Nvidia, Holmdel, NJ, USA), which has Ubuntu and ROS installed</a:t>
                      </a:r>
                    </a:p>
                    <a:p>
                      <a:pPr marL="0" marR="0" fontAlgn="t">
                        <a:spcBef>
                          <a:spcPts val="0"/>
                        </a:spcBef>
                        <a:spcAft>
                          <a:spcPts val="0"/>
                        </a:spcAft>
                      </a:pPr>
                      <a:r>
                        <a:rPr lang="en-US" sz="900" dirty="0" err="1">
                          <a:effectLst/>
                          <a:latin typeface="+mj-lt"/>
                        </a:rPr>
                        <a:t>turtlebot</a:t>
                      </a:r>
                      <a:endParaRPr lang="en-US" sz="900" dirty="0">
                        <a:effectLst/>
                        <a:latin typeface="+mj-lt"/>
                      </a:endParaRP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97982050"/>
                  </a:ext>
                </a:extLst>
              </a:tr>
              <a:tr h="330400">
                <a:tc>
                  <a:txBody>
                    <a:bodyPr/>
                    <a:lstStyle/>
                    <a:p>
                      <a:pPr marL="0" marR="0" fontAlgn="t">
                        <a:spcBef>
                          <a:spcPts val="0"/>
                        </a:spcBef>
                        <a:spcAft>
                          <a:spcPts val="0"/>
                        </a:spcAft>
                      </a:pPr>
                      <a:r>
                        <a:rPr lang="en-US" sz="900" dirty="0">
                          <a:effectLst/>
                          <a:latin typeface="+mj-lt"/>
                        </a:rPr>
                        <a:t>Deep Learning-Based Self-Driving Car: </a:t>
                      </a:r>
                      <a:r>
                        <a:rPr lang="en-US" sz="900" dirty="0" err="1">
                          <a:effectLst/>
                          <a:latin typeface="+mj-lt"/>
                        </a:rPr>
                        <a:t>JetBot</a:t>
                      </a:r>
                      <a:r>
                        <a:rPr lang="en-US" sz="900" dirty="0">
                          <a:effectLst/>
                          <a:latin typeface="+mj-lt"/>
                        </a:rPr>
                        <a:t> with NVIDIA AI Board to Deliver Items at Agricultural Workplace with Object-Finding and Avoidance Functions</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err="1">
                          <a:effectLst/>
                          <a:latin typeface="+mj-lt"/>
                        </a:rPr>
                        <a:t>JetBot</a:t>
                      </a:r>
                      <a:endParaRPr lang="en-US" sz="900" dirty="0">
                        <a:effectLst/>
                        <a:latin typeface="+mj-lt"/>
                      </a:endParaRPr>
                    </a:p>
                    <a:p>
                      <a:pPr marL="0" marR="0" fontAlgn="t">
                        <a:spcBef>
                          <a:spcPts val="0"/>
                        </a:spcBef>
                        <a:spcAft>
                          <a:spcPts val="0"/>
                        </a:spcAft>
                      </a:pPr>
                      <a:r>
                        <a:rPr lang="en-US" sz="900" dirty="0">
                          <a:effectLst/>
                          <a:highlight>
                            <a:srgbClr val="FFFF00"/>
                          </a:highlight>
                          <a:latin typeface="+mj-lt"/>
                        </a:rPr>
                        <a:t>NVIDIA Jetson Nano</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3297057"/>
                  </a:ext>
                </a:extLst>
              </a:tr>
              <a:tr h="425591">
                <a:tc>
                  <a:txBody>
                    <a:bodyPr/>
                    <a:lstStyle/>
                    <a:p>
                      <a:pPr marL="0" marR="0" fontAlgn="t">
                        <a:spcBef>
                          <a:spcPts val="0"/>
                        </a:spcBef>
                        <a:spcAft>
                          <a:spcPts val="0"/>
                        </a:spcAft>
                      </a:pPr>
                      <a:r>
                        <a:rPr lang="en-US" sz="900" dirty="0">
                          <a:effectLst/>
                          <a:latin typeface="+mj-lt"/>
                        </a:rPr>
                        <a:t>Deep reinforcement learning for drone navigation using sensor data</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Raspberry Pi1 for lightweight processing of simple sensor data, </a:t>
                      </a:r>
                    </a:p>
                    <a:p>
                      <a:pPr marL="0" marR="0" fontAlgn="t">
                        <a:spcBef>
                          <a:spcPts val="0"/>
                        </a:spcBef>
                        <a:spcAft>
                          <a:spcPts val="0"/>
                        </a:spcAft>
                      </a:pPr>
                      <a:r>
                        <a:rPr lang="en-US" sz="900" dirty="0">
                          <a:effectLst/>
                          <a:latin typeface="+mj-lt"/>
                        </a:rPr>
                        <a:t>Nvidia Jetson Nano2 for heavier data processing such as image sensor data </a:t>
                      </a:r>
                    </a:p>
                    <a:p>
                      <a:pPr marL="0" marR="0" fontAlgn="t">
                        <a:spcBef>
                          <a:spcPts val="0"/>
                        </a:spcBef>
                        <a:spcAft>
                          <a:spcPts val="0"/>
                        </a:spcAft>
                      </a:pPr>
                      <a:r>
                        <a:rPr lang="en-US" sz="900" dirty="0">
                          <a:effectLst/>
                          <a:latin typeface="+mj-lt"/>
                        </a:rPr>
                        <a:t>Intel Nuc3 or Nvidia Jetson4 for more heavyweight processing</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82208503"/>
                  </a:ext>
                </a:extLst>
              </a:tr>
              <a:tr h="425591">
                <a:tc>
                  <a:txBody>
                    <a:bodyPr/>
                    <a:lstStyle/>
                    <a:p>
                      <a:pPr marL="0" marR="0" fontAlgn="t">
                        <a:spcBef>
                          <a:spcPts val="0"/>
                        </a:spcBef>
                        <a:spcAft>
                          <a:spcPts val="0"/>
                        </a:spcAft>
                      </a:pPr>
                      <a:r>
                        <a:rPr lang="en-US" sz="900" dirty="0">
                          <a:effectLst/>
                          <a:latin typeface="+mj-lt"/>
                        </a:rPr>
                        <a:t>Towards continuous control for mobile robot navigation: A reinforcement learning and slam based approach</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The experiments were conducted on an Ubuntu 16.04 machine with an Intel Core i7-8550 CPU and a </a:t>
                      </a:r>
                      <a:r>
                        <a:rPr lang="en-US" sz="900" dirty="0">
                          <a:effectLst/>
                          <a:highlight>
                            <a:srgbClr val="FFFF00"/>
                          </a:highlight>
                          <a:latin typeface="+mj-lt"/>
                        </a:rPr>
                        <a:t>NVIDIA Jetson TX2 GPU</a:t>
                      </a:r>
                    </a:p>
                    <a:p>
                      <a:pPr marL="0" marR="0" fontAlgn="t">
                        <a:spcBef>
                          <a:spcPts val="0"/>
                        </a:spcBef>
                        <a:spcAft>
                          <a:spcPts val="0"/>
                        </a:spcAft>
                      </a:pPr>
                      <a:r>
                        <a:rPr lang="en-US" sz="900" dirty="0" err="1">
                          <a:effectLst/>
                          <a:latin typeface="+mj-lt"/>
                        </a:rPr>
                        <a:t>Husarion</a:t>
                      </a:r>
                      <a:r>
                        <a:rPr lang="en-US" sz="900" dirty="0">
                          <a:effectLst/>
                          <a:latin typeface="+mj-lt"/>
                        </a:rPr>
                        <a:t> mobile robot with skid-steering model</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60490067"/>
                  </a:ext>
                </a:extLst>
              </a:tr>
              <a:tr h="452379">
                <a:tc>
                  <a:txBody>
                    <a:bodyPr/>
                    <a:lstStyle/>
                    <a:p>
                      <a:pPr marL="0" marR="0" fontAlgn="t">
                        <a:spcBef>
                          <a:spcPts val="0"/>
                        </a:spcBef>
                        <a:spcAft>
                          <a:spcPts val="0"/>
                        </a:spcAft>
                      </a:pPr>
                      <a:r>
                        <a:rPr lang="en-US" sz="900" dirty="0">
                          <a:effectLst/>
                          <a:latin typeface="+mj-lt"/>
                        </a:rPr>
                        <a:t>Self-supervised Deep Reinforcement Learning with Generalized Computation Graphs for Robot Navigation</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mj-lt"/>
                        </a:rPr>
                        <a:t>An Arduino Uno parses the sensors, while the upgraded </a:t>
                      </a:r>
                      <a:r>
                        <a:rPr lang="en-US" sz="900" dirty="0">
                          <a:effectLst/>
                          <a:highlight>
                            <a:srgbClr val="FFFF00"/>
                          </a:highlight>
                          <a:latin typeface="+mj-lt"/>
                        </a:rPr>
                        <a:t>NVIDIA Jetson TX2</a:t>
                      </a:r>
                      <a:r>
                        <a:rPr lang="en-US" sz="900" dirty="0">
                          <a:effectLst/>
                          <a:latin typeface="+mj-lt"/>
                        </a:rPr>
                        <a:t> offers increased computational power to run our algorithms</a:t>
                      </a:r>
                    </a:p>
                    <a:p>
                      <a:pPr marL="0" marR="0" fontAlgn="t">
                        <a:spcBef>
                          <a:spcPts val="0"/>
                        </a:spcBef>
                        <a:spcAft>
                          <a:spcPts val="0"/>
                        </a:spcAft>
                      </a:pPr>
                      <a:r>
                        <a:rPr lang="en-US" sz="900" dirty="0">
                          <a:effectLst/>
                          <a:latin typeface="+mj-lt"/>
                        </a:rPr>
                        <a:t>RC car- The computer onboard the RC car is an NVIDIA Jetson TX1</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46689376"/>
                  </a:ext>
                </a:extLst>
              </a:tr>
              <a:tr h="430749">
                <a:tc>
                  <a:txBody>
                    <a:bodyPr/>
                    <a:lstStyle/>
                    <a:p>
                      <a:pPr marL="0" marR="0" fontAlgn="t">
                        <a:spcBef>
                          <a:spcPts val="0"/>
                        </a:spcBef>
                        <a:spcAft>
                          <a:spcPts val="0"/>
                        </a:spcAft>
                      </a:pPr>
                      <a:r>
                        <a:rPr lang="en-US" sz="900" dirty="0">
                          <a:effectLst/>
                          <a:latin typeface="+mj-lt"/>
                        </a:rPr>
                        <a:t>Autonomous Social Distancing in Urban Environments using a Quadruped Robot</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900" dirty="0">
                          <a:effectLst/>
                          <a:latin typeface="+mj-lt"/>
                        </a:rPr>
                        <a:t>NVIDIA Jetson AGX Xavier as the vision computational module</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extLst>
                  <a:ext uri="{0D108BD9-81ED-4DB2-BD59-A6C34878D82A}">
                    <a16:rowId xmlns:a16="http://schemas.microsoft.com/office/drawing/2014/main" val="3517492497"/>
                  </a:ext>
                </a:extLst>
              </a:tr>
              <a:tr h="430749">
                <a:tc>
                  <a:txBody>
                    <a:bodyPr/>
                    <a:lstStyle/>
                    <a:p>
                      <a:pPr marL="0" marR="0" fontAlgn="t">
                        <a:spcBef>
                          <a:spcPts val="0"/>
                        </a:spcBef>
                        <a:spcAft>
                          <a:spcPts val="0"/>
                        </a:spcAft>
                      </a:pPr>
                      <a:r>
                        <a:rPr lang="en-US" sz="900" dirty="0">
                          <a:effectLst/>
                          <a:latin typeface="+mj-lt"/>
                        </a:rPr>
                        <a:t>COVID-Robot: Monitoring Social Distancing Constraints in Crowded Scenarios</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900" dirty="0">
                          <a:effectLst/>
                          <a:latin typeface="+mj-lt"/>
                        </a:rPr>
                        <a:t>Mount a computer on the </a:t>
                      </a:r>
                      <a:r>
                        <a:rPr lang="en-US" sz="900" dirty="0" err="1">
                          <a:effectLst/>
                          <a:latin typeface="+mj-lt"/>
                        </a:rPr>
                        <a:t>turtlebot</a:t>
                      </a:r>
                      <a:r>
                        <a:rPr lang="en-US" sz="900" dirty="0">
                          <a:effectLst/>
                          <a:latin typeface="+mj-lt"/>
                        </a:rPr>
                        <a:t> 2 for pedestrian detection and tracking</a:t>
                      </a:r>
                    </a:p>
                  </a:txBody>
                  <a:tcPr marL="19035" marR="19035" marT="19035" marB="19035"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extLst>
                  <a:ext uri="{0D108BD9-81ED-4DB2-BD59-A6C34878D82A}">
                    <a16:rowId xmlns:a16="http://schemas.microsoft.com/office/drawing/2014/main" val="3824389231"/>
                  </a:ext>
                </a:extLst>
              </a:tr>
            </a:tbl>
          </a:graphicData>
        </a:graphic>
      </p:graphicFrame>
    </p:spTree>
    <p:extLst>
      <p:ext uri="{BB962C8B-B14F-4D97-AF65-F5344CB8AC3E}">
        <p14:creationId xmlns:p14="http://schemas.microsoft.com/office/powerpoint/2010/main" val="28008286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003476-7E8A-4430-AFFF-2B258A800928}"/>
              </a:ext>
            </a:extLst>
          </p:cNvPr>
          <p:cNvSpPr>
            <a:spLocks noGrp="1"/>
          </p:cNvSpPr>
          <p:nvPr>
            <p:ph type="body" sz="quarter" idx="13"/>
          </p:nvPr>
        </p:nvSpPr>
        <p:spPr/>
        <p:txBody>
          <a:bodyPr/>
          <a:lstStyle/>
          <a:p>
            <a:r>
              <a:rPr lang="en-US" dirty="0"/>
              <a:t>Jetson Nano: Deep Learning Inference Benchmarks</a:t>
            </a:r>
          </a:p>
        </p:txBody>
      </p:sp>
      <p:sp>
        <p:nvSpPr>
          <p:cNvPr id="3" name="Title 2">
            <a:extLst>
              <a:ext uri="{FF2B5EF4-FFF2-40B4-BE49-F238E27FC236}">
                <a16:creationId xmlns:a16="http://schemas.microsoft.com/office/drawing/2014/main" id="{D81C925F-E465-43B4-A0AD-0F80414664CE}"/>
              </a:ext>
            </a:extLst>
          </p:cNvPr>
          <p:cNvSpPr>
            <a:spLocks noGrp="1"/>
          </p:cNvSpPr>
          <p:nvPr>
            <p:ph type="title"/>
          </p:nvPr>
        </p:nvSpPr>
        <p:spPr/>
        <p:txBody>
          <a:bodyPr/>
          <a:lstStyle/>
          <a:p>
            <a:r>
              <a:rPr lang="en-US" dirty="0"/>
              <a:t>Relevant literature</a:t>
            </a:r>
          </a:p>
        </p:txBody>
      </p:sp>
      <p:sp>
        <p:nvSpPr>
          <p:cNvPr id="5" name="TextBox 4">
            <a:extLst>
              <a:ext uri="{FF2B5EF4-FFF2-40B4-BE49-F238E27FC236}">
                <a16:creationId xmlns:a16="http://schemas.microsoft.com/office/drawing/2014/main" id="{C107D9B2-2800-4B2D-B989-6D9813193BDE}"/>
              </a:ext>
            </a:extLst>
          </p:cNvPr>
          <p:cNvSpPr txBox="1"/>
          <p:nvPr/>
        </p:nvSpPr>
        <p:spPr>
          <a:xfrm>
            <a:off x="469900" y="1199917"/>
            <a:ext cx="11252200" cy="830997"/>
          </a:xfrm>
          <a:prstGeom prst="rect">
            <a:avLst/>
          </a:prstGeom>
          <a:noFill/>
        </p:spPr>
        <p:txBody>
          <a:bodyPr wrap="square">
            <a:spAutoFit/>
          </a:bodyPr>
          <a:lstStyle/>
          <a:p>
            <a:r>
              <a:rPr lang="en-US" sz="1200" b="1" dirty="0"/>
              <a:t>Jetson Nano can run a wide variety of advanced networks</a:t>
            </a:r>
            <a:r>
              <a:rPr lang="en-US" sz="1200" dirty="0"/>
              <a:t>, including the full native versions of popular ML frameworks like TensorFlow, </a:t>
            </a:r>
            <a:r>
              <a:rPr lang="en-US" sz="1200" dirty="0" err="1"/>
              <a:t>PyTorch</a:t>
            </a:r>
            <a:r>
              <a:rPr lang="en-US" sz="1200" dirty="0"/>
              <a:t>, Caffe/Caffe2, </a:t>
            </a:r>
            <a:r>
              <a:rPr lang="en-US" sz="1200" dirty="0" err="1"/>
              <a:t>Keras</a:t>
            </a:r>
            <a:r>
              <a:rPr lang="en-US" sz="1200" dirty="0"/>
              <a:t>, </a:t>
            </a:r>
            <a:r>
              <a:rPr lang="en-US" sz="1200" dirty="0" err="1"/>
              <a:t>MXNet</a:t>
            </a:r>
            <a:r>
              <a:rPr lang="en-US" sz="1200" dirty="0"/>
              <a:t>, and others. These networks can be used to build autonomous machines and complex AI systems with </a:t>
            </a:r>
            <a:r>
              <a:rPr lang="en-US" sz="1200" b="1" dirty="0"/>
              <a:t>image recognition, object detection and localization, pose estimation, semantic segmentation, video enhancement, and intelligent analytics</a:t>
            </a:r>
            <a:r>
              <a:rPr lang="en-US" sz="1200" dirty="0"/>
              <a:t>.</a:t>
            </a:r>
          </a:p>
        </p:txBody>
      </p:sp>
      <p:pic>
        <p:nvPicPr>
          <p:cNvPr id="4098" name="Picture 2">
            <a:extLst>
              <a:ext uri="{FF2B5EF4-FFF2-40B4-BE49-F238E27FC236}">
                <a16:creationId xmlns:a16="http://schemas.microsoft.com/office/drawing/2014/main" id="{3E188DEA-41BE-4D53-BECA-A80889999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84" y="2736239"/>
            <a:ext cx="5627816" cy="28029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F4D6D08-BEEA-4AB1-8BC4-BB5C6CEEAFDC}"/>
              </a:ext>
            </a:extLst>
          </p:cNvPr>
          <p:cNvPicPr>
            <a:picLocks noChangeAspect="1"/>
          </p:cNvPicPr>
          <p:nvPr/>
        </p:nvPicPr>
        <p:blipFill>
          <a:blip r:embed="rId3"/>
          <a:stretch>
            <a:fillRect/>
          </a:stretch>
        </p:blipFill>
        <p:spPr>
          <a:xfrm>
            <a:off x="6232766" y="2030914"/>
            <a:ext cx="5489334" cy="3984774"/>
          </a:xfrm>
          <a:prstGeom prst="rect">
            <a:avLst/>
          </a:prstGeom>
        </p:spPr>
      </p:pic>
    </p:spTree>
    <p:extLst>
      <p:ext uri="{BB962C8B-B14F-4D97-AF65-F5344CB8AC3E}">
        <p14:creationId xmlns:p14="http://schemas.microsoft.com/office/powerpoint/2010/main" val="5579552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2790BB-8DBE-4131-AFCE-95A12B29077F}"/>
              </a:ext>
            </a:extLst>
          </p:cNvPr>
          <p:cNvSpPr>
            <a:spLocks noGrp="1"/>
          </p:cNvSpPr>
          <p:nvPr>
            <p:ph type="body" sz="quarter" idx="13"/>
          </p:nvPr>
        </p:nvSpPr>
        <p:spPr/>
        <p:txBody>
          <a:bodyPr/>
          <a:lstStyle/>
          <a:p>
            <a:r>
              <a:rPr lang="en-US" dirty="0"/>
              <a:t>Benchmarking Jetson Platform for 3D Point-Cloud and Hyper-Spectral Image Classification</a:t>
            </a:r>
          </a:p>
        </p:txBody>
      </p:sp>
      <p:sp>
        <p:nvSpPr>
          <p:cNvPr id="3" name="Title 2">
            <a:extLst>
              <a:ext uri="{FF2B5EF4-FFF2-40B4-BE49-F238E27FC236}">
                <a16:creationId xmlns:a16="http://schemas.microsoft.com/office/drawing/2014/main" id="{220717F4-D047-4D6B-80B7-C2D1818BB7A8}"/>
              </a:ext>
            </a:extLst>
          </p:cNvPr>
          <p:cNvSpPr>
            <a:spLocks noGrp="1"/>
          </p:cNvSpPr>
          <p:nvPr>
            <p:ph type="title"/>
          </p:nvPr>
        </p:nvSpPr>
        <p:spPr/>
        <p:txBody>
          <a:bodyPr/>
          <a:lstStyle/>
          <a:p>
            <a:r>
              <a:rPr lang="en-US" dirty="0"/>
              <a:t>Relevant literature</a:t>
            </a:r>
          </a:p>
        </p:txBody>
      </p:sp>
      <p:pic>
        <p:nvPicPr>
          <p:cNvPr id="11" name="Picture 10">
            <a:extLst>
              <a:ext uri="{FF2B5EF4-FFF2-40B4-BE49-F238E27FC236}">
                <a16:creationId xmlns:a16="http://schemas.microsoft.com/office/drawing/2014/main" id="{05E3242E-600F-4B5D-BB3F-C18223535A25}"/>
              </a:ext>
            </a:extLst>
          </p:cNvPr>
          <p:cNvPicPr>
            <a:picLocks noChangeAspect="1"/>
          </p:cNvPicPr>
          <p:nvPr/>
        </p:nvPicPr>
        <p:blipFill>
          <a:blip r:embed="rId2"/>
          <a:stretch>
            <a:fillRect/>
          </a:stretch>
        </p:blipFill>
        <p:spPr>
          <a:xfrm>
            <a:off x="4300537" y="4463961"/>
            <a:ext cx="3590925" cy="1657350"/>
          </a:xfrm>
          <a:prstGeom prst="rect">
            <a:avLst/>
          </a:prstGeom>
        </p:spPr>
      </p:pic>
      <p:sp>
        <p:nvSpPr>
          <p:cNvPr id="13" name="TextBox 12">
            <a:extLst>
              <a:ext uri="{FF2B5EF4-FFF2-40B4-BE49-F238E27FC236}">
                <a16:creationId xmlns:a16="http://schemas.microsoft.com/office/drawing/2014/main" id="{6174875D-32A2-4213-9303-3AF797A383BC}"/>
              </a:ext>
            </a:extLst>
          </p:cNvPr>
          <p:cNvSpPr txBox="1"/>
          <p:nvPr/>
        </p:nvSpPr>
        <p:spPr>
          <a:xfrm>
            <a:off x="469899" y="1113652"/>
            <a:ext cx="11320585" cy="2492990"/>
          </a:xfrm>
          <a:prstGeom prst="rect">
            <a:avLst/>
          </a:prstGeom>
          <a:noFill/>
        </p:spPr>
        <p:txBody>
          <a:bodyPr wrap="square">
            <a:spAutoFit/>
          </a:bodyPr>
          <a:lstStyle/>
          <a:p>
            <a:pPr marL="171450" indent="-171450">
              <a:buFont typeface="Arial" panose="020B0604020202020204" pitchFamily="34" charset="0"/>
              <a:buChar char="•"/>
            </a:pPr>
            <a:r>
              <a:rPr lang="en-US" sz="1200" dirty="0"/>
              <a:t>This paper </a:t>
            </a:r>
            <a:r>
              <a:rPr lang="en-US" sz="1200" b="1" dirty="0"/>
              <a:t>benchmarks different Jetson platforms (Nano, TX1, and Xavier)</a:t>
            </a:r>
            <a:r>
              <a:rPr lang="en-US" sz="1200" dirty="0"/>
              <a:t> by evaluating their performance based on </a:t>
            </a:r>
            <a:r>
              <a:rPr lang="en-US" sz="1200" b="1" dirty="0"/>
              <a:t>computationally expensive deep learning algorithms</a:t>
            </a:r>
            <a:r>
              <a:rPr lang="en-US" sz="1200" dirty="0"/>
              <a:t>.</a:t>
            </a:r>
          </a:p>
          <a:p>
            <a:pPr marL="171450" indent="-171450">
              <a:buFont typeface="Arial" panose="020B0604020202020204" pitchFamily="34" charset="0"/>
              <a:buChar char="•"/>
            </a:pPr>
            <a:r>
              <a:rPr lang="en-US" sz="1200" b="1" dirty="0"/>
              <a:t>Different datasets are used </a:t>
            </a:r>
            <a:r>
              <a:rPr lang="en-US" sz="1200" dirty="0"/>
              <a:t>( 3D Point-Cloud and hyperspectral images(HSI) ) </a:t>
            </a:r>
            <a:r>
              <a:rPr lang="en-US" sz="1200" b="1" dirty="0"/>
              <a:t>and deep learning algorithms </a:t>
            </a:r>
            <a:r>
              <a:rPr lang="en-US" sz="1200" dirty="0"/>
              <a:t>(Point-Net and stacked autoencoders (SAE) )</a:t>
            </a:r>
          </a:p>
          <a:p>
            <a:pPr marL="171450" indent="-171450">
              <a:buFont typeface="Arial" panose="020B0604020202020204" pitchFamily="34" charset="0"/>
              <a:buChar char="•"/>
            </a:pPr>
            <a:r>
              <a:rPr lang="en-US" sz="1200" dirty="0"/>
              <a:t>In the experiments, datasets that are relatively heavier than conventional 2D images are selected.</a:t>
            </a:r>
          </a:p>
          <a:p>
            <a:pPr marL="171450" indent="-171450">
              <a:buFont typeface="Arial" panose="020B0604020202020204" pitchFamily="34" charset="0"/>
              <a:buChar char="•"/>
            </a:pPr>
            <a:r>
              <a:rPr lang="en-US" sz="1200" dirty="0"/>
              <a:t>Among selected Jetson platform for benchmarking</a:t>
            </a:r>
            <a:r>
              <a:rPr lang="en-US" sz="1200" b="1" dirty="0"/>
              <a:t>, only Xavier can handle training of </a:t>
            </a:r>
            <a:r>
              <a:rPr lang="en-US" sz="1200" b="1" dirty="0" err="1"/>
              <a:t>PointNet</a:t>
            </a:r>
            <a:r>
              <a:rPr lang="en-US" sz="1200" b="1" dirty="0"/>
              <a:t> </a:t>
            </a:r>
            <a:r>
              <a:rPr lang="en-US" sz="1200" dirty="0"/>
              <a:t>with similar results as a desktop while TX1 and Nano are unable to cope with even a single process of training due to fewer memory resources available. However, Jetson platforms are intended to infer only</a:t>
            </a:r>
          </a:p>
          <a:p>
            <a:pPr marL="171450" indent="-171450">
              <a:buFont typeface="Arial" panose="020B0604020202020204" pitchFamily="34" charset="0"/>
              <a:buChar char="•"/>
            </a:pPr>
            <a:r>
              <a:rPr lang="en-US" sz="1200" dirty="0"/>
              <a:t>After evaluating Jetson Xavier, TX1, and Nano based on performance metrics such as inference time, the capability to process multiple instances concurrently, memory consumption per-process, CPU(Power/mw) and GPU (Power/mw): </a:t>
            </a:r>
          </a:p>
          <a:p>
            <a:pPr marL="628650" lvl="1" indent="-171450">
              <a:buFont typeface="Arial" panose="020B0604020202020204" pitchFamily="34" charset="0"/>
              <a:buChar char="•"/>
            </a:pPr>
            <a:r>
              <a:rPr lang="en-US" sz="1200" b="1" dirty="0"/>
              <a:t>Xavier outperforms TX1 and Nano with slightly more power consumption</a:t>
            </a:r>
            <a:r>
              <a:rPr lang="en-US" sz="1200" dirty="0"/>
              <a:t>. </a:t>
            </a:r>
          </a:p>
          <a:p>
            <a:pPr marL="171450" indent="-171450">
              <a:buFont typeface="Arial" panose="020B0604020202020204" pitchFamily="34" charset="0"/>
              <a:buChar char="•"/>
            </a:pPr>
            <a:r>
              <a:rPr lang="en-US" sz="1200" dirty="0"/>
              <a:t>Xavier is thus a suitable candidate to deploy at edge-server to handle deep learning processing and to provide real-time results to the client under the umbrella of edge-computing.</a:t>
            </a:r>
          </a:p>
        </p:txBody>
      </p:sp>
    </p:spTree>
    <p:extLst>
      <p:ext uri="{BB962C8B-B14F-4D97-AF65-F5344CB8AC3E}">
        <p14:creationId xmlns:p14="http://schemas.microsoft.com/office/powerpoint/2010/main" val="23778507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4BCC4E-71EE-4F49-84B0-8FDA46F37E61}"/>
              </a:ext>
            </a:extLst>
          </p:cNvPr>
          <p:cNvSpPr>
            <a:spLocks noGrp="1"/>
          </p:cNvSpPr>
          <p:nvPr>
            <p:ph type="body" sz="quarter" idx="13"/>
          </p:nvPr>
        </p:nvSpPr>
        <p:spPr/>
        <p:txBody>
          <a:bodyPr/>
          <a:lstStyle/>
          <a:p>
            <a:r>
              <a:rPr lang="en-US" dirty="0"/>
              <a:t>Cloud versus Edge Deployment Strategies of Real-Time Face Recognition Inference</a:t>
            </a:r>
          </a:p>
        </p:txBody>
      </p:sp>
      <p:sp>
        <p:nvSpPr>
          <p:cNvPr id="3" name="Title 2">
            <a:extLst>
              <a:ext uri="{FF2B5EF4-FFF2-40B4-BE49-F238E27FC236}">
                <a16:creationId xmlns:a16="http://schemas.microsoft.com/office/drawing/2014/main" id="{75D3116F-6DC0-4E8D-BA77-7E38E2D1DF3A}"/>
              </a:ext>
            </a:extLst>
          </p:cNvPr>
          <p:cNvSpPr>
            <a:spLocks noGrp="1"/>
          </p:cNvSpPr>
          <p:nvPr>
            <p:ph type="title"/>
          </p:nvPr>
        </p:nvSpPr>
        <p:spPr/>
        <p:txBody>
          <a:bodyPr/>
          <a:lstStyle/>
          <a:p>
            <a:r>
              <a:rPr lang="en-US" dirty="0"/>
              <a:t>Relevant literature</a:t>
            </a:r>
          </a:p>
        </p:txBody>
      </p:sp>
      <p:pic>
        <p:nvPicPr>
          <p:cNvPr id="6" name="Picture 5">
            <a:extLst>
              <a:ext uri="{FF2B5EF4-FFF2-40B4-BE49-F238E27FC236}">
                <a16:creationId xmlns:a16="http://schemas.microsoft.com/office/drawing/2014/main" id="{B4D92694-6DB0-405F-97FB-FF1F48D92E25}"/>
              </a:ext>
            </a:extLst>
          </p:cNvPr>
          <p:cNvPicPr>
            <a:picLocks noChangeAspect="1"/>
          </p:cNvPicPr>
          <p:nvPr/>
        </p:nvPicPr>
        <p:blipFill>
          <a:blip r:embed="rId3"/>
          <a:stretch>
            <a:fillRect/>
          </a:stretch>
        </p:blipFill>
        <p:spPr>
          <a:xfrm>
            <a:off x="6439023" y="3291109"/>
            <a:ext cx="4693531" cy="2962092"/>
          </a:xfrm>
          <a:prstGeom prst="rect">
            <a:avLst/>
          </a:prstGeom>
        </p:spPr>
      </p:pic>
      <p:pic>
        <p:nvPicPr>
          <p:cNvPr id="8" name="Picture 7">
            <a:extLst>
              <a:ext uri="{FF2B5EF4-FFF2-40B4-BE49-F238E27FC236}">
                <a16:creationId xmlns:a16="http://schemas.microsoft.com/office/drawing/2014/main" id="{6F993A4D-E790-413B-B9EE-5211AB4DD95B}"/>
              </a:ext>
            </a:extLst>
          </p:cNvPr>
          <p:cNvPicPr>
            <a:picLocks noChangeAspect="1"/>
          </p:cNvPicPr>
          <p:nvPr/>
        </p:nvPicPr>
        <p:blipFill>
          <a:blip r:embed="rId4"/>
          <a:stretch>
            <a:fillRect/>
          </a:stretch>
        </p:blipFill>
        <p:spPr>
          <a:xfrm>
            <a:off x="469899" y="3507264"/>
            <a:ext cx="5257139" cy="2614047"/>
          </a:xfrm>
          <a:prstGeom prst="rect">
            <a:avLst/>
          </a:prstGeom>
        </p:spPr>
      </p:pic>
      <p:sp>
        <p:nvSpPr>
          <p:cNvPr id="11" name="TextBox 10">
            <a:extLst>
              <a:ext uri="{FF2B5EF4-FFF2-40B4-BE49-F238E27FC236}">
                <a16:creationId xmlns:a16="http://schemas.microsoft.com/office/drawing/2014/main" id="{1EE5A8DA-F59A-4970-AC86-A7218BA7405D}"/>
              </a:ext>
            </a:extLst>
          </p:cNvPr>
          <p:cNvSpPr txBox="1"/>
          <p:nvPr/>
        </p:nvSpPr>
        <p:spPr>
          <a:xfrm>
            <a:off x="469899" y="1113652"/>
            <a:ext cx="11320585" cy="1938992"/>
          </a:xfrm>
          <a:prstGeom prst="rect">
            <a:avLst/>
          </a:prstGeom>
          <a:noFill/>
        </p:spPr>
        <p:txBody>
          <a:bodyPr wrap="square">
            <a:spAutoFit/>
          </a:bodyPr>
          <a:lstStyle/>
          <a:p>
            <a:pPr marL="171450" indent="-171450" algn="just">
              <a:buFont typeface="Arial" panose="020B0604020202020204" pitchFamily="34" charset="0"/>
              <a:buChar char="•"/>
            </a:pPr>
            <a:r>
              <a:rPr lang="en-US" sz="1200" dirty="0"/>
              <a:t>This paper presents a </a:t>
            </a:r>
            <a:r>
              <a:rPr lang="en-US" sz="1200" b="1" dirty="0"/>
              <a:t>real-world case study on deploying a face recognition </a:t>
            </a:r>
            <a:r>
              <a:rPr lang="en-US" sz="1200" dirty="0"/>
              <a:t>application using MTCNN detector and </a:t>
            </a:r>
            <a:r>
              <a:rPr lang="en-US" sz="1200" dirty="0" err="1"/>
              <a:t>FaceNet</a:t>
            </a:r>
            <a:r>
              <a:rPr lang="en-US" sz="1200" dirty="0"/>
              <a:t> recognizer</a:t>
            </a:r>
          </a:p>
          <a:p>
            <a:pPr marL="171450" indent="-171450" algn="just">
              <a:buFont typeface="Arial" panose="020B0604020202020204" pitchFamily="34" charset="0"/>
              <a:buChar char="•"/>
            </a:pPr>
            <a:r>
              <a:rPr lang="en-US" sz="1200" dirty="0"/>
              <a:t>Different models of Jetson boards for the edge are considered (</a:t>
            </a:r>
            <a:r>
              <a:rPr lang="en-US" sz="1200" b="1" dirty="0"/>
              <a:t>Nano, TX2, Xavier NX, Xavier AGX</a:t>
            </a:r>
            <a:r>
              <a:rPr lang="en-US" sz="1200" dirty="0"/>
              <a:t>).</a:t>
            </a:r>
          </a:p>
          <a:p>
            <a:pPr marL="171450" indent="-171450" algn="just">
              <a:buFont typeface="Arial" panose="020B0604020202020204" pitchFamily="34" charset="0"/>
              <a:buChar char="•"/>
            </a:pPr>
            <a:r>
              <a:rPr lang="en-US" sz="1200" dirty="0"/>
              <a:t>The authors also investigate the effect of deep learning model optimization using </a:t>
            </a:r>
            <a:r>
              <a:rPr lang="en-US" sz="1200" dirty="0" err="1"/>
              <a:t>TensorRT</a:t>
            </a:r>
            <a:r>
              <a:rPr lang="en-US" sz="1200" dirty="0"/>
              <a:t> and </a:t>
            </a:r>
            <a:r>
              <a:rPr lang="en-US" sz="1200" dirty="0" err="1"/>
              <a:t>TFLite</a:t>
            </a:r>
            <a:r>
              <a:rPr lang="en-US" sz="1200" dirty="0"/>
              <a:t> compared to a standard Tensorflow GPU model </a:t>
            </a:r>
          </a:p>
          <a:p>
            <a:pPr marL="171450" indent="-171450" algn="just">
              <a:buFont typeface="Arial" panose="020B0604020202020204" pitchFamily="34" charset="0"/>
              <a:buChar char="•"/>
            </a:pPr>
            <a:r>
              <a:rPr lang="en-US" sz="1200" dirty="0"/>
              <a:t>Face detection and face recognition time: </a:t>
            </a:r>
            <a:r>
              <a:rPr lang="en-US" sz="1200" b="1" dirty="0"/>
              <a:t>Jetson Xavier AGX </a:t>
            </a:r>
            <a:r>
              <a:rPr lang="en-US" sz="1200" dirty="0"/>
              <a:t>is consistently the fastest device, followed by </a:t>
            </a:r>
            <a:r>
              <a:rPr lang="en-US" sz="1200" b="1" dirty="0"/>
              <a:t>Jetson NX, Jetson TX2</a:t>
            </a:r>
            <a:r>
              <a:rPr lang="en-US" sz="1200" dirty="0"/>
              <a:t>. The slowest is </a:t>
            </a:r>
            <a:r>
              <a:rPr lang="en-US" sz="1200" b="1" dirty="0"/>
              <a:t>Jetson Nano</a:t>
            </a:r>
            <a:r>
              <a:rPr lang="en-US" sz="1200" dirty="0"/>
              <a:t>, which </a:t>
            </a:r>
            <a:r>
              <a:rPr lang="en-US" sz="1200" b="1" dirty="0"/>
              <a:t>cannot run the Tensorflow implementation of MTCNN due to its limited computing capabilities</a:t>
            </a:r>
            <a:r>
              <a:rPr lang="en-US" sz="1200" dirty="0"/>
              <a:t>.</a:t>
            </a:r>
          </a:p>
          <a:p>
            <a:pPr marL="171450" indent="-171450" algn="just">
              <a:buFont typeface="Arial" panose="020B0604020202020204" pitchFamily="34" charset="0"/>
              <a:buChar char="•"/>
            </a:pPr>
            <a:r>
              <a:rPr lang="en-US" sz="1200" b="1" dirty="0"/>
              <a:t>MTCNN</a:t>
            </a:r>
            <a:r>
              <a:rPr lang="en-US" sz="1200" dirty="0"/>
              <a:t> or Multi-Task </a:t>
            </a:r>
            <a:r>
              <a:rPr lang="en-US" sz="1200" b="1" dirty="0"/>
              <a:t>Cascaded Convolutional Neural Networks is a neural network which detects faces and facial landmarks on images</a:t>
            </a:r>
            <a:r>
              <a:rPr lang="en-US" sz="1200" dirty="0"/>
              <a:t>.</a:t>
            </a:r>
          </a:p>
          <a:p>
            <a:pPr marL="171450" indent="-171450" algn="just">
              <a:buFont typeface="Arial" panose="020B0604020202020204" pitchFamily="34" charset="0"/>
              <a:buChar char="•"/>
            </a:pPr>
            <a:r>
              <a:rPr lang="en-US" sz="1200" b="1" dirty="0"/>
              <a:t>NVIDIA </a:t>
            </a:r>
            <a:r>
              <a:rPr lang="en-US" sz="1200" b="1" dirty="0" err="1"/>
              <a:t>TensorRT</a:t>
            </a:r>
            <a:r>
              <a:rPr lang="en-US" sz="1200" b="1" dirty="0"/>
              <a:t> </a:t>
            </a:r>
            <a:r>
              <a:rPr lang="en-US" sz="1200" dirty="0"/>
              <a:t>speeds up deep learning inference through optimizations and high-performance runtimes for GPU-based platforms</a:t>
            </a:r>
          </a:p>
          <a:p>
            <a:pPr marL="171450" indent="-171450" algn="just">
              <a:buFont typeface="Arial" panose="020B0604020202020204" pitchFamily="34" charset="0"/>
              <a:buChar char="•"/>
            </a:pPr>
            <a:r>
              <a:rPr lang="en-US" sz="1200" b="1" dirty="0"/>
              <a:t>TensorFlow Lite </a:t>
            </a:r>
            <a:r>
              <a:rPr lang="en-US" sz="1200" dirty="0"/>
              <a:t>is TensorFlow's lightweight solution for mobile and embedded devices</a:t>
            </a:r>
          </a:p>
        </p:txBody>
      </p:sp>
    </p:spTree>
    <p:extLst>
      <p:ext uri="{BB962C8B-B14F-4D97-AF65-F5344CB8AC3E}">
        <p14:creationId xmlns:p14="http://schemas.microsoft.com/office/powerpoint/2010/main" val="1615634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A3E683-D813-4C96-B403-83F4FA8591B8}"/>
              </a:ext>
            </a:extLst>
          </p:cNvPr>
          <p:cNvSpPr>
            <a:spLocks noGrp="1"/>
          </p:cNvSpPr>
          <p:nvPr>
            <p:ph type="body" sz="quarter" idx="13"/>
          </p:nvPr>
        </p:nvSpPr>
        <p:spPr/>
        <p:txBody>
          <a:bodyPr/>
          <a:lstStyle/>
          <a:p>
            <a:r>
              <a:rPr lang="en-US" dirty="0"/>
              <a:t>Benchmark Analysis of Jetson TX2, Jetson Nano and Raspberry PI using Deep-CNN</a:t>
            </a:r>
          </a:p>
        </p:txBody>
      </p:sp>
      <p:sp>
        <p:nvSpPr>
          <p:cNvPr id="3" name="Title 2">
            <a:extLst>
              <a:ext uri="{FF2B5EF4-FFF2-40B4-BE49-F238E27FC236}">
                <a16:creationId xmlns:a16="http://schemas.microsoft.com/office/drawing/2014/main" id="{B7CB5428-A97A-4F88-BD60-BC01455BD6E5}"/>
              </a:ext>
            </a:extLst>
          </p:cNvPr>
          <p:cNvSpPr>
            <a:spLocks noGrp="1"/>
          </p:cNvSpPr>
          <p:nvPr>
            <p:ph type="title"/>
          </p:nvPr>
        </p:nvSpPr>
        <p:spPr/>
        <p:txBody>
          <a:bodyPr/>
          <a:lstStyle/>
          <a:p>
            <a:r>
              <a:rPr lang="en-US" dirty="0"/>
              <a:t>Relevant literature</a:t>
            </a:r>
          </a:p>
        </p:txBody>
      </p:sp>
      <p:sp>
        <p:nvSpPr>
          <p:cNvPr id="10" name="TextBox 9">
            <a:extLst>
              <a:ext uri="{FF2B5EF4-FFF2-40B4-BE49-F238E27FC236}">
                <a16:creationId xmlns:a16="http://schemas.microsoft.com/office/drawing/2014/main" id="{E46C75EF-B11A-4AC2-BB68-A4F43ACFCE22}"/>
              </a:ext>
            </a:extLst>
          </p:cNvPr>
          <p:cNvSpPr txBox="1"/>
          <p:nvPr/>
        </p:nvSpPr>
        <p:spPr>
          <a:xfrm>
            <a:off x="469900" y="1113652"/>
            <a:ext cx="11252200" cy="2492990"/>
          </a:xfrm>
          <a:prstGeom prst="rect">
            <a:avLst/>
          </a:prstGeom>
          <a:noFill/>
        </p:spPr>
        <p:txBody>
          <a:bodyPr wrap="square">
            <a:spAutoFit/>
          </a:bodyPr>
          <a:lstStyle/>
          <a:p>
            <a:pPr marL="171450" marR="0" indent="-171450">
              <a:spcBef>
                <a:spcPts val="0"/>
              </a:spcBef>
              <a:spcAft>
                <a:spcPts val="0"/>
              </a:spcAft>
              <a:buFont typeface="Arial" panose="020B0604020202020204" pitchFamily="34" charset="0"/>
              <a:buChar char="•"/>
            </a:pPr>
            <a:r>
              <a:rPr lang="en-US" sz="1200" dirty="0">
                <a:effectLst/>
                <a:latin typeface="+mj-lt"/>
              </a:rPr>
              <a:t>In this study, a 2D- </a:t>
            </a:r>
            <a:r>
              <a:rPr lang="en-US" sz="1200" b="1" dirty="0">
                <a:effectLst/>
                <a:latin typeface="+mj-lt"/>
              </a:rPr>
              <a:t>CNN model was developed </a:t>
            </a:r>
            <a:r>
              <a:rPr lang="en-US" sz="1200" dirty="0">
                <a:effectLst/>
                <a:latin typeface="+mj-lt"/>
              </a:rPr>
              <a:t>to </a:t>
            </a:r>
            <a:r>
              <a:rPr lang="en-US" sz="1200" b="1" dirty="0">
                <a:effectLst/>
                <a:latin typeface="+mj-lt"/>
              </a:rPr>
              <a:t>measure the performance of deep learning applications on a </a:t>
            </a:r>
            <a:r>
              <a:rPr lang="en-US" sz="1200" b="1" dirty="0" err="1">
                <a:effectLst/>
                <a:latin typeface="+mj-lt"/>
              </a:rPr>
              <a:t>singleboard</a:t>
            </a:r>
            <a:r>
              <a:rPr lang="en-US" sz="1200" b="1" dirty="0">
                <a:effectLst/>
                <a:latin typeface="+mj-lt"/>
              </a:rPr>
              <a:t> computer</a:t>
            </a:r>
            <a:r>
              <a:rPr lang="en-US" sz="1200" dirty="0">
                <a:effectLst/>
                <a:latin typeface="+mj-lt"/>
              </a:rPr>
              <a:t>.  </a:t>
            </a:r>
          </a:p>
          <a:p>
            <a:pPr marL="171450" marR="0" indent="-171450">
              <a:spcBef>
                <a:spcPts val="0"/>
              </a:spcBef>
              <a:spcAft>
                <a:spcPts val="0"/>
              </a:spcAft>
              <a:buFont typeface="Arial" panose="020B0604020202020204" pitchFamily="34" charset="0"/>
              <a:buChar char="•"/>
            </a:pPr>
            <a:r>
              <a:rPr lang="en-US" sz="1200" dirty="0">
                <a:effectLst/>
                <a:latin typeface="+mj-lt"/>
              </a:rPr>
              <a:t>The model has been </a:t>
            </a:r>
            <a:r>
              <a:rPr lang="en-US" sz="1200" b="1" dirty="0">
                <a:effectLst/>
                <a:latin typeface="+mj-lt"/>
              </a:rPr>
              <a:t>trained and tested in the five different size datasets on single-board computers (NVIDIA Jetson Nano, NVIDIA Jetson TX2, and Raspberry PI 4). </a:t>
            </a:r>
          </a:p>
          <a:p>
            <a:pPr marL="171450" marR="0" indent="-171450">
              <a:spcBef>
                <a:spcPts val="0"/>
              </a:spcBef>
              <a:spcAft>
                <a:spcPts val="0"/>
              </a:spcAft>
              <a:buFont typeface="Arial" panose="020B0604020202020204" pitchFamily="34" charset="0"/>
              <a:buChar char="•"/>
            </a:pPr>
            <a:r>
              <a:rPr lang="en-US" sz="1200" dirty="0">
                <a:effectLst/>
                <a:latin typeface="+mj-lt"/>
              </a:rPr>
              <a:t>Parameters for performance analysis has been defined as consumption (GPU, CPU, RAM, Power), accuracy and cost.</a:t>
            </a:r>
          </a:p>
          <a:p>
            <a:pPr marL="171450" marR="0" indent="-171450">
              <a:spcBef>
                <a:spcPts val="0"/>
              </a:spcBef>
              <a:spcAft>
                <a:spcPts val="0"/>
              </a:spcAft>
              <a:buFont typeface="Arial" panose="020B0604020202020204" pitchFamily="34" charset="0"/>
              <a:buChar char="•"/>
            </a:pPr>
            <a:r>
              <a:rPr lang="en-US" sz="1200" b="1" dirty="0">
                <a:effectLst/>
                <a:latin typeface="+mj-lt"/>
              </a:rPr>
              <a:t>While Raspberry Pi provides low power and energy saving performance, it is concluded that NVIDIA Jetson platforms such as Jetson Nano, Jetson TX1, Jetson TX2 have higher performance because they have higher speed GPUs</a:t>
            </a:r>
            <a:r>
              <a:rPr lang="en-US" sz="1200" dirty="0">
                <a:effectLst/>
                <a:latin typeface="+mj-lt"/>
              </a:rPr>
              <a:t>. </a:t>
            </a:r>
            <a:endParaRPr lang="en-US" sz="1200" dirty="0">
              <a:latin typeface="+mj-lt"/>
            </a:endParaRPr>
          </a:p>
          <a:p>
            <a:pPr marL="171450" marR="0" indent="-171450">
              <a:spcBef>
                <a:spcPts val="0"/>
              </a:spcBef>
              <a:spcAft>
                <a:spcPts val="0"/>
              </a:spcAft>
              <a:buFont typeface="Arial" panose="020B0604020202020204" pitchFamily="34" charset="0"/>
              <a:buChar char="•"/>
            </a:pPr>
            <a:r>
              <a:rPr lang="en-US" sz="1200" b="1" dirty="0">
                <a:effectLst/>
                <a:latin typeface="+mj-lt"/>
              </a:rPr>
              <a:t>Jetson Nano shows 2 times lower performance than the Jetson TX2 when running a CNN</a:t>
            </a:r>
            <a:r>
              <a:rPr lang="en-US" sz="1200" dirty="0">
                <a:effectLst/>
                <a:latin typeface="+mj-lt"/>
              </a:rPr>
              <a:t>. </a:t>
            </a:r>
          </a:p>
          <a:p>
            <a:pPr marL="171450" marR="0" indent="-171450">
              <a:spcBef>
                <a:spcPts val="0"/>
              </a:spcBef>
              <a:spcAft>
                <a:spcPts val="0"/>
              </a:spcAft>
              <a:buFont typeface="Arial" panose="020B0604020202020204" pitchFamily="34" charset="0"/>
              <a:buChar char="•"/>
            </a:pPr>
            <a:r>
              <a:rPr lang="en-US" sz="1200" dirty="0">
                <a:effectLst/>
                <a:latin typeface="+mj-lt"/>
              </a:rPr>
              <a:t>Jetson Nano developer kit has been evaluated to be higher in some deep learning applications than the Raspberry Pi kit.</a:t>
            </a:r>
          </a:p>
          <a:p>
            <a:pPr marL="171450" marR="0" indent="-171450">
              <a:spcBef>
                <a:spcPts val="0"/>
              </a:spcBef>
              <a:spcAft>
                <a:spcPts val="0"/>
              </a:spcAft>
              <a:buFont typeface="Arial" panose="020B0604020202020204" pitchFamily="34" charset="0"/>
              <a:buChar char="•"/>
            </a:pPr>
            <a:r>
              <a:rPr lang="en-US" sz="1200" dirty="0">
                <a:effectLst/>
                <a:latin typeface="+mj-lt"/>
              </a:rPr>
              <a:t>When comparing the performance of </a:t>
            </a:r>
            <a:r>
              <a:rPr lang="en-US" sz="1200" b="1" dirty="0">
                <a:effectLst/>
                <a:latin typeface="+mj-lt"/>
              </a:rPr>
              <a:t>Jetson Nano and Jetson TX2 developers with OpenCV </a:t>
            </a:r>
            <a:r>
              <a:rPr lang="en-US" sz="1200" dirty="0">
                <a:effectLst/>
                <a:latin typeface="+mj-lt"/>
              </a:rPr>
              <a:t>using the </a:t>
            </a:r>
            <a:r>
              <a:rPr lang="en-US" sz="1200" dirty="0" err="1">
                <a:effectLst/>
                <a:latin typeface="+mj-lt"/>
              </a:rPr>
              <a:t>OpenCv</a:t>
            </a:r>
            <a:r>
              <a:rPr lang="en-US" sz="1200" dirty="0">
                <a:effectLst/>
                <a:latin typeface="+mj-lt"/>
              </a:rPr>
              <a:t> Template Matching method, it appears that </a:t>
            </a:r>
            <a:r>
              <a:rPr lang="en-US" sz="1200" b="1" dirty="0">
                <a:effectLst/>
                <a:latin typeface="+mj-lt"/>
              </a:rPr>
              <a:t>the Jetson TX2 developer kit is on average three times faster than the Jetson Nano developer </a:t>
            </a:r>
            <a:r>
              <a:rPr lang="en-US" sz="1200" dirty="0">
                <a:effectLst/>
                <a:latin typeface="+mj-lt"/>
              </a:rPr>
              <a:t>kit. However, both are very low in terms of processing time.</a:t>
            </a:r>
          </a:p>
          <a:p>
            <a:pPr marL="171450" marR="0" indent="-171450">
              <a:spcBef>
                <a:spcPts val="0"/>
              </a:spcBef>
              <a:spcAft>
                <a:spcPts val="0"/>
              </a:spcAft>
              <a:buFont typeface="Arial" panose="020B0604020202020204" pitchFamily="34" charset="0"/>
              <a:buChar char="•"/>
            </a:pPr>
            <a:r>
              <a:rPr lang="en-US" sz="1200" b="1" dirty="0">
                <a:effectLst/>
                <a:latin typeface="+mj-lt"/>
              </a:rPr>
              <a:t>Jetson TX2 has been shown to have the best power efficiency </a:t>
            </a:r>
            <a:r>
              <a:rPr lang="en-US" sz="1200" dirty="0">
                <a:effectLst/>
                <a:latin typeface="+mj-lt"/>
              </a:rPr>
              <a:t>compared to other Jetson developer kits. </a:t>
            </a:r>
          </a:p>
        </p:txBody>
      </p:sp>
    </p:spTree>
    <p:extLst>
      <p:ext uri="{BB962C8B-B14F-4D97-AF65-F5344CB8AC3E}">
        <p14:creationId xmlns:p14="http://schemas.microsoft.com/office/powerpoint/2010/main" val="87515540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6385</TotalTime>
  <Words>2625</Words>
  <Application>Microsoft Office PowerPoint</Application>
  <PresentationFormat>Widescreen</PresentationFormat>
  <Paragraphs>227</Paragraphs>
  <Slides>14</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Verdana</vt:lpstr>
      <vt:lpstr>Wingdings 2</vt:lpstr>
      <vt:lpstr>Office Theme</vt:lpstr>
      <vt:lpstr>1_Deloitte_US_Onscreen</vt:lpstr>
      <vt:lpstr>think-cell Slide</vt:lpstr>
      <vt:lpstr>PowerPoint Presentation</vt:lpstr>
      <vt:lpstr>Requirements for our swarm system</vt:lpstr>
      <vt:lpstr>Deploying AI to the field</vt:lpstr>
      <vt:lpstr>Deploying AI to the field</vt:lpstr>
      <vt:lpstr>Deploying AI to the field</vt:lpstr>
      <vt:lpstr>Relevant literature</vt:lpstr>
      <vt:lpstr>Relevant literature</vt:lpstr>
      <vt:lpstr>Relevant literature</vt:lpstr>
      <vt:lpstr>Relevant literature</vt:lpstr>
      <vt:lpstr>Relevant literature</vt:lpstr>
      <vt:lpstr>Relevant literature</vt:lpstr>
      <vt:lpstr>Relevant literature</vt:lpstr>
      <vt:lpstr>Conclusion</vt:lpstr>
      <vt:lpstr>Thesis Updated TOC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 s</dc:creator>
  <cp:lastModifiedBy>serge s</cp:lastModifiedBy>
  <cp:revision>218</cp:revision>
  <dcterms:created xsi:type="dcterms:W3CDTF">2020-11-16T11:04:38Z</dcterms:created>
  <dcterms:modified xsi:type="dcterms:W3CDTF">2021-05-06T09:22:32Z</dcterms:modified>
</cp:coreProperties>
</file>