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notesMasterIdLst>
    <p:notesMasterId r:id="rId21"/>
  </p:notesMasterIdLst>
  <p:sldIdLst>
    <p:sldId id="256" r:id="rId3"/>
    <p:sldId id="331" r:id="rId4"/>
    <p:sldId id="330" r:id="rId5"/>
    <p:sldId id="290" r:id="rId6"/>
    <p:sldId id="291" r:id="rId7"/>
    <p:sldId id="325" r:id="rId8"/>
    <p:sldId id="295" r:id="rId9"/>
    <p:sldId id="303" r:id="rId10"/>
    <p:sldId id="304" r:id="rId11"/>
    <p:sldId id="305" r:id="rId12"/>
    <p:sldId id="306" r:id="rId13"/>
    <p:sldId id="296" r:id="rId14"/>
    <p:sldId id="298" r:id="rId15"/>
    <p:sldId id="301" r:id="rId16"/>
    <p:sldId id="299" r:id="rId17"/>
    <p:sldId id="300" r:id="rId18"/>
    <p:sldId id="326" r:id="rId19"/>
    <p:sldId id="32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F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6357" autoAdjust="0"/>
  </p:normalViewPr>
  <p:slideViewPr>
    <p:cSldViewPr snapToGrid="0">
      <p:cViewPr varScale="1">
        <p:scale>
          <a:sx n="110" d="100"/>
          <a:sy n="110" d="100"/>
        </p:scale>
        <p:origin x="63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FC90F-9F23-4115-8B9D-49DB6A25180C}" type="datetimeFigureOut">
              <a:rPr lang="en-US" smtClean="0"/>
              <a:t>5/6/2021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37F814-5BF9-4628-BB3A-E3A6846B209A}" type="slidenum">
              <a:rPr lang="en-US" smtClean="0"/>
              <a:t>‹#›</a:t>
            </a:fld>
            <a:endParaRPr lang="en-US"/>
          </a:p>
        </p:txBody>
      </p:sp>
    </p:spTree>
    <p:extLst>
      <p:ext uri="{BB962C8B-B14F-4D97-AF65-F5344CB8AC3E}">
        <p14:creationId xmlns:p14="http://schemas.microsoft.com/office/powerpoint/2010/main" val="1859919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37F814-5BF9-4628-BB3A-E3A6846B209A}" type="slidenum">
              <a:rPr lang="en-US" smtClean="0"/>
              <a:t>1</a:t>
            </a:fld>
            <a:endParaRPr lang="en-US"/>
          </a:p>
        </p:txBody>
      </p:sp>
    </p:spTree>
    <p:extLst>
      <p:ext uri="{BB962C8B-B14F-4D97-AF65-F5344CB8AC3E}">
        <p14:creationId xmlns:p14="http://schemas.microsoft.com/office/powerpoint/2010/main" val="2962155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https://dominikschmidt.xyz/nesterov-momentum/#:~:text=It%20is%20intuitively%20related%20to,gradient%20influences%20long%20term%20movement.</a:t>
            </a:r>
          </a:p>
          <a:p>
            <a:r>
              <a:rPr lang="en-US" dirty="0"/>
              <a:t>https://ruder.io/optimizing-gradient-descent/</a:t>
            </a:r>
          </a:p>
          <a:p>
            <a:r>
              <a:rPr lang="en-US" dirty="0"/>
              <a:t>https://machinelearningmastery.com/batch-normalization-for-training-of-deep-neural-networks/#:~:text=Batch%20normalization%20is%20a%20technique,layer%20for%20each%20mini%2Dbatch.&amp;text=Batch%20normalization%20is%20a%20technique%20to%20standardize%20the%20inputs%20to,prior%20layer%20or%20inputs%20directly.</a:t>
            </a:r>
          </a:p>
        </p:txBody>
      </p:sp>
      <p:sp>
        <p:nvSpPr>
          <p:cNvPr id="4" name="Slide Number Placeholder 3"/>
          <p:cNvSpPr>
            <a:spLocks noGrp="1"/>
          </p:cNvSpPr>
          <p:nvPr>
            <p:ph type="sldNum" sz="quarter" idx="5"/>
          </p:nvPr>
        </p:nvSpPr>
        <p:spPr/>
        <p:txBody>
          <a:bodyPr/>
          <a:lstStyle/>
          <a:p>
            <a:fld id="{5A37F814-5BF9-4628-BB3A-E3A6846B209A}" type="slidenum">
              <a:rPr lang="en-US" smtClean="0"/>
              <a:t>11</a:t>
            </a:fld>
            <a:endParaRPr lang="en-US"/>
          </a:p>
        </p:txBody>
      </p:sp>
    </p:spTree>
    <p:extLst>
      <p:ext uri="{BB962C8B-B14F-4D97-AF65-F5344CB8AC3E}">
        <p14:creationId xmlns:p14="http://schemas.microsoft.com/office/powerpoint/2010/main" val="1105873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37F814-5BF9-4628-BB3A-E3A6846B209A}" type="slidenum">
              <a:rPr lang="en-US" smtClean="0"/>
              <a:t>17</a:t>
            </a:fld>
            <a:endParaRPr lang="en-US"/>
          </a:p>
        </p:txBody>
      </p:sp>
    </p:spTree>
    <p:extLst>
      <p:ext uri="{BB962C8B-B14F-4D97-AF65-F5344CB8AC3E}">
        <p14:creationId xmlns:p14="http://schemas.microsoft.com/office/powerpoint/2010/main" val="2527161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54922-F74E-4F9F-AFC9-1FF220FC29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CA179F-7BF3-41BA-B9F3-7A7C138D31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D20C62-7F96-4BE3-B513-996AF671876D}"/>
              </a:ext>
            </a:extLst>
          </p:cNvPr>
          <p:cNvSpPr>
            <a:spLocks noGrp="1"/>
          </p:cNvSpPr>
          <p:nvPr>
            <p:ph type="dt" sz="half" idx="10"/>
          </p:nvPr>
        </p:nvSpPr>
        <p:spPr/>
        <p:txBody>
          <a:bodyPr/>
          <a:lstStyle/>
          <a:p>
            <a:fld id="{37962A82-5219-4A4C-BDA7-1D8642E23E87}" type="datetimeFigureOut">
              <a:rPr lang="en-US" smtClean="0"/>
              <a:t>5/6/2021</a:t>
            </a:fld>
            <a:endParaRPr lang="en-US"/>
          </a:p>
        </p:txBody>
      </p:sp>
      <p:sp>
        <p:nvSpPr>
          <p:cNvPr id="5" name="Footer Placeholder 4">
            <a:extLst>
              <a:ext uri="{FF2B5EF4-FFF2-40B4-BE49-F238E27FC236}">
                <a16:creationId xmlns:a16="http://schemas.microsoft.com/office/drawing/2014/main" id="{10D073CB-FF11-4ED6-80CE-6DAB6BEDC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B451EF-26CD-4D87-A6A2-7BCFA642CCF3}"/>
              </a:ext>
            </a:extLst>
          </p:cNvPr>
          <p:cNvSpPr>
            <a:spLocks noGrp="1"/>
          </p:cNvSpPr>
          <p:nvPr>
            <p:ph type="sldNum" sz="quarter" idx="12"/>
          </p:nvPr>
        </p:nvSpPr>
        <p:spPr/>
        <p:txBody>
          <a:bodyPr/>
          <a:lstStyle/>
          <a:p>
            <a:fld id="{3B997F63-47E6-4B51-B284-34B9DF471912}" type="slidenum">
              <a:rPr lang="en-US" smtClean="0"/>
              <a:t>‹#›</a:t>
            </a:fld>
            <a:endParaRPr lang="en-US"/>
          </a:p>
        </p:txBody>
      </p:sp>
    </p:spTree>
    <p:extLst>
      <p:ext uri="{BB962C8B-B14F-4D97-AF65-F5344CB8AC3E}">
        <p14:creationId xmlns:p14="http://schemas.microsoft.com/office/powerpoint/2010/main" val="1221137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4273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5" name="Text Placeholder 8"/>
          <p:cNvSpPr>
            <a:spLocks noGrp="1"/>
          </p:cNvSpPr>
          <p:nvPr>
            <p:ph type="body" sz="quarter" idx="13" hasCustomPrompt="1"/>
          </p:nvPr>
        </p:nvSpPr>
        <p:spPr>
          <a:xfrm>
            <a:off x="469900" y="736689"/>
            <a:ext cx="11252200" cy="290916"/>
          </a:xfrm>
          <a:prstGeom prst="rect">
            <a:avLst/>
          </a:prstGeom>
        </p:spPr>
        <p:txBody>
          <a:bodyPr lIns="0" tIns="0" rIns="0" bIns="0">
            <a:noAutofit/>
          </a:bodyPr>
          <a:lstStyle>
            <a:lvl1pPr marL="0" indent="0">
              <a:buNone/>
              <a:defRPr sz="16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1800">
                <a:solidFill>
                  <a:srgbClr val="009FDA"/>
                </a:solidFill>
              </a:defRPr>
            </a:lvl1pPr>
          </a:lstStyle>
          <a:p>
            <a:r>
              <a:rPr lang="en-US" noProof="0" dirty="0"/>
              <a:t>Click to edit Master title style</a:t>
            </a:r>
          </a:p>
        </p:txBody>
      </p:sp>
      <p:cxnSp>
        <p:nvCxnSpPr>
          <p:cNvPr id="4" name="Straight Connector 3">
            <a:extLst>
              <a:ext uri="{FF2B5EF4-FFF2-40B4-BE49-F238E27FC236}">
                <a16:creationId xmlns:a16="http://schemas.microsoft.com/office/drawing/2014/main" id="{0F20E5A9-0AD8-42FA-A41B-4FEFB3D9BB49}"/>
              </a:ext>
            </a:extLst>
          </p:cNvPr>
          <p:cNvCxnSpPr/>
          <p:nvPr userDrawn="1"/>
        </p:nvCxnSpPr>
        <p:spPr>
          <a:xfrm>
            <a:off x="500408" y="1027604"/>
            <a:ext cx="1106424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456692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1.emf"/><Relationship Id="rId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BB10AA-E2C9-438F-8F6A-0C485EB535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5C2AB0-927C-4268-BFB4-2E09ED9A30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3906B5-E134-45ED-9118-FE78D8C055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62A82-5219-4A4C-BDA7-1D8642E23E87}" type="datetimeFigureOut">
              <a:rPr lang="en-US" smtClean="0"/>
              <a:t>5/6/2021</a:t>
            </a:fld>
            <a:endParaRPr lang="en-US"/>
          </a:p>
        </p:txBody>
      </p:sp>
      <p:sp>
        <p:nvSpPr>
          <p:cNvPr id="5" name="Footer Placeholder 4">
            <a:extLst>
              <a:ext uri="{FF2B5EF4-FFF2-40B4-BE49-F238E27FC236}">
                <a16:creationId xmlns:a16="http://schemas.microsoft.com/office/drawing/2014/main" id="{1B6170AD-4D4A-4046-98D2-05A94D129F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399CF0-74DF-4CBF-B90A-B4EB430A7B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97F63-47E6-4B51-B284-34B9DF471912}" type="slidenum">
              <a:rPr lang="en-US" smtClean="0"/>
              <a:t>‹#›</a:t>
            </a:fld>
            <a:endParaRPr lang="en-US"/>
          </a:p>
        </p:txBody>
      </p:sp>
    </p:spTree>
    <p:extLst>
      <p:ext uri="{BB962C8B-B14F-4D97-AF65-F5344CB8AC3E}">
        <p14:creationId xmlns:p14="http://schemas.microsoft.com/office/powerpoint/2010/main" val="3230911398"/>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4" name="Object 3" hidden="1"/>
                      <p:cNvPicPr/>
                      <p:nvPr/>
                    </p:nvPicPr>
                    <p:blipFill>
                      <a:blip r:embed="rId5"/>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marR="0" lvl="0" indent="0" algn="r" defTabSz="1219170" rtl="0" eaLnBrk="1" fontAlgn="auto" latinLnBrk="0" hangingPunct="1">
              <a:lnSpc>
                <a:spcPct val="100000"/>
              </a:lnSpc>
              <a:spcBef>
                <a:spcPts val="800"/>
              </a:spcBef>
              <a:spcAft>
                <a:spcPts val="0"/>
              </a:spcAft>
              <a:buClrTx/>
              <a:buSzPct val="100000"/>
              <a:buFont typeface="Arial"/>
              <a:buNone/>
              <a:tabLst/>
              <a:defRPr/>
            </a:pPr>
            <a:fld id="{C58DF478-B544-4ED8-9ED4-6A2648E2D233}" type="slidenum">
              <a:rPr kumimoji="0" lang="en-US" sz="650" b="0" i="0" u="none" strike="noStrike" kern="1200" cap="none" spc="0" normalizeH="0" baseline="0" noProof="0" smtClean="0">
                <a:ln>
                  <a:noFill/>
                </a:ln>
                <a:solidFill>
                  <a:prstClr val="black"/>
                </a:solidFill>
                <a:effectLst/>
                <a:uLnTx/>
                <a:uFillTx/>
                <a:latin typeface="Verdana"/>
                <a:ea typeface="+mn-ea"/>
                <a:cs typeface="+mn-cs"/>
              </a:rPr>
              <a:pPr marL="0" marR="0" lvl="0" indent="0" algn="r" defTabSz="1219170" rtl="0" eaLnBrk="1" fontAlgn="auto" latinLnBrk="0" hangingPunct="1">
                <a:lnSpc>
                  <a:spcPct val="100000"/>
                </a:lnSpc>
                <a:spcBef>
                  <a:spcPts val="800"/>
                </a:spcBef>
                <a:spcAft>
                  <a:spcPts val="0"/>
                </a:spcAft>
                <a:buClrTx/>
                <a:buSzPct val="100000"/>
                <a:buFont typeface="Arial"/>
                <a:buNone/>
                <a:tabLst/>
                <a:defRPr/>
              </a:pPr>
              <a:t>‹#›</a:t>
            </a:fld>
            <a:endParaRPr kumimoji="0" lang="en-US" sz="650" b="0" i="0" u="none" strike="noStrike" kern="1200" cap="none" spc="0" normalizeH="0" baseline="0" noProof="0" dirty="0">
              <a:ln>
                <a:noFill/>
              </a:ln>
              <a:solidFill>
                <a:prstClr val="black"/>
              </a:solidFill>
              <a:effectLst/>
              <a:uLnTx/>
              <a:uFillTx/>
              <a:latin typeface="Verdana"/>
              <a:ea typeface="+mn-ea"/>
              <a:cs typeface="+mn-cs"/>
            </a:endParaRPr>
          </a:p>
        </p:txBody>
      </p:sp>
    </p:spTree>
    <p:extLst>
      <p:ext uri="{BB962C8B-B14F-4D97-AF65-F5344CB8AC3E}">
        <p14:creationId xmlns:p14="http://schemas.microsoft.com/office/powerpoint/2010/main" val="3291123885"/>
      </p:ext>
    </p:extLst>
  </p:cSld>
  <p:clrMap bg1="lt1" tx1="dk1" bg2="lt2" tx2="dk2" accent1="accent1" accent2="accent2" accent3="accent3" accent4="accent4" accent5="accent5" accent6="accent6" hlink="hlink" folHlink="folHlink"/>
  <p:sldLayoutIdLst>
    <p:sldLayoutId id="2147483652" r:id="rId1"/>
  </p:sldLayoutIdLst>
  <p:transition>
    <p:fade/>
  </p:transition>
  <p:hf hdr="0" dt="0"/>
  <p:txStyles>
    <p:titleStyle>
      <a:lvl1pPr algn="l" defTabSz="1219170" rtl="0" eaLnBrk="1" latinLnBrk="0" hangingPunct="1">
        <a:spcBef>
          <a:spcPct val="0"/>
        </a:spcBef>
        <a:buNone/>
        <a:defRPr sz="2000" kern="1200">
          <a:solidFill>
            <a:schemeClr val="accent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0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0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Zigzag DNA">
            <a:extLst>
              <a:ext uri="{FF2B5EF4-FFF2-40B4-BE49-F238E27FC236}">
                <a16:creationId xmlns:a16="http://schemas.microsoft.com/office/drawing/2014/main" id="{28D03B02-12C0-4774-8D48-4F27B3AC4B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124" y="145234"/>
            <a:ext cx="1477683" cy="7188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8A15345-9A4E-4833-8805-B1A39BFC12C3}"/>
              </a:ext>
            </a:extLst>
          </p:cNvPr>
          <p:cNvSpPr txBox="1"/>
          <p:nvPr/>
        </p:nvSpPr>
        <p:spPr>
          <a:xfrm>
            <a:off x="363124" y="5327771"/>
            <a:ext cx="9891921" cy="1292662"/>
          </a:xfrm>
          <a:prstGeom prst="rect">
            <a:avLst/>
          </a:prstGeom>
          <a:noFill/>
        </p:spPr>
        <p:txBody>
          <a:bodyPr wrap="square" rtlCol="0">
            <a:spAutoFit/>
          </a:bodyPr>
          <a:lstStyle/>
          <a:p>
            <a:r>
              <a:rPr lang="en-US" sz="1600" dirty="0"/>
              <a:t>A swarm of robots for encouraging desired social behaviors</a:t>
            </a:r>
          </a:p>
          <a:p>
            <a:endParaRPr lang="en-US" sz="1600" dirty="0"/>
          </a:p>
          <a:p>
            <a:r>
              <a:rPr lang="en-US" sz="1600" dirty="0"/>
              <a:t>Serge Saaybi</a:t>
            </a:r>
          </a:p>
          <a:p>
            <a:r>
              <a:rPr lang="en-US" sz="1600" dirty="0"/>
              <a:t>Thesis Status update report</a:t>
            </a:r>
            <a:endParaRPr lang="en-US" sz="1400" dirty="0"/>
          </a:p>
          <a:p>
            <a:r>
              <a:rPr lang="en-US" sz="1400" dirty="0"/>
              <a:t>TU Delft | 20 April 2021</a:t>
            </a:r>
          </a:p>
        </p:txBody>
      </p:sp>
      <p:pic>
        <p:nvPicPr>
          <p:cNvPr id="7" name="Picture 6" descr="Icon&#10;&#10;Description automatically generated">
            <a:extLst>
              <a:ext uri="{FF2B5EF4-FFF2-40B4-BE49-F238E27FC236}">
                <a16:creationId xmlns:a16="http://schemas.microsoft.com/office/drawing/2014/main" id="{8916756E-1BD3-401F-8FEA-18C59F6129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2976" y="1665976"/>
            <a:ext cx="3526047" cy="3526047"/>
          </a:xfrm>
          <a:prstGeom prst="rect">
            <a:avLst/>
          </a:prstGeom>
        </p:spPr>
      </p:pic>
    </p:spTree>
    <p:extLst>
      <p:ext uri="{BB962C8B-B14F-4D97-AF65-F5344CB8AC3E}">
        <p14:creationId xmlns:p14="http://schemas.microsoft.com/office/powerpoint/2010/main" val="3918618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1FEDAC-5BF7-4D31-A83D-F18C4BCF555D}"/>
              </a:ext>
            </a:extLst>
          </p:cNvPr>
          <p:cNvSpPr>
            <a:spLocks noGrp="1"/>
          </p:cNvSpPr>
          <p:nvPr>
            <p:ph type="body" sz="quarter" idx="13"/>
          </p:nvPr>
        </p:nvSpPr>
        <p:spPr/>
        <p:txBody>
          <a:bodyPr/>
          <a:lstStyle/>
          <a:p>
            <a:r>
              <a:rPr lang="en-US" dirty="0"/>
              <a:t>Setting up the data and the model</a:t>
            </a:r>
          </a:p>
        </p:txBody>
      </p:sp>
      <p:sp>
        <p:nvSpPr>
          <p:cNvPr id="3" name="Title 2">
            <a:extLst>
              <a:ext uri="{FF2B5EF4-FFF2-40B4-BE49-F238E27FC236}">
                <a16:creationId xmlns:a16="http://schemas.microsoft.com/office/drawing/2014/main" id="{05E257B4-71C8-4505-8F4A-612D6B07EF80}"/>
              </a:ext>
            </a:extLst>
          </p:cNvPr>
          <p:cNvSpPr>
            <a:spLocks noGrp="1"/>
          </p:cNvSpPr>
          <p:nvPr>
            <p:ph type="title"/>
          </p:nvPr>
        </p:nvSpPr>
        <p:spPr/>
        <p:txBody>
          <a:bodyPr/>
          <a:lstStyle/>
          <a:p>
            <a:r>
              <a:rPr lang="en-US" dirty="0"/>
              <a:t>Neural networks</a:t>
            </a:r>
          </a:p>
        </p:txBody>
      </p:sp>
      <p:sp>
        <p:nvSpPr>
          <p:cNvPr id="5" name="TextBox 4">
            <a:extLst>
              <a:ext uri="{FF2B5EF4-FFF2-40B4-BE49-F238E27FC236}">
                <a16:creationId xmlns:a16="http://schemas.microsoft.com/office/drawing/2014/main" id="{8761D61C-7173-4DAF-A6BD-3F543F79BE69}"/>
              </a:ext>
            </a:extLst>
          </p:cNvPr>
          <p:cNvSpPr txBox="1"/>
          <p:nvPr/>
        </p:nvSpPr>
        <p:spPr>
          <a:xfrm>
            <a:off x="469900" y="1628507"/>
            <a:ext cx="11115296" cy="3600986"/>
          </a:xfrm>
          <a:prstGeom prst="rect">
            <a:avLst/>
          </a:prstGeom>
          <a:noFill/>
        </p:spPr>
        <p:txBody>
          <a:bodyPr wrap="square">
            <a:spAutoFit/>
          </a:bodyPr>
          <a:lstStyle/>
          <a:p>
            <a:r>
              <a:rPr lang="en-US" sz="1200" dirty="0"/>
              <a:t>Additional design choices regarding data preprocessing, weight initialization need to be made</a:t>
            </a:r>
          </a:p>
          <a:p>
            <a:endParaRPr lang="en-US" sz="1200" dirty="0"/>
          </a:p>
          <a:p>
            <a:r>
              <a:rPr lang="en-US" sz="1200" dirty="0"/>
              <a:t>Data preprocessing:</a:t>
            </a:r>
          </a:p>
          <a:p>
            <a:pPr marL="628650" lvl="1" indent="-171450">
              <a:buFont typeface="Arial" panose="020B0604020202020204" pitchFamily="34" charset="0"/>
              <a:buChar char="•"/>
            </a:pPr>
            <a:r>
              <a:rPr lang="en-US" sz="1200" dirty="0"/>
              <a:t>Mean subtraction</a:t>
            </a:r>
          </a:p>
          <a:p>
            <a:pPr marL="628650" lvl="1" indent="-171450">
              <a:buFont typeface="Arial" panose="020B0604020202020204" pitchFamily="34" charset="0"/>
              <a:buChar char="•"/>
            </a:pPr>
            <a:r>
              <a:rPr lang="en-US" sz="1200" dirty="0"/>
              <a:t>Normalization</a:t>
            </a:r>
          </a:p>
          <a:p>
            <a:pPr marL="628650" lvl="1" indent="-171450">
              <a:buFont typeface="Arial" panose="020B0604020202020204" pitchFamily="34" charset="0"/>
              <a:buChar char="•"/>
            </a:pPr>
            <a:r>
              <a:rPr lang="en-US" sz="1200" dirty="0"/>
              <a:t>PCA and Whitening</a:t>
            </a:r>
          </a:p>
          <a:p>
            <a:pPr marL="628650" lvl="1" indent="-171450">
              <a:buFont typeface="Arial" panose="020B0604020202020204" pitchFamily="34" charset="0"/>
              <a:buChar char="•"/>
            </a:pPr>
            <a:endParaRPr lang="en-US" sz="1200" dirty="0"/>
          </a:p>
          <a:p>
            <a:r>
              <a:rPr lang="en-US" sz="1200" dirty="0"/>
              <a:t>Weight Initialization:  Before we can begin to train the network, we must initialize its parameters.</a:t>
            </a:r>
          </a:p>
          <a:p>
            <a:pPr marL="628650" lvl="1" indent="-171450">
              <a:buFont typeface="Arial" panose="020B0604020202020204" pitchFamily="34" charset="0"/>
              <a:buChar char="•"/>
            </a:pPr>
            <a:r>
              <a:rPr lang="en-US" sz="1200" dirty="0"/>
              <a:t>All zero initialization</a:t>
            </a:r>
          </a:p>
          <a:p>
            <a:pPr marL="628650" lvl="1" indent="-171450">
              <a:buFont typeface="Arial" panose="020B0604020202020204" pitchFamily="34" charset="0"/>
              <a:buChar char="•"/>
            </a:pPr>
            <a:r>
              <a:rPr lang="en-US" sz="1200" dirty="0"/>
              <a:t>Small random numbers</a:t>
            </a:r>
          </a:p>
          <a:p>
            <a:pPr marL="628650" lvl="1" indent="-171450">
              <a:buFont typeface="Arial" panose="020B0604020202020204" pitchFamily="34" charset="0"/>
              <a:buChar char="•"/>
            </a:pPr>
            <a:r>
              <a:rPr lang="en-US" sz="1200" dirty="0"/>
              <a:t>Xavier initialization</a:t>
            </a:r>
          </a:p>
          <a:p>
            <a:pPr marL="628650" lvl="1" indent="-171450">
              <a:buFont typeface="Arial" panose="020B0604020202020204" pitchFamily="34" charset="0"/>
              <a:buChar char="•"/>
            </a:pPr>
            <a:r>
              <a:rPr lang="en-US" sz="1200" dirty="0"/>
              <a:t>He initialization</a:t>
            </a:r>
          </a:p>
          <a:p>
            <a:pPr marL="628650" lvl="1" indent="-171450">
              <a:buFont typeface="Arial" panose="020B0604020202020204" pitchFamily="34" charset="0"/>
              <a:buChar char="•"/>
            </a:pPr>
            <a:r>
              <a:rPr lang="en-US" sz="1200" dirty="0"/>
              <a:t>Batch Normalization.</a:t>
            </a:r>
          </a:p>
          <a:p>
            <a:pPr marL="628650" lvl="1" indent="-171450">
              <a:buFont typeface="Arial" panose="020B0604020202020204" pitchFamily="34" charset="0"/>
              <a:buChar char="•"/>
            </a:pPr>
            <a:endParaRPr lang="en-US" sz="1200" dirty="0"/>
          </a:p>
          <a:p>
            <a:r>
              <a:rPr lang="en-US" sz="1200" dirty="0"/>
              <a:t>Regularization : There are several ways of controlling the capacity of Neural Networks to prevent overfitting:</a:t>
            </a:r>
          </a:p>
          <a:p>
            <a:pPr marL="628650" lvl="1" indent="-171450">
              <a:buFont typeface="Arial" panose="020B0604020202020204" pitchFamily="34" charset="0"/>
              <a:buChar char="•"/>
            </a:pPr>
            <a:r>
              <a:rPr lang="en-US" sz="1200" dirty="0"/>
              <a:t>L2 regularization</a:t>
            </a:r>
          </a:p>
          <a:p>
            <a:pPr marL="628650" lvl="1" indent="-171450">
              <a:buFont typeface="Arial" panose="020B0604020202020204" pitchFamily="34" charset="0"/>
              <a:buChar char="•"/>
            </a:pPr>
            <a:r>
              <a:rPr lang="en-US" sz="1200" dirty="0"/>
              <a:t>L1 regularization</a:t>
            </a:r>
          </a:p>
          <a:p>
            <a:pPr marL="628650" lvl="1" indent="-171450">
              <a:buFont typeface="Arial" panose="020B0604020202020204" pitchFamily="34" charset="0"/>
              <a:buChar char="•"/>
            </a:pPr>
            <a:r>
              <a:rPr lang="en-US" sz="1200" dirty="0"/>
              <a:t>Max norm constraints</a:t>
            </a:r>
          </a:p>
          <a:p>
            <a:pPr marL="628650" lvl="1" indent="-171450">
              <a:buFont typeface="Arial" panose="020B0604020202020204" pitchFamily="34" charset="0"/>
              <a:buChar char="•"/>
            </a:pPr>
            <a:r>
              <a:rPr lang="en-US" sz="1200" dirty="0"/>
              <a:t>Dropout </a:t>
            </a:r>
          </a:p>
        </p:txBody>
      </p:sp>
    </p:spTree>
    <p:extLst>
      <p:ext uri="{BB962C8B-B14F-4D97-AF65-F5344CB8AC3E}">
        <p14:creationId xmlns:p14="http://schemas.microsoft.com/office/powerpoint/2010/main" val="115969861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118D39-93D4-432C-AEC1-0746AF787CA6}"/>
              </a:ext>
            </a:extLst>
          </p:cNvPr>
          <p:cNvSpPr>
            <a:spLocks noGrp="1"/>
          </p:cNvSpPr>
          <p:nvPr>
            <p:ph type="body" sz="quarter" idx="13"/>
          </p:nvPr>
        </p:nvSpPr>
        <p:spPr/>
        <p:txBody>
          <a:bodyPr/>
          <a:lstStyle/>
          <a:p>
            <a:r>
              <a:rPr lang="en-US" dirty="0"/>
              <a:t>Parameter updates</a:t>
            </a:r>
          </a:p>
        </p:txBody>
      </p:sp>
      <p:sp>
        <p:nvSpPr>
          <p:cNvPr id="3" name="Title 2">
            <a:extLst>
              <a:ext uri="{FF2B5EF4-FFF2-40B4-BE49-F238E27FC236}">
                <a16:creationId xmlns:a16="http://schemas.microsoft.com/office/drawing/2014/main" id="{13F2AC78-E9CA-4992-A70C-22DA849C38F6}"/>
              </a:ext>
            </a:extLst>
          </p:cNvPr>
          <p:cNvSpPr>
            <a:spLocks noGrp="1"/>
          </p:cNvSpPr>
          <p:nvPr>
            <p:ph type="title"/>
          </p:nvPr>
        </p:nvSpPr>
        <p:spPr/>
        <p:txBody>
          <a:bodyPr/>
          <a:lstStyle/>
          <a:p>
            <a:r>
              <a:rPr lang="en-US" dirty="0"/>
              <a:t>Neural networks</a:t>
            </a:r>
          </a:p>
        </p:txBody>
      </p:sp>
      <p:sp>
        <p:nvSpPr>
          <p:cNvPr id="5" name="TextBox 4">
            <a:extLst>
              <a:ext uri="{FF2B5EF4-FFF2-40B4-BE49-F238E27FC236}">
                <a16:creationId xmlns:a16="http://schemas.microsoft.com/office/drawing/2014/main" id="{8F145C29-023E-463F-89E4-E457BBB6106D}"/>
              </a:ext>
            </a:extLst>
          </p:cNvPr>
          <p:cNvSpPr txBox="1"/>
          <p:nvPr/>
        </p:nvSpPr>
        <p:spPr>
          <a:xfrm>
            <a:off x="469899" y="1070791"/>
            <a:ext cx="11252199" cy="2862322"/>
          </a:xfrm>
          <a:prstGeom prst="rect">
            <a:avLst/>
          </a:prstGeom>
          <a:noFill/>
        </p:spPr>
        <p:txBody>
          <a:bodyPr wrap="square">
            <a:spAutoFit/>
          </a:bodyPr>
          <a:lstStyle/>
          <a:p>
            <a:r>
              <a:rPr lang="en-US" sz="1200" dirty="0"/>
              <a:t>Once the analytic gradient is computed with backpropagation, the gradients are used to perform a parameter update. There are several approaches for performing the update:</a:t>
            </a:r>
          </a:p>
          <a:p>
            <a:endParaRPr lang="en-US" sz="1200" dirty="0"/>
          </a:p>
          <a:p>
            <a:pPr marL="171450" indent="-171450">
              <a:buFont typeface="Arial" panose="020B0604020202020204" pitchFamily="34" charset="0"/>
              <a:buChar char="•"/>
            </a:pPr>
            <a:r>
              <a:rPr lang="en-US" sz="1200" b="1" dirty="0"/>
              <a:t>SGD vanilla</a:t>
            </a:r>
            <a:r>
              <a:rPr lang="en-US" sz="1200" dirty="0"/>
              <a:t>: change the parameters along the negative gradient direction. However it faces some problems with local minima or saddle point</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b="1" dirty="0"/>
              <a:t>SGD + Momentum</a:t>
            </a:r>
          </a:p>
          <a:p>
            <a:pPr marL="171450" indent="-171450">
              <a:buFont typeface="Arial" panose="020B0604020202020204" pitchFamily="34" charset="0"/>
              <a:buChar char="•"/>
            </a:pPr>
            <a:endParaRPr lang="en-US" sz="1200" b="1" dirty="0"/>
          </a:p>
          <a:p>
            <a:pPr marL="171450" indent="-171450">
              <a:buFont typeface="Arial" panose="020B0604020202020204" pitchFamily="34" charset="0"/>
              <a:buChar char="•"/>
            </a:pPr>
            <a:r>
              <a:rPr lang="en-US" sz="1200" b="1" dirty="0" err="1"/>
              <a:t>Nestrov</a:t>
            </a:r>
            <a:r>
              <a:rPr lang="en-US" sz="1200" b="1" dirty="0"/>
              <a:t> momentum</a:t>
            </a:r>
          </a:p>
          <a:p>
            <a:pPr marL="171450" indent="-171450">
              <a:buFont typeface="Arial" panose="020B0604020202020204" pitchFamily="34" charset="0"/>
              <a:buChar char="•"/>
            </a:pPr>
            <a:endParaRPr lang="en-US" sz="1200" b="1" dirty="0"/>
          </a:p>
          <a:p>
            <a:pPr marL="171450" indent="-171450">
              <a:buFont typeface="Arial" panose="020B0604020202020204" pitchFamily="34" charset="0"/>
              <a:buChar char="•"/>
            </a:pPr>
            <a:r>
              <a:rPr lang="en-US" sz="1200" b="1" dirty="0" err="1"/>
              <a:t>AdaGrad</a:t>
            </a:r>
            <a:endParaRPr lang="en-US" sz="1200" b="1" dirty="0"/>
          </a:p>
          <a:p>
            <a:pPr marL="171450" indent="-171450">
              <a:buFont typeface="Arial" panose="020B0604020202020204" pitchFamily="34" charset="0"/>
              <a:buChar char="•"/>
            </a:pPr>
            <a:endParaRPr lang="en-US" sz="1200" b="1" dirty="0"/>
          </a:p>
          <a:p>
            <a:pPr marL="171450" indent="-171450">
              <a:buFont typeface="Arial" panose="020B0604020202020204" pitchFamily="34" charset="0"/>
              <a:buChar char="•"/>
            </a:pPr>
            <a:r>
              <a:rPr lang="en-US" sz="1200" b="1" dirty="0"/>
              <a:t>Adam</a:t>
            </a:r>
          </a:p>
          <a:p>
            <a:pPr marL="171450" indent="-171450">
              <a:buFont typeface="Arial" panose="020B0604020202020204" pitchFamily="34" charset="0"/>
              <a:buChar char="•"/>
            </a:pPr>
            <a:endParaRPr lang="en-US" sz="1200" b="1" dirty="0"/>
          </a:p>
          <a:p>
            <a:pPr marL="171450" indent="-171450">
              <a:buFont typeface="Arial" panose="020B0604020202020204" pitchFamily="34" charset="0"/>
              <a:buChar char="•"/>
            </a:pPr>
            <a:r>
              <a:rPr lang="en-US" sz="1200" b="1" dirty="0" err="1"/>
              <a:t>RMSProp</a:t>
            </a:r>
            <a:endParaRPr lang="en-US" sz="1200" b="1" dirty="0"/>
          </a:p>
        </p:txBody>
      </p:sp>
    </p:spTree>
    <p:extLst>
      <p:ext uri="{BB962C8B-B14F-4D97-AF65-F5344CB8AC3E}">
        <p14:creationId xmlns:p14="http://schemas.microsoft.com/office/powerpoint/2010/main" val="396765774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F89498-F9C3-49FF-B13D-242E2C501510}"/>
              </a:ext>
            </a:extLst>
          </p:cNvPr>
          <p:cNvSpPr>
            <a:spLocks noGrp="1"/>
          </p:cNvSpPr>
          <p:nvPr>
            <p:ph type="title"/>
          </p:nvPr>
        </p:nvSpPr>
        <p:spPr/>
        <p:txBody>
          <a:bodyPr/>
          <a:lstStyle/>
          <a:p>
            <a:r>
              <a:rPr lang="en-US" dirty="0"/>
              <a:t>CNN</a:t>
            </a:r>
          </a:p>
        </p:txBody>
      </p:sp>
      <p:sp>
        <p:nvSpPr>
          <p:cNvPr id="4" name="TextBox 3">
            <a:extLst>
              <a:ext uri="{FF2B5EF4-FFF2-40B4-BE49-F238E27FC236}">
                <a16:creationId xmlns:a16="http://schemas.microsoft.com/office/drawing/2014/main" id="{B1A754B7-5F79-4329-834C-14C3FD2A9607}"/>
              </a:ext>
            </a:extLst>
          </p:cNvPr>
          <p:cNvSpPr txBox="1"/>
          <p:nvPr/>
        </p:nvSpPr>
        <p:spPr>
          <a:xfrm>
            <a:off x="469900" y="1182813"/>
            <a:ext cx="11252199" cy="830997"/>
          </a:xfrm>
          <a:prstGeom prst="rect">
            <a:avLst/>
          </a:prstGeom>
          <a:noFill/>
        </p:spPr>
        <p:txBody>
          <a:bodyPr wrap="square">
            <a:spAutoFit/>
          </a:bodyPr>
          <a:lstStyle/>
          <a:p>
            <a:pPr marL="171450" indent="-171450">
              <a:buFont typeface="Arial" panose="020B0604020202020204" pitchFamily="34" charset="0"/>
              <a:buChar char="•"/>
            </a:pPr>
            <a:r>
              <a:rPr lang="en-US" sz="1200" b="0" i="0" dirty="0">
                <a:solidFill>
                  <a:srgbClr val="000000"/>
                </a:solidFill>
                <a:effectLst/>
                <a:latin typeface="+mj-lt"/>
              </a:rPr>
              <a:t>CNN assumes that the input is an image, and thus keeps the same structure of the input: i.e. 32x32x3. </a:t>
            </a:r>
          </a:p>
          <a:p>
            <a:pPr marL="171450" indent="-171450">
              <a:buFont typeface="Arial" panose="020B0604020202020204" pitchFamily="34" charset="0"/>
              <a:buChar char="•"/>
            </a:pPr>
            <a:r>
              <a:rPr lang="en-US" sz="1200" b="0" i="0" dirty="0">
                <a:solidFill>
                  <a:srgbClr val="000000"/>
                </a:solidFill>
                <a:effectLst/>
                <a:latin typeface="+mj-lt"/>
              </a:rPr>
              <a:t>Regular Neural Nets don’t scale well to full images. </a:t>
            </a:r>
          </a:p>
          <a:p>
            <a:pPr marL="171450" indent="-171450">
              <a:buFont typeface="Arial" panose="020B0604020202020204" pitchFamily="34" charset="0"/>
              <a:buChar char="•"/>
            </a:pPr>
            <a:r>
              <a:rPr lang="en-US" sz="1200" dirty="0">
                <a:latin typeface="+mj-lt"/>
              </a:rPr>
              <a:t>We use three main types of layers to build </a:t>
            </a:r>
            <a:r>
              <a:rPr lang="en-US" sz="1200" dirty="0" err="1">
                <a:latin typeface="+mj-lt"/>
              </a:rPr>
              <a:t>ConvNet</a:t>
            </a:r>
            <a:r>
              <a:rPr lang="en-US" sz="1200" dirty="0">
                <a:latin typeface="+mj-lt"/>
              </a:rPr>
              <a:t> architectures: Convolutional Layer, Pooling Layer, and Fully-Connected Layer. </a:t>
            </a:r>
          </a:p>
          <a:p>
            <a:pPr marL="171450" indent="-171450">
              <a:buFont typeface="Arial" panose="020B0604020202020204" pitchFamily="34" charset="0"/>
              <a:buChar char="•"/>
            </a:pPr>
            <a:endParaRPr lang="en-US" sz="1200" dirty="0">
              <a:latin typeface="+mj-lt"/>
            </a:endParaRPr>
          </a:p>
        </p:txBody>
      </p:sp>
      <p:pic>
        <p:nvPicPr>
          <p:cNvPr id="1028" name="Picture 4">
            <a:extLst>
              <a:ext uri="{FF2B5EF4-FFF2-40B4-BE49-F238E27FC236}">
                <a16:creationId xmlns:a16="http://schemas.microsoft.com/office/drawing/2014/main" id="{B57F51CC-F906-4BA4-B99E-DA60AFA582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474" y="2780691"/>
            <a:ext cx="3861950" cy="137102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4315EA8-0E4A-452A-AF60-CD4F0127C861}"/>
              </a:ext>
            </a:extLst>
          </p:cNvPr>
          <p:cNvSpPr txBox="1"/>
          <p:nvPr/>
        </p:nvSpPr>
        <p:spPr>
          <a:xfrm>
            <a:off x="617384" y="4472474"/>
            <a:ext cx="4412130" cy="1015663"/>
          </a:xfrm>
          <a:prstGeom prst="rect">
            <a:avLst/>
          </a:prstGeom>
          <a:noFill/>
        </p:spPr>
        <p:txBody>
          <a:bodyPr wrap="square">
            <a:spAutoFit/>
          </a:bodyPr>
          <a:lstStyle/>
          <a:p>
            <a:pPr algn="ctr"/>
            <a:r>
              <a:rPr lang="en-US" sz="1200" b="0" i="0" dirty="0">
                <a:effectLst/>
                <a:latin typeface="+mj-lt"/>
              </a:rPr>
              <a:t>A </a:t>
            </a:r>
            <a:r>
              <a:rPr lang="en-US" sz="1200" b="0" i="0" dirty="0" err="1">
                <a:effectLst/>
                <a:latin typeface="+mj-lt"/>
              </a:rPr>
              <a:t>ConvNet</a:t>
            </a:r>
            <a:r>
              <a:rPr lang="en-US" sz="1200" b="0" i="0" dirty="0">
                <a:effectLst/>
                <a:latin typeface="+mj-lt"/>
              </a:rPr>
              <a:t> arranges its neurons in three dimensions (width, height, depth), as visualized in one of the layers. Every layer of a </a:t>
            </a:r>
            <a:r>
              <a:rPr lang="en-US" sz="1200" b="0" i="0" dirty="0" err="1">
                <a:effectLst/>
                <a:latin typeface="+mj-lt"/>
              </a:rPr>
              <a:t>ConvNet</a:t>
            </a:r>
            <a:r>
              <a:rPr lang="en-US" sz="1200" b="0" i="0" dirty="0">
                <a:effectLst/>
                <a:latin typeface="+mj-lt"/>
              </a:rPr>
              <a:t> transforms the 3D input volume to a 3D output volume of neuron activations</a:t>
            </a:r>
            <a:endParaRPr lang="en-US" sz="1200" dirty="0">
              <a:latin typeface="+mj-lt"/>
            </a:endParaRPr>
          </a:p>
        </p:txBody>
      </p:sp>
      <p:pic>
        <p:nvPicPr>
          <p:cNvPr id="13" name="Picture 2">
            <a:extLst>
              <a:ext uri="{FF2B5EF4-FFF2-40B4-BE49-F238E27FC236}">
                <a16:creationId xmlns:a16="http://schemas.microsoft.com/office/drawing/2014/main" id="{F0685608-3364-476F-8C6D-7DEC1E4226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6888" y="2459934"/>
            <a:ext cx="4309603" cy="206380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E75D9E1-943A-44C1-96C3-11394218AF22}"/>
              </a:ext>
            </a:extLst>
          </p:cNvPr>
          <p:cNvSpPr txBox="1"/>
          <p:nvPr/>
        </p:nvSpPr>
        <p:spPr>
          <a:xfrm>
            <a:off x="6446888" y="4657141"/>
            <a:ext cx="4309603" cy="646331"/>
          </a:xfrm>
          <a:prstGeom prst="rect">
            <a:avLst/>
          </a:prstGeom>
          <a:noFill/>
        </p:spPr>
        <p:txBody>
          <a:bodyPr wrap="square">
            <a:spAutoFit/>
          </a:bodyPr>
          <a:lstStyle/>
          <a:p>
            <a:r>
              <a:rPr lang="en-US" sz="1200" b="0" i="0" dirty="0">
                <a:effectLst/>
                <a:latin typeface="+mj-lt"/>
              </a:rPr>
              <a:t>The activations of an example </a:t>
            </a:r>
            <a:r>
              <a:rPr lang="en-US" sz="1200" b="0" i="0" dirty="0" err="1">
                <a:effectLst/>
                <a:latin typeface="+mj-lt"/>
              </a:rPr>
              <a:t>ConvNet</a:t>
            </a:r>
            <a:r>
              <a:rPr lang="en-US" sz="1200" b="0" i="0" dirty="0">
                <a:effectLst/>
                <a:latin typeface="+mj-lt"/>
              </a:rPr>
              <a:t> architecture. The initial volume stores the raw image pixels (left) and the last volume stores the class scores (right). </a:t>
            </a:r>
            <a:endParaRPr lang="en-US" sz="1200" dirty="0">
              <a:latin typeface="+mj-lt"/>
            </a:endParaRPr>
          </a:p>
        </p:txBody>
      </p:sp>
    </p:spTree>
    <p:extLst>
      <p:ext uri="{BB962C8B-B14F-4D97-AF65-F5344CB8AC3E}">
        <p14:creationId xmlns:p14="http://schemas.microsoft.com/office/powerpoint/2010/main" val="51772192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6374B2-0BD3-4F7B-9312-214B313566B3}"/>
              </a:ext>
            </a:extLst>
          </p:cNvPr>
          <p:cNvSpPr>
            <a:spLocks noGrp="1"/>
          </p:cNvSpPr>
          <p:nvPr>
            <p:ph type="body" sz="quarter" idx="13"/>
          </p:nvPr>
        </p:nvSpPr>
        <p:spPr/>
        <p:txBody>
          <a:bodyPr/>
          <a:lstStyle/>
          <a:p>
            <a:r>
              <a:rPr lang="en-US" dirty="0"/>
              <a:t>Core building block of a Convolutional Network</a:t>
            </a:r>
          </a:p>
        </p:txBody>
      </p:sp>
      <p:sp>
        <p:nvSpPr>
          <p:cNvPr id="3" name="Title 2">
            <a:extLst>
              <a:ext uri="{FF2B5EF4-FFF2-40B4-BE49-F238E27FC236}">
                <a16:creationId xmlns:a16="http://schemas.microsoft.com/office/drawing/2014/main" id="{B0FFF8D7-4756-4329-9558-3115DEABF78B}"/>
              </a:ext>
            </a:extLst>
          </p:cNvPr>
          <p:cNvSpPr>
            <a:spLocks noGrp="1"/>
          </p:cNvSpPr>
          <p:nvPr>
            <p:ph type="title"/>
          </p:nvPr>
        </p:nvSpPr>
        <p:spPr/>
        <p:txBody>
          <a:bodyPr/>
          <a:lstStyle/>
          <a:p>
            <a:r>
              <a:rPr lang="en-US" dirty="0"/>
              <a:t>Convolutional Layer</a:t>
            </a:r>
          </a:p>
        </p:txBody>
      </p:sp>
      <p:sp>
        <p:nvSpPr>
          <p:cNvPr id="5" name="TextBox 4">
            <a:extLst>
              <a:ext uri="{FF2B5EF4-FFF2-40B4-BE49-F238E27FC236}">
                <a16:creationId xmlns:a16="http://schemas.microsoft.com/office/drawing/2014/main" id="{0140C0D2-C1A5-439D-B8DE-703BC6F1FEC1}"/>
              </a:ext>
            </a:extLst>
          </p:cNvPr>
          <p:cNvSpPr txBox="1"/>
          <p:nvPr/>
        </p:nvSpPr>
        <p:spPr>
          <a:xfrm>
            <a:off x="469900" y="1082374"/>
            <a:ext cx="11182408" cy="2677656"/>
          </a:xfrm>
          <a:prstGeom prst="rect">
            <a:avLst/>
          </a:prstGeom>
          <a:noFill/>
        </p:spPr>
        <p:txBody>
          <a:bodyPr wrap="square">
            <a:spAutoFit/>
          </a:bodyPr>
          <a:lstStyle/>
          <a:p>
            <a:r>
              <a:rPr lang="en-US" sz="1200" dirty="0"/>
              <a:t>The CONV layer’s parameters consist of a set of learnable filters. Every filter is small spatially (along width and height), but extends through the full depth of the input volume. </a:t>
            </a:r>
          </a:p>
          <a:p>
            <a:endParaRPr lang="en-US" sz="1200" dirty="0"/>
          </a:p>
          <a:p>
            <a:r>
              <a:rPr lang="en-US" sz="1200" dirty="0"/>
              <a:t>For example, a typical filter on a first layer of a </a:t>
            </a:r>
            <a:r>
              <a:rPr lang="en-US" sz="1200" dirty="0" err="1"/>
              <a:t>ConvNet</a:t>
            </a:r>
            <a:r>
              <a:rPr lang="en-US" sz="1200" dirty="0"/>
              <a:t> might have size 5x5x3 (i.e. 5 pixels width and height, and 3 because images have depth 3, the color channels). </a:t>
            </a:r>
          </a:p>
          <a:p>
            <a:endParaRPr lang="en-US" sz="1200" dirty="0"/>
          </a:p>
          <a:p>
            <a:r>
              <a:rPr lang="en-US" sz="1200" dirty="0"/>
              <a:t>During the forward pass, we slide (more precisely, convolve) each filter across the width and height of the input volume and compute dot products between the entries of the filter and the input at any position.</a:t>
            </a:r>
          </a:p>
          <a:p>
            <a:endParaRPr lang="en-US" sz="1200" dirty="0"/>
          </a:p>
          <a:p>
            <a:r>
              <a:rPr lang="en-US" sz="1200" dirty="0"/>
              <a:t>As we slide the filter over the width and height of the input volume we will produce a 2-dimensional activation map that gives the responses of that filter at every spatial position.</a:t>
            </a:r>
          </a:p>
          <a:p>
            <a:endParaRPr lang="en-US" sz="1200" dirty="0"/>
          </a:p>
          <a:p>
            <a:r>
              <a:rPr lang="en-US" sz="1200" dirty="0"/>
              <a:t>Now, we will have an entire set of filters in each CONV layer (e.g. 12 filters), and each of them will produce a separate 2-dimensional activation map. We will stack these activation maps along the depth dimension and produce the output volume.</a:t>
            </a:r>
          </a:p>
        </p:txBody>
      </p:sp>
      <p:pic>
        <p:nvPicPr>
          <p:cNvPr id="3074" name="Picture 2">
            <a:extLst>
              <a:ext uri="{FF2B5EF4-FFF2-40B4-BE49-F238E27FC236}">
                <a16:creationId xmlns:a16="http://schemas.microsoft.com/office/drawing/2014/main" id="{BF5E6304-98ED-4729-98C8-C6AB6BEBC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909" y="4024525"/>
            <a:ext cx="2984383" cy="209678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D80322C-1566-4E27-B372-13E5D15521A3}"/>
              </a:ext>
            </a:extLst>
          </p:cNvPr>
          <p:cNvSpPr txBox="1"/>
          <p:nvPr/>
        </p:nvSpPr>
        <p:spPr>
          <a:xfrm>
            <a:off x="4026966" y="4321503"/>
            <a:ext cx="7412125" cy="1015663"/>
          </a:xfrm>
          <a:prstGeom prst="rect">
            <a:avLst/>
          </a:prstGeom>
          <a:noFill/>
        </p:spPr>
        <p:txBody>
          <a:bodyPr wrap="square">
            <a:spAutoFit/>
          </a:bodyPr>
          <a:lstStyle/>
          <a:p>
            <a:r>
              <a:rPr lang="en-US" sz="1200" b="0" i="0" dirty="0">
                <a:effectLst/>
                <a:latin typeface="+mj-lt"/>
              </a:rPr>
              <a:t>An example input volume in red (e.g. a 32x32x3 CIFAR-10 image), and an example volume of neurons in the first Convolutional layer. Each neuron in the convolutional layer is connected only to a local region in the input volume spatially, but to the full depth (i.e. all color channels). Note, there are multiple neurons (5 in this example) along the depth, all looking at the same region in the input</a:t>
            </a:r>
            <a:endParaRPr lang="en-US" sz="1200" dirty="0">
              <a:latin typeface="+mj-lt"/>
            </a:endParaRPr>
          </a:p>
        </p:txBody>
      </p:sp>
    </p:spTree>
    <p:extLst>
      <p:ext uri="{BB962C8B-B14F-4D97-AF65-F5344CB8AC3E}">
        <p14:creationId xmlns:p14="http://schemas.microsoft.com/office/powerpoint/2010/main" val="105324229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6374B2-0BD3-4F7B-9312-214B313566B3}"/>
              </a:ext>
            </a:extLst>
          </p:cNvPr>
          <p:cNvSpPr>
            <a:spLocks noGrp="1"/>
          </p:cNvSpPr>
          <p:nvPr>
            <p:ph type="body" sz="quarter" idx="13"/>
          </p:nvPr>
        </p:nvSpPr>
        <p:spPr/>
        <p:txBody>
          <a:bodyPr/>
          <a:lstStyle/>
          <a:p>
            <a:r>
              <a:rPr lang="en-US" dirty="0"/>
              <a:t>Core building block of a Convolutional Network</a:t>
            </a:r>
          </a:p>
        </p:txBody>
      </p:sp>
      <p:sp>
        <p:nvSpPr>
          <p:cNvPr id="3" name="Title 2">
            <a:extLst>
              <a:ext uri="{FF2B5EF4-FFF2-40B4-BE49-F238E27FC236}">
                <a16:creationId xmlns:a16="http://schemas.microsoft.com/office/drawing/2014/main" id="{B0FFF8D7-4756-4329-9558-3115DEABF78B}"/>
              </a:ext>
            </a:extLst>
          </p:cNvPr>
          <p:cNvSpPr>
            <a:spLocks noGrp="1"/>
          </p:cNvSpPr>
          <p:nvPr>
            <p:ph type="title"/>
          </p:nvPr>
        </p:nvSpPr>
        <p:spPr/>
        <p:txBody>
          <a:bodyPr/>
          <a:lstStyle/>
          <a:p>
            <a:r>
              <a:rPr lang="en-US" dirty="0"/>
              <a:t>Convolutional Layer</a:t>
            </a:r>
          </a:p>
        </p:txBody>
      </p:sp>
      <p:sp>
        <p:nvSpPr>
          <p:cNvPr id="5" name="TextBox 4">
            <a:extLst>
              <a:ext uri="{FF2B5EF4-FFF2-40B4-BE49-F238E27FC236}">
                <a16:creationId xmlns:a16="http://schemas.microsoft.com/office/drawing/2014/main" id="{0140C0D2-C1A5-439D-B8DE-703BC6F1FEC1}"/>
              </a:ext>
            </a:extLst>
          </p:cNvPr>
          <p:cNvSpPr txBox="1"/>
          <p:nvPr/>
        </p:nvSpPr>
        <p:spPr>
          <a:xfrm>
            <a:off x="469900" y="1106532"/>
            <a:ext cx="11182408" cy="2677656"/>
          </a:xfrm>
          <a:prstGeom prst="rect">
            <a:avLst/>
          </a:prstGeom>
          <a:noFill/>
        </p:spPr>
        <p:txBody>
          <a:bodyPr wrap="square">
            <a:spAutoFit/>
          </a:bodyPr>
          <a:lstStyle/>
          <a:p>
            <a:r>
              <a:rPr lang="en-US" sz="1200" dirty="0"/>
              <a:t>Three hyperparameters control the size of the output volume: the depth, stride and zero-padding:</a:t>
            </a:r>
          </a:p>
          <a:p>
            <a:endParaRPr lang="en-US" sz="1200" dirty="0"/>
          </a:p>
          <a:p>
            <a:pPr marL="228600" indent="-228600">
              <a:buFont typeface="+mj-lt"/>
              <a:buAutoNum type="arabicPeriod"/>
            </a:pPr>
            <a:r>
              <a:rPr lang="en-US" sz="1200" dirty="0"/>
              <a:t>First, the depth of the output volume is a hyperparameter: it corresponds to the number of filters we would like to use, each learning to look for something different in the input. </a:t>
            </a:r>
          </a:p>
          <a:p>
            <a:pPr marL="228600" indent="-228600">
              <a:buFont typeface="+mj-lt"/>
              <a:buAutoNum type="arabicPeriod"/>
            </a:pPr>
            <a:endParaRPr lang="en-US" sz="1200" dirty="0"/>
          </a:p>
          <a:p>
            <a:pPr marL="228600" indent="-228600">
              <a:buFont typeface="+mj-lt"/>
              <a:buAutoNum type="arabicPeriod"/>
            </a:pPr>
            <a:r>
              <a:rPr lang="en-US" sz="1200" dirty="0"/>
              <a:t>Second, we must specify the stride with which we slide the filter. When the stride is 1 then we move the filters one pixel at a time. </a:t>
            </a:r>
          </a:p>
          <a:p>
            <a:pPr marL="228600" indent="-228600">
              <a:buFont typeface="+mj-lt"/>
              <a:buAutoNum type="arabicPeriod"/>
            </a:pPr>
            <a:endParaRPr lang="en-US" sz="1200" dirty="0"/>
          </a:p>
          <a:p>
            <a:pPr marL="228600" indent="-228600">
              <a:buFont typeface="+mj-lt"/>
              <a:buAutoNum type="arabicPeriod"/>
            </a:pPr>
            <a:r>
              <a:rPr lang="en-US" sz="1200" dirty="0"/>
              <a:t>Sometimes it is convenient to pad the input volume with zeros around the border. The size of this zero-padding is a hyperparameter. The nice feature of zero padding is that it will allow us to control the spatial size of the output volumes.</a:t>
            </a:r>
          </a:p>
          <a:p>
            <a:pPr marL="228600" indent="-228600">
              <a:buFont typeface="+mj-lt"/>
              <a:buAutoNum type="arabicPeriod"/>
            </a:pPr>
            <a:endParaRPr lang="en-US" sz="1200" dirty="0"/>
          </a:p>
          <a:p>
            <a:r>
              <a:rPr lang="en-US" sz="1200" dirty="0"/>
              <a:t>We can compute the spatial size of the output volume as a function of the input volume size (W), the receptive field size of the Conv Layer neurons (F), the stride with which they are applied (S), and the amount of zero padding used (P) on the border. </a:t>
            </a:r>
          </a:p>
          <a:p>
            <a:endParaRPr lang="en-US" sz="1200" dirty="0"/>
          </a:p>
          <a:p>
            <a:r>
              <a:rPr lang="en-US" sz="1200" dirty="0"/>
              <a:t>The formula for calculating how many neurons “fit” is given by (W−F+2P)/S+1.</a:t>
            </a:r>
          </a:p>
        </p:txBody>
      </p:sp>
      <p:pic>
        <p:nvPicPr>
          <p:cNvPr id="4099" name="Picture 3">
            <a:extLst>
              <a:ext uri="{FF2B5EF4-FFF2-40B4-BE49-F238E27FC236}">
                <a16:creationId xmlns:a16="http://schemas.microsoft.com/office/drawing/2014/main" id="{C01E13C8-D170-4D18-85EF-7A1408BECD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193" y="4069789"/>
            <a:ext cx="5788288" cy="115631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544A702-E269-40CF-A096-94F77F4E5B74}"/>
              </a:ext>
            </a:extLst>
          </p:cNvPr>
          <p:cNvSpPr txBox="1"/>
          <p:nvPr/>
        </p:nvSpPr>
        <p:spPr>
          <a:xfrm>
            <a:off x="6684511" y="3863115"/>
            <a:ext cx="4967797" cy="1569660"/>
          </a:xfrm>
          <a:prstGeom prst="rect">
            <a:avLst/>
          </a:prstGeom>
          <a:noFill/>
        </p:spPr>
        <p:txBody>
          <a:bodyPr wrap="square">
            <a:spAutoFit/>
          </a:bodyPr>
          <a:lstStyle/>
          <a:p>
            <a:r>
              <a:rPr lang="en-US" sz="1200" dirty="0"/>
              <a:t>Illustration of a spatial arrangement example. There is only one spatial dimension (x-axis), one neuron with a receptive field size of F = 3, the input size is W = 5, and there is zero padding of P = 1. </a:t>
            </a:r>
          </a:p>
          <a:p>
            <a:endParaRPr lang="en-US" sz="1200" dirty="0"/>
          </a:p>
          <a:p>
            <a:r>
              <a:rPr lang="en-US" sz="1200" dirty="0"/>
              <a:t>The neuron weights are in this example [1,0,-1] (shown on very right), and its bias is zero. These weights are shared across all yellow neurons.</a:t>
            </a:r>
          </a:p>
        </p:txBody>
      </p:sp>
      <p:sp>
        <p:nvSpPr>
          <p:cNvPr id="12" name="TextBox 11">
            <a:extLst>
              <a:ext uri="{FF2B5EF4-FFF2-40B4-BE49-F238E27FC236}">
                <a16:creationId xmlns:a16="http://schemas.microsoft.com/office/drawing/2014/main" id="{1AC96DDE-5639-44D0-9F9C-644B076E55E2}"/>
              </a:ext>
            </a:extLst>
          </p:cNvPr>
          <p:cNvSpPr txBox="1"/>
          <p:nvPr/>
        </p:nvSpPr>
        <p:spPr>
          <a:xfrm>
            <a:off x="469900" y="5659646"/>
            <a:ext cx="11182408" cy="461665"/>
          </a:xfrm>
          <a:prstGeom prst="rect">
            <a:avLst/>
          </a:prstGeom>
          <a:noFill/>
        </p:spPr>
        <p:txBody>
          <a:bodyPr wrap="square">
            <a:spAutoFit/>
          </a:bodyPr>
          <a:lstStyle/>
          <a:p>
            <a:pPr algn="just"/>
            <a:r>
              <a:rPr lang="en-US" sz="1200" b="1" dirty="0"/>
              <a:t>Parameter Sharing</a:t>
            </a:r>
            <a:r>
              <a:rPr lang="en-US" sz="1200" dirty="0"/>
              <a:t>: Parameter sharing scheme is used in Convolutional Layers to control the number of parameters. if one feature is useful to compute at some spatial position (</a:t>
            </a:r>
            <a:r>
              <a:rPr lang="en-US" sz="1200" dirty="0" err="1"/>
              <a:t>x,y</a:t>
            </a:r>
            <a:r>
              <a:rPr lang="en-US" sz="1200" dirty="0"/>
              <a:t>), then it should also be useful to compute at a different position (x2,y2). </a:t>
            </a:r>
          </a:p>
        </p:txBody>
      </p:sp>
    </p:spTree>
    <p:extLst>
      <p:ext uri="{BB962C8B-B14F-4D97-AF65-F5344CB8AC3E}">
        <p14:creationId xmlns:p14="http://schemas.microsoft.com/office/powerpoint/2010/main" val="41170329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E7354E-EE16-4910-BC4A-3757BC42351E}"/>
              </a:ext>
            </a:extLst>
          </p:cNvPr>
          <p:cNvSpPr>
            <a:spLocks noGrp="1"/>
          </p:cNvSpPr>
          <p:nvPr>
            <p:ph type="body" sz="quarter" idx="13"/>
          </p:nvPr>
        </p:nvSpPr>
        <p:spPr/>
        <p:txBody>
          <a:bodyPr/>
          <a:lstStyle/>
          <a:p>
            <a:r>
              <a:rPr lang="en-US" dirty="0"/>
              <a:t>Core building block of a Convolutional Network</a:t>
            </a:r>
          </a:p>
        </p:txBody>
      </p:sp>
      <p:sp>
        <p:nvSpPr>
          <p:cNvPr id="3" name="Title 2">
            <a:extLst>
              <a:ext uri="{FF2B5EF4-FFF2-40B4-BE49-F238E27FC236}">
                <a16:creationId xmlns:a16="http://schemas.microsoft.com/office/drawing/2014/main" id="{967FB250-1267-4939-A5FD-7FED65C63C0A}"/>
              </a:ext>
            </a:extLst>
          </p:cNvPr>
          <p:cNvSpPr>
            <a:spLocks noGrp="1"/>
          </p:cNvSpPr>
          <p:nvPr>
            <p:ph type="title"/>
          </p:nvPr>
        </p:nvSpPr>
        <p:spPr/>
        <p:txBody>
          <a:bodyPr/>
          <a:lstStyle/>
          <a:p>
            <a:r>
              <a:rPr lang="en-US" dirty="0"/>
              <a:t>Pooling Layer</a:t>
            </a:r>
          </a:p>
        </p:txBody>
      </p:sp>
      <p:sp>
        <p:nvSpPr>
          <p:cNvPr id="4" name="TextBox 3">
            <a:extLst>
              <a:ext uri="{FF2B5EF4-FFF2-40B4-BE49-F238E27FC236}">
                <a16:creationId xmlns:a16="http://schemas.microsoft.com/office/drawing/2014/main" id="{606AB811-D832-4FB9-94BF-3560DB1009FD}"/>
              </a:ext>
            </a:extLst>
          </p:cNvPr>
          <p:cNvSpPr txBox="1"/>
          <p:nvPr/>
        </p:nvSpPr>
        <p:spPr>
          <a:xfrm>
            <a:off x="469900" y="1082374"/>
            <a:ext cx="11182408" cy="646331"/>
          </a:xfrm>
          <a:prstGeom prst="rect">
            <a:avLst/>
          </a:prstGeom>
          <a:noFill/>
        </p:spPr>
        <p:txBody>
          <a:bodyPr wrap="square">
            <a:spAutoFit/>
          </a:bodyPr>
          <a:lstStyle/>
          <a:p>
            <a:r>
              <a:rPr lang="en-US" sz="1200" dirty="0"/>
              <a:t>It is common to periodically insert a Pooling layer in-between successive Conv layers in a </a:t>
            </a:r>
            <a:r>
              <a:rPr lang="en-US" sz="1200" dirty="0" err="1"/>
              <a:t>ConvNet</a:t>
            </a:r>
            <a:r>
              <a:rPr lang="en-US" sz="1200" dirty="0"/>
              <a:t> architecture. Its function is to progressively reduce the spatial size of the representation to reduce the amount of parameters and computation in the network, and hence to also control overfitting. The Pooling Layer operates independently on every depth slice of the input and resizes it spatially, using the MAX operation. </a:t>
            </a:r>
          </a:p>
        </p:txBody>
      </p:sp>
      <p:pic>
        <p:nvPicPr>
          <p:cNvPr id="5124" name="Picture 4">
            <a:extLst>
              <a:ext uri="{FF2B5EF4-FFF2-40B4-BE49-F238E27FC236}">
                <a16:creationId xmlns:a16="http://schemas.microsoft.com/office/drawing/2014/main" id="{F35F65A4-3228-4317-83E9-D204D5E0B8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2455" y="1972417"/>
            <a:ext cx="2927641" cy="231249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706CE561-6A69-458F-9B13-5D0432AE7D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2161" y="2126660"/>
            <a:ext cx="4290790" cy="200636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DF94C37-C7A8-4A30-9976-807791A19CFE}"/>
              </a:ext>
            </a:extLst>
          </p:cNvPr>
          <p:cNvSpPr txBox="1"/>
          <p:nvPr/>
        </p:nvSpPr>
        <p:spPr>
          <a:xfrm>
            <a:off x="727588" y="4528624"/>
            <a:ext cx="10924720" cy="1015663"/>
          </a:xfrm>
          <a:prstGeom prst="rect">
            <a:avLst/>
          </a:prstGeom>
          <a:noFill/>
        </p:spPr>
        <p:txBody>
          <a:bodyPr wrap="square">
            <a:spAutoFit/>
          </a:bodyPr>
          <a:lstStyle/>
          <a:p>
            <a:r>
              <a:rPr lang="en-US" sz="1200" b="0" i="0" dirty="0">
                <a:effectLst/>
                <a:latin typeface="+mj-lt"/>
              </a:rPr>
              <a:t>Pooling layer </a:t>
            </a:r>
            <a:r>
              <a:rPr lang="en-US" sz="1200" b="0" i="0" dirty="0" err="1">
                <a:effectLst/>
                <a:latin typeface="+mj-lt"/>
              </a:rPr>
              <a:t>downsamples</a:t>
            </a:r>
            <a:r>
              <a:rPr lang="en-US" sz="1200" b="0" i="0" dirty="0">
                <a:effectLst/>
                <a:latin typeface="+mj-lt"/>
              </a:rPr>
              <a:t> the volume spatially, independently in each depth slice of the input volume.</a:t>
            </a:r>
          </a:p>
          <a:p>
            <a:r>
              <a:rPr lang="en-US" sz="1200" b="1" i="0" dirty="0">
                <a:effectLst/>
                <a:latin typeface="+mj-lt"/>
              </a:rPr>
              <a:t>Left:</a:t>
            </a:r>
            <a:r>
              <a:rPr lang="en-US" sz="1200" b="0" i="0" dirty="0">
                <a:effectLst/>
                <a:latin typeface="+mj-lt"/>
              </a:rPr>
              <a:t> In this example, the input volume of size [224x224x64] is pooled with filter size 2, stride 2 into output volume of size [112x112x64]. Notice that the volume depth is preserved. </a:t>
            </a:r>
          </a:p>
          <a:p>
            <a:r>
              <a:rPr lang="en-US" sz="1200" b="1" i="0" dirty="0">
                <a:effectLst/>
                <a:latin typeface="+mj-lt"/>
              </a:rPr>
              <a:t>Right:</a:t>
            </a:r>
            <a:r>
              <a:rPr lang="en-US" sz="1200" b="0" i="0" dirty="0">
                <a:effectLst/>
                <a:latin typeface="+mj-lt"/>
              </a:rPr>
              <a:t> The most common </a:t>
            </a:r>
            <a:r>
              <a:rPr lang="en-US" sz="1200" b="0" i="0" dirty="0" err="1">
                <a:effectLst/>
                <a:latin typeface="+mj-lt"/>
              </a:rPr>
              <a:t>downsampling</a:t>
            </a:r>
            <a:r>
              <a:rPr lang="en-US" sz="1200" b="0" i="0" dirty="0">
                <a:effectLst/>
                <a:latin typeface="+mj-lt"/>
              </a:rPr>
              <a:t> operation is max, giving rise to </a:t>
            </a:r>
            <a:r>
              <a:rPr lang="en-US" sz="1200" b="1" i="0" dirty="0">
                <a:effectLst/>
                <a:latin typeface="+mj-lt"/>
              </a:rPr>
              <a:t>max pooling</a:t>
            </a:r>
            <a:r>
              <a:rPr lang="en-US" sz="1200" b="0" i="0" dirty="0">
                <a:effectLst/>
                <a:latin typeface="+mj-lt"/>
              </a:rPr>
              <a:t>, here shown with a stride of 2. That is, each max is taken over 4 numbers (little 2x2 square).</a:t>
            </a:r>
            <a:endParaRPr lang="en-US" sz="1200" dirty="0">
              <a:latin typeface="+mj-lt"/>
            </a:endParaRPr>
          </a:p>
        </p:txBody>
      </p:sp>
    </p:spTree>
    <p:extLst>
      <p:ext uri="{BB962C8B-B14F-4D97-AF65-F5344CB8AC3E}">
        <p14:creationId xmlns:p14="http://schemas.microsoft.com/office/powerpoint/2010/main" val="358130043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EC78BA-D2B9-4677-B7A7-A534E8EB218A}"/>
              </a:ext>
            </a:extLst>
          </p:cNvPr>
          <p:cNvSpPr>
            <a:spLocks noGrp="1"/>
          </p:cNvSpPr>
          <p:nvPr>
            <p:ph type="body" sz="quarter" idx="13"/>
          </p:nvPr>
        </p:nvSpPr>
        <p:spPr/>
        <p:txBody>
          <a:bodyPr/>
          <a:lstStyle/>
          <a:p>
            <a:r>
              <a:rPr lang="en-US" dirty="0"/>
              <a:t>Core building block of a Convolutional Network</a:t>
            </a:r>
          </a:p>
        </p:txBody>
      </p:sp>
      <p:sp>
        <p:nvSpPr>
          <p:cNvPr id="3" name="Title 2">
            <a:extLst>
              <a:ext uri="{FF2B5EF4-FFF2-40B4-BE49-F238E27FC236}">
                <a16:creationId xmlns:a16="http://schemas.microsoft.com/office/drawing/2014/main" id="{8AB99677-208C-4FE1-BC6E-AA83E2A3D23E}"/>
              </a:ext>
            </a:extLst>
          </p:cNvPr>
          <p:cNvSpPr>
            <a:spLocks noGrp="1"/>
          </p:cNvSpPr>
          <p:nvPr>
            <p:ph type="title"/>
          </p:nvPr>
        </p:nvSpPr>
        <p:spPr/>
        <p:txBody>
          <a:bodyPr/>
          <a:lstStyle/>
          <a:p>
            <a:r>
              <a:rPr lang="en-US" dirty="0"/>
              <a:t>Fully-connected layer</a:t>
            </a:r>
          </a:p>
        </p:txBody>
      </p:sp>
      <p:sp>
        <p:nvSpPr>
          <p:cNvPr id="5" name="TextBox 4">
            <a:extLst>
              <a:ext uri="{FF2B5EF4-FFF2-40B4-BE49-F238E27FC236}">
                <a16:creationId xmlns:a16="http://schemas.microsoft.com/office/drawing/2014/main" id="{DDAD49F4-0CBC-4A05-BE30-229C1D93145C}"/>
              </a:ext>
            </a:extLst>
          </p:cNvPr>
          <p:cNvSpPr txBox="1"/>
          <p:nvPr/>
        </p:nvSpPr>
        <p:spPr>
          <a:xfrm>
            <a:off x="469900" y="1169480"/>
            <a:ext cx="11252199" cy="1200329"/>
          </a:xfrm>
          <a:prstGeom prst="rect">
            <a:avLst/>
          </a:prstGeom>
          <a:noFill/>
        </p:spPr>
        <p:txBody>
          <a:bodyPr wrap="square">
            <a:spAutoFit/>
          </a:bodyPr>
          <a:lstStyle/>
          <a:p>
            <a:r>
              <a:rPr lang="en-US" sz="1200" b="0" i="0" dirty="0">
                <a:solidFill>
                  <a:srgbClr val="000000"/>
                </a:solidFill>
                <a:effectLst/>
                <a:latin typeface="+mj-lt"/>
              </a:rPr>
              <a:t>Neurons in a fully connected layer have full connections to all activations in the previous layer, as seen in regular Neural Networks. Their activations can hence be computed with a matrix multiplication followed by a bias offset. See the </a:t>
            </a:r>
            <a:r>
              <a:rPr lang="en-US" sz="1200" b="0" i="1" dirty="0">
                <a:solidFill>
                  <a:srgbClr val="000000"/>
                </a:solidFill>
                <a:effectLst/>
                <a:latin typeface="+mj-lt"/>
              </a:rPr>
              <a:t>Neural Network</a:t>
            </a:r>
            <a:r>
              <a:rPr lang="en-US" sz="1200" b="0" i="0" dirty="0">
                <a:solidFill>
                  <a:srgbClr val="000000"/>
                </a:solidFill>
                <a:effectLst/>
                <a:latin typeface="+mj-lt"/>
              </a:rPr>
              <a:t> section of the notes for more information.</a:t>
            </a:r>
          </a:p>
          <a:p>
            <a:r>
              <a:rPr lang="en-US" sz="1200" dirty="0">
                <a:latin typeface="+mj-lt"/>
              </a:rPr>
              <a:t>It is worth noting that the only difference between FC and CONV layers is that the neurons in the CONV layer are connected only to a local region in the input, and that many of the neurons in a CONV volume share parameters. However, the neurons in both layers still compute dot products, so their functional form is identical. </a:t>
            </a:r>
          </a:p>
        </p:txBody>
      </p:sp>
    </p:spTree>
    <p:extLst>
      <p:ext uri="{BB962C8B-B14F-4D97-AF65-F5344CB8AC3E}">
        <p14:creationId xmlns:p14="http://schemas.microsoft.com/office/powerpoint/2010/main" val="393406971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3E38AE-4D67-4D87-8D73-954FA212ED5A}"/>
              </a:ext>
            </a:extLst>
          </p:cNvPr>
          <p:cNvSpPr>
            <a:spLocks noGrp="1"/>
          </p:cNvSpPr>
          <p:nvPr>
            <p:ph type="body" sz="quarter" idx="13"/>
          </p:nvPr>
        </p:nvSpPr>
        <p:spPr/>
        <p:txBody>
          <a:bodyPr/>
          <a:lstStyle/>
          <a:p>
            <a:r>
              <a:rPr lang="en-US" dirty="0"/>
              <a:t>Various architectures are proposed throughout the literature</a:t>
            </a:r>
          </a:p>
        </p:txBody>
      </p:sp>
      <p:sp>
        <p:nvSpPr>
          <p:cNvPr id="3" name="Title 2">
            <a:extLst>
              <a:ext uri="{FF2B5EF4-FFF2-40B4-BE49-F238E27FC236}">
                <a16:creationId xmlns:a16="http://schemas.microsoft.com/office/drawing/2014/main" id="{47F75FB7-C9EB-4644-9BDD-F8447F654DD2}"/>
              </a:ext>
            </a:extLst>
          </p:cNvPr>
          <p:cNvSpPr>
            <a:spLocks noGrp="1"/>
          </p:cNvSpPr>
          <p:nvPr>
            <p:ph type="title"/>
          </p:nvPr>
        </p:nvSpPr>
        <p:spPr/>
        <p:txBody>
          <a:bodyPr/>
          <a:lstStyle/>
          <a:p>
            <a:r>
              <a:rPr lang="en-US" dirty="0"/>
              <a:t>CNN Architectures</a:t>
            </a:r>
          </a:p>
        </p:txBody>
      </p:sp>
      <p:sp>
        <p:nvSpPr>
          <p:cNvPr id="5" name="TextBox 4">
            <a:extLst>
              <a:ext uri="{FF2B5EF4-FFF2-40B4-BE49-F238E27FC236}">
                <a16:creationId xmlns:a16="http://schemas.microsoft.com/office/drawing/2014/main" id="{144F39F8-91A8-4FC2-89E6-F28FEA4D6D01}"/>
              </a:ext>
            </a:extLst>
          </p:cNvPr>
          <p:cNvSpPr txBox="1"/>
          <p:nvPr/>
        </p:nvSpPr>
        <p:spPr>
          <a:xfrm>
            <a:off x="469900" y="1196596"/>
            <a:ext cx="11252200" cy="646331"/>
          </a:xfrm>
          <a:prstGeom prst="rect">
            <a:avLst/>
          </a:prstGeom>
          <a:noFill/>
        </p:spPr>
        <p:txBody>
          <a:bodyPr wrap="square">
            <a:spAutoFit/>
          </a:bodyPr>
          <a:lstStyle/>
          <a:p>
            <a:r>
              <a:rPr lang="en-US" sz="1200" dirty="0"/>
              <a:t>Typical CNN architectures stack a few convolutional layers (each one generally followed by a </a:t>
            </a:r>
            <a:r>
              <a:rPr lang="en-US" sz="1200" dirty="0" err="1"/>
              <a:t>ReLU</a:t>
            </a:r>
            <a:r>
              <a:rPr lang="en-US" sz="1200" dirty="0"/>
              <a:t> layer), then a pooling layer, then another few convolutional layers (+</a:t>
            </a:r>
            <a:r>
              <a:rPr lang="en-US" sz="1200" dirty="0" err="1"/>
              <a:t>ReLU</a:t>
            </a:r>
            <a:r>
              <a:rPr lang="en-US" sz="1200" dirty="0"/>
              <a:t>), then another pooling layer, and so on. The image gets smaller and smaller as it progresses through the network</a:t>
            </a:r>
          </a:p>
        </p:txBody>
      </p:sp>
      <p:pic>
        <p:nvPicPr>
          <p:cNvPr id="7" name="Picture 6">
            <a:extLst>
              <a:ext uri="{FF2B5EF4-FFF2-40B4-BE49-F238E27FC236}">
                <a16:creationId xmlns:a16="http://schemas.microsoft.com/office/drawing/2014/main" id="{75FB4797-8A8E-45B8-9B8D-415EED2CA321}"/>
              </a:ext>
            </a:extLst>
          </p:cNvPr>
          <p:cNvPicPr>
            <a:picLocks noChangeAspect="1"/>
          </p:cNvPicPr>
          <p:nvPr/>
        </p:nvPicPr>
        <p:blipFill rotWithShape="1">
          <a:blip r:embed="rId3"/>
          <a:srcRect r="1841"/>
          <a:stretch/>
        </p:blipFill>
        <p:spPr>
          <a:xfrm>
            <a:off x="3610437" y="2011918"/>
            <a:ext cx="4609332" cy="1152525"/>
          </a:xfrm>
          <a:prstGeom prst="rect">
            <a:avLst/>
          </a:prstGeom>
        </p:spPr>
      </p:pic>
      <p:sp>
        <p:nvSpPr>
          <p:cNvPr id="8" name="TextBox 7">
            <a:extLst>
              <a:ext uri="{FF2B5EF4-FFF2-40B4-BE49-F238E27FC236}">
                <a16:creationId xmlns:a16="http://schemas.microsoft.com/office/drawing/2014/main" id="{B87F3E3B-CBE3-440A-9F90-C6822788220B}"/>
              </a:ext>
            </a:extLst>
          </p:cNvPr>
          <p:cNvSpPr txBox="1"/>
          <p:nvPr/>
        </p:nvSpPr>
        <p:spPr>
          <a:xfrm>
            <a:off x="6723216" y="4448248"/>
            <a:ext cx="4220087" cy="1015663"/>
          </a:xfrm>
          <a:prstGeom prst="rect">
            <a:avLst/>
          </a:prstGeom>
          <a:noFill/>
        </p:spPr>
        <p:txBody>
          <a:bodyPr wrap="square">
            <a:spAutoFit/>
          </a:bodyPr>
          <a:lstStyle/>
          <a:p>
            <a:r>
              <a:rPr lang="en-US" sz="1200" dirty="0"/>
              <a:t>Some of the most prominent CNN architectures:</a:t>
            </a:r>
          </a:p>
          <a:p>
            <a:pPr marL="171450" indent="-171450">
              <a:buFont typeface="Arial" panose="020B0604020202020204" pitchFamily="34" charset="0"/>
              <a:buChar char="•"/>
            </a:pPr>
            <a:r>
              <a:rPr lang="en-US" sz="1200" dirty="0"/>
              <a:t>LeNet-5 architecture (1998</a:t>
            </a:r>
          </a:p>
          <a:p>
            <a:pPr marL="171450" indent="-171450">
              <a:buFont typeface="Arial" panose="020B0604020202020204" pitchFamily="34" charset="0"/>
              <a:buChar char="•"/>
            </a:pPr>
            <a:r>
              <a:rPr lang="en-US" sz="1200" dirty="0" err="1"/>
              <a:t>AlexNet</a:t>
            </a:r>
            <a:r>
              <a:rPr lang="en-US" sz="1200" dirty="0"/>
              <a:t> (2012)</a:t>
            </a:r>
          </a:p>
          <a:p>
            <a:pPr marL="171450" indent="-171450">
              <a:buFont typeface="Arial" panose="020B0604020202020204" pitchFamily="34" charset="0"/>
              <a:buChar char="•"/>
            </a:pPr>
            <a:r>
              <a:rPr lang="en-US" sz="1200" dirty="0" err="1"/>
              <a:t>GoogLeNet</a:t>
            </a:r>
            <a:r>
              <a:rPr lang="en-US" sz="1200" dirty="0"/>
              <a:t> (2014)</a:t>
            </a:r>
          </a:p>
          <a:p>
            <a:pPr marL="171450" indent="-171450">
              <a:buFont typeface="Arial" panose="020B0604020202020204" pitchFamily="34" charset="0"/>
              <a:buChar char="•"/>
            </a:pPr>
            <a:r>
              <a:rPr lang="en-US" sz="1200" dirty="0" err="1"/>
              <a:t>ResNet</a:t>
            </a:r>
            <a:r>
              <a:rPr lang="en-US" sz="1200" dirty="0"/>
              <a:t> (2015)</a:t>
            </a:r>
          </a:p>
        </p:txBody>
      </p:sp>
      <p:pic>
        <p:nvPicPr>
          <p:cNvPr id="10" name="Picture 9">
            <a:extLst>
              <a:ext uri="{FF2B5EF4-FFF2-40B4-BE49-F238E27FC236}">
                <a16:creationId xmlns:a16="http://schemas.microsoft.com/office/drawing/2014/main" id="{313D3E76-50CB-403A-940F-FB29E2FA2CA4}"/>
              </a:ext>
            </a:extLst>
          </p:cNvPr>
          <p:cNvPicPr>
            <a:picLocks noChangeAspect="1"/>
          </p:cNvPicPr>
          <p:nvPr/>
        </p:nvPicPr>
        <p:blipFill>
          <a:blip r:embed="rId4"/>
          <a:stretch>
            <a:fillRect/>
          </a:stretch>
        </p:blipFill>
        <p:spPr>
          <a:xfrm>
            <a:off x="1328398" y="3971625"/>
            <a:ext cx="3589780" cy="1968910"/>
          </a:xfrm>
          <a:prstGeom prst="rect">
            <a:avLst/>
          </a:prstGeom>
        </p:spPr>
      </p:pic>
      <p:cxnSp>
        <p:nvCxnSpPr>
          <p:cNvPr id="11" name="Straight Connector 10">
            <a:extLst>
              <a:ext uri="{FF2B5EF4-FFF2-40B4-BE49-F238E27FC236}">
                <a16:creationId xmlns:a16="http://schemas.microsoft.com/office/drawing/2014/main" id="{69ABA386-CDCC-408F-BA1D-49B6EC8A5D48}"/>
              </a:ext>
            </a:extLst>
          </p:cNvPr>
          <p:cNvCxnSpPr/>
          <p:nvPr/>
        </p:nvCxnSpPr>
        <p:spPr>
          <a:xfrm>
            <a:off x="2113935" y="3399503"/>
            <a:ext cx="7423355" cy="0"/>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0BA8C52-EA8D-4019-87BC-1F3818EE5BC6}"/>
              </a:ext>
            </a:extLst>
          </p:cNvPr>
          <p:cNvSpPr txBox="1"/>
          <p:nvPr/>
        </p:nvSpPr>
        <p:spPr>
          <a:xfrm>
            <a:off x="2163097" y="5988171"/>
            <a:ext cx="1821016" cy="276999"/>
          </a:xfrm>
          <a:prstGeom prst="rect">
            <a:avLst/>
          </a:prstGeom>
          <a:noFill/>
        </p:spPr>
        <p:txBody>
          <a:bodyPr wrap="square">
            <a:spAutoFit/>
          </a:bodyPr>
          <a:lstStyle/>
          <a:p>
            <a:r>
              <a:rPr lang="en-US" sz="1200" dirty="0"/>
              <a:t>LeNet-5 architecture</a:t>
            </a:r>
          </a:p>
        </p:txBody>
      </p:sp>
    </p:spTree>
    <p:extLst>
      <p:ext uri="{BB962C8B-B14F-4D97-AF65-F5344CB8AC3E}">
        <p14:creationId xmlns:p14="http://schemas.microsoft.com/office/powerpoint/2010/main" val="400503478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361DE1-6001-427E-99AF-993025967523}"/>
              </a:ext>
            </a:extLst>
          </p:cNvPr>
          <p:cNvSpPr>
            <a:spLocks noGrp="1"/>
          </p:cNvSpPr>
          <p:nvPr>
            <p:ph type="body" sz="quarter" idx="13"/>
          </p:nvPr>
        </p:nvSpPr>
        <p:spPr/>
        <p:txBody>
          <a:bodyPr/>
          <a:lstStyle/>
          <a:p>
            <a:r>
              <a:rPr lang="en-US" dirty="0"/>
              <a:t>Type of neural networks capable of handling sequential data</a:t>
            </a:r>
          </a:p>
        </p:txBody>
      </p:sp>
      <p:sp>
        <p:nvSpPr>
          <p:cNvPr id="3" name="Title 2">
            <a:extLst>
              <a:ext uri="{FF2B5EF4-FFF2-40B4-BE49-F238E27FC236}">
                <a16:creationId xmlns:a16="http://schemas.microsoft.com/office/drawing/2014/main" id="{CE8AFE2D-0552-47C2-A2D8-6DB5A3E1DFDE}"/>
              </a:ext>
            </a:extLst>
          </p:cNvPr>
          <p:cNvSpPr>
            <a:spLocks noGrp="1"/>
          </p:cNvSpPr>
          <p:nvPr>
            <p:ph type="title"/>
          </p:nvPr>
        </p:nvSpPr>
        <p:spPr/>
        <p:txBody>
          <a:bodyPr/>
          <a:lstStyle/>
          <a:p>
            <a:r>
              <a:rPr lang="en-US" dirty="0"/>
              <a:t>Recurrent Neural Networks</a:t>
            </a:r>
          </a:p>
        </p:txBody>
      </p:sp>
      <p:sp>
        <p:nvSpPr>
          <p:cNvPr id="5" name="TextBox 4">
            <a:extLst>
              <a:ext uri="{FF2B5EF4-FFF2-40B4-BE49-F238E27FC236}">
                <a16:creationId xmlns:a16="http://schemas.microsoft.com/office/drawing/2014/main" id="{16645F48-4798-43C5-9DAC-320ADD08C03D}"/>
              </a:ext>
            </a:extLst>
          </p:cNvPr>
          <p:cNvSpPr txBox="1"/>
          <p:nvPr/>
        </p:nvSpPr>
        <p:spPr>
          <a:xfrm>
            <a:off x="469900" y="1170490"/>
            <a:ext cx="11252200" cy="646331"/>
          </a:xfrm>
          <a:prstGeom prst="rect">
            <a:avLst/>
          </a:prstGeom>
          <a:noFill/>
        </p:spPr>
        <p:txBody>
          <a:bodyPr wrap="square">
            <a:spAutoFit/>
          </a:bodyPr>
          <a:lstStyle/>
          <a:p>
            <a:r>
              <a:rPr lang="en-US" sz="1200" dirty="0"/>
              <a:t>A recurrent neural network looks very much like a feedforward neural network, except it also has connections pointing backward. You can easily create a layer of recurrent neurons. At each time step t, every neuron receives both the input vector x(t) and the output vector from the previous time step </a:t>
            </a:r>
          </a:p>
        </p:txBody>
      </p:sp>
      <p:grpSp>
        <p:nvGrpSpPr>
          <p:cNvPr id="13" name="Group 12">
            <a:extLst>
              <a:ext uri="{FF2B5EF4-FFF2-40B4-BE49-F238E27FC236}">
                <a16:creationId xmlns:a16="http://schemas.microsoft.com/office/drawing/2014/main" id="{39181A48-D00D-4B73-9C2B-5DACD04ACDF5}"/>
              </a:ext>
            </a:extLst>
          </p:cNvPr>
          <p:cNvGrpSpPr/>
          <p:nvPr/>
        </p:nvGrpSpPr>
        <p:grpSpPr>
          <a:xfrm>
            <a:off x="1779485" y="2566779"/>
            <a:ext cx="8633030" cy="3554532"/>
            <a:chOff x="1779485" y="1730938"/>
            <a:chExt cx="8633030" cy="3554532"/>
          </a:xfrm>
        </p:grpSpPr>
        <p:pic>
          <p:nvPicPr>
            <p:cNvPr id="7" name="Picture 6">
              <a:extLst>
                <a:ext uri="{FF2B5EF4-FFF2-40B4-BE49-F238E27FC236}">
                  <a16:creationId xmlns:a16="http://schemas.microsoft.com/office/drawing/2014/main" id="{A2FA4B4E-BB8D-4F2E-B47E-8E0C55400D04}"/>
                </a:ext>
              </a:extLst>
            </p:cNvPr>
            <p:cNvPicPr>
              <a:picLocks noChangeAspect="1"/>
            </p:cNvPicPr>
            <p:nvPr/>
          </p:nvPicPr>
          <p:blipFill>
            <a:blip r:embed="rId2"/>
            <a:stretch>
              <a:fillRect/>
            </a:stretch>
          </p:blipFill>
          <p:spPr>
            <a:xfrm>
              <a:off x="1779485" y="1730938"/>
              <a:ext cx="8633030" cy="2785091"/>
            </a:xfrm>
            <a:prstGeom prst="rect">
              <a:avLst/>
            </a:prstGeom>
          </p:spPr>
        </p:pic>
        <p:sp>
          <p:nvSpPr>
            <p:cNvPr id="9" name="TextBox 8">
              <a:extLst>
                <a:ext uri="{FF2B5EF4-FFF2-40B4-BE49-F238E27FC236}">
                  <a16:creationId xmlns:a16="http://schemas.microsoft.com/office/drawing/2014/main" id="{8A0AAE63-D9C6-4B08-82B8-82B4075AFF3F}"/>
                </a:ext>
              </a:extLst>
            </p:cNvPr>
            <p:cNvSpPr txBox="1"/>
            <p:nvPr/>
          </p:nvSpPr>
          <p:spPr>
            <a:xfrm>
              <a:off x="2949679" y="4600667"/>
              <a:ext cx="1582994" cy="600164"/>
            </a:xfrm>
            <a:prstGeom prst="rect">
              <a:avLst/>
            </a:prstGeom>
            <a:noFill/>
          </p:spPr>
          <p:txBody>
            <a:bodyPr wrap="square">
              <a:spAutoFit/>
            </a:bodyPr>
            <a:lstStyle/>
            <a:p>
              <a:pPr algn="ctr"/>
              <a:r>
                <a:rPr lang="en-US" sz="1100" dirty="0"/>
                <a:t>Image Captioning image -&gt; sequence of words</a:t>
              </a:r>
            </a:p>
          </p:txBody>
        </p:sp>
        <p:sp>
          <p:nvSpPr>
            <p:cNvPr id="10" name="TextBox 9">
              <a:extLst>
                <a:ext uri="{FF2B5EF4-FFF2-40B4-BE49-F238E27FC236}">
                  <a16:creationId xmlns:a16="http://schemas.microsoft.com/office/drawing/2014/main" id="{9E077D4E-EEF6-458E-9971-BC4B0075ABC6}"/>
                </a:ext>
              </a:extLst>
            </p:cNvPr>
            <p:cNvSpPr txBox="1"/>
            <p:nvPr/>
          </p:nvSpPr>
          <p:spPr>
            <a:xfrm>
              <a:off x="4672704" y="4516029"/>
              <a:ext cx="1582994" cy="769441"/>
            </a:xfrm>
            <a:prstGeom prst="rect">
              <a:avLst/>
            </a:prstGeom>
            <a:noFill/>
          </p:spPr>
          <p:txBody>
            <a:bodyPr wrap="square">
              <a:spAutoFit/>
            </a:bodyPr>
            <a:lstStyle/>
            <a:p>
              <a:pPr algn="ctr"/>
              <a:r>
                <a:rPr lang="en-US" sz="1100" dirty="0"/>
                <a:t>Sentiment Classification</a:t>
              </a:r>
            </a:p>
            <a:p>
              <a:pPr algn="ctr"/>
              <a:r>
                <a:rPr lang="en-US" sz="1100" dirty="0"/>
                <a:t>sequence of words -&gt; sentiment</a:t>
              </a:r>
            </a:p>
          </p:txBody>
        </p:sp>
        <p:sp>
          <p:nvSpPr>
            <p:cNvPr id="11" name="TextBox 10">
              <a:extLst>
                <a:ext uri="{FF2B5EF4-FFF2-40B4-BE49-F238E27FC236}">
                  <a16:creationId xmlns:a16="http://schemas.microsoft.com/office/drawing/2014/main" id="{A30D80F0-EE57-4C43-9FA0-F8CD319546C0}"/>
                </a:ext>
              </a:extLst>
            </p:cNvPr>
            <p:cNvSpPr txBox="1"/>
            <p:nvPr/>
          </p:nvSpPr>
          <p:spPr>
            <a:xfrm>
              <a:off x="6526238" y="4600667"/>
              <a:ext cx="2032742" cy="600164"/>
            </a:xfrm>
            <a:prstGeom prst="rect">
              <a:avLst/>
            </a:prstGeom>
            <a:noFill/>
          </p:spPr>
          <p:txBody>
            <a:bodyPr wrap="square">
              <a:spAutoFit/>
            </a:bodyPr>
            <a:lstStyle/>
            <a:p>
              <a:pPr algn="ctr"/>
              <a:r>
                <a:rPr lang="en-US" sz="1100" dirty="0"/>
                <a:t>Machine Translation</a:t>
              </a:r>
            </a:p>
            <a:p>
              <a:pPr algn="ctr"/>
              <a:r>
                <a:rPr lang="en-US" sz="1100" dirty="0"/>
                <a:t>seq of words -&gt; seq of words</a:t>
              </a:r>
            </a:p>
          </p:txBody>
        </p:sp>
        <p:sp>
          <p:nvSpPr>
            <p:cNvPr id="12" name="TextBox 11">
              <a:extLst>
                <a:ext uri="{FF2B5EF4-FFF2-40B4-BE49-F238E27FC236}">
                  <a16:creationId xmlns:a16="http://schemas.microsoft.com/office/drawing/2014/main" id="{3503813E-B5B2-42AC-B09C-7DF5A76B52D5}"/>
                </a:ext>
              </a:extLst>
            </p:cNvPr>
            <p:cNvSpPr txBox="1"/>
            <p:nvPr/>
          </p:nvSpPr>
          <p:spPr>
            <a:xfrm>
              <a:off x="8829521" y="4685306"/>
              <a:ext cx="1582994" cy="430887"/>
            </a:xfrm>
            <a:prstGeom prst="rect">
              <a:avLst/>
            </a:prstGeom>
            <a:noFill/>
          </p:spPr>
          <p:txBody>
            <a:bodyPr wrap="square">
              <a:spAutoFit/>
            </a:bodyPr>
            <a:lstStyle/>
            <a:p>
              <a:pPr algn="ctr"/>
              <a:r>
                <a:rPr lang="en-US" sz="1100" dirty="0"/>
                <a:t>Video classification on frame level</a:t>
              </a:r>
            </a:p>
          </p:txBody>
        </p:sp>
      </p:grpSp>
    </p:spTree>
    <p:extLst>
      <p:ext uri="{BB962C8B-B14F-4D97-AF65-F5344CB8AC3E}">
        <p14:creationId xmlns:p14="http://schemas.microsoft.com/office/powerpoint/2010/main" val="157442733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340AF5-60C7-4748-A48D-762F01359D49}"/>
              </a:ext>
            </a:extLst>
          </p:cNvPr>
          <p:cNvSpPr>
            <a:spLocks noGrp="1"/>
          </p:cNvSpPr>
          <p:nvPr>
            <p:ph type="body" sz="quarter" idx="13"/>
          </p:nvPr>
        </p:nvSpPr>
        <p:spPr/>
        <p:txBody>
          <a:bodyPr/>
          <a:lstStyle/>
          <a:p>
            <a:r>
              <a:rPr lang="en-US" dirty="0"/>
              <a:t>A swarm of robots for encouraging desired social behaviors</a:t>
            </a:r>
          </a:p>
        </p:txBody>
      </p:sp>
      <p:sp>
        <p:nvSpPr>
          <p:cNvPr id="3" name="Title 2">
            <a:extLst>
              <a:ext uri="{FF2B5EF4-FFF2-40B4-BE49-F238E27FC236}">
                <a16:creationId xmlns:a16="http://schemas.microsoft.com/office/drawing/2014/main" id="{F8E4BF5B-3E99-42F7-9317-4889A4D16378}"/>
              </a:ext>
            </a:extLst>
          </p:cNvPr>
          <p:cNvSpPr>
            <a:spLocks noGrp="1"/>
          </p:cNvSpPr>
          <p:nvPr>
            <p:ph type="title"/>
          </p:nvPr>
        </p:nvSpPr>
        <p:spPr/>
        <p:txBody>
          <a:bodyPr/>
          <a:lstStyle/>
          <a:p>
            <a:r>
              <a:rPr lang="en-US" dirty="0"/>
              <a:t>Work done this week</a:t>
            </a:r>
          </a:p>
        </p:txBody>
      </p:sp>
      <p:sp>
        <p:nvSpPr>
          <p:cNvPr id="5" name="TextBox 4">
            <a:extLst>
              <a:ext uri="{FF2B5EF4-FFF2-40B4-BE49-F238E27FC236}">
                <a16:creationId xmlns:a16="http://schemas.microsoft.com/office/drawing/2014/main" id="{3F86335A-DD27-4166-9D53-B2CAAF28FD37}"/>
              </a:ext>
            </a:extLst>
          </p:cNvPr>
          <p:cNvSpPr txBox="1"/>
          <p:nvPr/>
        </p:nvSpPr>
        <p:spPr>
          <a:xfrm>
            <a:off x="469900" y="1224055"/>
            <a:ext cx="5502085" cy="1938992"/>
          </a:xfrm>
          <a:prstGeom prst="rect">
            <a:avLst/>
          </a:prstGeom>
          <a:noFill/>
        </p:spPr>
        <p:txBody>
          <a:bodyPr wrap="square">
            <a:spAutoFit/>
          </a:bodyPr>
          <a:lstStyle/>
          <a:p>
            <a:pPr algn="just"/>
            <a:r>
              <a:rPr lang="en-US" sz="1200" b="1" dirty="0">
                <a:latin typeface="+mj-lt"/>
              </a:rPr>
              <a:t>I tried to run different simulations</a:t>
            </a:r>
            <a:r>
              <a:rPr lang="en-US" sz="1200" dirty="0">
                <a:latin typeface="+mj-lt"/>
              </a:rPr>
              <a:t>:</a:t>
            </a:r>
          </a:p>
          <a:p>
            <a:pPr algn="just"/>
            <a:endParaRPr lang="en-US" sz="1200" dirty="0">
              <a:latin typeface="+mj-lt"/>
            </a:endParaRPr>
          </a:p>
          <a:p>
            <a:pPr marL="628650" lvl="1" indent="-171450" algn="just">
              <a:buFont typeface="Arial" panose="020B0604020202020204" pitchFamily="34" charset="0"/>
              <a:buChar char="•"/>
            </a:pPr>
            <a:r>
              <a:rPr lang="en-US" sz="1200" dirty="0">
                <a:latin typeface="+mj-lt"/>
              </a:rPr>
              <a:t>Unity</a:t>
            </a:r>
          </a:p>
          <a:p>
            <a:pPr marL="1085850" lvl="2" indent="-171450" algn="just">
              <a:buFont typeface="Arial" panose="020B0604020202020204" pitchFamily="34" charset="0"/>
              <a:buChar char="•"/>
            </a:pPr>
            <a:r>
              <a:rPr lang="en-US" sz="1200" dirty="0">
                <a:latin typeface="+mj-lt"/>
              </a:rPr>
              <a:t>Deploying DRL algorithms in a unity environment using ML agents</a:t>
            </a:r>
          </a:p>
          <a:p>
            <a:pPr marL="1085850" lvl="2" indent="-171450" algn="just">
              <a:buFont typeface="Arial" panose="020B0604020202020204" pitchFamily="34" charset="0"/>
              <a:buChar char="•"/>
            </a:pPr>
            <a:endParaRPr lang="en-US" sz="1200" dirty="0">
              <a:latin typeface="+mj-lt"/>
            </a:endParaRPr>
          </a:p>
          <a:p>
            <a:pPr marL="628650" lvl="1" indent="-171450" algn="just">
              <a:buFont typeface="Arial" panose="020B0604020202020204" pitchFamily="34" charset="0"/>
              <a:buChar char="•"/>
            </a:pPr>
            <a:r>
              <a:rPr lang="en-US" sz="1200" dirty="0">
                <a:latin typeface="+mj-lt"/>
              </a:rPr>
              <a:t>ROS and Gazebo</a:t>
            </a:r>
          </a:p>
          <a:p>
            <a:pPr marL="1085850" lvl="2" indent="-171450" algn="just">
              <a:buFont typeface="Arial" panose="020B0604020202020204" pitchFamily="34" charset="0"/>
              <a:buChar char="•"/>
            </a:pPr>
            <a:r>
              <a:rPr lang="en-US" sz="1200" dirty="0">
                <a:latin typeface="+mj-lt"/>
              </a:rPr>
              <a:t>Deploying </a:t>
            </a:r>
            <a:r>
              <a:rPr lang="en-US" sz="1200" dirty="0" err="1">
                <a:latin typeface="+mj-lt"/>
              </a:rPr>
              <a:t>OpenAI</a:t>
            </a:r>
            <a:r>
              <a:rPr lang="en-US" sz="1200" dirty="0">
                <a:latin typeface="+mj-lt"/>
              </a:rPr>
              <a:t>-gym and Stable Baselines algorithms in a Gazebo environment while using ROS</a:t>
            </a:r>
          </a:p>
          <a:p>
            <a:pPr marL="171450" indent="-171450" algn="just">
              <a:buFont typeface="Arial" panose="020B0604020202020204" pitchFamily="34" charset="0"/>
              <a:buChar char="•"/>
            </a:pPr>
            <a:endParaRPr lang="en-US" sz="1200" dirty="0">
              <a:latin typeface="+mj-lt"/>
            </a:endParaRPr>
          </a:p>
        </p:txBody>
      </p:sp>
    </p:spTree>
    <p:extLst>
      <p:ext uri="{BB962C8B-B14F-4D97-AF65-F5344CB8AC3E}">
        <p14:creationId xmlns:p14="http://schemas.microsoft.com/office/powerpoint/2010/main" val="56175041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64F7F2-EACC-4BCC-B4F3-F2F98DE1C7B5}"/>
              </a:ext>
            </a:extLst>
          </p:cNvPr>
          <p:cNvSpPr>
            <a:spLocks noGrp="1"/>
          </p:cNvSpPr>
          <p:nvPr>
            <p:ph type="body" sz="quarter" idx="13"/>
          </p:nvPr>
        </p:nvSpPr>
        <p:spPr/>
        <p:txBody>
          <a:bodyPr/>
          <a:lstStyle/>
          <a:p>
            <a:r>
              <a:rPr lang="en-US" dirty="0" err="1"/>
              <a:t>OpenAI</a:t>
            </a:r>
            <a:r>
              <a:rPr lang="en-US" dirty="0"/>
              <a:t> Reinforcement Learning infrastructure to train ROS based robots in Gazebo simulations</a:t>
            </a:r>
          </a:p>
        </p:txBody>
      </p:sp>
      <p:sp>
        <p:nvSpPr>
          <p:cNvPr id="3" name="Title 2">
            <a:extLst>
              <a:ext uri="{FF2B5EF4-FFF2-40B4-BE49-F238E27FC236}">
                <a16:creationId xmlns:a16="http://schemas.microsoft.com/office/drawing/2014/main" id="{61ADA4A0-6E89-4004-9E60-47F01B81D37F}"/>
              </a:ext>
            </a:extLst>
          </p:cNvPr>
          <p:cNvSpPr>
            <a:spLocks noGrp="1"/>
          </p:cNvSpPr>
          <p:nvPr>
            <p:ph type="title"/>
          </p:nvPr>
        </p:nvSpPr>
        <p:spPr/>
        <p:txBody>
          <a:bodyPr/>
          <a:lstStyle/>
          <a:p>
            <a:r>
              <a:rPr lang="en-US" dirty="0" err="1"/>
              <a:t>openai_ros</a:t>
            </a:r>
            <a:endParaRPr lang="en-US" dirty="0"/>
          </a:p>
        </p:txBody>
      </p:sp>
      <p:pic>
        <p:nvPicPr>
          <p:cNvPr id="8194" name="Picture 2" descr="OpenAi ROS pipeline">
            <a:extLst>
              <a:ext uri="{FF2B5EF4-FFF2-40B4-BE49-F238E27FC236}">
                <a16:creationId xmlns:a16="http://schemas.microsoft.com/office/drawing/2014/main" id="{4E52479D-7EAF-42F9-AB03-A24D773AA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9135" y="4008101"/>
            <a:ext cx="7593729" cy="222309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5C117AF-5E80-4970-ABD1-14D0AC000014}"/>
              </a:ext>
            </a:extLst>
          </p:cNvPr>
          <p:cNvSpPr txBox="1"/>
          <p:nvPr/>
        </p:nvSpPr>
        <p:spPr>
          <a:xfrm>
            <a:off x="469900" y="1464904"/>
            <a:ext cx="11252200" cy="1569660"/>
          </a:xfrm>
          <a:prstGeom prst="rect">
            <a:avLst/>
          </a:prstGeom>
          <a:noFill/>
        </p:spPr>
        <p:txBody>
          <a:bodyPr wrap="square">
            <a:spAutoFit/>
          </a:bodyPr>
          <a:lstStyle/>
          <a:p>
            <a:r>
              <a:rPr lang="en-US" sz="1200" dirty="0"/>
              <a:t>The </a:t>
            </a:r>
            <a:r>
              <a:rPr lang="en-US" sz="1200" b="1" dirty="0" err="1"/>
              <a:t>openai_ros</a:t>
            </a:r>
            <a:r>
              <a:rPr lang="en-US" sz="1200" b="1" dirty="0"/>
              <a:t> </a:t>
            </a:r>
            <a:r>
              <a:rPr lang="en-US" sz="1200" dirty="0"/>
              <a:t>package:</a:t>
            </a:r>
          </a:p>
          <a:p>
            <a:endParaRPr lang="en-US" sz="1200" dirty="0"/>
          </a:p>
          <a:p>
            <a:pPr marL="171450" indent="-171450">
              <a:buFont typeface="Arial" panose="020B0604020202020204" pitchFamily="34" charset="0"/>
              <a:buChar char="•"/>
            </a:pPr>
            <a:r>
              <a:rPr lang="en-US" sz="1200" dirty="0"/>
              <a:t>It contains the </a:t>
            </a:r>
            <a:r>
              <a:rPr lang="en-US" sz="1200" b="1" dirty="0" err="1"/>
              <a:t>GazeboEnvironment</a:t>
            </a:r>
            <a:r>
              <a:rPr lang="en-US" sz="1200" dirty="0"/>
              <a:t> class that </a:t>
            </a:r>
            <a:r>
              <a:rPr lang="en-US" sz="1200" b="1" dirty="0"/>
              <a:t>connects the </a:t>
            </a:r>
            <a:r>
              <a:rPr lang="en-US" sz="1200" b="1" dirty="0" err="1"/>
              <a:t>OpenAI</a:t>
            </a:r>
            <a:r>
              <a:rPr lang="en-US" sz="1200" b="1" dirty="0"/>
              <a:t> programs to Gazebo</a:t>
            </a:r>
            <a:r>
              <a:rPr lang="en-US" sz="1200" dirty="0"/>
              <a:t>.</a:t>
            </a:r>
          </a:p>
          <a:p>
            <a:pPr marL="171450" indent="-171450">
              <a:buFont typeface="Arial" panose="020B0604020202020204" pitchFamily="34" charset="0"/>
              <a:buChar char="•"/>
            </a:pPr>
            <a:r>
              <a:rPr lang="en-US" sz="1200" dirty="0"/>
              <a:t>It provides a group of already made </a:t>
            </a:r>
            <a:r>
              <a:rPr lang="en-US" sz="1200" b="1" dirty="0" err="1"/>
              <a:t>RobotEnvironments</a:t>
            </a:r>
            <a:r>
              <a:rPr lang="en-US" sz="1200" dirty="0"/>
              <a:t> for the </a:t>
            </a:r>
            <a:r>
              <a:rPr lang="en-US" sz="1200" b="1" dirty="0"/>
              <a:t>most popular ROS based robots</a:t>
            </a:r>
            <a:r>
              <a:rPr lang="en-US" sz="1200" dirty="0"/>
              <a:t>. It provides an integration between the Gazebo simulation of the robot and the </a:t>
            </a:r>
            <a:r>
              <a:rPr lang="en-US" sz="1200" dirty="0" err="1"/>
              <a:t>OpenAI</a:t>
            </a:r>
            <a:r>
              <a:rPr lang="en-US" sz="1200" dirty="0"/>
              <a:t> algorithm environments for obtaining sensor information from the robot or sending actions to it </a:t>
            </a:r>
          </a:p>
          <a:p>
            <a:pPr marL="171450" indent="-171450">
              <a:buFont typeface="Arial" panose="020B0604020202020204" pitchFamily="34" charset="0"/>
              <a:buChar char="•"/>
            </a:pPr>
            <a:r>
              <a:rPr lang="en-US" sz="1200" dirty="0"/>
              <a:t>It provides a group of already made </a:t>
            </a:r>
            <a:r>
              <a:rPr lang="en-US" sz="1200" b="1" dirty="0" err="1"/>
              <a:t>TaskEnvironments</a:t>
            </a:r>
            <a:r>
              <a:rPr lang="en-US" sz="1200" dirty="0"/>
              <a:t> that you can use together with the </a:t>
            </a:r>
            <a:r>
              <a:rPr lang="en-US" sz="1200" b="1" dirty="0" err="1"/>
              <a:t>RobotEnvironments</a:t>
            </a:r>
            <a:r>
              <a:rPr lang="en-US" sz="1200" dirty="0"/>
              <a:t> and </a:t>
            </a:r>
            <a:r>
              <a:rPr lang="en-US" sz="1200" b="1" dirty="0" err="1"/>
              <a:t>GazeboEnvironment</a:t>
            </a:r>
            <a:r>
              <a:rPr lang="en-US" sz="1200" dirty="0"/>
              <a:t> to train a robot in the task defined in the </a:t>
            </a:r>
            <a:r>
              <a:rPr lang="en-US" sz="1200" b="1" dirty="0" err="1"/>
              <a:t>TaskEnvironment</a:t>
            </a:r>
            <a:r>
              <a:rPr lang="en-US" sz="1200" dirty="0"/>
              <a:t>.</a:t>
            </a:r>
          </a:p>
        </p:txBody>
      </p:sp>
    </p:spTree>
    <p:extLst>
      <p:ext uri="{BB962C8B-B14F-4D97-AF65-F5344CB8AC3E}">
        <p14:creationId xmlns:p14="http://schemas.microsoft.com/office/powerpoint/2010/main" val="243137041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E8F2FE-B09E-4C1D-AE98-D9FBBE21BCC4}"/>
              </a:ext>
            </a:extLst>
          </p:cNvPr>
          <p:cNvSpPr>
            <a:spLocks noGrp="1"/>
          </p:cNvSpPr>
          <p:nvPr>
            <p:ph type="title"/>
          </p:nvPr>
        </p:nvSpPr>
        <p:spPr/>
        <p:txBody>
          <a:bodyPr/>
          <a:lstStyle/>
          <a:p>
            <a:r>
              <a:rPr lang="en-US" dirty="0"/>
              <a:t>Image classification</a:t>
            </a:r>
          </a:p>
        </p:txBody>
      </p:sp>
      <p:pic>
        <p:nvPicPr>
          <p:cNvPr id="1026" name="Picture 2">
            <a:extLst>
              <a:ext uri="{FF2B5EF4-FFF2-40B4-BE49-F238E27FC236}">
                <a16:creationId xmlns:a16="http://schemas.microsoft.com/office/drawing/2014/main" id="{EC104299-3EF8-45D3-949D-E311F7034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719" y="1690974"/>
            <a:ext cx="4610635" cy="321890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D1A5D30-7059-47A0-9A32-9D39ABB73C62}"/>
              </a:ext>
            </a:extLst>
          </p:cNvPr>
          <p:cNvSpPr txBox="1"/>
          <p:nvPr/>
        </p:nvSpPr>
        <p:spPr>
          <a:xfrm>
            <a:off x="469900" y="5025435"/>
            <a:ext cx="5143500" cy="646331"/>
          </a:xfrm>
          <a:prstGeom prst="rect">
            <a:avLst/>
          </a:prstGeom>
          <a:noFill/>
        </p:spPr>
        <p:txBody>
          <a:bodyPr wrap="square">
            <a:spAutoFit/>
          </a:bodyPr>
          <a:lstStyle/>
          <a:p>
            <a:pPr algn="ctr"/>
            <a:r>
              <a:rPr lang="en-US" sz="1200" b="0" i="0" dirty="0">
                <a:solidFill>
                  <a:srgbClr val="000000"/>
                </a:solidFill>
                <a:effectLst/>
                <a:latin typeface="+mj-lt"/>
              </a:rPr>
              <a:t>Considering that there are thre</a:t>
            </a:r>
            <a:r>
              <a:rPr lang="en-US" sz="1200" dirty="0">
                <a:solidFill>
                  <a:srgbClr val="000000"/>
                </a:solidFill>
                <a:latin typeface="+mj-lt"/>
              </a:rPr>
              <a:t>e </a:t>
            </a:r>
            <a:r>
              <a:rPr lang="en-US" sz="1200" b="0" i="0" dirty="0">
                <a:solidFill>
                  <a:srgbClr val="000000"/>
                </a:solidFill>
                <a:effectLst/>
                <a:latin typeface="+mj-lt"/>
              </a:rPr>
              <a:t>color channels </a:t>
            </a:r>
            <a:r>
              <a:rPr lang="en-US" sz="1200" b="0" i="0" dirty="0" err="1">
                <a:solidFill>
                  <a:srgbClr val="000000"/>
                </a:solidFill>
                <a:effectLst/>
                <a:latin typeface="+mj-lt"/>
              </a:rPr>
              <a:t>Red,Green,Blue</a:t>
            </a:r>
            <a:r>
              <a:rPr lang="en-US" sz="1200" dirty="0">
                <a:solidFill>
                  <a:srgbClr val="000000"/>
                </a:solidFill>
                <a:latin typeface="+mj-lt"/>
              </a:rPr>
              <a:t>, we then have </a:t>
            </a:r>
            <a:r>
              <a:rPr lang="en-US" sz="1200" b="0" i="0" dirty="0">
                <a:solidFill>
                  <a:srgbClr val="000000"/>
                </a:solidFill>
                <a:effectLst/>
                <a:latin typeface="+mj-lt"/>
              </a:rPr>
              <a:t>248 x 400 x 3 numbers </a:t>
            </a:r>
            <a:r>
              <a:rPr lang="en-US" sz="1200" dirty="0">
                <a:solidFill>
                  <a:srgbClr val="000000"/>
                </a:solidFill>
                <a:latin typeface="+mj-lt"/>
              </a:rPr>
              <a:t> = </a:t>
            </a:r>
            <a:r>
              <a:rPr lang="en-US" sz="1200" b="0" i="0" dirty="0">
                <a:solidFill>
                  <a:srgbClr val="000000"/>
                </a:solidFill>
                <a:effectLst/>
                <a:latin typeface="+mj-lt"/>
              </a:rPr>
              <a:t>297,600. </a:t>
            </a:r>
          </a:p>
          <a:p>
            <a:pPr algn="ctr"/>
            <a:r>
              <a:rPr lang="en-US" sz="1200" b="0" i="0" dirty="0">
                <a:solidFill>
                  <a:srgbClr val="000000"/>
                </a:solidFill>
                <a:effectLst/>
                <a:latin typeface="+mj-lt"/>
              </a:rPr>
              <a:t>Each number is an integer from 0 (black) to 255 (white)</a:t>
            </a:r>
            <a:endParaRPr lang="en-US" sz="1200" dirty="0">
              <a:latin typeface="+mj-lt"/>
            </a:endParaRPr>
          </a:p>
        </p:txBody>
      </p:sp>
      <p:cxnSp>
        <p:nvCxnSpPr>
          <p:cNvPr id="12" name="Straight Connector 11">
            <a:extLst>
              <a:ext uri="{FF2B5EF4-FFF2-40B4-BE49-F238E27FC236}">
                <a16:creationId xmlns:a16="http://schemas.microsoft.com/office/drawing/2014/main" id="{9276D7FB-B8F0-4237-B057-BCA814688C93}"/>
              </a:ext>
            </a:extLst>
          </p:cNvPr>
          <p:cNvCxnSpPr/>
          <p:nvPr/>
        </p:nvCxnSpPr>
        <p:spPr>
          <a:xfrm>
            <a:off x="6007223" y="1438182"/>
            <a:ext cx="0" cy="475843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A1C0EE5-137B-411F-98E4-E299A26C24C5}"/>
              </a:ext>
            </a:extLst>
          </p:cNvPr>
          <p:cNvSpPr txBox="1"/>
          <p:nvPr/>
        </p:nvSpPr>
        <p:spPr>
          <a:xfrm>
            <a:off x="6184778" y="1678226"/>
            <a:ext cx="5502085" cy="3231654"/>
          </a:xfrm>
          <a:prstGeom prst="rect">
            <a:avLst/>
          </a:prstGeom>
          <a:noFill/>
        </p:spPr>
        <p:txBody>
          <a:bodyPr wrap="square">
            <a:spAutoFit/>
          </a:bodyPr>
          <a:lstStyle/>
          <a:p>
            <a:pPr algn="just"/>
            <a:r>
              <a:rPr lang="en-US" sz="1200" b="1" i="0" u="sng" dirty="0">
                <a:solidFill>
                  <a:srgbClr val="000000"/>
                </a:solidFill>
                <a:effectLst/>
                <a:latin typeface="+mj-lt"/>
              </a:rPr>
              <a:t>Algorithms:</a:t>
            </a:r>
          </a:p>
          <a:p>
            <a:pPr marL="171450" indent="-171450" algn="just">
              <a:buFont typeface="Arial" panose="020B0604020202020204" pitchFamily="34" charset="0"/>
              <a:buChar char="•"/>
            </a:pPr>
            <a:r>
              <a:rPr lang="en-US" sz="1200" dirty="0">
                <a:latin typeface="+mj-lt"/>
              </a:rPr>
              <a:t>Data-driven approach: </a:t>
            </a:r>
          </a:p>
          <a:p>
            <a:pPr marL="628650" lvl="1" indent="-171450" algn="just">
              <a:buFont typeface="Arial" panose="020B0604020202020204" pitchFamily="34" charset="0"/>
              <a:buChar char="•"/>
            </a:pPr>
            <a:r>
              <a:rPr lang="en-US" sz="1200" dirty="0">
                <a:latin typeface="+mj-lt"/>
              </a:rPr>
              <a:t>Nearest Neighbor Classifier: Given a series of images to label, the nearest neighbor classifier will take a test image, compare it to every single one of the training images, and predict the label of the closest training image</a:t>
            </a:r>
          </a:p>
          <a:p>
            <a:pPr marL="628650" lvl="1" indent="-171450" algn="just">
              <a:buFont typeface="Arial" panose="020B0604020202020204" pitchFamily="34" charset="0"/>
              <a:buChar char="•"/>
            </a:pPr>
            <a:r>
              <a:rPr lang="en-US" sz="1200" dirty="0">
                <a:latin typeface="+mj-lt"/>
              </a:rPr>
              <a:t>k - Nearest Neighbor Classifier:  instead of finding the single closest image in the training set, we will find the top k closest images, and have them vote on the label of the test image</a:t>
            </a:r>
          </a:p>
          <a:p>
            <a:pPr marL="628650" lvl="1" indent="-171450" algn="just">
              <a:buFont typeface="Arial" panose="020B0604020202020204" pitchFamily="34" charset="0"/>
              <a:buChar char="•"/>
            </a:pPr>
            <a:endParaRPr lang="en-US" sz="1200" dirty="0">
              <a:solidFill>
                <a:srgbClr val="FF0000"/>
              </a:solidFill>
              <a:latin typeface="+mj-lt"/>
            </a:endParaRPr>
          </a:p>
          <a:p>
            <a:pPr marL="171450" indent="-171450" algn="just">
              <a:buFont typeface="Arial" panose="020B0604020202020204" pitchFamily="34" charset="0"/>
              <a:buChar char="•"/>
            </a:pPr>
            <a:r>
              <a:rPr lang="en-US" sz="1200" dirty="0">
                <a:latin typeface="+mj-lt"/>
              </a:rPr>
              <a:t>Linear Classification: Consists of a score function (maps the raw data to class scores) and a loss function (quantifies the agreement between the predicted scores and the ground truth labels). This then becomes an optimization problem in which we will minimize the loss function with respect to the parameters of the score function</a:t>
            </a:r>
          </a:p>
        </p:txBody>
      </p:sp>
    </p:spTree>
    <p:extLst>
      <p:ext uri="{BB962C8B-B14F-4D97-AF65-F5344CB8AC3E}">
        <p14:creationId xmlns:p14="http://schemas.microsoft.com/office/powerpoint/2010/main" val="42414513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4ACEB3-E9BE-4A14-A765-162FCA2BF2E0}"/>
              </a:ext>
            </a:extLst>
          </p:cNvPr>
          <p:cNvSpPr>
            <a:spLocks noGrp="1"/>
          </p:cNvSpPr>
          <p:nvPr>
            <p:ph type="body" sz="quarter" idx="13"/>
          </p:nvPr>
        </p:nvSpPr>
        <p:spPr/>
        <p:txBody>
          <a:bodyPr/>
          <a:lstStyle/>
          <a:p>
            <a:r>
              <a:rPr lang="en-US" dirty="0"/>
              <a:t>Linear Classification- General</a:t>
            </a:r>
          </a:p>
        </p:txBody>
      </p:sp>
      <p:sp>
        <p:nvSpPr>
          <p:cNvPr id="3" name="Title 2">
            <a:extLst>
              <a:ext uri="{FF2B5EF4-FFF2-40B4-BE49-F238E27FC236}">
                <a16:creationId xmlns:a16="http://schemas.microsoft.com/office/drawing/2014/main" id="{9B4E4B56-22DC-414D-B671-CA8F94B3FA7A}"/>
              </a:ext>
            </a:extLst>
          </p:cNvPr>
          <p:cNvSpPr>
            <a:spLocks noGrp="1"/>
          </p:cNvSpPr>
          <p:nvPr>
            <p:ph type="title"/>
          </p:nvPr>
        </p:nvSpPr>
        <p:spPr/>
        <p:txBody>
          <a:bodyPr/>
          <a:lstStyle/>
          <a:p>
            <a:r>
              <a:rPr lang="en-US" dirty="0"/>
              <a:t>Image classification</a:t>
            </a:r>
          </a:p>
        </p:txBody>
      </p:sp>
      <p:pic>
        <p:nvPicPr>
          <p:cNvPr id="2050" name="Picture 2">
            <a:extLst>
              <a:ext uri="{FF2B5EF4-FFF2-40B4-BE49-F238E27FC236}">
                <a16:creationId xmlns:a16="http://schemas.microsoft.com/office/drawing/2014/main" id="{997E3784-4DE1-4BF0-8418-6406AE6C1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3754" y="2078003"/>
            <a:ext cx="5445756" cy="20171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AD034C4-BBDF-4B50-8024-0B5C461EA930}"/>
              </a:ext>
            </a:extLst>
          </p:cNvPr>
          <p:cNvPicPr>
            <a:picLocks noChangeAspect="1"/>
          </p:cNvPicPr>
          <p:nvPr/>
        </p:nvPicPr>
        <p:blipFill>
          <a:blip r:embed="rId3"/>
          <a:stretch>
            <a:fillRect/>
          </a:stretch>
        </p:blipFill>
        <p:spPr>
          <a:xfrm>
            <a:off x="469900" y="2118518"/>
            <a:ext cx="3525267" cy="1998666"/>
          </a:xfrm>
          <a:prstGeom prst="rect">
            <a:avLst/>
          </a:prstGeom>
        </p:spPr>
      </p:pic>
      <p:sp>
        <p:nvSpPr>
          <p:cNvPr id="10" name="TextBox 9">
            <a:extLst>
              <a:ext uri="{FF2B5EF4-FFF2-40B4-BE49-F238E27FC236}">
                <a16:creationId xmlns:a16="http://schemas.microsoft.com/office/drawing/2014/main" id="{A7F20D71-4D3B-4B59-8774-76E5729A4F1F}"/>
              </a:ext>
            </a:extLst>
          </p:cNvPr>
          <p:cNvSpPr txBox="1"/>
          <p:nvPr/>
        </p:nvSpPr>
        <p:spPr>
          <a:xfrm>
            <a:off x="863568" y="4223462"/>
            <a:ext cx="3229253" cy="461665"/>
          </a:xfrm>
          <a:prstGeom prst="rect">
            <a:avLst/>
          </a:prstGeom>
          <a:noFill/>
        </p:spPr>
        <p:txBody>
          <a:bodyPr wrap="square">
            <a:spAutoFit/>
          </a:bodyPr>
          <a:lstStyle/>
          <a:p>
            <a:pPr algn="ctr"/>
            <a:r>
              <a:rPr lang="en-US" sz="1200" dirty="0">
                <a:latin typeface="+mj-lt"/>
              </a:rPr>
              <a:t>Linear Classification are the first step towards forming neural networks</a:t>
            </a:r>
            <a:endParaRPr lang="en-US" sz="1200" dirty="0"/>
          </a:p>
        </p:txBody>
      </p:sp>
      <p:sp>
        <p:nvSpPr>
          <p:cNvPr id="14" name="TextBox 13">
            <a:extLst>
              <a:ext uri="{FF2B5EF4-FFF2-40B4-BE49-F238E27FC236}">
                <a16:creationId xmlns:a16="http://schemas.microsoft.com/office/drawing/2014/main" id="{AAB556CA-BE9B-45B5-9337-8589EF3C87C5}"/>
              </a:ext>
            </a:extLst>
          </p:cNvPr>
          <p:cNvSpPr txBox="1"/>
          <p:nvPr/>
        </p:nvSpPr>
        <p:spPr>
          <a:xfrm>
            <a:off x="5137659" y="4223462"/>
            <a:ext cx="6437947" cy="461665"/>
          </a:xfrm>
          <a:prstGeom prst="rect">
            <a:avLst/>
          </a:prstGeom>
          <a:noFill/>
        </p:spPr>
        <p:txBody>
          <a:bodyPr wrap="square">
            <a:spAutoFit/>
          </a:bodyPr>
          <a:lstStyle/>
          <a:p>
            <a:pPr algn="ctr"/>
            <a:r>
              <a:rPr lang="en-US" sz="1200" b="0" i="0" dirty="0">
                <a:solidFill>
                  <a:srgbClr val="000000"/>
                </a:solidFill>
                <a:effectLst/>
                <a:latin typeface="+mj-lt"/>
              </a:rPr>
              <a:t> We assume the image only has 4 pixels.  The parameters in </a:t>
            </a:r>
            <a:r>
              <a:rPr lang="en-US" sz="1200" b="1" i="0" dirty="0">
                <a:solidFill>
                  <a:srgbClr val="000000"/>
                </a:solidFill>
                <a:effectLst/>
                <a:latin typeface="+mj-lt"/>
              </a:rPr>
              <a:t>W</a:t>
            </a:r>
            <a:r>
              <a:rPr lang="en-US" sz="1200" b="0" i="0" dirty="0">
                <a:solidFill>
                  <a:srgbClr val="000000"/>
                </a:solidFill>
                <a:effectLst/>
                <a:latin typeface="+mj-lt"/>
              </a:rPr>
              <a:t> are called the </a:t>
            </a:r>
            <a:r>
              <a:rPr lang="en-US" sz="1200" b="1" i="0" dirty="0">
                <a:solidFill>
                  <a:srgbClr val="000000"/>
                </a:solidFill>
                <a:effectLst/>
                <a:latin typeface="+mj-lt"/>
              </a:rPr>
              <a:t>weights</a:t>
            </a:r>
            <a:r>
              <a:rPr lang="en-US" sz="1200" b="0" i="0" dirty="0">
                <a:solidFill>
                  <a:srgbClr val="000000"/>
                </a:solidFill>
                <a:effectLst/>
                <a:latin typeface="+mj-lt"/>
              </a:rPr>
              <a:t>, and </a:t>
            </a:r>
            <a:r>
              <a:rPr lang="en-US" sz="1200" b="1" i="0" dirty="0">
                <a:solidFill>
                  <a:srgbClr val="000000"/>
                </a:solidFill>
                <a:effectLst/>
                <a:latin typeface="+mj-lt"/>
              </a:rPr>
              <a:t>b</a:t>
            </a:r>
            <a:r>
              <a:rPr lang="en-US" sz="1200" b="0" i="0" dirty="0">
                <a:solidFill>
                  <a:srgbClr val="000000"/>
                </a:solidFill>
                <a:effectLst/>
                <a:latin typeface="+mj-lt"/>
              </a:rPr>
              <a:t> is called the </a:t>
            </a:r>
            <a:r>
              <a:rPr lang="en-US" sz="1200" b="1" i="0" dirty="0">
                <a:solidFill>
                  <a:srgbClr val="000000"/>
                </a:solidFill>
                <a:effectLst/>
                <a:latin typeface="+mj-lt"/>
              </a:rPr>
              <a:t>bias vector</a:t>
            </a:r>
            <a:r>
              <a:rPr lang="en-US" sz="1200" b="0" i="0" dirty="0">
                <a:solidFill>
                  <a:srgbClr val="000000"/>
                </a:solidFill>
                <a:effectLst/>
                <a:latin typeface="+mj-lt"/>
              </a:rPr>
              <a:t> </a:t>
            </a:r>
            <a:endParaRPr lang="en-US" sz="1200" dirty="0">
              <a:latin typeface="+mj-lt"/>
            </a:endParaRPr>
          </a:p>
        </p:txBody>
      </p:sp>
      <p:sp>
        <p:nvSpPr>
          <p:cNvPr id="13" name="Arrow: Right 12">
            <a:extLst>
              <a:ext uri="{FF2B5EF4-FFF2-40B4-BE49-F238E27FC236}">
                <a16:creationId xmlns:a16="http://schemas.microsoft.com/office/drawing/2014/main" id="{0D05FD53-A0F9-4F19-92AC-90C71EB9AFF6}"/>
              </a:ext>
            </a:extLst>
          </p:cNvPr>
          <p:cNvSpPr/>
          <p:nvPr/>
        </p:nvSpPr>
        <p:spPr bwMode="gray">
          <a:xfrm>
            <a:off x="4394232" y="3086559"/>
            <a:ext cx="754601" cy="372862"/>
          </a:xfrm>
          <a:prstGeom prst="rightArrow">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Tree>
    <p:extLst>
      <p:ext uri="{BB962C8B-B14F-4D97-AF65-F5344CB8AC3E}">
        <p14:creationId xmlns:p14="http://schemas.microsoft.com/office/powerpoint/2010/main" val="9382416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D9E555-0A7B-4C14-9FA5-4F4875D03C82}"/>
              </a:ext>
            </a:extLst>
          </p:cNvPr>
          <p:cNvSpPr>
            <a:spLocks noGrp="1"/>
          </p:cNvSpPr>
          <p:nvPr>
            <p:ph type="body" sz="quarter" idx="13"/>
          </p:nvPr>
        </p:nvSpPr>
        <p:spPr/>
        <p:txBody>
          <a:bodyPr/>
          <a:lstStyle/>
          <a:p>
            <a:r>
              <a:rPr lang="en-US" dirty="0"/>
              <a:t>Linear Classification- General</a:t>
            </a:r>
          </a:p>
        </p:txBody>
      </p:sp>
      <p:sp>
        <p:nvSpPr>
          <p:cNvPr id="3" name="Title 2">
            <a:extLst>
              <a:ext uri="{FF2B5EF4-FFF2-40B4-BE49-F238E27FC236}">
                <a16:creationId xmlns:a16="http://schemas.microsoft.com/office/drawing/2014/main" id="{75488B34-AAEB-4780-AAA4-D8C5461BC75C}"/>
              </a:ext>
            </a:extLst>
          </p:cNvPr>
          <p:cNvSpPr>
            <a:spLocks noGrp="1"/>
          </p:cNvSpPr>
          <p:nvPr>
            <p:ph type="title"/>
          </p:nvPr>
        </p:nvSpPr>
        <p:spPr/>
        <p:txBody>
          <a:bodyPr/>
          <a:lstStyle/>
          <a:p>
            <a:r>
              <a:rPr lang="en-US" dirty="0"/>
              <a:t>Image classification</a:t>
            </a:r>
          </a:p>
        </p:txBody>
      </p:sp>
      <p:sp>
        <p:nvSpPr>
          <p:cNvPr id="5" name="TextBox 4">
            <a:extLst>
              <a:ext uri="{FF2B5EF4-FFF2-40B4-BE49-F238E27FC236}">
                <a16:creationId xmlns:a16="http://schemas.microsoft.com/office/drawing/2014/main" id="{9DD8C871-A9B3-47A4-9AA1-11EBACECF4D4}"/>
              </a:ext>
            </a:extLst>
          </p:cNvPr>
          <p:cNvSpPr txBox="1"/>
          <p:nvPr/>
        </p:nvSpPr>
        <p:spPr>
          <a:xfrm>
            <a:off x="469899" y="1084708"/>
            <a:ext cx="11073171" cy="1384995"/>
          </a:xfrm>
          <a:prstGeom prst="rect">
            <a:avLst/>
          </a:prstGeom>
          <a:noFill/>
        </p:spPr>
        <p:txBody>
          <a:bodyPr wrap="square">
            <a:spAutoFit/>
          </a:bodyPr>
          <a:lstStyle/>
          <a:p>
            <a:r>
              <a:rPr lang="en-US" sz="1200" b="1" dirty="0"/>
              <a:t>SVM classifier and loss: </a:t>
            </a:r>
          </a:p>
          <a:p>
            <a:r>
              <a:rPr lang="en-US" sz="1200" dirty="0"/>
              <a:t>Multiclass Support Vector Machine loss: The SVM loss is set up so that the SVM “wants” the correct class for each image to a have a score higher than the incorrect classes by some fixed margin  Δ.</a:t>
            </a:r>
          </a:p>
          <a:p>
            <a:endParaRPr lang="en-US" sz="1200" dirty="0"/>
          </a:p>
          <a:p>
            <a:r>
              <a:rPr lang="en-US" sz="1200" b="1" dirty="0" err="1"/>
              <a:t>Softmax</a:t>
            </a:r>
            <a:r>
              <a:rPr lang="en-US" sz="1200" b="1" dirty="0"/>
              <a:t> classifier and loss: </a:t>
            </a:r>
          </a:p>
          <a:p>
            <a:r>
              <a:rPr lang="en-US" sz="1200" dirty="0"/>
              <a:t>The </a:t>
            </a:r>
            <a:r>
              <a:rPr lang="en-US" sz="1200" dirty="0" err="1"/>
              <a:t>Softmax</a:t>
            </a:r>
            <a:r>
              <a:rPr lang="en-US" sz="1200" dirty="0"/>
              <a:t> classifier gives an intuitive output (normalized class probabilities). </a:t>
            </a:r>
          </a:p>
          <a:p>
            <a:endParaRPr lang="en-US" sz="1200" dirty="0"/>
          </a:p>
        </p:txBody>
      </p:sp>
      <p:pic>
        <p:nvPicPr>
          <p:cNvPr id="10" name="Picture 9">
            <a:extLst>
              <a:ext uri="{FF2B5EF4-FFF2-40B4-BE49-F238E27FC236}">
                <a16:creationId xmlns:a16="http://schemas.microsoft.com/office/drawing/2014/main" id="{E960B2A1-D21D-4E77-9D01-9416417D9FBC}"/>
              </a:ext>
            </a:extLst>
          </p:cNvPr>
          <p:cNvPicPr>
            <a:picLocks noChangeAspect="1"/>
          </p:cNvPicPr>
          <p:nvPr/>
        </p:nvPicPr>
        <p:blipFill>
          <a:blip r:embed="rId2"/>
          <a:stretch>
            <a:fillRect/>
          </a:stretch>
        </p:blipFill>
        <p:spPr>
          <a:xfrm>
            <a:off x="3120752" y="2721546"/>
            <a:ext cx="5771464" cy="2883289"/>
          </a:xfrm>
          <a:prstGeom prst="rect">
            <a:avLst/>
          </a:prstGeom>
        </p:spPr>
      </p:pic>
      <p:sp>
        <p:nvSpPr>
          <p:cNvPr id="12" name="TextBox 11">
            <a:extLst>
              <a:ext uri="{FF2B5EF4-FFF2-40B4-BE49-F238E27FC236}">
                <a16:creationId xmlns:a16="http://schemas.microsoft.com/office/drawing/2014/main" id="{D26B5B99-43DE-41B2-98D0-116A19249FD1}"/>
              </a:ext>
            </a:extLst>
          </p:cNvPr>
          <p:cNvSpPr txBox="1"/>
          <p:nvPr/>
        </p:nvSpPr>
        <p:spPr>
          <a:xfrm>
            <a:off x="469899" y="5604835"/>
            <a:ext cx="11088826" cy="646331"/>
          </a:xfrm>
          <a:prstGeom prst="rect">
            <a:avLst/>
          </a:prstGeom>
          <a:noFill/>
        </p:spPr>
        <p:txBody>
          <a:bodyPr wrap="square">
            <a:spAutoFit/>
          </a:bodyPr>
          <a:lstStyle/>
          <a:p>
            <a:r>
              <a:rPr lang="en-US" sz="1200" b="1" dirty="0"/>
              <a:t>Regularization</a:t>
            </a:r>
          </a:p>
          <a:p>
            <a:r>
              <a:rPr lang="en-US" sz="1200" dirty="0"/>
              <a:t>We add a regularization penalty R(W) such as the L2 norm, that discourages large weights. The penalty is a function of the weights only. penalizing large weights tends to improve generalization, as no input dimension can have a very large influence on the scores all by itself. </a:t>
            </a:r>
            <a:endParaRPr lang="en-US" sz="1200" b="1" dirty="0"/>
          </a:p>
        </p:txBody>
      </p:sp>
    </p:spTree>
    <p:extLst>
      <p:ext uri="{BB962C8B-B14F-4D97-AF65-F5344CB8AC3E}">
        <p14:creationId xmlns:p14="http://schemas.microsoft.com/office/powerpoint/2010/main" val="163783705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D3AA80-3837-49D1-B1D8-392D8E1DCECA}"/>
              </a:ext>
            </a:extLst>
          </p:cNvPr>
          <p:cNvSpPr>
            <a:spLocks noGrp="1"/>
          </p:cNvSpPr>
          <p:nvPr>
            <p:ph type="title"/>
          </p:nvPr>
        </p:nvSpPr>
        <p:spPr/>
        <p:txBody>
          <a:bodyPr/>
          <a:lstStyle/>
          <a:p>
            <a:r>
              <a:rPr lang="en-US" dirty="0"/>
              <a:t>Optimization of the loss</a:t>
            </a:r>
          </a:p>
        </p:txBody>
      </p:sp>
      <p:sp>
        <p:nvSpPr>
          <p:cNvPr id="5" name="TextBox 4">
            <a:extLst>
              <a:ext uri="{FF2B5EF4-FFF2-40B4-BE49-F238E27FC236}">
                <a16:creationId xmlns:a16="http://schemas.microsoft.com/office/drawing/2014/main" id="{7B16739C-2890-477F-A9AE-94BA619DC554}"/>
              </a:ext>
            </a:extLst>
          </p:cNvPr>
          <p:cNvSpPr txBox="1"/>
          <p:nvPr/>
        </p:nvSpPr>
        <p:spPr>
          <a:xfrm>
            <a:off x="469900" y="1291674"/>
            <a:ext cx="11252199" cy="3416320"/>
          </a:xfrm>
          <a:prstGeom prst="rect">
            <a:avLst/>
          </a:prstGeom>
          <a:noFill/>
        </p:spPr>
        <p:txBody>
          <a:bodyPr wrap="square">
            <a:spAutoFit/>
          </a:bodyPr>
          <a:lstStyle/>
          <a:p>
            <a:r>
              <a:rPr lang="en-US" sz="1200" b="0" i="0" dirty="0">
                <a:solidFill>
                  <a:srgbClr val="000000"/>
                </a:solidFill>
                <a:effectLst/>
                <a:latin typeface="+mj-lt"/>
              </a:rPr>
              <a:t>The loss function lets us quantify the quality of any particular set of weights </a:t>
            </a:r>
            <a:r>
              <a:rPr lang="en-US" sz="1200" b="1" i="0" dirty="0">
                <a:solidFill>
                  <a:srgbClr val="000000"/>
                </a:solidFill>
                <a:effectLst/>
                <a:latin typeface="+mj-lt"/>
              </a:rPr>
              <a:t>W</a:t>
            </a:r>
            <a:r>
              <a:rPr lang="en-US" sz="1200" b="0" i="0" dirty="0">
                <a:solidFill>
                  <a:srgbClr val="000000"/>
                </a:solidFill>
                <a:effectLst/>
                <a:latin typeface="+mj-lt"/>
              </a:rPr>
              <a:t>. The goal of optimization is to find </a:t>
            </a:r>
            <a:r>
              <a:rPr lang="en-US" sz="1200" b="1" i="0" dirty="0">
                <a:solidFill>
                  <a:srgbClr val="000000"/>
                </a:solidFill>
                <a:effectLst/>
                <a:latin typeface="+mj-lt"/>
              </a:rPr>
              <a:t>W</a:t>
            </a:r>
            <a:r>
              <a:rPr lang="en-US" sz="1200" b="0" i="0" dirty="0">
                <a:solidFill>
                  <a:srgbClr val="000000"/>
                </a:solidFill>
                <a:effectLst/>
                <a:latin typeface="+mj-lt"/>
              </a:rPr>
              <a:t> that minimizes the loss function.</a:t>
            </a:r>
          </a:p>
          <a:p>
            <a:endParaRPr lang="en-US" sz="1200" b="0" i="0" dirty="0">
              <a:solidFill>
                <a:srgbClr val="000000"/>
              </a:solidFill>
              <a:effectLst/>
              <a:latin typeface="+mj-lt"/>
            </a:endParaRPr>
          </a:p>
          <a:p>
            <a:r>
              <a:rPr lang="en-US" sz="1200" b="1" dirty="0">
                <a:latin typeface="+mj-lt"/>
              </a:rPr>
              <a:t>Strategy #1</a:t>
            </a:r>
            <a:r>
              <a:rPr lang="en-US" sz="1200" dirty="0">
                <a:latin typeface="+mj-lt"/>
              </a:rPr>
              <a:t>: Random search: try out many different random weights and keep track of what works best</a:t>
            </a:r>
          </a:p>
          <a:p>
            <a:endParaRPr lang="en-US" sz="1200" dirty="0">
              <a:latin typeface="+mj-lt"/>
            </a:endParaRPr>
          </a:p>
          <a:p>
            <a:r>
              <a:rPr lang="en-US" sz="1200" b="1" dirty="0">
                <a:latin typeface="+mj-lt"/>
              </a:rPr>
              <a:t>Strategy #2</a:t>
            </a:r>
            <a:r>
              <a:rPr lang="en-US" sz="1200" dirty="0">
                <a:latin typeface="+mj-lt"/>
              </a:rPr>
              <a:t>: Random Local Search: Start out with a random W, generate random perturbations </a:t>
            </a:r>
            <a:r>
              <a:rPr lang="en-US" sz="1200" dirty="0" err="1">
                <a:latin typeface="+mj-lt"/>
              </a:rPr>
              <a:t>δW</a:t>
            </a:r>
            <a:r>
              <a:rPr lang="en-US" sz="1200" dirty="0">
                <a:latin typeface="+mj-lt"/>
              </a:rPr>
              <a:t> to it and if the loss at the perturbed </a:t>
            </a:r>
            <a:r>
              <a:rPr lang="en-US" sz="1200" dirty="0" err="1">
                <a:latin typeface="+mj-lt"/>
              </a:rPr>
              <a:t>W+δW</a:t>
            </a:r>
            <a:r>
              <a:rPr lang="en-US" sz="1200" dirty="0">
                <a:latin typeface="+mj-lt"/>
              </a:rPr>
              <a:t> is lower, perform an update. </a:t>
            </a:r>
          </a:p>
          <a:p>
            <a:endParaRPr lang="en-US" sz="1200" dirty="0">
              <a:latin typeface="+mj-lt"/>
            </a:endParaRPr>
          </a:p>
          <a:p>
            <a:r>
              <a:rPr lang="en-US" sz="1200" b="1" dirty="0">
                <a:latin typeface="+mj-lt"/>
              </a:rPr>
              <a:t>Strategy #3</a:t>
            </a:r>
            <a:r>
              <a:rPr lang="en-US" sz="1200" dirty="0">
                <a:latin typeface="+mj-lt"/>
              </a:rPr>
              <a:t>: Following the Gradient: Instead of choosing randomly, compute the best direction along which to change the weight </a:t>
            </a:r>
            <a:r>
              <a:rPr lang="en-US" sz="1200" dirty="0" err="1">
                <a:latin typeface="+mj-lt"/>
              </a:rPr>
              <a:t>vector.There</a:t>
            </a:r>
            <a:r>
              <a:rPr lang="en-US" sz="1200" dirty="0">
                <a:latin typeface="+mj-lt"/>
              </a:rPr>
              <a:t> are two ways to compute the gradient: A slow, approximate but easy way (numerical gradient), and a fast, exact but more error-prone way that requires calculus (analytic gradient). </a:t>
            </a:r>
          </a:p>
          <a:p>
            <a:endParaRPr lang="en-US" sz="1200" b="1" dirty="0">
              <a:latin typeface="+mj-lt"/>
            </a:endParaRPr>
          </a:p>
          <a:p>
            <a:r>
              <a:rPr lang="en-US" sz="1200" b="1" dirty="0">
                <a:latin typeface="+mj-lt"/>
              </a:rPr>
              <a:t>Optimization via Gradient Descent</a:t>
            </a:r>
            <a:r>
              <a:rPr lang="en-US" sz="1200" dirty="0">
                <a:latin typeface="+mj-lt"/>
              </a:rPr>
              <a:t>:</a:t>
            </a:r>
          </a:p>
          <a:p>
            <a:r>
              <a:rPr lang="en-US" sz="1200" dirty="0"/>
              <a:t>Loop:</a:t>
            </a:r>
          </a:p>
          <a:p>
            <a:pPr marL="171450" indent="-171450">
              <a:buFont typeface="Arial" panose="020B0604020202020204" pitchFamily="34" charset="0"/>
              <a:buChar char="•"/>
            </a:pPr>
            <a:r>
              <a:rPr lang="en-US" sz="1200" dirty="0"/>
              <a:t>Sample a batch of data.</a:t>
            </a:r>
          </a:p>
          <a:p>
            <a:pPr marL="171450" indent="-171450">
              <a:buFont typeface="Arial" panose="020B0604020202020204" pitchFamily="34" charset="0"/>
              <a:buChar char="•"/>
            </a:pPr>
            <a:r>
              <a:rPr lang="en-US" sz="1200" dirty="0"/>
              <a:t>Compute the scores and the loss.</a:t>
            </a:r>
          </a:p>
          <a:p>
            <a:pPr marL="171450" indent="-171450">
              <a:buFont typeface="Arial" panose="020B0604020202020204" pitchFamily="34" charset="0"/>
              <a:buChar char="•"/>
            </a:pPr>
            <a:r>
              <a:rPr lang="en-US" sz="1200" dirty="0"/>
              <a:t>Backprop to calculate the gradients.</a:t>
            </a:r>
          </a:p>
          <a:p>
            <a:pPr marL="171450" indent="-171450">
              <a:buFont typeface="Arial" panose="020B0604020202020204" pitchFamily="34" charset="0"/>
              <a:buChar char="•"/>
            </a:pPr>
            <a:r>
              <a:rPr lang="en-US" sz="1200" dirty="0"/>
              <a:t>Update the parameters using the gradients.</a:t>
            </a:r>
          </a:p>
        </p:txBody>
      </p:sp>
    </p:spTree>
    <p:extLst>
      <p:ext uri="{BB962C8B-B14F-4D97-AF65-F5344CB8AC3E}">
        <p14:creationId xmlns:p14="http://schemas.microsoft.com/office/powerpoint/2010/main" val="160028119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EEDD77-46A3-43AA-A877-53C06B6FAF56}"/>
              </a:ext>
            </a:extLst>
          </p:cNvPr>
          <p:cNvSpPr>
            <a:spLocks noGrp="1"/>
          </p:cNvSpPr>
          <p:nvPr>
            <p:ph type="title"/>
          </p:nvPr>
        </p:nvSpPr>
        <p:spPr/>
        <p:txBody>
          <a:bodyPr/>
          <a:lstStyle/>
          <a:p>
            <a:r>
              <a:rPr lang="en-US" dirty="0"/>
              <a:t>Neural networks</a:t>
            </a:r>
          </a:p>
        </p:txBody>
      </p:sp>
      <p:sp>
        <p:nvSpPr>
          <p:cNvPr id="15" name="TextBox 14">
            <a:extLst>
              <a:ext uri="{FF2B5EF4-FFF2-40B4-BE49-F238E27FC236}">
                <a16:creationId xmlns:a16="http://schemas.microsoft.com/office/drawing/2014/main" id="{2EFF076A-754F-4639-95A1-32ED64004438}"/>
              </a:ext>
            </a:extLst>
          </p:cNvPr>
          <p:cNvSpPr txBox="1"/>
          <p:nvPr/>
        </p:nvSpPr>
        <p:spPr>
          <a:xfrm>
            <a:off x="469899" y="1276650"/>
            <a:ext cx="8084888" cy="830997"/>
          </a:xfrm>
          <a:prstGeom prst="rect">
            <a:avLst/>
          </a:prstGeom>
          <a:noFill/>
        </p:spPr>
        <p:txBody>
          <a:bodyPr wrap="square">
            <a:spAutoFit/>
          </a:bodyPr>
          <a:lstStyle/>
          <a:p>
            <a:pPr marL="228600" indent="-228600">
              <a:buFont typeface="Arial" panose="020B0604020202020204" pitchFamily="34" charset="0"/>
              <a:buChar char="•"/>
            </a:pPr>
            <a:r>
              <a:rPr lang="en-US" sz="1200" dirty="0"/>
              <a:t>(Before) Linear score function: f = </a:t>
            </a:r>
            <a:r>
              <a:rPr lang="en-US" sz="1200" dirty="0" err="1"/>
              <a:t>Wx</a:t>
            </a:r>
            <a:endParaRPr lang="en-US" sz="1200" dirty="0"/>
          </a:p>
          <a:p>
            <a:pPr marL="228600" indent="-228600">
              <a:buFont typeface="Arial" panose="020B0604020202020204" pitchFamily="34" charset="0"/>
              <a:buChar char="•"/>
            </a:pPr>
            <a:r>
              <a:rPr lang="en-US" sz="1200" dirty="0"/>
              <a:t>(Now) 2-layer neural network: f = W2*</a:t>
            </a:r>
            <a:r>
              <a:rPr lang="en-US" sz="1200" i="1" dirty="0"/>
              <a:t>max</a:t>
            </a:r>
            <a:r>
              <a:rPr lang="en-US" sz="1200" dirty="0"/>
              <a:t>(0,W1*x)</a:t>
            </a:r>
          </a:p>
          <a:p>
            <a:pPr marL="685800" lvl="1" indent="-228600">
              <a:buFont typeface="Arial" panose="020B0604020202020204" pitchFamily="34" charset="0"/>
              <a:buChar char="•"/>
            </a:pPr>
            <a:r>
              <a:rPr lang="en-US" sz="1200" dirty="0"/>
              <a:t>Where </a:t>
            </a:r>
            <a:r>
              <a:rPr lang="en-US" sz="1200" i="1" dirty="0"/>
              <a:t>max</a:t>
            </a:r>
            <a:r>
              <a:rPr lang="en-US" sz="1200" dirty="0"/>
              <a:t> is the RELU non-linear function</a:t>
            </a:r>
          </a:p>
          <a:p>
            <a:pPr marL="228600" indent="-228600">
              <a:buFont typeface="Arial" panose="020B0604020202020204" pitchFamily="34" charset="0"/>
              <a:buChar char="•"/>
            </a:pPr>
            <a:r>
              <a:rPr lang="en-US" sz="1200" dirty="0"/>
              <a:t>(Now) 3-layer neural network: f = W3*max(0,W2*max(0,W1*x)</a:t>
            </a:r>
          </a:p>
        </p:txBody>
      </p:sp>
      <p:cxnSp>
        <p:nvCxnSpPr>
          <p:cNvPr id="13" name="Straight Connector 12">
            <a:extLst>
              <a:ext uri="{FF2B5EF4-FFF2-40B4-BE49-F238E27FC236}">
                <a16:creationId xmlns:a16="http://schemas.microsoft.com/office/drawing/2014/main" id="{346BA05D-4FB4-4ECF-828E-D1E7F452E098}"/>
              </a:ext>
            </a:extLst>
          </p:cNvPr>
          <p:cNvCxnSpPr/>
          <p:nvPr/>
        </p:nvCxnSpPr>
        <p:spPr>
          <a:xfrm>
            <a:off x="2104103" y="2399071"/>
            <a:ext cx="7423355" cy="0"/>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F4894A2-D4CC-476E-BDA1-0EF5ED5F02D1}"/>
              </a:ext>
            </a:extLst>
          </p:cNvPr>
          <p:cNvSpPr txBox="1"/>
          <p:nvPr/>
        </p:nvSpPr>
        <p:spPr>
          <a:xfrm>
            <a:off x="469899" y="2572841"/>
            <a:ext cx="1722695" cy="276999"/>
          </a:xfrm>
          <a:prstGeom prst="rect">
            <a:avLst/>
          </a:prstGeom>
          <a:noFill/>
        </p:spPr>
        <p:txBody>
          <a:bodyPr wrap="square">
            <a:spAutoFit/>
          </a:bodyPr>
          <a:lstStyle/>
          <a:p>
            <a:r>
              <a:rPr lang="en-US" sz="1200" u="sng" dirty="0"/>
              <a:t>What is a Neuron:</a:t>
            </a:r>
          </a:p>
        </p:txBody>
      </p:sp>
      <p:pic>
        <p:nvPicPr>
          <p:cNvPr id="19" name="Picture 6">
            <a:extLst>
              <a:ext uri="{FF2B5EF4-FFF2-40B4-BE49-F238E27FC236}">
                <a16:creationId xmlns:a16="http://schemas.microsoft.com/office/drawing/2014/main" id="{4ECCA05E-F77E-491B-A0EB-5E38CF9FDA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899" y="3003185"/>
            <a:ext cx="2454527" cy="1400459"/>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05A68739-22D2-4764-946E-E3D2F7B7F7FB}"/>
              </a:ext>
            </a:extLst>
          </p:cNvPr>
          <p:cNvSpPr txBox="1"/>
          <p:nvPr/>
        </p:nvSpPr>
        <p:spPr>
          <a:xfrm>
            <a:off x="469899" y="4556989"/>
            <a:ext cx="11252200" cy="830997"/>
          </a:xfrm>
          <a:prstGeom prst="rect">
            <a:avLst/>
          </a:prstGeom>
          <a:noFill/>
        </p:spPr>
        <p:txBody>
          <a:bodyPr wrap="square">
            <a:spAutoFit/>
          </a:bodyPr>
          <a:lstStyle/>
          <a:p>
            <a:r>
              <a:rPr lang="en-US" sz="1200" u="sng" dirty="0"/>
              <a:t>What is a Neural Network: </a:t>
            </a:r>
            <a:r>
              <a:rPr lang="en-US" sz="1200" dirty="0"/>
              <a:t>Neural Networks are modeled as collections of neurons that are connected in an acyclic graph. A network may have three types of layers: input layers that take raw input from the domain, hidden layers that take input from another layer and pass output to another layer, and output layers that make a prediction.</a:t>
            </a:r>
          </a:p>
          <a:p>
            <a:endParaRPr lang="en-US" sz="1200" u="sng" dirty="0"/>
          </a:p>
        </p:txBody>
      </p:sp>
      <p:pic>
        <p:nvPicPr>
          <p:cNvPr id="23" name="Picture 2">
            <a:extLst>
              <a:ext uri="{FF2B5EF4-FFF2-40B4-BE49-F238E27FC236}">
                <a16:creationId xmlns:a16="http://schemas.microsoft.com/office/drawing/2014/main" id="{6923FB28-1829-459A-8C51-251D97EC05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891" y="5227684"/>
            <a:ext cx="2044767" cy="140052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a:extLst>
              <a:ext uri="{FF2B5EF4-FFF2-40B4-BE49-F238E27FC236}">
                <a16:creationId xmlns:a16="http://schemas.microsoft.com/office/drawing/2014/main" id="{FF5496FE-F640-4F2B-B7F5-467981E5AC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9980" y="5296588"/>
            <a:ext cx="2574252" cy="1262718"/>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283C0CF0-B9B6-4C24-A998-44F59A460D6D}"/>
              </a:ext>
            </a:extLst>
          </p:cNvPr>
          <p:cNvSpPr txBox="1"/>
          <p:nvPr/>
        </p:nvSpPr>
        <p:spPr>
          <a:xfrm>
            <a:off x="5948516" y="5463568"/>
            <a:ext cx="5714593" cy="830997"/>
          </a:xfrm>
          <a:prstGeom prst="rect">
            <a:avLst/>
          </a:prstGeom>
          <a:noFill/>
        </p:spPr>
        <p:txBody>
          <a:bodyPr wrap="square">
            <a:spAutoFit/>
          </a:bodyPr>
          <a:lstStyle/>
          <a:p>
            <a:r>
              <a:rPr lang="en-US" sz="1200" b="1" dirty="0"/>
              <a:t>Left</a:t>
            </a:r>
            <a:r>
              <a:rPr lang="en-US" sz="1200" dirty="0"/>
              <a:t>: A 2-layer Neural Network (one hidden layer of 4 neurons (or units) and one output layer with 2 neurons), and three inputs. </a:t>
            </a:r>
          </a:p>
          <a:p>
            <a:r>
              <a:rPr lang="en-US" sz="1200" b="1" dirty="0"/>
              <a:t>Right</a:t>
            </a:r>
            <a:r>
              <a:rPr lang="en-US" sz="1200" dirty="0"/>
              <a:t>: A 3-layer neural network with three inputs, two hidden layers of 4 neurons each and one output layer. </a:t>
            </a:r>
          </a:p>
        </p:txBody>
      </p:sp>
      <p:sp>
        <p:nvSpPr>
          <p:cNvPr id="28" name="TextBox 27">
            <a:extLst>
              <a:ext uri="{FF2B5EF4-FFF2-40B4-BE49-F238E27FC236}">
                <a16:creationId xmlns:a16="http://schemas.microsoft.com/office/drawing/2014/main" id="{A2DE2931-90AC-4A44-AE26-5255835A4A43}"/>
              </a:ext>
            </a:extLst>
          </p:cNvPr>
          <p:cNvSpPr txBox="1"/>
          <p:nvPr/>
        </p:nvSpPr>
        <p:spPr>
          <a:xfrm>
            <a:off x="3333135" y="3385669"/>
            <a:ext cx="3323303" cy="646331"/>
          </a:xfrm>
          <a:prstGeom prst="rect">
            <a:avLst/>
          </a:prstGeom>
          <a:noFill/>
        </p:spPr>
        <p:txBody>
          <a:bodyPr wrap="square">
            <a:spAutoFit/>
          </a:bodyPr>
          <a:lstStyle/>
          <a:p>
            <a:pPr algn="l"/>
            <a:r>
              <a:rPr lang="en-US" sz="1200" b="0" u="none" strike="noStrike" baseline="0" dirty="0">
                <a:latin typeface="+mj-lt"/>
              </a:rPr>
              <a:t>An artificial neuron which computes a weighted sum of its inputs then applies an activation function</a:t>
            </a:r>
            <a:endParaRPr lang="en-US" sz="1200" dirty="0">
              <a:latin typeface="+mj-lt"/>
            </a:endParaRPr>
          </a:p>
        </p:txBody>
      </p:sp>
    </p:spTree>
    <p:extLst>
      <p:ext uri="{BB962C8B-B14F-4D97-AF65-F5344CB8AC3E}">
        <p14:creationId xmlns:p14="http://schemas.microsoft.com/office/powerpoint/2010/main" val="307780499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07F814-25BE-4D02-BD05-6664A8A3CE55}"/>
              </a:ext>
            </a:extLst>
          </p:cNvPr>
          <p:cNvSpPr>
            <a:spLocks noGrp="1"/>
          </p:cNvSpPr>
          <p:nvPr>
            <p:ph type="body" sz="quarter" idx="13"/>
          </p:nvPr>
        </p:nvSpPr>
        <p:spPr/>
        <p:txBody>
          <a:bodyPr/>
          <a:lstStyle/>
          <a:p>
            <a:r>
              <a:rPr lang="en-US" dirty="0"/>
              <a:t>Activation functions</a:t>
            </a:r>
          </a:p>
        </p:txBody>
      </p:sp>
      <p:sp>
        <p:nvSpPr>
          <p:cNvPr id="3" name="Title 2">
            <a:extLst>
              <a:ext uri="{FF2B5EF4-FFF2-40B4-BE49-F238E27FC236}">
                <a16:creationId xmlns:a16="http://schemas.microsoft.com/office/drawing/2014/main" id="{3B7CB51E-C508-4AC9-B8FC-E18971BC3930}"/>
              </a:ext>
            </a:extLst>
          </p:cNvPr>
          <p:cNvSpPr>
            <a:spLocks noGrp="1"/>
          </p:cNvSpPr>
          <p:nvPr>
            <p:ph type="title"/>
          </p:nvPr>
        </p:nvSpPr>
        <p:spPr/>
        <p:txBody>
          <a:bodyPr/>
          <a:lstStyle/>
          <a:p>
            <a:r>
              <a:rPr lang="en-US" dirty="0"/>
              <a:t>Neural networks</a:t>
            </a:r>
          </a:p>
        </p:txBody>
      </p:sp>
      <p:pic>
        <p:nvPicPr>
          <p:cNvPr id="7170" name="Picture 2">
            <a:extLst>
              <a:ext uri="{FF2B5EF4-FFF2-40B4-BE49-F238E27FC236}">
                <a16:creationId xmlns:a16="http://schemas.microsoft.com/office/drawing/2014/main" id="{87BBB491-A5B0-4229-B6F3-2741C46BEF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8008" y="2391877"/>
            <a:ext cx="6166750" cy="271452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25A5F23-911D-4CC9-B391-93BFBBCA65F9}"/>
              </a:ext>
            </a:extLst>
          </p:cNvPr>
          <p:cNvSpPr txBox="1"/>
          <p:nvPr/>
        </p:nvSpPr>
        <p:spPr>
          <a:xfrm>
            <a:off x="469900" y="5629194"/>
            <a:ext cx="10962967" cy="461665"/>
          </a:xfrm>
          <a:prstGeom prst="rect">
            <a:avLst/>
          </a:prstGeom>
          <a:noFill/>
        </p:spPr>
        <p:txBody>
          <a:bodyPr wrap="square">
            <a:spAutoFit/>
          </a:bodyPr>
          <a:lstStyle/>
          <a:p>
            <a:endParaRPr kumimoji="0" lang="en-US" sz="1200" b="0" i="0" u="sng" strike="noStrike" kern="1200" cap="none" spc="0" normalizeH="0" baseline="0" noProof="0" dirty="0">
              <a:ln>
                <a:noFill/>
              </a:ln>
              <a:solidFill>
                <a:prstClr val="black"/>
              </a:solidFill>
              <a:effectLst/>
              <a:uLnTx/>
              <a:uFillTx/>
              <a:latin typeface="Verdana"/>
              <a:ea typeface="+mn-ea"/>
              <a:cs typeface="+mn-cs"/>
            </a:endParaRPr>
          </a:p>
          <a:p>
            <a:r>
              <a:rPr kumimoji="0" lang="en-US" sz="1200" b="0" i="0" u="sng" strike="noStrike" kern="1200" cap="none" spc="0" normalizeH="0" baseline="0" noProof="0" dirty="0">
                <a:ln>
                  <a:noFill/>
                </a:ln>
                <a:solidFill>
                  <a:prstClr val="black"/>
                </a:solidFill>
                <a:effectLst/>
                <a:uLnTx/>
                <a:uFillTx/>
                <a:latin typeface="Verdana"/>
                <a:ea typeface="+mn-ea"/>
                <a:cs typeface="+mn-cs"/>
              </a:rPr>
              <a:t>Output layer: </a:t>
            </a:r>
            <a:r>
              <a:rPr kumimoji="0" lang="en-US" sz="1200" b="0" i="0" u="none" strike="noStrike" kern="1200" cap="none" spc="0" normalizeH="0" baseline="0" noProof="0" dirty="0">
                <a:ln>
                  <a:noFill/>
                </a:ln>
                <a:solidFill>
                  <a:prstClr val="black"/>
                </a:solidFill>
                <a:effectLst/>
                <a:uLnTx/>
                <a:uFillTx/>
                <a:latin typeface="Verdana"/>
                <a:ea typeface="+mn-ea"/>
                <a:cs typeface="+mn-cs"/>
              </a:rPr>
              <a:t>Unlike all layers in a Neural Network, the output layer neurons most commonly do not have an activation</a:t>
            </a:r>
            <a:endParaRPr lang="en-US" dirty="0"/>
          </a:p>
        </p:txBody>
      </p:sp>
      <p:sp>
        <p:nvSpPr>
          <p:cNvPr id="8" name="TextBox 7">
            <a:extLst>
              <a:ext uri="{FF2B5EF4-FFF2-40B4-BE49-F238E27FC236}">
                <a16:creationId xmlns:a16="http://schemas.microsoft.com/office/drawing/2014/main" id="{AC909F6B-ECF0-4F7D-BD08-1A675AFE7A2B}"/>
              </a:ext>
            </a:extLst>
          </p:cNvPr>
          <p:cNvSpPr txBox="1"/>
          <p:nvPr/>
        </p:nvSpPr>
        <p:spPr>
          <a:xfrm>
            <a:off x="469900" y="1289936"/>
            <a:ext cx="11252200" cy="461665"/>
          </a:xfrm>
          <a:prstGeom prst="rect">
            <a:avLst/>
          </a:prstGeom>
          <a:noFill/>
        </p:spPr>
        <p:txBody>
          <a:bodyPr wrap="square">
            <a:spAutoFit/>
          </a:bodyPr>
          <a:lstStyle/>
          <a:p>
            <a:r>
              <a:rPr lang="en-US" sz="1200" b="0" i="0" dirty="0">
                <a:effectLst/>
                <a:latin typeface="+mj-lt"/>
              </a:rPr>
              <a:t>An </a:t>
            </a:r>
            <a:r>
              <a:rPr lang="en-US" sz="1200" b="1" i="0" u="none" strike="noStrike" dirty="0">
                <a:effectLst/>
                <a:latin typeface="+mj-lt"/>
              </a:rPr>
              <a:t>activation function</a:t>
            </a:r>
            <a:r>
              <a:rPr lang="en-US" sz="1200" b="1" i="0" dirty="0">
                <a:effectLst/>
                <a:latin typeface="+mj-lt"/>
              </a:rPr>
              <a:t> </a:t>
            </a:r>
            <a:r>
              <a:rPr lang="en-US" sz="1200" b="0" i="0" dirty="0">
                <a:effectLst/>
                <a:latin typeface="+mj-lt"/>
              </a:rPr>
              <a:t>in a neural network defines how the weighted sum of the input is transformed into an output from a node or nodes in a layer of the network.</a:t>
            </a:r>
            <a:endParaRPr lang="en-US" sz="1200" dirty="0">
              <a:latin typeface="+mj-lt"/>
            </a:endParaRPr>
          </a:p>
        </p:txBody>
      </p:sp>
    </p:spTree>
    <p:extLst>
      <p:ext uri="{BB962C8B-B14F-4D97-AF65-F5344CB8AC3E}">
        <p14:creationId xmlns:p14="http://schemas.microsoft.com/office/powerpoint/2010/main" val="75785546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US 16_9_Onscreen.potx" id="{82E929E5-07E3-4FFC-922B-1DC2D1592D72}" vid="{34A8941C-3B27-4420-B6D1-6520D4ABD31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9810</TotalTime>
  <Words>2477</Words>
  <Application>Microsoft Office PowerPoint</Application>
  <PresentationFormat>Widescreen</PresentationFormat>
  <Paragraphs>178</Paragraphs>
  <Slides>18</Slides>
  <Notes>3</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18</vt:i4>
      </vt:variant>
    </vt:vector>
  </HeadingPairs>
  <TitlesOfParts>
    <vt:vector size="26" baseType="lpstr">
      <vt:lpstr>Arial</vt:lpstr>
      <vt:lpstr>Calibri</vt:lpstr>
      <vt:lpstr>Calibri Light</vt:lpstr>
      <vt:lpstr>Verdana</vt:lpstr>
      <vt:lpstr>Wingdings 2</vt:lpstr>
      <vt:lpstr>Office Theme</vt:lpstr>
      <vt:lpstr>1_Deloitte_US_Onscreen</vt:lpstr>
      <vt:lpstr>think-cell Slide</vt:lpstr>
      <vt:lpstr>PowerPoint Presentation</vt:lpstr>
      <vt:lpstr>Work done this week</vt:lpstr>
      <vt:lpstr>openai_ros</vt:lpstr>
      <vt:lpstr>Image classification</vt:lpstr>
      <vt:lpstr>Image classification</vt:lpstr>
      <vt:lpstr>Image classification</vt:lpstr>
      <vt:lpstr>Optimization of the loss</vt:lpstr>
      <vt:lpstr>Neural networks</vt:lpstr>
      <vt:lpstr>Neural networks</vt:lpstr>
      <vt:lpstr>Neural networks</vt:lpstr>
      <vt:lpstr>Neural networks</vt:lpstr>
      <vt:lpstr>CNN</vt:lpstr>
      <vt:lpstr>Convolutional Layer</vt:lpstr>
      <vt:lpstr>Convolutional Layer</vt:lpstr>
      <vt:lpstr>Pooling Layer</vt:lpstr>
      <vt:lpstr>Fully-connected layer</vt:lpstr>
      <vt:lpstr>CNN Architectures</vt:lpstr>
      <vt:lpstr>Recurrent Neural Networks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serge s</dc:creator>
  <cp:lastModifiedBy>serge s</cp:lastModifiedBy>
  <cp:revision>227</cp:revision>
  <dcterms:created xsi:type="dcterms:W3CDTF">2020-11-16T11:04:38Z</dcterms:created>
  <dcterms:modified xsi:type="dcterms:W3CDTF">2021-05-06T09:32:48Z</dcterms:modified>
</cp:coreProperties>
</file>