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13"/>
  </p:notesMasterIdLst>
  <p:sldIdLst>
    <p:sldId id="311" r:id="rId3"/>
    <p:sldId id="309" r:id="rId4"/>
    <p:sldId id="314" r:id="rId5"/>
    <p:sldId id="317" r:id="rId6"/>
    <p:sldId id="313" r:id="rId7"/>
    <p:sldId id="318" r:id="rId8"/>
    <p:sldId id="316" r:id="rId9"/>
    <p:sldId id="319" r:id="rId10"/>
    <p:sldId id="320" r:id="rId11"/>
    <p:sldId id="32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A8DF"/>
    <a:srgbClr val="009F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90" autoAdjust="0"/>
  </p:normalViewPr>
  <p:slideViewPr>
    <p:cSldViewPr snapToGrid="0">
      <p:cViewPr varScale="1">
        <p:scale>
          <a:sx n="85" d="100"/>
          <a:sy n="85" d="100"/>
        </p:scale>
        <p:origin x="590"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FC90F-9F23-4115-8B9D-49DB6A25180C}" type="datetimeFigureOut">
              <a:rPr lang="en-US" smtClean="0"/>
              <a:t>5/28/2021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37F814-5BF9-4628-BB3A-E3A6846B209A}" type="slidenum">
              <a:rPr lang="en-US" smtClean="0"/>
              <a:t>‹#›</a:t>
            </a:fld>
            <a:endParaRPr lang="en-US"/>
          </a:p>
        </p:txBody>
      </p:sp>
    </p:spTree>
    <p:extLst>
      <p:ext uri="{BB962C8B-B14F-4D97-AF65-F5344CB8AC3E}">
        <p14:creationId xmlns:p14="http://schemas.microsoft.com/office/powerpoint/2010/main" val="1859919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37F814-5BF9-4628-BB3A-E3A6846B209A}" type="slidenum">
              <a:rPr lang="en-US" smtClean="0"/>
              <a:t>1</a:t>
            </a:fld>
            <a:endParaRPr lang="en-US"/>
          </a:p>
        </p:txBody>
      </p:sp>
    </p:spTree>
    <p:extLst>
      <p:ext uri="{BB962C8B-B14F-4D97-AF65-F5344CB8AC3E}">
        <p14:creationId xmlns:p14="http://schemas.microsoft.com/office/powerpoint/2010/main" val="104742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37F814-5BF9-4628-BB3A-E3A6846B209A}" type="slidenum">
              <a:rPr lang="en-US" smtClean="0"/>
              <a:t>3</a:t>
            </a:fld>
            <a:endParaRPr lang="en-US"/>
          </a:p>
        </p:txBody>
      </p:sp>
    </p:spTree>
    <p:extLst>
      <p:ext uri="{BB962C8B-B14F-4D97-AF65-F5344CB8AC3E}">
        <p14:creationId xmlns:p14="http://schemas.microsoft.com/office/powerpoint/2010/main" val="3802299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4922-F74E-4F9F-AFC9-1FF220FC29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CA179F-7BF3-41BA-B9F3-7A7C138D31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D20C62-7F96-4BE3-B513-996AF671876D}"/>
              </a:ext>
            </a:extLst>
          </p:cNvPr>
          <p:cNvSpPr>
            <a:spLocks noGrp="1"/>
          </p:cNvSpPr>
          <p:nvPr>
            <p:ph type="dt" sz="half" idx="10"/>
          </p:nvPr>
        </p:nvSpPr>
        <p:spPr/>
        <p:txBody>
          <a:bodyPr/>
          <a:lstStyle/>
          <a:p>
            <a:fld id="{37962A82-5219-4A4C-BDA7-1D8642E23E87}" type="datetimeFigureOut">
              <a:rPr lang="en-US" smtClean="0"/>
              <a:t>5/28/2021</a:t>
            </a:fld>
            <a:endParaRPr lang="en-US"/>
          </a:p>
        </p:txBody>
      </p:sp>
      <p:sp>
        <p:nvSpPr>
          <p:cNvPr id="5" name="Footer Placeholder 4">
            <a:extLst>
              <a:ext uri="{FF2B5EF4-FFF2-40B4-BE49-F238E27FC236}">
                <a16:creationId xmlns:a16="http://schemas.microsoft.com/office/drawing/2014/main" id="{10D073CB-FF11-4ED6-80CE-6DAB6BEDC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51EF-26CD-4D87-A6A2-7BCFA642CCF3}"/>
              </a:ext>
            </a:extLst>
          </p:cNvPr>
          <p:cNvSpPr>
            <a:spLocks noGrp="1"/>
          </p:cNvSpPr>
          <p:nvPr>
            <p:ph type="sldNum" sz="quarter" idx="12"/>
          </p:nvPr>
        </p:nvSpPr>
        <p:spPr/>
        <p:txBody>
          <a:bodyPr/>
          <a:lstStyle/>
          <a:p>
            <a:fld id="{3B997F63-47E6-4B51-B284-34B9DF471912}" type="slidenum">
              <a:rPr lang="en-US" smtClean="0"/>
              <a:t>‹#›</a:t>
            </a:fld>
            <a:endParaRPr lang="en-US"/>
          </a:p>
        </p:txBody>
      </p:sp>
    </p:spTree>
    <p:extLst>
      <p:ext uri="{BB962C8B-B14F-4D97-AF65-F5344CB8AC3E}">
        <p14:creationId xmlns:p14="http://schemas.microsoft.com/office/powerpoint/2010/main" val="122113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427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5" name="Text Placeholder 8"/>
          <p:cNvSpPr>
            <a:spLocks noGrp="1"/>
          </p:cNvSpPr>
          <p:nvPr>
            <p:ph type="body" sz="quarter" idx="13" hasCustomPrompt="1"/>
          </p:nvPr>
        </p:nvSpPr>
        <p:spPr>
          <a:xfrm>
            <a:off x="469900" y="736689"/>
            <a:ext cx="11252200" cy="290916"/>
          </a:xfrm>
          <a:prstGeom prst="rect">
            <a:avLst/>
          </a:prstGeom>
        </p:spPr>
        <p:txBody>
          <a:bodyPr lIns="0" tIns="0" rIns="0" bIns="0">
            <a:noAutofit/>
          </a:bodyPr>
          <a:lstStyle>
            <a:lvl1pPr marL="0" indent="0">
              <a:buNone/>
              <a:defRPr sz="16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1800">
                <a:solidFill>
                  <a:srgbClr val="009FDA"/>
                </a:solidFill>
              </a:defRPr>
            </a:lvl1pPr>
          </a:lstStyle>
          <a:p>
            <a:r>
              <a:rPr lang="en-US" noProof="0" dirty="0"/>
              <a:t>Click to edit Master title style</a:t>
            </a:r>
          </a:p>
        </p:txBody>
      </p:sp>
      <p:cxnSp>
        <p:nvCxnSpPr>
          <p:cNvPr id="4" name="Straight Connector 3">
            <a:extLst>
              <a:ext uri="{FF2B5EF4-FFF2-40B4-BE49-F238E27FC236}">
                <a16:creationId xmlns:a16="http://schemas.microsoft.com/office/drawing/2014/main" id="{0F20E5A9-0AD8-42FA-A41B-4FEFB3D9BB49}"/>
              </a:ext>
            </a:extLst>
          </p:cNvPr>
          <p:cNvCxnSpPr/>
          <p:nvPr userDrawn="1"/>
        </p:nvCxnSpPr>
        <p:spPr>
          <a:xfrm>
            <a:off x="500408" y="1027604"/>
            <a:ext cx="1106424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56692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1.emf"/><Relationship Id="rId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BB10AA-E2C9-438F-8F6A-0C485EB53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5C2AB0-927C-4268-BFB4-2E09ED9A30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906B5-E134-45ED-9118-FE78D8C055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62A82-5219-4A4C-BDA7-1D8642E23E87}" type="datetimeFigureOut">
              <a:rPr lang="en-US" smtClean="0"/>
              <a:t>5/28/2021</a:t>
            </a:fld>
            <a:endParaRPr lang="en-US"/>
          </a:p>
        </p:txBody>
      </p:sp>
      <p:sp>
        <p:nvSpPr>
          <p:cNvPr id="5" name="Footer Placeholder 4">
            <a:extLst>
              <a:ext uri="{FF2B5EF4-FFF2-40B4-BE49-F238E27FC236}">
                <a16:creationId xmlns:a16="http://schemas.microsoft.com/office/drawing/2014/main" id="{1B6170AD-4D4A-4046-98D2-05A94D129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399CF0-74DF-4CBF-B90A-B4EB430A7B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97F63-47E6-4B51-B284-34B9DF471912}" type="slidenum">
              <a:rPr lang="en-US" smtClean="0"/>
              <a:t>‹#›</a:t>
            </a:fld>
            <a:endParaRPr lang="en-US"/>
          </a:p>
        </p:txBody>
      </p:sp>
    </p:spTree>
    <p:extLst>
      <p:ext uri="{BB962C8B-B14F-4D97-AF65-F5344CB8AC3E}">
        <p14:creationId xmlns:p14="http://schemas.microsoft.com/office/powerpoint/2010/main" val="3230911398"/>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marR="0" lvl="0" indent="0" algn="r" defTabSz="1219170" rtl="0" eaLnBrk="1" fontAlgn="auto" latinLnBrk="0" hangingPunct="1">
              <a:lnSpc>
                <a:spcPct val="100000"/>
              </a:lnSpc>
              <a:spcBef>
                <a:spcPts val="800"/>
              </a:spcBef>
              <a:spcAft>
                <a:spcPts val="0"/>
              </a:spcAft>
              <a:buClrTx/>
              <a:buSzPct val="100000"/>
              <a:buFont typeface="Arial"/>
              <a:buNone/>
              <a:tabLst/>
              <a:defRPr/>
            </a:pPr>
            <a:fld id="{C58DF478-B544-4ED8-9ED4-6A2648E2D233}" type="slidenum">
              <a:rPr kumimoji="0" lang="en-US" sz="650" b="0" i="0" u="none" strike="noStrike" kern="1200" cap="none" spc="0" normalizeH="0" baseline="0" noProof="0" smtClean="0">
                <a:ln>
                  <a:noFill/>
                </a:ln>
                <a:solidFill>
                  <a:prstClr val="black"/>
                </a:solidFill>
                <a:effectLst/>
                <a:uLnTx/>
                <a:uFillTx/>
                <a:latin typeface="Verdana"/>
                <a:ea typeface="+mn-ea"/>
                <a:cs typeface="+mn-cs"/>
              </a:rPr>
              <a:pPr marL="0" marR="0" lvl="0" indent="0" algn="r" defTabSz="1219170" rtl="0" eaLnBrk="1" fontAlgn="auto" latinLnBrk="0" hangingPunct="1">
                <a:lnSpc>
                  <a:spcPct val="100000"/>
                </a:lnSpc>
                <a:spcBef>
                  <a:spcPts val="800"/>
                </a:spcBef>
                <a:spcAft>
                  <a:spcPts val="0"/>
                </a:spcAft>
                <a:buClrTx/>
                <a:buSzPct val="100000"/>
                <a:buFont typeface="Arial"/>
                <a:buNone/>
                <a:tabLst/>
                <a:defRPr/>
              </a:pPr>
              <a:t>‹#›</a:t>
            </a:fld>
            <a:endParaRPr kumimoji="0" lang="en-US" sz="65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3291123885"/>
      </p:ext>
    </p:extLst>
  </p:cSld>
  <p:clrMap bg1="lt1" tx1="dk1" bg2="lt2" tx2="dk2" accent1="accent1" accent2="accent2" accent3="accent3" accent4="accent4" accent5="accent5" accent6="accent6" hlink="hlink" folHlink="folHlink"/>
  <p:sldLayoutIdLst>
    <p:sldLayoutId id="2147483652" r:id="rId1"/>
  </p:sldLayoutIdLst>
  <p:transition>
    <p:fade/>
  </p:transition>
  <p:hf hdr="0" dt="0"/>
  <p:txStyles>
    <p:titleStyle>
      <a:lvl1pPr algn="l" defTabSz="1219170" rtl="0" eaLnBrk="1" latinLnBrk="0" hangingPunct="1">
        <a:spcBef>
          <a:spcPct val="0"/>
        </a:spcBef>
        <a:buNone/>
        <a:defRPr sz="2000" kern="1200">
          <a:solidFill>
            <a:schemeClr val="accent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0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Zigzag DNA">
            <a:extLst>
              <a:ext uri="{FF2B5EF4-FFF2-40B4-BE49-F238E27FC236}">
                <a16:creationId xmlns:a16="http://schemas.microsoft.com/office/drawing/2014/main" id="{28D03B02-12C0-4774-8D48-4F27B3AC4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24" y="145234"/>
            <a:ext cx="1477683" cy="7188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A15345-9A4E-4833-8805-B1A39BFC12C3}"/>
              </a:ext>
            </a:extLst>
          </p:cNvPr>
          <p:cNvSpPr txBox="1"/>
          <p:nvPr/>
        </p:nvSpPr>
        <p:spPr>
          <a:xfrm>
            <a:off x="363124" y="5327771"/>
            <a:ext cx="9891921" cy="1292662"/>
          </a:xfrm>
          <a:prstGeom prst="rect">
            <a:avLst/>
          </a:prstGeom>
          <a:noFill/>
        </p:spPr>
        <p:txBody>
          <a:bodyPr wrap="square" rtlCol="0">
            <a:spAutoFit/>
          </a:bodyPr>
          <a:lstStyle/>
          <a:p>
            <a:r>
              <a:rPr lang="en-US" sz="1600" dirty="0"/>
              <a:t>A swarm of robots for encouraging desired social behaviors</a:t>
            </a:r>
          </a:p>
          <a:p>
            <a:endParaRPr lang="en-US" sz="1600" dirty="0"/>
          </a:p>
          <a:p>
            <a:r>
              <a:rPr lang="en-US" sz="1600" dirty="0"/>
              <a:t>Serge Saaybi</a:t>
            </a:r>
          </a:p>
          <a:p>
            <a:r>
              <a:rPr lang="en-US" sz="1600" dirty="0"/>
              <a:t>Thesis Status update report</a:t>
            </a:r>
            <a:endParaRPr lang="en-US" sz="1400" dirty="0"/>
          </a:p>
          <a:p>
            <a:r>
              <a:rPr lang="en-US" sz="1400" dirty="0"/>
              <a:t>TU Delft | 17 May 2021</a:t>
            </a:r>
          </a:p>
        </p:txBody>
      </p:sp>
      <p:pic>
        <p:nvPicPr>
          <p:cNvPr id="7" name="Picture 6" descr="Icon&#10;&#10;Description automatically generated">
            <a:extLst>
              <a:ext uri="{FF2B5EF4-FFF2-40B4-BE49-F238E27FC236}">
                <a16:creationId xmlns:a16="http://schemas.microsoft.com/office/drawing/2014/main" id="{8916756E-1BD3-401F-8FEA-18C59F6129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2976" y="1665976"/>
            <a:ext cx="3526047" cy="3526047"/>
          </a:xfrm>
          <a:prstGeom prst="rect">
            <a:avLst/>
          </a:prstGeom>
        </p:spPr>
      </p:pic>
    </p:spTree>
    <p:extLst>
      <p:ext uri="{BB962C8B-B14F-4D97-AF65-F5344CB8AC3E}">
        <p14:creationId xmlns:p14="http://schemas.microsoft.com/office/powerpoint/2010/main" val="3549192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045FD2-C4A0-480D-A04E-DC2B848CE425}"/>
              </a:ext>
            </a:extLst>
          </p:cNvPr>
          <p:cNvSpPr>
            <a:spLocks noGrp="1"/>
          </p:cNvSpPr>
          <p:nvPr>
            <p:ph type="body" sz="quarter" idx="13"/>
          </p:nvPr>
        </p:nvSpPr>
        <p:spPr/>
        <p:txBody>
          <a:bodyPr/>
          <a:lstStyle/>
          <a:p>
            <a:r>
              <a:rPr lang="en-US" dirty="0"/>
              <a:t>Adequate solutions</a:t>
            </a:r>
          </a:p>
        </p:txBody>
      </p:sp>
      <p:sp>
        <p:nvSpPr>
          <p:cNvPr id="3" name="Title 2">
            <a:extLst>
              <a:ext uri="{FF2B5EF4-FFF2-40B4-BE49-F238E27FC236}">
                <a16:creationId xmlns:a16="http://schemas.microsoft.com/office/drawing/2014/main" id="{19DE204B-D454-47A1-82AB-DE943A885F86}"/>
              </a:ext>
            </a:extLst>
          </p:cNvPr>
          <p:cNvSpPr>
            <a:spLocks noGrp="1"/>
          </p:cNvSpPr>
          <p:nvPr>
            <p:ph type="title"/>
          </p:nvPr>
        </p:nvSpPr>
        <p:spPr/>
        <p:txBody>
          <a:bodyPr/>
          <a:lstStyle/>
          <a:p>
            <a:r>
              <a:rPr lang="en-US" dirty="0"/>
              <a:t>Image recognition and breach detection (2/2)</a:t>
            </a:r>
          </a:p>
        </p:txBody>
      </p:sp>
      <p:cxnSp>
        <p:nvCxnSpPr>
          <p:cNvPr id="5" name="Straight Connector 4">
            <a:extLst>
              <a:ext uri="{FF2B5EF4-FFF2-40B4-BE49-F238E27FC236}">
                <a16:creationId xmlns:a16="http://schemas.microsoft.com/office/drawing/2014/main" id="{18DC5613-E10B-4CD3-8AF0-FC54CB1096BF}"/>
              </a:ext>
            </a:extLst>
          </p:cNvPr>
          <p:cNvCxnSpPr/>
          <p:nvPr/>
        </p:nvCxnSpPr>
        <p:spPr>
          <a:xfrm>
            <a:off x="6096000" y="1237129"/>
            <a:ext cx="0" cy="502023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529B593-3C1C-44CB-A08C-1083834FA619}"/>
              </a:ext>
            </a:extLst>
          </p:cNvPr>
          <p:cNvSpPr txBox="1"/>
          <p:nvPr/>
        </p:nvSpPr>
        <p:spPr>
          <a:xfrm>
            <a:off x="6264461" y="1237129"/>
            <a:ext cx="5414682" cy="461665"/>
          </a:xfrm>
          <a:prstGeom prst="rect">
            <a:avLst/>
          </a:prstGeom>
          <a:noFill/>
        </p:spPr>
        <p:txBody>
          <a:bodyPr wrap="square">
            <a:spAutoFit/>
          </a:bodyPr>
          <a:lstStyle/>
          <a:p>
            <a:pPr algn="ctr"/>
            <a:r>
              <a:rPr lang="en-US" sz="1200" b="1" dirty="0">
                <a:effectLst/>
                <a:latin typeface="+mj-lt"/>
              </a:rPr>
              <a:t>Automatic Social Distance Estimation From Images: Performance Evaluation, Test Benchmark, and Algorithm</a:t>
            </a:r>
            <a:endParaRPr lang="en-US" sz="1200" dirty="0">
              <a:latin typeface="+mj-lt"/>
            </a:endParaRPr>
          </a:p>
        </p:txBody>
      </p:sp>
      <p:sp>
        <p:nvSpPr>
          <p:cNvPr id="9" name="TextBox 8">
            <a:extLst>
              <a:ext uri="{FF2B5EF4-FFF2-40B4-BE49-F238E27FC236}">
                <a16:creationId xmlns:a16="http://schemas.microsoft.com/office/drawing/2014/main" id="{30D66346-BD94-4541-B39D-CF1FB6A34AEE}"/>
              </a:ext>
            </a:extLst>
          </p:cNvPr>
          <p:cNvSpPr txBox="1"/>
          <p:nvPr/>
        </p:nvSpPr>
        <p:spPr>
          <a:xfrm>
            <a:off x="512857" y="1237129"/>
            <a:ext cx="5414682" cy="461665"/>
          </a:xfrm>
          <a:prstGeom prst="rect">
            <a:avLst/>
          </a:prstGeom>
          <a:noFill/>
        </p:spPr>
        <p:txBody>
          <a:bodyPr wrap="square">
            <a:spAutoFit/>
          </a:bodyPr>
          <a:lstStyle/>
          <a:p>
            <a:pPr algn="ctr"/>
            <a:r>
              <a:rPr lang="en-US" sz="1200" b="1" dirty="0">
                <a:effectLst/>
                <a:latin typeface="+mj-lt"/>
              </a:rPr>
              <a:t>Perceiving Humans: from Monocular 3D Localization to Social Distancing</a:t>
            </a:r>
            <a:endParaRPr lang="en-US" sz="1200" dirty="0">
              <a:latin typeface="+mj-lt"/>
            </a:endParaRPr>
          </a:p>
        </p:txBody>
      </p:sp>
      <p:pic>
        <p:nvPicPr>
          <p:cNvPr id="1026" name="Picture 2" descr="MonoLOC0++ &#10;Intrinsic matrix K &#10;MonoLoco++ &#10;uncertainty &#10;Orientation &#10;Dimensions &#10;Dimen'ions &#10;Fig. 2: Overall architecture. MonoLoco++: the input is a set of 2D joints extracted from a raw image and the output is the &#10;3D location, orientation and dinensions of a human with the localization uncertainty. 3D location is estimated with spherical &#10;coordinates: radial distance d, azimuthal angle 43, and polar angle V. Every fully connected layer (FC) outputs 1024 features &#10;and is followed by a Batch Normalization layer (BN) and a ReLU activation function. F-formations: all estimates from &#10;MonoLoco++ are analyzed with an all-vs-all approach to discover F-formations and estimate social interactions/distancing &#10;using Eq. ">
            <a:extLst>
              <a:ext uri="{FF2B5EF4-FFF2-40B4-BE49-F238E27FC236}">
                <a16:creationId xmlns:a16="http://schemas.microsoft.com/office/drawing/2014/main" id="{5DF08FC4-97EE-4DDD-AFC0-906A5981CB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995"/>
          <a:stretch/>
        </p:blipFill>
        <p:spPr bwMode="auto">
          <a:xfrm>
            <a:off x="1093559" y="1592581"/>
            <a:ext cx="4253277" cy="17019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g. 5: False positive examples for OpenPose (left) and YOLOv4 (right). ">
            <a:extLst>
              <a:ext uri="{FF2B5EF4-FFF2-40B4-BE49-F238E27FC236}">
                <a16:creationId xmlns:a16="http://schemas.microsoft.com/office/drawing/2014/main" id="{B52C0D3A-D41B-45C4-9B67-D5F4C3CA29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559"/>
          <a:stretch/>
        </p:blipFill>
        <p:spPr bwMode="auto">
          <a:xfrm>
            <a:off x="6422090" y="1908318"/>
            <a:ext cx="5300010" cy="132047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C75CBD7-299F-4568-9861-C530CCEB5881}"/>
              </a:ext>
            </a:extLst>
          </p:cNvPr>
          <p:cNvSpPr txBox="1"/>
          <p:nvPr/>
        </p:nvSpPr>
        <p:spPr>
          <a:xfrm>
            <a:off x="6422090" y="3294530"/>
            <a:ext cx="5045402" cy="3416320"/>
          </a:xfrm>
          <a:prstGeom prst="rect">
            <a:avLst/>
          </a:prstGeom>
          <a:noFill/>
        </p:spPr>
        <p:txBody>
          <a:bodyPr wrap="square">
            <a:spAutoFit/>
          </a:bodyPr>
          <a:lstStyle/>
          <a:p>
            <a:pPr marL="0" marR="0">
              <a:spcBef>
                <a:spcPts val="0"/>
              </a:spcBef>
              <a:spcAft>
                <a:spcPts val="0"/>
              </a:spcAft>
            </a:pPr>
            <a:r>
              <a:rPr lang="en-US" sz="1200" dirty="0">
                <a:latin typeface="+mj-lt"/>
              </a:rPr>
              <a:t>The</a:t>
            </a:r>
            <a:r>
              <a:rPr lang="en-US" sz="1200" dirty="0">
                <a:effectLst/>
                <a:latin typeface="+mj-lt"/>
              </a:rPr>
              <a:t> proposed method to estimate social distances takes</a:t>
            </a:r>
          </a:p>
          <a:p>
            <a:pPr marL="0" marR="0">
              <a:spcBef>
                <a:spcPts val="0"/>
              </a:spcBef>
              <a:spcAft>
                <a:spcPts val="0"/>
              </a:spcAft>
            </a:pPr>
            <a:r>
              <a:rPr lang="en-US" sz="1200" dirty="0">
                <a:effectLst/>
                <a:latin typeface="+mj-lt"/>
              </a:rPr>
              <a:t>advantage of object detection and human pose estimation</a:t>
            </a:r>
          </a:p>
          <a:p>
            <a:pPr marL="0" marR="0">
              <a:spcBef>
                <a:spcPts val="0"/>
              </a:spcBef>
              <a:spcAft>
                <a:spcPts val="0"/>
              </a:spcAft>
            </a:pPr>
            <a:r>
              <a:rPr lang="en-US" sz="1200" dirty="0">
                <a:effectLst/>
                <a:latin typeface="+mj-lt"/>
              </a:rPr>
              <a:t>methods. </a:t>
            </a:r>
          </a:p>
          <a:p>
            <a:pPr marL="171450" marR="0" indent="-171450">
              <a:spcBef>
                <a:spcPts val="0"/>
              </a:spcBef>
              <a:spcAft>
                <a:spcPts val="0"/>
              </a:spcAft>
              <a:buFont typeface="Arial" panose="020B0604020202020204" pitchFamily="34" charset="0"/>
              <a:buChar char="•"/>
            </a:pPr>
            <a:r>
              <a:rPr lang="en-US" sz="1200" dirty="0">
                <a:effectLst/>
                <a:latin typeface="+mj-lt"/>
              </a:rPr>
              <a:t>Firstly, the input image is given to YOLOv4 object detection model to obtain bounding boxes for people.</a:t>
            </a:r>
          </a:p>
          <a:p>
            <a:pPr marL="171450" marR="0" indent="-171450">
              <a:spcBef>
                <a:spcPts val="0"/>
              </a:spcBef>
              <a:spcAft>
                <a:spcPts val="0"/>
              </a:spcAft>
              <a:buFont typeface="Arial" panose="020B0604020202020204" pitchFamily="34" charset="0"/>
              <a:buChar char="•"/>
            </a:pPr>
            <a:r>
              <a:rPr lang="en-US" sz="1200" dirty="0">
                <a:effectLst/>
                <a:latin typeface="+mj-lt"/>
              </a:rPr>
              <a:t>After bounding boxes are obtained, overlapping boxes are</a:t>
            </a:r>
          </a:p>
          <a:p>
            <a:pPr marL="171450" marR="0" indent="-171450">
              <a:spcBef>
                <a:spcPts val="0"/>
              </a:spcBef>
              <a:spcAft>
                <a:spcPts val="0"/>
              </a:spcAft>
              <a:buFont typeface="Arial" panose="020B0604020202020204" pitchFamily="34" charset="0"/>
              <a:buChar char="•"/>
            </a:pPr>
            <a:r>
              <a:rPr lang="en-US" sz="1200" dirty="0">
                <a:effectLst/>
                <a:latin typeface="+mj-lt"/>
              </a:rPr>
              <a:t>grouped together. </a:t>
            </a:r>
          </a:p>
          <a:p>
            <a:pPr marL="171450" marR="0" indent="-171450">
              <a:spcBef>
                <a:spcPts val="0"/>
              </a:spcBef>
              <a:spcAft>
                <a:spcPts val="0"/>
              </a:spcAft>
              <a:buFont typeface="Arial" panose="020B0604020202020204" pitchFamily="34" charset="0"/>
              <a:buChar char="•"/>
            </a:pPr>
            <a:r>
              <a:rPr lang="en-US" sz="1200" dirty="0">
                <a:effectLst/>
                <a:latin typeface="+mj-lt"/>
              </a:rPr>
              <a:t>Then, these grouped boxes are cropped from the full image and they are individually given to </a:t>
            </a:r>
            <a:r>
              <a:rPr lang="en-US" sz="1200" dirty="0" err="1">
                <a:effectLst/>
                <a:latin typeface="+mj-lt"/>
              </a:rPr>
              <a:t>OpenPose</a:t>
            </a:r>
            <a:r>
              <a:rPr lang="en-US" sz="1200" dirty="0">
                <a:effectLst/>
                <a:latin typeface="+mj-lt"/>
              </a:rPr>
              <a:t> human pose estimation mode.</a:t>
            </a:r>
          </a:p>
          <a:p>
            <a:pPr marL="171450" marR="0" indent="-171450">
              <a:spcBef>
                <a:spcPts val="0"/>
              </a:spcBef>
              <a:spcAft>
                <a:spcPts val="0"/>
              </a:spcAft>
              <a:buFont typeface="Arial" panose="020B0604020202020204" pitchFamily="34" charset="0"/>
              <a:buChar char="•"/>
            </a:pPr>
            <a:r>
              <a:rPr lang="en-US" sz="1200" dirty="0">
                <a:effectLst/>
                <a:latin typeface="+mj-lt"/>
              </a:rPr>
              <a:t>After the cropped images from YOLOv4 are processed</a:t>
            </a:r>
          </a:p>
          <a:p>
            <a:pPr marL="171450" marR="0" indent="-171450">
              <a:spcBef>
                <a:spcPts val="0"/>
              </a:spcBef>
              <a:spcAft>
                <a:spcPts val="0"/>
              </a:spcAft>
              <a:buFont typeface="Arial" panose="020B0604020202020204" pitchFamily="34" charset="0"/>
              <a:buChar char="•"/>
            </a:pPr>
            <a:r>
              <a:rPr lang="en-US" sz="1200" dirty="0">
                <a:effectLst/>
                <a:latin typeface="+mj-lt"/>
              </a:rPr>
              <a:t>by the </a:t>
            </a:r>
            <a:r>
              <a:rPr lang="en-US" sz="1200" dirty="0" err="1">
                <a:effectLst/>
                <a:latin typeface="+mj-lt"/>
              </a:rPr>
              <a:t>OpenPose</a:t>
            </a:r>
            <a:r>
              <a:rPr lang="en-US" sz="1200" dirty="0">
                <a:effectLst/>
                <a:latin typeface="+mj-lt"/>
              </a:rPr>
              <a:t> model, the skeleton </a:t>
            </a:r>
            <a:r>
              <a:rPr lang="en-US" sz="1200" dirty="0" err="1">
                <a:effectLst/>
                <a:latin typeface="+mj-lt"/>
              </a:rPr>
              <a:t>keypoints</a:t>
            </a:r>
            <a:r>
              <a:rPr lang="en-US" sz="1200" dirty="0">
                <a:effectLst/>
                <a:latin typeface="+mj-lt"/>
              </a:rPr>
              <a:t> for detected</a:t>
            </a:r>
          </a:p>
          <a:p>
            <a:pPr marL="171450" marR="0" indent="-171450">
              <a:spcBef>
                <a:spcPts val="0"/>
              </a:spcBef>
              <a:spcAft>
                <a:spcPts val="0"/>
              </a:spcAft>
              <a:buFont typeface="Arial" panose="020B0604020202020204" pitchFamily="34" charset="0"/>
              <a:buChar char="•"/>
            </a:pPr>
            <a:r>
              <a:rPr lang="en-US" sz="1200" dirty="0">
                <a:effectLst/>
                <a:latin typeface="+mj-lt"/>
              </a:rPr>
              <a:t>human bodies are extracted. </a:t>
            </a:r>
          </a:p>
          <a:p>
            <a:pPr marL="171450" marR="0" indent="-171450">
              <a:spcBef>
                <a:spcPts val="0"/>
              </a:spcBef>
              <a:spcAft>
                <a:spcPts val="0"/>
              </a:spcAft>
              <a:buFont typeface="Arial" panose="020B0604020202020204" pitchFamily="34" charset="0"/>
              <a:buChar char="•"/>
            </a:pPr>
            <a:r>
              <a:rPr lang="en-US" sz="1200" dirty="0">
                <a:effectLst/>
                <a:latin typeface="+mj-lt"/>
              </a:rPr>
              <a:t>The middle points of each detected </a:t>
            </a:r>
            <a:r>
              <a:rPr lang="en-US" sz="1200" dirty="0" err="1">
                <a:effectLst/>
                <a:latin typeface="+mj-lt"/>
              </a:rPr>
              <a:t>keypoint</a:t>
            </a:r>
            <a:r>
              <a:rPr lang="en-US" sz="1200" dirty="0">
                <a:effectLst/>
                <a:latin typeface="+mj-lt"/>
              </a:rPr>
              <a:t> pair are used to represent a 3D location for the person.</a:t>
            </a:r>
          </a:p>
          <a:p>
            <a:pPr marL="171450" marR="0" indent="-171450">
              <a:spcBef>
                <a:spcPts val="0"/>
              </a:spcBef>
              <a:spcAft>
                <a:spcPts val="0"/>
              </a:spcAft>
              <a:buFont typeface="Arial" panose="020B0604020202020204" pitchFamily="34" charset="0"/>
              <a:buChar char="•"/>
            </a:pPr>
            <a:r>
              <a:rPr lang="en-US" sz="1200" dirty="0">
                <a:effectLst/>
                <a:latin typeface="+mj-lt"/>
              </a:rPr>
              <a:t>Finally, the method computes the distances between all the pairs of detected people and gives them as outputs. </a:t>
            </a:r>
          </a:p>
          <a:p>
            <a:pPr marL="0" marR="0">
              <a:spcBef>
                <a:spcPts val="0"/>
              </a:spcBef>
              <a:spcAft>
                <a:spcPts val="0"/>
              </a:spcAft>
            </a:pPr>
            <a:endParaRPr lang="en-US" sz="1200" dirty="0">
              <a:effectLst/>
              <a:latin typeface="+mj-lt"/>
            </a:endParaRPr>
          </a:p>
        </p:txBody>
      </p:sp>
      <p:sp>
        <p:nvSpPr>
          <p:cNvPr id="17" name="TextBox 16">
            <a:extLst>
              <a:ext uri="{FF2B5EF4-FFF2-40B4-BE49-F238E27FC236}">
                <a16:creationId xmlns:a16="http://schemas.microsoft.com/office/drawing/2014/main" id="{29B84AA8-4D56-41C5-BFEC-682F16DBDF41}"/>
              </a:ext>
            </a:extLst>
          </p:cNvPr>
          <p:cNvSpPr txBox="1"/>
          <p:nvPr/>
        </p:nvSpPr>
        <p:spPr>
          <a:xfrm>
            <a:off x="442868" y="3491317"/>
            <a:ext cx="5653132" cy="3046988"/>
          </a:xfrm>
          <a:prstGeom prst="rect">
            <a:avLst/>
          </a:prstGeom>
          <a:noFill/>
        </p:spPr>
        <p:txBody>
          <a:bodyPr wrap="square">
            <a:spAutoFit/>
          </a:bodyPr>
          <a:lstStyle/>
          <a:p>
            <a:pPr marL="0" marR="0">
              <a:spcBef>
                <a:spcPts val="0"/>
              </a:spcBef>
              <a:spcAft>
                <a:spcPts val="0"/>
              </a:spcAft>
            </a:pPr>
            <a:r>
              <a:rPr lang="en-US" sz="1200" dirty="0">
                <a:effectLst/>
                <a:latin typeface="+mj-lt"/>
              </a:rPr>
              <a:t>The goals of this method are:</a:t>
            </a:r>
          </a:p>
          <a:p>
            <a:pPr marL="228600" marR="0" indent="-228600">
              <a:spcBef>
                <a:spcPts val="0"/>
              </a:spcBef>
              <a:spcAft>
                <a:spcPts val="0"/>
              </a:spcAft>
              <a:buFont typeface="+mj-lt"/>
              <a:buAutoNum type="arabicPeriod"/>
            </a:pPr>
            <a:r>
              <a:rPr lang="en-US" sz="1200" dirty="0">
                <a:effectLst/>
                <a:latin typeface="+mj-lt"/>
              </a:rPr>
              <a:t>to detect humans in 3D given a single image and </a:t>
            </a:r>
          </a:p>
          <a:p>
            <a:pPr marL="228600" marR="0" indent="-228600">
              <a:spcBef>
                <a:spcPts val="0"/>
              </a:spcBef>
              <a:spcAft>
                <a:spcPts val="0"/>
              </a:spcAft>
              <a:buFont typeface="+mj-lt"/>
              <a:buAutoNum type="arabicPeriod"/>
            </a:pPr>
            <a:r>
              <a:rPr lang="en-US" sz="1200" dirty="0">
                <a:effectLst/>
                <a:latin typeface="+mj-lt"/>
              </a:rPr>
              <a:t>to leverage this information to recognize social interactions and monitor social distancing</a:t>
            </a:r>
          </a:p>
          <a:p>
            <a:pPr marR="0">
              <a:spcBef>
                <a:spcPts val="0"/>
              </a:spcBef>
              <a:spcAft>
                <a:spcPts val="0"/>
              </a:spcAft>
            </a:pPr>
            <a:r>
              <a:rPr lang="en-US" sz="1200" dirty="0">
                <a:effectLst/>
                <a:latin typeface="+mj-lt"/>
              </a:rPr>
              <a:t>It goes beyond monocular 3D localization of humans and detect social interactions (e.g., whether two people are  talking to each other) </a:t>
            </a:r>
          </a:p>
          <a:p>
            <a:pPr marL="171450" marR="0" indent="-171450">
              <a:spcBef>
                <a:spcPts val="0"/>
              </a:spcBef>
              <a:spcAft>
                <a:spcPts val="0"/>
              </a:spcAft>
              <a:buFont typeface="Arial" panose="020B0604020202020204" pitchFamily="34" charset="0"/>
              <a:buChar char="•"/>
            </a:pPr>
            <a:r>
              <a:rPr lang="en-US" sz="1200" dirty="0">
                <a:latin typeface="+mj-lt"/>
              </a:rPr>
              <a:t>An image is used as input for the system. </a:t>
            </a:r>
          </a:p>
          <a:p>
            <a:pPr marL="171450" marR="0" indent="-171450">
              <a:spcBef>
                <a:spcPts val="0"/>
              </a:spcBef>
              <a:spcAft>
                <a:spcPts val="0"/>
              </a:spcAft>
              <a:buFont typeface="Arial" panose="020B0604020202020204" pitchFamily="34" charset="0"/>
              <a:buChar char="•"/>
            </a:pPr>
            <a:r>
              <a:rPr lang="en-US" sz="1200" dirty="0">
                <a:latin typeface="+mj-lt"/>
              </a:rPr>
              <a:t>We use a pose estimator to detect a set of </a:t>
            </a:r>
            <a:r>
              <a:rPr lang="en-US" sz="1200" dirty="0" err="1">
                <a:latin typeface="+mj-lt"/>
              </a:rPr>
              <a:t>keypoints</a:t>
            </a:r>
            <a:r>
              <a:rPr lang="en-US" sz="1200" dirty="0">
                <a:latin typeface="+mj-lt"/>
              </a:rPr>
              <a:t> for every instance in the image (</a:t>
            </a:r>
            <a:r>
              <a:rPr lang="en-US" sz="1200" b="1" dirty="0">
                <a:effectLst/>
                <a:latin typeface="+mj-lt"/>
              </a:rPr>
              <a:t>Pose estimation</a:t>
            </a:r>
            <a:r>
              <a:rPr lang="en-US" sz="1200" dirty="0">
                <a:effectLst/>
                <a:latin typeface="+mj-lt"/>
              </a:rPr>
              <a:t> refers to computer vision techniques that detect human figures in images and video)</a:t>
            </a:r>
          </a:p>
          <a:p>
            <a:pPr marL="171450" marR="0" indent="-171450">
              <a:spcBef>
                <a:spcPts val="0"/>
              </a:spcBef>
              <a:spcAft>
                <a:spcPts val="0"/>
              </a:spcAft>
              <a:buFont typeface="Arial" panose="020B0604020202020204" pitchFamily="34" charset="0"/>
              <a:buChar char="•"/>
            </a:pPr>
            <a:r>
              <a:rPr lang="en-US" sz="1200" dirty="0">
                <a:latin typeface="+mj-lt"/>
              </a:rPr>
              <a:t>Use the </a:t>
            </a:r>
            <a:r>
              <a:rPr lang="en-US" sz="1200" dirty="0" err="1">
                <a:latin typeface="+mj-lt"/>
              </a:rPr>
              <a:t>Monoloco</a:t>
            </a:r>
            <a:r>
              <a:rPr lang="en-US" sz="1200" dirty="0">
                <a:latin typeface="+mj-lt"/>
              </a:rPr>
              <a:t>++ algorithm which takes as </a:t>
            </a:r>
            <a:r>
              <a:rPr lang="en-US" sz="1200" dirty="0" err="1">
                <a:latin typeface="+mj-lt"/>
              </a:rPr>
              <a:t>inoput</a:t>
            </a:r>
            <a:r>
              <a:rPr lang="en-US" sz="1200" dirty="0">
                <a:latin typeface="+mj-lt"/>
              </a:rPr>
              <a:t> the set of 2D joints extracted from the raw image and outputs the 3D location, orientation and dimensions of the humans</a:t>
            </a:r>
          </a:p>
          <a:p>
            <a:pPr marL="171450" marR="0" indent="-171450">
              <a:spcBef>
                <a:spcPts val="0"/>
              </a:spcBef>
              <a:spcAft>
                <a:spcPts val="0"/>
              </a:spcAft>
              <a:buFont typeface="Arial" panose="020B0604020202020204" pitchFamily="34" charset="0"/>
              <a:buChar char="•"/>
            </a:pPr>
            <a:r>
              <a:rPr lang="en-US" sz="1200" dirty="0">
                <a:effectLst/>
                <a:latin typeface="+mj-lt"/>
              </a:rPr>
              <a:t>All outputs are then analyzed to discover F-formations: spatial patterns formed during face-to-face interactions between two or more people</a:t>
            </a:r>
          </a:p>
        </p:txBody>
      </p:sp>
    </p:spTree>
    <p:extLst>
      <p:ext uri="{BB962C8B-B14F-4D97-AF65-F5344CB8AC3E}">
        <p14:creationId xmlns:p14="http://schemas.microsoft.com/office/powerpoint/2010/main" val="41298090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44EEB5-113E-4B0D-A7DB-CF2FDBFB8BC2}"/>
              </a:ext>
            </a:extLst>
          </p:cNvPr>
          <p:cNvSpPr>
            <a:spLocks noGrp="1"/>
          </p:cNvSpPr>
          <p:nvPr>
            <p:ph type="title"/>
          </p:nvPr>
        </p:nvSpPr>
        <p:spPr/>
        <p:txBody>
          <a:bodyPr/>
          <a:lstStyle/>
          <a:p>
            <a:r>
              <a:rPr lang="en-US" dirty="0"/>
              <a:t>Table of content</a:t>
            </a:r>
          </a:p>
        </p:txBody>
      </p:sp>
      <p:sp>
        <p:nvSpPr>
          <p:cNvPr id="9" name="Text Placeholder 1">
            <a:extLst>
              <a:ext uri="{FF2B5EF4-FFF2-40B4-BE49-F238E27FC236}">
                <a16:creationId xmlns:a16="http://schemas.microsoft.com/office/drawing/2014/main" id="{EF1A7D2A-DD1B-4B83-8270-F0D961831910}"/>
              </a:ext>
            </a:extLst>
          </p:cNvPr>
          <p:cNvSpPr>
            <a:spLocks noGrp="1"/>
          </p:cNvSpPr>
          <p:nvPr>
            <p:ph type="body" sz="quarter" idx="13"/>
          </p:nvPr>
        </p:nvSpPr>
        <p:spPr>
          <a:xfrm>
            <a:off x="469900" y="736689"/>
            <a:ext cx="11252200" cy="290916"/>
          </a:xfrm>
        </p:spPr>
        <p:txBody>
          <a:bodyPr/>
          <a:lstStyle/>
          <a:p>
            <a:r>
              <a:rPr lang="en-US" dirty="0"/>
              <a:t>11 May --&gt; 18 May</a:t>
            </a:r>
          </a:p>
        </p:txBody>
      </p:sp>
      <p:sp>
        <p:nvSpPr>
          <p:cNvPr id="5" name="TextBox 4">
            <a:extLst>
              <a:ext uri="{FF2B5EF4-FFF2-40B4-BE49-F238E27FC236}">
                <a16:creationId xmlns:a16="http://schemas.microsoft.com/office/drawing/2014/main" id="{07CFFB78-7FB7-4B1B-9875-F488259A90A4}"/>
              </a:ext>
            </a:extLst>
          </p:cNvPr>
          <p:cNvSpPr txBox="1"/>
          <p:nvPr/>
        </p:nvSpPr>
        <p:spPr>
          <a:xfrm>
            <a:off x="469900" y="1361707"/>
            <a:ext cx="11010123" cy="2985433"/>
          </a:xfrm>
          <a:prstGeom prst="rect">
            <a:avLst/>
          </a:prstGeom>
          <a:noFill/>
        </p:spPr>
        <p:txBody>
          <a:bodyPr wrap="square" lIns="0" tIns="0" rIns="0" bIns="0" rtlCol="0">
            <a:spAutoFit/>
          </a:bodyPr>
          <a:lstStyle/>
          <a:p>
            <a:pPr marL="228600" indent="-228600">
              <a:spcBef>
                <a:spcPts val="600"/>
              </a:spcBef>
              <a:buSzPct val="100000"/>
              <a:buFont typeface="+mj-lt"/>
              <a:buAutoNum type="arabicPeriod"/>
            </a:pPr>
            <a:r>
              <a:rPr lang="en-US" sz="1200" b="1" dirty="0"/>
              <a:t>Overall benchmark strategy and choices</a:t>
            </a:r>
            <a:br>
              <a:rPr lang="en-US" sz="1200" b="1" dirty="0"/>
            </a:br>
            <a:endParaRPr lang="en-US" sz="1200" b="1" dirty="0"/>
          </a:p>
          <a:p>
            <a:pPr marL="228600" indent="-228600">
              <a:spcBef>
                <a:spcPts val="600"/>
              </a:spcBef>
              <a:buSzPct val="100000"/>
              <a:buFont typeface="+mj-lt"/>
              <a:buAutoNum type="arabicPeriod"/>
            </a:pPr>
            <a:r>
              <a:rPr lang="en-US" sz="1200" b="1" dirty="0"/>
              <a:t>Identify and review the different algorithms required for our project:</a:t>
            </a:r>
          </a:p>
          <a:p>
            <a:pPr marL="685800" lvl="1" indent="-228600">
              <a:spcBef>
                <a:spcPts val="600"/>
              </a:spcBef>
              <a:buSzPct val="100000"/>
              <a:buFont typeface="Arial" panose="020B0604020202020204" pitchFamily="34" charset="0"/>
              <a:buChar char="•"/>
            </a:pPr>
            <a:r>
              <a:rPr lang="en-US" sz="1200" dirty="0"/>
              <a:t>Review DRL navigation papers</a:t>
            </a:r>
          </a:p>
          <a:p>
            <a:pPr marL="685800" lvl="1" indent="-228600">
              <a:spcBef>
                <a:spcPts val="600"/>
              </a:spcBef>
              <a:buSzPct val="100000"/>
              <a:buFont typeface="Arial" panose="020B0604020202020204" pitchFamily="34" charset="0"/>
              <a:buChar char="•"/>
            </a:pPr>
            <a:r>
              <a:rPr lang="en-US" sz="1200" dirty="0"/>
              <a:t>Review image recognition/ breach detection papers</a:t>
            </a:r>
          </a:p>
          <a:p>
            <a:pPr marL="228600" indent="-228600">
              <a:spcBef>
                <a:spcPts val="600"/>
              </a:spcBef>
              <a:buSzPct val="100000"/>
              <a:buFont typeface="+mj-lt"/>
              <a:buAutoNum type="arabicPeriod"/>
            </a:pPr>
            <a:endParaRPr lang="en-US" sz="1200" dirty="0"/>
          </a:p>
          <a:p>
            <a:pPr marL="228600" indent="-228600">
              <a:spcBef>
                <a:spcPts val="600"/>
              </a:spcBef>
              <a:buSzPct val="100000"/>
              <a:buFont typeface="+mj-lt"/>
              <a:buAutoNum type="arabicPeriod"/>
            </a:pPr>
            <a:r>
              <a:rPr lang="en-US" sz="1200" b="1" dirty="0"/>
              <a:t>Assess and compare the identified literature</a:t>
            </a:r>
          </a:p>
          <a:p>
            <a:pPr marL="685800" lvl="1" indent="-228600">
              <a:spcBef>
                <a:spcPts val="600"/>
              </a:spcBef>
              <a:buSzPct val="100000"/>
              <a:buFont typeface="Arial" panose="020B0604020202020204" pitchFamily="34" charset="0"/>
              <a:buChar char="•"/>
            </a:pPr>
            <a:r>
              <a:rPr lang="en-US" sz="1200" dirty="0"/>
              <a:t>What are the most adequate algorithms for our task</a:t>
            </a:r>
          </a:p>
          <a:p>
            <a:pPr marL="685800" lvl="1" indent="-228600">
              <a:spcBef>
                <a:spcPts val="600"/>
              </a:spcBef>
              <a:buSzPct val="100000"/>
              <a:buFont typeface="Arial" panose="020B0604020202020204" pitchFamily="34" charset="0"/>
              <a:buChar char="•"/>
            </a:pPr>
            <a:endParaRPr lang="en-US" sz="1200" dirty="0"/>
          </a:p>
          <a:p>
            <a:pPr marL="228600" indent="-228600">
              <a:spcBef>
                <a:spcPts val="600"/>
              </a:spcBef>
              <a:buSzPct val="100000"/>
              <a:buFont typeface="+mj-lt"/>
              <a:buAutoNum type="arabicPeriod"/>
            </a:pPr>
            <a:r>
              <a:rPr lang="en-US" sz="1200" b="1" dirty="0"/>
              <a:t>Work on implementing a DRL algorithm (other than DQN) in simulation</a:t>
            </a:r>
          </a:p>
          <a:p>
            <a:pPr>
              <a:spcBef>
                <a:spcPts val="600"/>
              </a:spcBef>
              <a:buSzPct val="100000"/>
            </a:pPr>
            <a:endParaRPr lang="en-US" sz="1200" dirty="0"/>
          </a:p>
          <a:p>
            <a:pPr marL="228600" indent="-228600">
              <a:spcBef>
                <a:spcPts val="600"/>
              </a:spcBef>
              <a:buSzPct val="100000"/>
              <a:buFont typeface="+mj-lt"/>
              <a:buAutoNum type="arabicPeriod"/>
            </a:pPr>
            <a:endParaRPr lang="en-US" sz="1200" dirty="0"/>
          </a:p>
        </p:txBody>
      </p:sp>
    </p:spTree>
    <p:extLst>
      <p:ext uri="{BB962C8B-B14F-4D97-AF65-F5344CB8AC3E}">
        <p14:creationId xmlns:p14="http://schemas.microsoft.com/office/powerpoint/2010/main" val="14875620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8E9D06-E2EC-4D8C-9B92-44159DB59353}"/>
              </a:ext>
            </a:extLst>
          </p:cNvPr>
          <p:cNvSpPr>
            <a:spLocks noGrp="1"/>
          </p:cNvSpPr>
          <p:nvPr>
            <p:ph type="title"/>
          </p:nvPr>
        </p:nvSpPr>
        <p:spPr/>
        <p:txBody>
          <a:bodyPr/>
          <a:lstStyle/>
          <a:p>
            <a:r>
              <a:rPr lang="en-US" dirty="0"/>
              <a:t>Overall benchmark strategy and choices</a:t>
            </a:r>
            <a:br>
              <a:rPr lang="en-US" dirty="0"/>
            </a:br>
            <a:endParaRPr lang="en-US" dirty="0"/>
          </a:p>
        </p:txBody>
      </p:sp>
      <p:sp>
        <p:nvSpPr>
          <p:cNvPr id="44" name="TextBox 43">
            <a:extLst>
              <a:ext uri="{FF2B5EF4-FFF2-40B4-BE49-F238E27FC236}">
                <a16:creationId xmlns:a16="http://schemas.microsoft.com/office/drawing/2014/main" id="{6876828B-064C-4F2B-81A2-28F3EE609F10}"/>
              </a:ext>
            </a:extLst>
          </p:cNvPr>
          <p:cNvSpPr txBox="1"/>
          <p:nvPr/>
        </p:nvSpPr>
        <p:spPr>
          <a:xfrm>
            <a:off x="1361713" y="4922798"/>
            <a:ext cx="2292702" cy="338554"/>
          </a:xfrm>
          <a:prstGeom prst="rect">
            <a:avLst/>
          </a:prstGeom>
          <a:noFill/>
        </p:spPr>
        <p:txBody>
          <a:bodyPr wrap="square" rtlCol="0">
            <a:spAutoFit/>
          </a:bodyPr>
          <a:lstStyle/>
          <a:p>
            <a:r>
              <a:rPr lang="en-US" sz="1600" dirty="0">
                <a:solidFill>
                  <a:prstClr val="black"/>
                </a:solidFill>
                <a:latin typeface="+mj-lt"/>
              </a:rPr>
              <a:t>Software selection</a:t>
            </a:r>
            <a:endParaRPr lang="id-ID" sz="1600" dirty="0">
              <a:solidFill>
                <a:prstClr val="black"/>
              </a:solidFill>
              <a:latin typeface="+mj-lt"/>
            </a:endParaRPr>
          </a:p>
        </p:txBody>
      </p:sp>
      <p:sp>
        <p:nvSpPr>
          <p:cNvPr id="45" name="TextBox 44">
            <a:extLst>
              <a:ext uri="{FF2B5EF4-FFF2-40B4-BE49-F238E27FC236}">
                <a16:creationId xmlns:a16="http://schemas.microsoft.com/office/drawing/2014/main" id="{0A5050E9-6ED8-4E09-9E03-EF7A956DFE11}"/>
              </a:ext>
            </a:extLst>
          </p:cNvPr>
          <p:cNvSpPr txBox="1"/>
          <p:nvPr/>
        </p:nvSpPr>
        <p:spPr>
          <a:xfrm>
            <a:off x="1361714" y="5356597"/>
            <a:ext cx="4420080" cy="1107996"/>
          </a:xfrm>
          <a:prstGeom prst="rect">
            <a:avLst/>
          </a:prstGeom>
          <a:noFill/>
        </p:spPr>
        <p:txBody>
          <a:bodyPr wrap="square" rtlCol="0">
            <a:spAutoFit/>
          </a:bodyPr>
          <a:lstStyle/>
          <a:p>
            <a:r>
              <a:rPr lang="en-US" sz="1100" b="1" dirty="0">
                <a:latin typeface="+mj-lt"/>
              </a:rPr>
              <a:t>There are three main algorithms to be deployed for this application, </a:t>
            </a:r>
            <a:r>
              <a:rPr lang="en-US" sz="1100" dirty="0">
                <a:latin typeface="+mj-lt"/>
              </a:rPr>
              <a:t>namely: breach detection for Covid-19 social distancing monitoring, robotic navigation in a mapless environment while avoiding obstacles (dynamic and static ones), and finally an algorithm for dividing tasks between a swarm of robots.</a:t>
            </a:r>
            <a:endParaRPr lang="id-ID" sz="1100" dirty="0">
              <a:latin typeface="+mj-lt"/>
            </a:endParaRPr>
          </a:p>
        </p:txBody>
      </p:sp>
      <p:cxnSp>
        <p:nvCxnSpPr>
          <p:cNvPr id="46" name="Straight Connector 45">
            <a:extLst>
              <a:ext uri="{FF2B5EF4-FFF2-40B4-BE49-F238E27FC236}">
                <a16:creationId xmlns:a16="http://schemas.microsoft.com/office/drawing/2014/main" id="{365ACFAA-1F50-4C7B-884C-17333FA31D76}"/>
              </a:ext>
            </a:extLst>
          </p:cNvPr>
          <p:cNvCxnSpPr/>
          <p:nvPr/>
        </p:nvCxnSpPr>
        <p:spPr>
          <a:xfrm>
            <a:off x="1361713" y="5332074"/>
            <a:ext cx="1908000" cy="0"/>
          </a:xfrm>
          <a:prstGeom prst="line">
            <a:avLst/>
          </a:prstGeom>
          <a:noFill/>
          <a:ln w="19050" cap="flat" cmpd="sng" algn="ctr">
            <a:solidFill>
              <a:srgbClr val="7FBC41"/>
            </a:solidFill>
            <a:prstDash val="solid"/>
            <a:miter lim="800000"/>
          </a:ln>
          <a:effectLst/>
        </p:spPr>
      </p:cxnSp>
      <p:grpSp>
        <p:nvGrpSpPr>
          <p:cNvPr id="69" name="Group 68">
            <a:extLst>
              <a:ext uri="{FF2B5EF4-FFF2-40B4-BE49-F238E27FC236}">
                <a16:creationId xmlns:a16="http://schemas.microsoft.com/office/drawing/2014/main" id="{35A46233-08D8-43B4-A944-05A4C7352E78}"/>
              </a:ext>
            </a:extLst>
          </p:cNvPr>
          <p:cNvGrpSpPr/>
          <p:nvPr/>
        </p:nvGrpSpPr>
        <p:grpSpPr>
          <a:xfrm>
            <a:off x="672541" y="1374788"/>
            <a:ext cx="5121769" cy="1372518"/>
            <a:chOff x="672541" y="1505419"/>
            <a:chExt cx="5121769" cy="1372518"/>
          </a:xfrm>
        </p:grpSpPr>
        <p:sp>
          <p:nvSpPr>
            <p:cNvPr id="38" name="TextBox 37">
              <a:extLst>
                <a:ext uri="{FF2B5EF4-FFF2-40B4-BE49-F238E27FC236}">
                  <a16:creationId xmlns:a16="http://schemas.microsoft.com/office/drawing/2014/main" id="{33F098AE-EC86-482F-885A-CCC46090457E}"/>
                </a:ext>
              </a:extLst>
            </p:cNvPr>
            <p:cNvSpPr txBox="1"/>
            <p:nvPr/>
          </p:nvSpPr>
          <p:spPr>
            <a:xfrm>
              <a:off x="1374229" y="1505419"/>
              <a:ext cx="2376676" cy="338554"/>
            </a:xfrm>
            <a:prstGeom prst="rect">
              <a:avLst/>
            </a:prstGeom>
            <a:noFill/>
          </p:spPr>
          <p:txBody>
            <a:bodyPr wrap="square" rtlCol="0">
              <a:spAutoFit/>
            </a:bodyPr>
            <a:lstStyle/>
            <a:p>
              <a:r>
                <a:rPr lang="en-US" sz="1600" dirty="0">
                  <a:solidFill>
                    <a:prstClr val="black"/>
                  </a:solidFill>
                  <a:latin typeface="+mj-lt"/>
                </a:rPr>
                <a:t>Hardware selection</a:t>
              </a:r>
              <a:endParaRPr lang="id-ID" sz="1600" dirty="0">
                <a:solidFill>
                  <a:prstClr val="black"/>
                </a:solidFill>
                <a:latin typeface="+mj-lt"/>
              </a:endParaRPr>
            </a:p>
          </p:txBody>
        </p:sp>
        <p:sp>
          <p:nvSpPr>
            <p:cNvPr id="39" name="TextBox 38">
              <a:extLst>
                <a:ext uri="{FF2B5EF4-FFF2-40B4-BE49-F238E27FC236}">
                  <a16:creationId xmlns:a16="http://schemas.microsoft.com/office/drawing/2014/main" id="{3FE21267-1234-43D4-A0DA-84B65589B59B}"/>
                </a:ext>
              </a:extLst>
            </p:cNvPr>
            <p:cNvSpPr txBox="1"/>
            <p:nvPr/>
          </p:nvSpPr>
          <p:spPr>
            <a:xfrm>
              <a:off x="1374230" y="1939218"/>
              <a:ext cx="4420080" cy="938719"/>
            </a:xfrm>
            <a:prstGeom prst="rect">
              <a:avLst/>
            </a:prstGeom>
            <a:noFill/>
          </p:spPr>
          <p:txBody>
            <a:bodyPr wrap="square" rtlCol="0">
              <a:spAutoFit/>
            </a:bodyPr>
            <a:lstStyle/>
            <a:p>
              <a:pPr algn="just"/>
              <a:r>
                <a:rPr lang="id-ID" sz="1100" b="1" dirty="0">
                  <a:latin typeface="+mj-lt"/>
                </a:rPr>
                <a:t>When</a:t>
              </a:r>
              <a:r>
                <a:rPr lang="en-US" sz="1100" b="1" dirty="0">
                  <a:latin typeface="+mj-lt"/>
                </a:rPr>
                <a:t> </a:t>
              </a:r>
              <a:r>
                <a:rPr lang="id-ID" sz="1100" b="1" dirty="0">
                  <a:latin typeface="+mj-lt"/>
                </a:rPr>
                <a:t>deploying</a:t>
              </a:r>
              <a:r>
                <a:rPr lang="en-US" sz="1100" b="1" dirty="0">
                  <a:latin typeface="+mj-lt"/>
                </a:rPr>
                <a:t> </a:t>
              </a:r>
              <a:r>
                <a:rPr lang="id-ID" sz="1100" b="1" dirty="0">
                  <a:latin typeface="+mj-lt"/>
                </a:rPr>
                <a:t>AI</a:t>
              </a:r>
              <a:r>
                <a:rPr lang="en-US" sz="1100" b="1" dirty="0">
                  <a:latin typeface="+mj-lt"/>
                </a:rPr>
                <a:t> </a:t>
              </a:r>
              <a:r>
                <a:rPr lang="id-ID" sz="1100" b="1" dirty="0">
                  <a:latin typeface="+mj-lt"/>
                </a:rPr>
                <a:t>applications, specific</a:t>
              </a:r>
              <a:r>
                <a:rPr lang="en-US" sz="1100" b="1" dirty="0">
                  <a:latin typeface="+mj-lt"/>
                </a:rPr>
                <a:t> </a:t>
              </a:r>
              <a:r>
                <a:rPr lang="id-ID" sz="1100" b="1" dirty="0">
                  <a:latin typeface="+mj-lt"/>
                </a:rPr>
                <a:t>hardware</a:t>
              </a:r>
              <a:r>
                <a:rPr lang="en-US" sz="1100" b="1" dirty="0">
                  <a:latin typeface="+mj-lt"/>
                </a:rPr>
                <a:t> </a:t>
              </a:r>
              <a:r>
                <a:rPr lang="id-ID" sz="1100" b="1" dirty="0">
                  <a:latin typeface="+mj-lt"/>
                </a:rPr>
                <a:t>requirements</a:t>
              </a:r>
              <a:r>
                <a:rPr lang="en-US" sz="1100" b="1" dirty="0">
                  <a:latin typeface="+mj-lt"/>
                </a:rPr>
                <a:t> </a:t>
              </a:r>
              <a:r>
                <a:rPr lang="id-ID" sz="1100" b="1" dirty="0">
                  <a:latin typeface="+mj-lt"/>
                </a:rPr>
                <a:t>are</a:t>
              </a:r>
              <a:r>
                <a:rPr lang="en-US" sz="1100" b="1" dirty="0">
                  <a:latin typeface="+mj-lt"/>
                </a:rPr>
                <a:t> </a:t>
              </a:r>
              <a:r>
                <a:rPr lang="id-ID" sz="1100" b="1" dirty="0">
                  <a:latin typeface="+mj-lt"/>
                </a:rPr>
                <a:t>needed</a:t>
              </a:r>
              <a:r>
                <a:rPr lang="en-US" sz="1100" b="1" dirty="0">
                  <a:latin typeface="+mj-lt"/>
                </a:rPr>
                <a:t> </a:t>
              </a:r>
              <a:r>
                <a:rPr lang="id-ID" sz="1100" b="1" dirty="0">
                  <a:latin typeface="+mj-lt"/>
                </a:rPr>
                <a:t>for</a:t>
              </a:r>
              <a:r>
                <a:rPr lang="en-US" sz="1100" b="1" dirty="0">
                  <a:latin typeface="+mj-lt"/>
                </a:rPr>
                <a:t> </a:t>
              </a:r>
              <a:r>
                <a:rPr lang="id-ID" sz="1100" b="1" dirty="0">
                  <a:latin typeface="+mj-lt"/>
                </a:rPr>
                <a:t>inference</a:t>
              </a:r>
              <a:r>
                <a:rPr lang="en-US" sz="1100" b="1" dirty="0">
                  <a:latin typeface="+mj-lt"/>
                </a:rPr>
                <a:t>. </a:t>
              </a:r>
              <a:r>
                <a:rPr lang="en-US" sz="1100" dirty="0">
                  <a:latin typeface="+mj-lt"/>
                </a:rPr>
                <a:t>The hardware would need to provide real-time performance, sufficient memory, cost efficiency, state of art architecture and low power requirements</a:t>
              </a:r>
            </a:p>
          </p:txBody>
        </p:sp>
        <p:cxnSp>
          <p:nvCxnSpPr>
            <p:cNvPr id="40" name="Straight Connector 39">
              <a:extLst>
                <a:ext uri="{FF2B5EF4-FFF2-40B4-BE49-F238E27FC236}">
                  <a16:creationId xmlns:a16="http://schemas.microsoft.com/office/drawing/2014/main" id="{A924FC98-580E-4AC9-8C53-20C7184E098E}"/>
                </a:ext>
              </a:extLst>
            </p:cNvPr>
            <p:cNvCxnSpPr/>
            <p:nvPr/>
          </p:nvCxnSpPr>
          <p:spPr>
            <a:xfrm>
              <a:off x="1374229" y="1914695"/>
              <a:ext cx="1908000" cy="0"/>
            </a:xfrm>
            <a:prstGeom prst="line">
              <a:avLst/>
            </a:prstGeom>
            <a:noFill/>
            <a:ln w="19050" cap="flat" cmpd="sng" algn="ctr">
              <a:solidFill>
                <a:srgbClr val="12959F"/>
              </a:solidFill>
              <a:prstDash val="solid"/>
              <a:miter lim="800000"/>
            </a:ln>
            <a:effectLst/>
          </p:spPr>
        </p:cxnSp>
        <p:pic>
          <p:nvPicPr>
            <p:cNvPr id="63" name="Picture 62" descr="Icon&#10;&#10;Description automatically generated">
              <a:extLst>
                <a:ext uri="{FF2B5EF4-FFF2-40B4-BE49-F238E27FC236}">
                  <a16:creationId xmlns:a16="http://schemas.microsoft.com/office/drawing/2014/main" id="{67B25E08-5508-4179-8E7E-167C6821E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541" y="1558056"/>
              <a:ext cx="587523" cy="587523"/>
            </a:xfrm>
            <a:prstGeom prst="rect">
              <a:avLst/>
            </a:prstGeom>
          </p:spPr>
        </p:pic>
      </p:grpSp>
      <p:grpSp>
        <p:nvGrpSpPr>
          <p:cNvPr id="70" name="Group 69">
            <a:extLst>
              <a:ext uri="{FF2B5EF4-FFF2-40B4-BE49-F238E27FC236}">
                <a16:creationId xmlns:a16="http://schemas.microsoft.com/office/drawing/2014/main" id="{E1248BE5-8038-4379-926D-325CC90240B1}"/>
              </a:ext>
            </a:extLst>
          </p:cNvPr>
          <p:cNvGrpSpPr/>
          <p:nvPr/>
        </p:nvGrpSpPr>
        <p:grpSpPr>
          <a:xfrm>
            <a:off x="672541" y="3132945"/>
            <a:ext cx="5109253" cy="1372518"/>
            <a:chOff x="685057" y="3078233"/>
            <a:chExt cx="5109253" cy="1372518"/>
          </a:xfrm>
        </p:grpSpPr>
        <p:sp>
          <p:nvSpPr>
            <p:cNvPr id="41" name="TextBox 40">
              <a:extLst>
                <a:ext uri="{FF2B5EF4-FFF2-40B4-BE49-F238E27FC236}">
                  <a16:creationId xmlns:a16="http://schemas.microsoft.com/office/drawing/2014/main" id="{A3D6D16C-0A4B-4365-A8A8-DCEA67069553}"/>
                </a:ext>
              </a:extLst>
            </p:cNvPr>
            <p:cNvSpPr txBox="1"/>
            <p:nvPr/>
          </p:nvSpPr>
          <p:spPr>
            <a:xfrm>
              <a:off x="1374228" y="3078233"/>
              <a:ext cx="2376677" cy="338554"/>
            </a:xfrm>
            <a:prstGeom prst="rect">
              <a:avLst/>
            </a:prstGeom>
            <a:noFill/>
          </p:spPr>
          <p:txBody>
            <a:bodyPr wrap="square" rtlCol="0">
              <a:spAutoFit/>
            </a:bodyPr>
            <a:lstStyle/>
            <a:p>
              <a:r>
                <a:rPr lang="en-US" sz="1600" dirty="0">
                  <a:solidFill>
                    <a:prstClr val="black"/>
                  </a:solidFill>
                  <a:latin typeface="+mj-lt"/>
                </a:rPr>
                <a:t>Simulation selection</a:t>
              </a:r>
              <a:endParaRPr lang="id-ID" sz="1600" dirty="0">
                <a:solidFill>
                  <a:prstClr val="black"/>
                </a:solidFill>
                <a:latin typeface="+mj-lt"/>
              </a:endParaRPr>
            </a:p>
          </p:txBody>
        </p:sp>
        <p:sp>
          <p:nvSpPr>
            <p:cNvPr id="42" name="TextBox 41">
              <a:extLst>
                <a:ext uri="{FF2B5EF4-FFF2-40B4-BE49-F238E27FC236}">
                  <a16:creationId xmlns:a16="http://schemas.microsoft.com/office/drawing/2014/main" id="{EDD92DA0-C19B-4DDE-A927-02A32D9CAF93}"/>
                </a:ext>
              </a:extLst>
            </p:cNvPr>
            <p:cNvSpPr txBox="1"/>
            <p:nvPr/>
          </p:nvSpPr>
          <p:spPr>
            <a:xfrm>
              <a:off x="1374230" y="3512032"/>
              <a:ext cx="4420080" cy="938719"/>
            </a:xfrm>
            <a:prstGeom prst="rect">
              <a:avLst/>
            </a:prstGeom>
            <a:noFill/>
          </p:spPr>
          <p:txBody>
            <a:bodyPr wrap="square" rtlCol="0">
              <a:spAutoFit/>
            </a:bodyPr>
            <a:lstStyle/>
            <a:p>
              <a:pPr algn="just"/>
              <a:r>
                <a:rPr lang="en-US" sz="1100" dirty="0">
                  <a:latin typeface="+mj-lt"/>
                </a:rPr>
                <a:t>Selecting the right environment to simulate the required task is necessary especially to lower the </a:t>
              </a:r>
              <a:r>
                <a:rPr lang="en-US" sz="1100" b="1" dirty="0">
                  <a:latin typeface="+mj-lt"/>
                </a:rPr>
                <a:t>sim2real gap:</a:t>
              </a:r>
            </a:p>
            <a:p>
              <a:pPr algn="just"/>
              <a:r>
                <a:rPr lang="en-US" sz="1100" dirty="0">
                  <a:latin typeface="+mj-lt"/>
                </a:rPr>
                <a:t>We need to simulate for </a:t>
              </a:r>
              <a:r>
                <a:rPr lang="en-US" sz="1100" b="1" dirty="0">
                  <a:latin typeface="+mj-lt"/>
                </a:rPr>
                <a:t>training the DRL algorithm</a:t>
              </a:r>
              <a:r>
                <a:rPr lang="en-US" sz="1100" dirty="0">
                  <a:latin typeface="+mj-lt"/>
                </a:rPr>
                <a:t>. Once we get a decent model, we </a:t>
              </a:r>
              <a:r>
                <a:rPr lang="en-US" sz="1100" b="1" dirty="0">
                  <a:latin typeface="+mj-lt"/>
                </a:rPr>
                <a:t>move it to the hardware</a:t>
              </a:r>
            </a:p>
          </p:txBody>
        </p:sp>
        <p:cxnSp>
          <p:nvCxnSpPr>
            <p:cNvPr id="43" name="Straight Connector 42">
              <a:extLst>
                <a:ext uri="{FF2B5EF4-FFF2-40B4-BE49-F238E27FC236}">
                  <a16:creationId xmlns:a16="http://schemas.microsoft.com/office/drawing/2014/main" id="{43E21250-414C-4B69-906C-EECEB15F717B}"/>
                </a:ext>
              </a:extLst>
            </p:cNvPr>
            <p:cNvCxnSpPr/>
            <p:nvPr/>
          </p:nvCxnSpPr>
          <p:spPr>
            <a:xfrm>
              <a:off x="1374229" y="3487509"/>
              <a:ext cx="1908000" cy="0"/>
            </a:xfrm>
            <a:prstGeom prst="line">
              <a:avLst/>
            </a:prstGeom>
            <a:noFill/>
            <a:ln w="19050" cap="flat" cmpd="sng" algn="ctr">
              <a:solidFill>
                <a:srgbClr val="31A8DF"/>
              </a:solidFill>
              <a:prstDash val="solid"/>
              <a:miter lim="800000"/>
            </a:ln>
            <a:effectLst/>
          </p:spPr>
        </p:cxnSp>
        <p:pic>
          <p:nvPicPr>
            <p:cNvPr id="65" name="Picture 64" descr="Icon&#10;&#10;Description automatically generated">
              <a:extLst>
                <a:ext uri="{FF2B5EF4-FFF2-40B4-BE49-F238E27FC236}">
                  <a16:creationId xmlns:a16="http://schemas.microsoft.com/office/drawing/2014/main" id="{42CFA79D-D004-4EAD-9CA3-DD867427BE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057" y="3200117"/>
              <a:ext cx="562489" cy="562489"/>
            </a:xfrm>
            <a:prstGeom prst="rect">
              <a:avLst/>
            </a:prstGeom>
          </p:spPr>
        </p:pic>
      </p:grpSp>
      <p:pic>
        <p:nvPicPr>
          <p:cNvPr id="67" name="Picture 66" descr="Icon&#10;&#10;Description automatically generated">
            <a:extLst>
              <a:ext uri="{FF2B5EF4-FFF2-40B4-BE49-F238E27FC236}">
                <a16:creationId xmlns:a16="http://schemas.microsoft.com/office/drawing/2014/main" id="{D8D1765B-A7F9-4C99-B8EF-B0AA106543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541" y="4925057"/>
            <a:ext cx="597242" cy="597242"/>
          </a:xfrm>
          <a:prstGeom prst="rect">
            <a:avLst/>
          </a:prstGeom>
        </p:spPr>
      </p:pic>
      <p:sp>
        <p:nvSpPr>
          <p:cNvPr id="77" name="Left Brace 76">
            <a:extLst>
              <a:ext uri="{FF2B5EF4-FFF2-40B4-BE49-F238E27FC236}">
                <a16:creationId xmlns:a16="http://schemas.microsoft.com/office/drawing/2014/main" id="{A8672DC1-B8D5-4247-A326-2E302BA55D78}"/>
              </a:ext>
            </a:extLst>
          </p:cNvPr>
          <p:cNvSpPr/>
          <p:nvPr/>
        </p:nvSpPr>
        <p:spPr>
          <a:xfrm>
            <a:off x="6007356" y="1242242"/>
            <a:ext cx="233265" cy="1580975"/>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Left Brace 77">
            <a:extLst>
              <a:ext uri="{FF2B5EF4-FFF2-40B4-BE49-F238E27FC236}">
                <a16:creationId xmlns:a16="http://schemas.microsoft.com/office/drawing/2014/main" id="{5CE33A4F-90F0-4655-B80C-65314EF489C8}"/>
              </a:ext>
            </a:extLst>
          </p:cNvPr>
          <p:cNvSpPr/>
          <p:nvPr/>
        </p:nvSpPr>
        <p:spPr>
          <a:xfrm>
            <a:off x="6007356" y="3082520"/>
            <a:ext cx="233265" cy="1580975"/>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Left Brace 78">
            <a:extLst>
              <a:ext uri="{FF2B5EF4-FFF2-40B4-BE49-F238E27FC236}">
                <a16:creationId xmlns:a16="http://schemas.microsoft.com/office/drawing/2014/main" id="{2D0DA00B-844B-4778-95C4-03BF4DC6D104}"/>
              </a:ext>
            </a:extLst>
          </p:cNvPr>
          <p:cNvSpPr/>
          <p:nvPr/>
        </p:nvSpPr>
        <p:spPr>
          <a:xfrm>
            <a:off x="6007356" y="4922798"/>
            <a:ext cx="233265" cy="1580975"/>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0" name="Group 79">
            <a:extLst>
              <a:ext uri="{FF2B5EF4-FFF2-40B4-BE49-F238E27FC236}">
                <a16:creationId xmlns:a16="http://schemas.microsoft.com/office/drawing/2014/main" id="{AE6F1155-50D4-4B32-973F-15DC1E99710C}"/>
              </a:ext>
            </a:extLst>
          </p:cNvPr>
          <p:cNvGrpSpPr/>
          <p:nvPr/>
        </p:nvGrpSpPr>
        <p:grpSpPr>
          <a:xfrm>
            <a:off x="6357924" y="1685614"/>
            <a:ext cx="233265" cy="233265"/>
            <a:chOff x="7004050" y="360363"/>
            <a:chExt cx="250825" cy="250825"/>
          </a:xfrm>
          <a:solidFill>
            <a:schemeClr val="accent5"/>
          </a:solidFill>
        </p:grpSpPr>
        <p:sp>
          <p:nvSpPr>
            <p:cNvPr id="81" name="Freeform 5">
              <a:extLst>
                <a:ext uri="{FF2B5EF4-FFF2-40B4-BE49-F238E27FC236}">
                  <a16:creationId xmlns:a16="http://schemas.microsoft.com/office/drawing/2014/main" id="{DFBB0A7B-8F55-4E44-A61B-DFCDAB85EFD9}"/>
                </a:ext>
              </a:extLst>
            </p:cNvPr>
            <p:cNvSpPr>
              <a:spLocks noEditPoints="1"/>
            </p:cNvSpPr>
            <p:nvPr/>
          </p:nvSpPr>
          <p:spPr bwMode="auto">
            <a:xfrm>
              <a:off x="7004050" y="360363"/>
              <a:ext cx="250825" cy="250825"/>
            </a:xfrm>
            <a:custGeom>
              <a:avLst/>
              <a:gdLst>
                <a:gd name="T0" fmla="*/ 32 w 64"/>
                <a:gd name="T1" fmla="*/ 4 h 64"/>
                <a:gd name="T2" fmla="*/ 60 w 64"/>
                <a:gd name="T3" fmla="*/ 32 h 64"/>
                <a:gd name="T4" fmla="*/ 32 w 64"/>
                <a:gd name="T5" fmla="*/ 60 h 64"/>
                <a:gd name="T6" fmla="*/ 4 w 64"/>
                <a:gd name="T7" fmla="*/ 32 h 64"/>
                <a:gd name="T8" fmla="*/ 32 w 64"/>
                <a:gd name="T9" fmla="*/ 4 h 64"/>
                <a:gd name="T10" fmla="*/ 32 w 64"/>
                <a:gd name="T11" fmla="*/ 0 h 64"/>
                <a:gd name="T12" fmla="*/ 0 w 64"/>
                <a:gd name="T13" fmla="*/ 32 h 64"/>
                <a:gd name="T14" fmla="*/ 32 w 64"/>
                <a:gd name="T15" fmla="*/ 64 h 64"/>
                <a:gd name="T16" fmla="*/ 64 w 64"/>
                <a:gd name="T17" fmla="*/ 32 h 64"/>
                <a:gd name="T18" fmla="*/ 32 w 64"/>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4"/>
                  </a:moveTo>
                  <a:cubicBezTo>
                    <a:pt x="48" y="4"/>
                    <a:pt x="60" y="17"/>
                    <a:pt x="60" y="32"/>
                  </a:cubicBezTo>
                  <a:cubicBezTo>
                    <a:pt x="60" y="47"/>
                    <a:pt x="48" y="60"/>
                    <a:pt x="32" y="60"/>
                  </a:cubicBezTo>
                  <a:cubicBezTo>
                    <a:pt x="17" y="60"/>
                    <a:pt x="4" y="47"/>
                    <a:pt x="4" y="32"/>
                  </a:cubicBezTo>
                  <a:cubicBezTo>
                    <a:pt x="4" y="17"/>
                    <a:pt x="17" y="4"/>
                    <a:pt x="32" y="4"/>
                  </a:cubicBezTo>
                  <a:moveTo>
                    <a:pt x="32" y="0"/>
                  </a:moveTo>
                  <a:cubicBezTo>
                    <a:pt x="15" y="0"/>
                    <a:pt x="0" y="14"/>
                    <a:pt x="0" y="32"/>
                  </a:cubicBezTo>
                  <a:cubicBezTo>
                    <a:pt x="0" y="50"/>
                    <a:pt x="15" y="64"/>
                    <a:pt x="32" y="64"/>
                  </a:cubicBezTo>
                  <a:cubicBezTo>
                    <a:pt x="50" y="64"/>
                    <a:pt x="64" y="50"/>
                    <a:pt x="64" y="32"/>
                  </a:cubicBezTo>
                  <a:cubicBezTo>
                    <a:pt x="64" y="14"/>
                    <a:pt x="50"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6">
              <a:extLst>
                <a:ext uri="{FF2B5EF4-FFF2-40B4-BE49-F238E27FC236}">
                  <a16:creationId xmlns:a16="http://schemas.microsoft.com/office/drawing/2014/main" id="{8BB56F73-7A6B-4EDE-8C7E-B6EB5AC9E48F}"/>
                </a:ext>
              </a:extLst>
            </p:cNvPr>
            <p:cNvSpPr>
              <a:spLocks/>
            </p:cNvSpPr>
            <p:nvPr/>
          </p:nvSpPr>
          <p:spPr bwMode="auto">
            <a:xfrm>
              <a:off x="7097713" y="403226"/>
              <a:ext cx="93663" cy="160338"/>
            </a:xfrm>
            <a:custGeom>
              <a:avLst/>
              <a:gdLst>
                <a:gd name="T0" fmla="*/ 0 w 59"/>
                <a:gd name="T1" fmla="*/ 74 h 101"/>
                <a:gd name="T2" fmla="*/ 30 w 59"/>
                <a:gd name="T3" fmla="*/ 49 h 101"/>
                <a:gd name="T4" fmla="*/ 0 w 59"/>
                <a:gd name="T5" fmla="*/ 25 h 101"/>
                <a:gd name="T6" fmla="*/ 0 w 59"/>
                <a:gd name="T7" fmla="*/ 0 h 101"/>
                <a:gd name="T8" fmla="*/ 59 w 59"/>
                <a:gd name="T9" fmla="*/ 49 h 101"/>
                <a:gd name="T10" fmla="*/ 0 w 59"/>
                <a:gd name="T11" fmla="*/ 101 h 101"/>
                <a:gd name="T12" fmla="*/ 0 w 59"/>
                <a:gd name="T13" fmla="*/ 74 h 101"/>
              </a:gdLst>
              <a:ahLst/>
              <a:cxnLst>
                <a:cxn ang="0">
                  <a:pos x="T0" y="T1"/>
                </a:cxn>
                <a:cxn ang="0">
                  <a:pos x="T2" y="T3"/>
                </a:cxn>
                <a:cxn ang="0">
                  <a:pos x="T4" y="T5"/>
                </a:cxn>
                <a:cxn ang="0">
                  <a:pos x="T6" y="T7"/>
                </a:cxn>
                <a:cxn ang="0">
                  <a:pos x="T8" y="T9"/>
                </a:cxn>
                <a:cxn ang="0">
                  <a:pos x="T10" y="T11"/>
                </a:cxn>
                <a:cxn ang="0">
                  <a:pos x="T12" y="T13"/>
                </a:cxn>
              </a:cxnLst>
              <a:rect l="0" t="0" r="r" b="b"/>
              <a:pathLst>
                <a:path w="59" h="101">
                  <a:moveTo>
                    <a:pt x="0" y="74"/>
                  </a:moveTo>
                  <a:lnTo>
                    <a:pt x="30" y="49"/>
                  </a:lnTo>
                  <a:lnTo>
                    <a:pt x="0" y="25"/>
                  </a:lnTo>
                  <a:lnTo>
                    <a:pt x="0" y="0"/>
                  </a:lnTo>
                  <a:lnTo>
                    <a:pt x="59" y="49"/>
                  </a:lnTo>
                  <a:lnTo>
                    <a:pt x="0" y="101"/>
                  </a:ln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2" name="Group 91">
            <a:extLst>
              <a:ext uri="{FF2B5EF4-FFF2-40B4-BE49-F238E27FC236}">
                <a16:creationId xmlns:a16="http://schemas.microsoft.com/office/drawing/2014/main" id="{9CB6575F-5CEA-445C-8BE8-B37F10F8DD78}"/>
              </a:ext>
            </a:extLst>
          </p:cNvPr>
          <p:cNvGrpSpPr/>
          <p:nvPr/>
        </p:nvGrpSpPr>
        <p:grpSpPr>
          <a:xfrm>
            <a:off x="6357924" y="2070486"/>
            <a:ext cx="233265" cy="233265"/>
            <a:chOff x="7004050" y="360363"/>
            <a:chExt cx="250825" cy="250825"/>
          </a:xfrm>
          <a:solidFill>
            <a:schemeClr val="accent5"/>
          </a:solidFill>
        </p:grpSpPr>
        <p:sp>
          <p:nvSpPr>
            <p:cNvPr id="93" name="Freeform 5">
              <a:extLst>
                <a:ext uri="{FF2B5EF4-FFF2-40B4-BE49-F238E27FC236}">
                  <a16:creationId xmlns:a16="http://schemas.microsoft.com/office/drawing/2014/main" id="{37CAB6C4-E626-4A62-8F20-CDF680AE9B35}"/>
                </a:ext>
              </a:extLst>
            </p:cNvPr>
            <p:cNvSpPr>
              <a:spLocks noEditPoints="1"/>
            </p:cNvSpPr>
            <p:nvPr/>
          </p:nvSpPr>
          <p:spPr bwMode="auto">
            <a:xfrm>
              <a:off x="7004050" y="360363"/>
              <a:ext cx="250825" cy="250825"/>
            </a:xfrm>
            <a:custGeom>
              <a:avLst/>
              <a:gdLst>
                <a:gd name="T0" fmla="*/ 32 w 64"/>
                <a:gd name="T1" fmla="*/ 4 h 64"/>
                <a:gd name="T2" fmla="*/ 60 w 64"/>
                <a:gd name="T3" fmla="*/ 32 h 64"/>
                <a:gd name="T4" fmla="*/ 32 w 64"/>
                <a:gd name="T5" fmla="*/ 60 h 64"/>
                <a:gd name="T6" fmla="*/ 4 w 64"/>
                <a:gd name="T7" fmla="*/ 32 h 64"/>
                <a:gd name="T8" fmla="*/ 32 w 64"/>
                <a:gd name="T9" fmla="*/ 4 h 64"/>
                <a:gd name="T10" fmla="*/ 32 w 64"/>
                <a:gd name="T11" fmla="*/ 0 h 64"/>
                <a:gd name="T12" fmla="*/ 0 w 64"/>
                <a:gd name="T13" fmla="*/ 32 h 64"/>
                <a:gd name="T14" fmla="*/ 32 w 64"/>
                <a:gd name="T15" fmla="*/ 64 h 64"/>
                <a:gd name="T16" fmla="*/ 64 w 64"/>
                <a:gd name="T17" fmla="*/ 32 h 64"/>
                <a:gd name="T18" fmla="*/ 32 w 64"/>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4"/>
                  </a:moveTo>
                  <a:cubicBezTo>
                    <a:pt x="48" y="4"/>
                    <a:pt x="60" y="17"/>
                    <a:pt x="60" y="32"/>
                  </a:cubicBezTo>
                  <a:cubicBezTo>
                    <a:pt x="60" y="47"/>
                    <a:pt x="48" y="60"/>
                    <a:pt x="32" y="60"/>
                  </a:cubicBezTo>
                  <a:cubicBezTo>
                    <a:pt x="17" y="60"/>
                    <a:pt x="4" y="47"/>
                    <a:pt x="4" y="32"/>
                  </a:cubicBezTo>
                  <a:cubicBezTo>
                    <a:pt x="4" y="17"/>
                    <a:pt x="17" y="4"/>
                    <a:pt x="32" y="4"/>
                  </a:cubicBezTo>
                  <a:moveTo>
                    <a:pt x="32" y="0"/>
                  </a:moveTo>
                  <a:cubicBezTo>
                    <a:pt x="15" y="0"/>
                    <a:pt x="0" y="14"/>
                    <a:pt x="0" y="32"/>
                  </a:cubicBezTo>
                  <a:cubicBezTo>
                    <a:pt x="0" y="50"/>
                    <a:pt x="15" y="64"/>
                    <a:pt x="32" y="64"/>
                  </a:cubicBezTo>
                  <a:cubicBezTo>
                    <a:pt x="50" y="64"/>
                    <a:pt x="64" y="50"/>
                    <a:pt x="64" y="32"/>
                  </a:cubicBezTo>
                  <a:cubicBezTo>
                    <a:pt x="64" y="14"/>
                    <a:pt x="50"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6">
              <a:extLst>
                <a:ext uri="{FF2B5EF4-FFF2-40B4-BE49-F238E27FC236}">
                  <a16:creationId xmlns:a16="http://schemas.microsoft.com/office/drawing/2014/main" id="{1B12271E-0327-4FC4-9EB5-3489571BE697}"/>
                </a:ext>
              </a:extLst>
            </p:cNvPr>
            <p:cNvSpPr>
              <a:spLocks/>
            </p:cNvSpPr>
            <p:nvPr/>
          </p:nvSpPr>
          <p:spPr bwMode="auto">
            <a:xfrm>
              <a:off x="7097713" y="403226"/>
              <a:ext cx="93663" cy="160338"/>
            </a:xfrm>
            <a:custGeom>
              <a:avLst/>
              <a:gdLst>
                <a:gd name="T0" fmla="*/ 0 w 59"/>
                <a:gd name="T1" fmla="*/ 74 h 101"/>
                <a:gd name="T2" fmla="*/ 30 w 59"/>
                <a:gd name="T3" fmla="*/ 49 h 101"/>
                <a:gd name="T4" fmla="*/ 0 w 59"/>
                <a:gd name="T5" fmla="*/ 25 h 101"/>
                <a:gd name="T6" fmla="*/ 0 w 59"/>
                <a:gd name="T7" fmla="*/ 0 h 101"/>
                <a:gd name="T8" fmla="*/ 59 w 59"/>
                <a:gd name="T9" fmla="*/ 49 h 101"/>
                <a:gd name="T10" fmla="*/ 0 w 59"/>
                <a:gd name="T11" fmla="*/ 101 h 101"/>
                <a:gd name="T12" fmla="*/ 0 w 59"/>
                <a:gd name="T13" fmla="*/ 74 h 101"/>
              </a:gdLst>
              <a:ahLst/>
              <a:cxnLst>
                <a:cxn ang="0">
                  <a:pos x="T0" y="T1"/>
                </a:cxn>
                <a:cxn ang="0">
                  <a:pos x="T2" y="T3"/>
                </a:cxn>
                <a:cxn ang="0">
                  <a:pos x="T4" y="T5"/>
                </a:cxn>
                <a:cxn ang="0">
                  <a:pos x="T6" y="T7"/>
                </a:cxn>
                <a:cxn ang="0">
                  <a:pos x="T8" y="T9"/>
                </a:cxn>
                <a:cxn ang="0">
                  <a:pos x="T10" y="T11"/>
                </a:cxn>
                <a:cxn ang="0">
                  <a:pos x="T12" y="T13"/>
                </a:cxn>
              </a:cxnLst>
              <a:rect l="0" t="0" r="r" b="b"/>
              <a:pathLst>
                <a:path w="59" h="101">
                  <a:moveTo>
                    <a:pt x="0" y="74"/>
                  </a:moveTo>
                  <a:lnTo>
                    <a:pt x="30" y="49"/>
                  </a:lnTo>
                  <a:lnTo>
                    <a:pt x="0" y="25"/>
                  </a:lnTo>
                  <a:lnTo>
                    <a:pt x="0" y="0"/>
                  </a:lnTo>
                  <a:lnTo>
                    <a:pt x="59" y="49"/>
                  </a:lnTo>
                  <a:lnTo>
                    <a:pt x="0" y="101"/>
                  </a:ln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8" name="TextBox 97">
            <a:extLst>
              <a:ext uri="{FF2B5EF4-FFF2-40B4-BE49-F238E27FC236}">
                <a16:creationId xmlns:a16="http://schemas.microsoft.com/office/drawing/2014/main" id="{D36A3981-985C-4D9E-B44F-DD0F767C33C3}"/>
              </a:ext>
            </a:extLst>
          </p:cNvPr>
          <p:cNvSpPr txBox="1"/>
          <p:nvPr/>
        </p:nvSpPr>
        <p:spPr>
          <a:xfrm>
            <a:off x="6679770" y="1669227"/>
            <a:ext cx="1264673" cy="261610"/>
          </a:xfrm>
          <a:prstGeom prst="rect">
            <a:avLst/>
          </a:prstGeom>
          <a:noFill/>
        </p:spPr>
        <p:txBody>
          <a:bodyPr wrap="square" rtlCol="0">
            <a:spAutoFit/>
          </a:bodyPr>
          <a:lstStyle/>
          <a:p>
            <a:pPr algn="just"/>
            <a:r>
              <a:rPr lang="en-US" sz="1100" dirty="0">
                <a:latin typeface="+mj-lt"/>
              </a:rPr>
              <a:t>Jetson nano</a:t>
            </a:r>
          </a:p>
        </p:txBody>
      </p:sp>
      <p:sp>
        <p:nvSpPr>
          <p:cNvPr id="101" name="TextBox 100">
            <a:extLst>
              <a:ext uri="{FF2B5EF4-FFF2-40B4-BE49-F238E27FC236}">
                <a16:creationId xmlns:a16="http://schemas.microsoft.com/office/drawing/2014/main" id="{2678E9F1-F148-49C9-BC25-5B6DAE4EB02C}"/>
              </a:ext>
            </a:extLst>
          </p:cNvPr>
          <p:cNvSpPr txBox="1"/>
          <p:nvPr/>
        </p:nvSpPr>
        <p:spPr>
          <a:xfrm>
            <a:off x="6679770" y="2063717"/>
            <a:ext cx="1818427" cy="261610"/>
          </a:xfrm>
          <a:prstGeom prst="rect">
            <a:avLst/>
          </a:prstGeom>
          <a:noFill/>
        </p:spPr>
        <p:txBody>
          <a:bodyPr wrap="square" rtlCol="0">
            <a:spAutoFit/>
          </a:bodyPr>
          <a:lstStyle/>
          <a:p>
            <a:pPr algn="just"/>
            <a:r>
              <a:rPr lang="en-US" sz="1100" dirty="0">
                <a:latin typeface="+mj-lt"/>
              </a:rPr>
              <a:t>Jetson Xavier NX</a:t>
            </a:r>
          </a:p>
        </p:txBody>
      </p:sp>
      <p:grpSp>
        <p:nvGrpSpPr>
          <p:cNvPr id="102" name="Group 101">
            <a:extLst>
              <a:ext uri="{FF2B5EF4-FFF2-40B4-BE49-F238E27FC236}">
                <a16:creationId xmlns:a16="http://schemas.microsoft.com/office/drawing/2014/main" id="{A31FC354-F2C3-47E1-BB39-F5D8AEA81E5C}"/>
              </a:ext>
            </a:extLst>
          </p:cNvPr>
          <p:cNvGrpSpPr/>
          <p:nvPr/>
        </p:nvGrpSpPr>
        <p:grpSpPr>
          <a:xfrm>
            <a:off x="6357924" y="3544469"/>
            <a:ext cx="233265" cy="233265"/>
            <a:chOff x="7004050" y="360363"/>
            <a:chExt cx="250825" cy="250825"/>
          </a:xfrm>
          <a:solidFill>
            <a:srgbClr val="31A8DF"/>
          </a:solidFill>
        </p:grpSpPr>
        <p:sp>
          <p:nvSpPr>
            <p:cNvPr id="103" name="Freeform 5">
              <a:extLst>
                <a:ext uri="{FF2B5EF4-FFF2-40B4-BE49-F238E27FC236}">
                  <a16:creationId xmlns:a16="http://schemas.microsoft.com/office/drawing/2014/main" id="{D2CFA003-D4A1-4732-B7E6-C95A11B3C3D5}"/>
                </a:ext>
              </a:extLst>
            </p:cNvPr>
            <p:cNvSpPr>
              <a:spLocks noEditPoints="1"/>
            </p:cNvSpPr>
            <p:nvPr/>
          </p:nvSpPr>
          <p:spPr bwMode="auto">
            <a:xfrm>
              <a:off x="7004050" y="360363"/>
              <a:ext cx="250825" cy="250825"/>
            </a:xfrm>
            <a:custGeom>
              <a:avLst/>
              <a:gdLst>
                <a:gd name="T0" fmla="*/ 32 w 64"/>
                <a:gd name="T1" fmla="*/ 4 h 64"/>
                <a:gd name="T2" fmla="*/ 60 w 64"/>
                <a:gd name="T3" fmla="*/ 32 h 64"/>
                <a:gd name="T4" fmla="*/ 32 w 64"/>
                <a:gd name="T5" fmla="*/ 60 h 64"/>
                <a:gd name="T6" fmla="*/ 4 w 64"/>
                <a:gd name="T7" fmla="*/ 32 h 64"/>
                <a:gd name="T8" fmla="*/ 32 w 64"/>
                <a:gd name="T9" fmla="*/ 4 h 64"/>
                <a:gd name="T10" fmla="*/ 32 w 64"/>
                <a:gd name="T11" fmla="*/ 0 h 64"/>
                <a:gd name="T12" fmla="*/ 0 w 64"/>
                <a:gd name="T13" fmla="*/ 32 h 64"/>
                <a:gd name="T14" fmla="*/ 32 w 64"/>
                <a:gd name="T15" fmla="*/ 64 h 64"/>
                <a:gd name="T16" fmla="*/ 64 w 64"/>
                <a:gd name="T17" fmla="*/ 32 h 64"/>
                <a:gd name="T18" fmla="*/ 32 w 64"/>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4"/>
                  </a:moveTo>
                  <a:cubicBezTo>
                    <a:pt x="48" y="4"/>
                    <a:pt x="60" y="17"/>
                    <a:pt x="60" y="32"/>
                  </a:cubicBezTo>
                  <a:cubicBezTo>
                    <a:pt x="60" y="47"/>
                    <a:pt x="48" y="60"/>
                    <a:pt x="32" y="60"/>
                  </a:cubicBezTo>
                  <a:cubicBezTo>
                    <a:pt x="17" y="60"/>
                    <a:pt x="4" y="47"/>
                    <a:pt x="4" y="32"/>
                  </a:cubicBezTo>
                  <a:cubicBezTo>
                    <a:pt x="4" y="17"/>
                    <a:pt x="17" y="4"/>
                    <a:pt x="32" y="4"/>
                  </a:cubicBezTo>
                  <a:moveTo>
                    <a:pt x="32" y="0"/>
                  </a:moveTo>
                  <a:cubicBezTo>
                    <a:pt x="15" y="0"/>
                    <a:pt x="0" y="14"/>
                    <a:pt x="0" y="32"/>
                  </a:cubicBezTo>
                  <a:cubicBezTo>
                    <a:pt x="0" y="50"/>
                    <a:pt x="15" y="64"/>
                    <a:pt x="32" y="64"/>
                  </a:cubicBezTo>
                  <a:cubicBezTo>
                    <a:pt x="50" y="64"/>
                    <a:pt x="64" y="50"/>
                    <a:pt x="64" y="32"/>
                  </a:cubicBezTo>
                  <a:cubicBezTo>
                    <a:pt x="64" y="14"/>
                    <a:pt x="50"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Freeform 6">
              <a:extLst>
                <a:ext uri="{FF2B5EF4-FFF2-40B4-BE49-F238E27FC236}">
                  <a16:creationId xmlns:a16="http://schemas.microsoft.com/office/drawing/2014/main" id="{6BD966AE-0DD1-4EE4-B306-69055265C7AE}"/>
                </a:ext>
              </a:extLst>
            </p:cNvPr>
            <p:cNvSpPr>
              <a:spLocks/>
            </p:cNvSpPr>
            <p:nvPr/>
          </p:nvSpPr>
          <p:spPr bwMode="auto">
            <a:xfrm>
              <a:off x="7097713" y="403226"/>
              <a:ext cx="93663" cy="160338"/>
            </a:xfrm>
            <a:custGeom>
              <a:avLst/>
              <a:gdLst>
                <a:gd name="T0" fmla="*/ 0 w 59"/>
                <a:gd name="T1" fmla="*/ 74 h 101"/>
                <a:gd name="T2" fmla="*/ 30 w 59"/>
                <a:gd name="T3" fmla="*/ 49 h 101"/>
                <a:gd name="T4" fmla="*/ 0 w 59"/>
                <a:gd name="T5" fmla="*/ 25 h 101"/>
                <a:gd name="T6" fmla="*/ 0 w 59"/>
                <a:gd name="T7" fmla="*/ 0 h 101"/>
                <a:gd name="T8" fmla="*/ 59 w 59"/>
                <a:gd name="T9" fmla="*/ 49 h 101"/>
                <a:gd name="T10" fmla="*/ 0 w 59"/>
                <a:gd name="T11" fmla="*/ 101 h 101"/>
                <a:gd name="T12" fmla="*/ 0 w 59"/>
                <a:gd name="T13" fmla="*/ 74 h 101"/>
              </a:gdLst>
              <a:ahLst/>
              <a:cxnLst>
                <a:cxn ang="0">
                  <a:pos x="T0" y="T1"/>
                </a:cxn>
                <a:cxn ang="0">
                  <a:pos x="T2" y="T3"/>
                </a:cxn>
                <a:cxn ang="0">
                  <a:pos x="T4" y="T5"/>
                </a:cxn>
                <a:cxn ang="0">
                  <a:pos x="T6" y="T7"/>
                </a:cxn>
                <a:cxn ang="0">
                  <a:pos x="T8" y="T9"/>
                </a:cxn>
                <a:cxn ang="0">
                  <a:pos x="T10" y="T11"/>
                </a:cxn>
                <a:cxn ang="0">
                  <a:pos x="T12" y="T13"/>
                </a:cxn>
              </a:cxnLst>
              <a:rect l="0" t="0" r="r" b="b"/>
              <a:pathLst>
                <a:path w="59" h="101">
                  <a:moveTo>
                    <a:pt x="0" y="74"/>
                  </a:moveTo>
                  <a:lnTo>
                    <a:pt x="30" y="49"/>
                  </a:lnTo>
                  <a:lnTo>
                    <a:pt x="0" y="25"/>
                  </a:lnTo>
                  <a:lnTo>
                    <a:pt x="0" y="0"/>
                  </a:lnTo>
                  <a:lnTo>
                    <a:pt x="59" y="49"/>
                  </a:lnTo>
                  <a:lnTo>
                    <a:pt x="0" y="101"/>
                  </a:ln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05" name="Group 104">
            <a:extLst>
              <a:ext uri="{FF2B5EF4-FFF2-40B4-BE49-F238E27FC236}">
                <a16:creationId xmlns:a16="http://schemas.microsoft.com/office/drawing/2014/main" id="{E50467F1-DB55-4268-BF16-1101428AC21B}"/>
              </a:ext>
            </a:extLst>
          </p:cNvPr>
          <p:cNvGrpSpPr/>
          <p:nvPr/>
        </p:nvGrpSpPr>
        <p:grpSpPr>
          <a:xfrm>
            <a:off x="6357924" y="3929341"/>
            <a:ext cx="233265" cy="233265"/>
            <a:chOff x="7004050" y="360363"/>
            <a:chExt cx="250825" cy="250825"/>
          </a:xfrm>
          <a:solidFill>
            <a:srgbClr val="31A8DF"/>
          </a:solidFill>
        </p:grpSpPr>
        <p:sp>
          <p:nvSpPr>
            <p:cNvPr id="106" name="Freeform 5">
              <a:extLst>
                <a:ext uri="{FF2B5EF4-FFF2-40B4-BE49-F238E27FC236}">
                  <a16:creationId xmlns:a16="http://schemas.microsoft.com/office/drawing/2014/main" id="{DCD36C6A-7895-4D04-A801-2600418E3F96}"/>
                </a:ext>
              </a:extLst>
            </p:cNvPr>
            <p:cNvSpPr>
              <a:spLocks noEditPoints="1"/>
            </p:cNvSpPr>
            <p:nvPr/>
          </p:nvSpPr>
          <p:spPr bwMode="auto">
            <a:xfrm>
              <a:off x="7004050" y="360363"/>
              <a:ext cx="250825" cy="250825"/>
            </a:xfrm>
            <a:custGeom>
              <a:avLst/>
              <a:gdLst>
                <a:gd name="T0" fmla="*/ 32 w 64"/>
                <a:gd name="T1" fmla="*/ 4 h 64"/>
                <a:gd name="T2" fmla="*/ 60 w 64"/>
                <a:gd name="T3" fmla="*/ 32 h 64"/>
                <a:gd name="T4" fmla="*/ 32 w 64"/>
                <a:gd name="T5" fmla="*/ 60 h 64"/>
                <a:gd name="T6" fmla="*/ 4 w 64"/>
                <a:gd name="T7" fmla="*/ 32 h 64"/>
                <a:gd name="T8" fmla="*/ 32 w 64"/>
                <a:gd name="T9" fmla="*/ 4 h 64"/>
                <a:gd name="T10" fmla="*/ 32 w 64"/>
                <a:gd name="T11" fmla="*/ 0 h 64"/>
                <a:gd name="T12" fmla="*/ 0 w 64"/>
                <a:gd name="T13" fmla="*/ 32 h 64"/>
                <a:gd name="T14" fmla="*/ 32 w 64"/>
                <a:gd name="T15" fmla="*/ 64 h 64"/>
                <a:gd name="T16" fmla="*/ 64 w 64"/>
                <a:gd name="T17" fmla="*/ 32 h 64"/>
                <a:gd name="T18" fmla="*/ 32 w 64"/>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4"/>
                  </a:moveTo>
                  <a:cubicBezTo>
                    <a:pt x="48" y="4"/>
                    <a:pt x="60" y="17"/>
                    <a:pt x="60" y="32"/>
                  </a:cubicBezTo>
                  <a:cubicBezTo>
                    <a:pt x="60" y="47"/>
                    <a:pt x="48" y="60"/>
                    <a:pt x="32" y="60"/>
                  </a:cubicBezTo>
                  <a:cubicBezTo>
                    <a:pt x="17" y="60"/>
                    <a:pt x="4" y="47"/>
                    <a:pt x="4" y="32"/>
                  </a:cubicBezTo>
                  <a:cubicBezTo>
                    <a:pt x="4" y="17"/>
                    <a:pt x="17" y="4"/>
                    <a:pt x="32" y="4"/>
                  </a:cubicBezTo>
                  <a:moveTo>
                    <a:pt x="32" y="0"/>
                  </a:moveTo>
                  <a:cubicBezTo>
                    <a:pt x="15" y="0"/>
                    <a:pt x="0" y="14"/>
                    <a:pt x="0" y="32"/>
                  </a:cubicBezTo>
                  <a:cubicBezTo>
                    <a:pt x="0" y="50"/>
                    <a:pt x="15" y="64"/>
                    <a:pt x="32" y="64"/>
                  </a:cubicBezTo>
                  <a:cubicBezTo>
                    <a:pt x="50" y="64"/>
                    <a:pt x="64" y="50"/>
                    <a:pt x="64" y="32"/>
                  </a:cubicBezTo>
                  <a:cubicBezTo>
                    <a:pt x="64" y="14"/>
                    <a:pt x="50"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6">
              <a:extLst>
                <a:ext uri="{FF2B5EF4-FFF2-40B4-BE49-F238E27FC236}">
                  <a16:creationId xmlns:a16="http://schemas.microsoft.com/office/drawing/2014/main" id="{AC993FE3-6E1D-46AF-8922-58ECE9C9E477}"/>
                </a:ext>
              </a:extLst>
            </p:cNvPr>
            <p:cNvSpPr>
              <a:spLocks/>
            </p:cNvSpPr>
            <p:nvPr/>
          </p:nvSpPr>
          <p:spPr bwMode="auto">
            <a:xfrm>
              <a:off x="7097713" y="403226"/>
              <a:ext cx="93663" cy="160338"/>
            </a:xfrm>
            <a:custGeom>
              <a:avLst/>
              <a:gdLst>
                <a:gd name="T0" fmla="*/ 0 w 59"/>
                <a:gd name="T1" fmla="*/ 74 h 101"/>
                <a:gd name="T2" fmla="*/ 30 w 59"/>
                <a:gd name="T3" fmla="*/ 49 h 101"/>
                <a:gd name="T4" fmla="*/ 0 w 59"/>
                <a:gd name="T5" fmla="*/ 25 h 101"/>
                <a:gd name="T6" fmla="*/ 0 w 59"/>
                <a:gd name="T7" fmla="*/ 0 h 101"/>
                <a:gd name="T8" fmla="*/ 59 w 59"/>
                <a:gd name="T9" fmla="*/ 49 h 101"/>
                <a:gd name="T10" fmla="*/ 0 w 59"/>
                <a:gd name="T11" fmla="*/ 101 h 101"/>
                <a:gd name="T12" fmla="*/ 0 w 59"/>
                <a:gd name="T13" fmla="*/ 74 h 101"/>
              </a:gdLst>
              <a:ahLst/>
              <a:cxnLst>
                <a:cxn ang="0">
                  <a:pos x="T0" y="T1"/>
                </a:cxn>
                <a:cxn ang="0">
                  <a:pos x="T2" y="T3"/>
                </a:cxn>
                <a:cxn ang="0">
                  <a:pos x="T4" y="T5"/>
                </a:cxn>
                <a:cxn ang="0">
                  <a:pos x="T6" y="T7"/>
                </a:cxn>
                <a:cxn ang="0">
                  <a:pos x="T8" y="T9"/>
                </a:cxn>
                <a:cxn ang="0">
                  <a:pos x="T10" y="T11"/>
                </a:cxn>
                <a:cxn ang="0">
                  <a:pos x="T12" y="T13"/>
                </a:cxn>
              </a:cxnLst>
              <a:rect l="0" t="0" r="r" b="b"/>
              <a:pathLst>
                <a:path w="59" h="101">
                  <a:moveTo>
                    <a:pt x="0" y="74"/>
                  </a:moveTo>
                  <a:lnTo>
                    <a:pt x="30" y="49"/>
                  </a:lnTo>
                  <a:lnTo>
                    <a:pt x="0" y="25"/>
                  </a:lnTo>
                  <a:lnTo>
                    <a:pt x="0" y="0"/>
                  </a:lnTo>
                  <a:lnTo>
                    <a:pt x="59" y="49"/>
                  </a:lnTo>
                  <a:lnTo>
                    <a:pt x="0" y="101"/>
                  </a:ln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08" name="TextBox 107">
            <a:extLst>
              <a:ext uri="{FF2B5EF4-FFF2-40B4-BE49-F238E27FC236}">
                <a16:creationId xmlns:a16="http://schemas.microsoft.com/office/drawing/2014/main" id="{87F4FB27-B121-46A6-AFDE-9EF6CEDE247A}"/>
              </a:ext>
            </a:extLst>
          </p:cNvPr>
          <p:cNvSpPr txBox="1"/>
          <p:nvPr/>
        </p:nvSpPr>
        <p:spPr>
          <a:xfrm>
            <a:off x="6679770" y="3528082"/>
            <a:ext cx="1264673" cy="261610"/>
          </a:xfrm>
          <a:prstGeom prst="rect">
            <a:avLst/>
          </a:prstGeom>
          <a:noFill/>
        </p:spPr>
        <p:txBody>
          <a:bodyPr wrap="square" rtlCol="0">
            <a:spAutoFit/>
          </a:bodyPr>
          <a:lstStyle/>
          <a:p>
            <a:pPr algn="just"/>
            <a:r>
              <a:rPr lang="en-US" sz="1100" dirty="0">
                <a:latin typeface="+mj-lt"/>
              </a:rPr>
              <a:t>ROS</a:t>
            </a:r>
          </a:p>
        </p:txBody>
      </p:sp>
      <p:sp>
        <p:nvSpPr>
          <p:cNvPr id="109" name="TextBox 108">
            <a:extLst>
              <a:ext uri="{FF2B5EF4-FFF2-40B4-BE49-F238E27FC236}">
                <a16:creationId xmlns:a16="http://schemas.microsoft.com/office/drawing/2014/main" id="{D8944269-DA80-4E4E-B7CD-3CECA5C40262}"/>
              </a:ext>
            </a:extLst>
          </p:cNvPr>
          <p:cNvSpPr txBox="1"/>
          <p:nvPr/>
        </p:nvSpPr>
        <p:spPr>
          <a:xfrm>
            <a:off x="6679770" y="3922572"/>
            <a:ext cx="1818427" cy="261610"/>
          </a:xfrm>
          <a:prstGeom prst="rect">
            <a:avLst/>
          </a:prstGeom>
          <a:noFill/>
        </p:spPr>
        <p:txBody>
          <a:bodyPr wrap="square" rtlCol="0">
            <a:spAutoFit/>
          </a:bodyPr>
          <a:lstStyle/>
          <a:p>
            <a:pPr algn="just"/>
            <a:r>
              <a:rPr lang="en-US" sz="1100" dirty="0">
                <a:latin typeface="+mj-lt"/>
              </a:rPr>
              <a:t>Gazebo simulator</a:t>
            </a:r>
          </a:p>
        </p:txBody>
      </p:sp>
      <p:cxnSp>
        <p:nvCxnSpPr>
          <p:cNvPr id="114" name="Straight Connector 113">
            <a:extLst>
              <a:ext uri="{FF2B5EF4-FFF2-40B4-BE49-F238E27FC236}">
                <a16:creationId xmlns:a16="http://schemas.microsoft.com/office/drawing/2014/main" id="{FBAA77E6-E474-4531-9106-21079C98F4F4}"/>
              </a:ext>
            </a:extLst>
          </p:cNvPr>
          <p:cNvCxnSpPr>
            <a:cxnSpLocks/>
          </p:cNvCxnSpPr>
          <p:nvPr/>
        </p:nvCxnSpPr>
        <p:spPr>
          <a:xfrm>
            <a:off x="7996335" y="4922798"/>
            <a:ext cx="0" cy="145934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594E921-711B-408D-887B-3C7C38E342FD}"/>
              </a:ext>
            </a:extLst>
          </p:cNvPr>
          <p:cNvCxnSpPr>
            <a:cxnSpLocks/>
          </p:cNvCxnSpPr>
          <p:nvPr/>
        </p:nvCxnSpPr>
        <p:spPr>
          <a:xfrm>
            <a:off x="9968205" y="4922798"/>
            <a:ext cx="0" cy="145934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D4752B75-50F9-4E4E-BF6F-A0CC43428022}"/>
              </a:ext>
            </a:extLst>
          </p:cNvPr>
          <p:cNvSpPr txBox="1"/>
          <p:nvPr/>
        </p:nvSpPr>
        <p:spPr>
          <a:xfrm>
            <a:off x="6240621" y="5007657"/>
            <a:ext cx="1569040" cy="261610"/>
          </a:xfrm>
          <a:prstGeom prst="rect">
            <a:avLst/>
          </a:prstGeom>
          <a:noFill/>
        </p:spPr>
        <p:txBody>
          <a:bodyPr wrap="square" rtlCol="0">
            <a:spAutoFit/>
          </a:bodyPr>
          <a:lstStyle/>
          <a:p>
            <a:pPr algn="ctr"/>
            <a:r>
              <a:rPr lang="en-US" sz="1100" b="1" dirty="0">
                <a:latin typeface="+mj-lt"/>
              </a:rPr>
              <a:t>Vision algorithm</a:t>
            </a:r>
          </a:p>
        </p:txBody>
      </p:sp>
      <p:sp>
        <p:nvSpPr>
          <p:cNvPr id="118" name="TextBox 117">
            <a:extLst>
              <a:ext uri="{FF2B5EF4-FFF2-40B4-BE49-F238E27FC236}">
                <a16:creationId xmlns:a16="http://schemas.microsoft.com/office/drawing/2014/main" id="{C0781121-A12D-4231-BA51-60EEEBD4648C}"/>
              </a:ext>
            </a:extLst>
          </p:cNvPr>
          <p:cNvSpPr txBox="1"/>
          <p:nvPr/>
        </p:nvSpPr>
        <p:spPr>
          <a:xfrm>
            <a:off x="7912509" y="5007657"/>
            <a:ext cx="2105460" cy="261610"/>
          </a:xfrm>
          <a:prstGeom prst="rect">
            <a:avLst/>
          </a:prstGeom>
          <a:noFill/>
        </p:spPr>
        <p:txBody>
          <a:bodyPr wrap="square" rtlCol="0">
            <a:spAutoFit/>
          </a:bodyPr>
          <a:lstStyle/>
          <a:p>
            <a:pPr algn="ctr"/>
            <a:r>
              <a:rPr lang="en-US" sz="1100" b="1" dirty="0">
                <a:latin typeface="+mj-lt"/>
              </a:rPr>
              <a:t>Navigation algorithm</a:t>
            </a:r>
          </a:p>
        </p:txBody>
      </p:sp>
      <p:sp>
        <p:nvSpPr>
          <p:cNvPr id="119" name="TextBox 118">
            <a:extLst>
              <a:ext uri="{FF2B5EF4-FFF2-40B4-BE49-F238E27FC236}">
                <a16:creationId xmlns:a16="http://schemas.microsoft.com/office/drawing/2014/main" id="{EA00BC05-E544-4B26-84EE-DFE8F3C7B6F0}"/>
              </a:ext>
            </a:extLst>
          </p:cNvPr>
          <p:cNvSpPr txBox="1"/>
          <p:nvPr/>
        </p:nvSpPr>
        <p:spPr>
          <a:xfrm>
            <a:off x="10148744" y="5007657"/>
            <a:ext cx="1569040" cy="261610"/>
          </a:xfrm>
          <a:prstGeom prst="rect">
            <a:avLst/>
          </a:prstGeom>
          <a:noFill/>
        </p:spPr>
        <p:txBody>
          <a:bodyPr wrap="square" rtlCol="0">
            <a:spAutoFit/>
          </a:bodyPr>
          <a:lstStyle/>
          <a:p>
            <a:pPr algn="ctr"/>
            <a:r>
              <a:rPr lang="en-US" sz="1100" b="1" dirty="0">
                <a:latin typeface="+mj-lt"/>
              </a:rPr>
              <a:t>Swarm algorithm</a:t>
            </a:r>
          </a:p>
        </p:txBody>
      </p:sp>
      <p:grpSp>
        <p:nvGrpSpPr>
          <p:cNvPr id="120" name="Group 119">
            <a:extLst>
              <a:ext uri="{FF2B5EF4-FFF2-40B4-BE49-F238E27FC236}">
                <a16:creationId xmlns:a16="http://schemas.microsoft.com/office/drawing/2014/main" id="{38020B5E-939B-402F-AD69-12EB58971DF3}"/>
              </a:ext>
            </a:extLst>
          </p:cNvPr>
          <p:cNvGrpSpPr/>
          <p:nvPr/>
        </p:nvGrpSpPr>
        <p:grpSpPr>
          <a:xfrm>
            <a:off x="6357924" y="5597939"/>
            <a:ext cx="233265" cy="233265"/>
            <a:chOff x="7004050" y="360363"/>
            <a:chExt cx="250825" cy="250825"/>
          </a:xfrm>
          <a:solidFill>
            <a:schemeClr val="accent1"/>
          </a:solidFill>
        </p:grpSpPr>
        <p:sp>
          <p:nvSpPr>
            <p:cNvPr id="121" name="Freeform 5">
              <a:extLst>
                <a:ext uri="{FF2B5EF4-FFF2-40B4-BE49-F238E27FC236}">
                  <a16:creationId xmlns:a16="http://schemas.microsoft.com/office/drawing/2014/main" id="{8EB9958F-2CAB-4774-9B8C-DFF6503A9DB2}"/>
                </a:ext>
              </a:extLst>
            </p:cNvPr>
            <p:cNvSpPr>
              <a:spLocks noEditPoints="1"/>
            </p:cNvSpPr>
            <p:nvPr/>
          </p:nvSpPr>
          <p:spPr bwMode="auto">
            <a:xfrm>
              <a:off x="7004050" y="360363"/>
              <a:ext cx="250825" cy="250825"/>
            </a:xfrm>
            <a:custGeom>
              <a:avLst/>
              <a:gdLst>
                <a:gd name="T0" fmla="*/ 32 w 64"/>
                <a:gd name="T1" fmla="*/ 4 h 64"/>
                <a:gd name="T2" fmla="*/ 60 w 64"/>
                <a:gd name="T3" fmla="*/ 32 h 64"/>
                <a:gd name="T4" fmla="*/ 32 w 64"/>
                <a:gd name="T5" fmla="*/ 60 h 64"/>
                <a:gd name="T6" fmla="*/ 4 w 64"/>
                <a:gd name="T7" fmla="*/ 32 h 64"/>
                <a:gd name="T8" fmla="*/ 32 w 64"/>
                <a:gd name="T9" fmla="*/ 4 h 64"/>
                <a:gd name="T10" fmla="*/ 32 w 64"/>
                <a:gd name="T11" fmla="*/ 0 h 64"/>
                <a:gd name="T12" fmla="*/ 0 w 64"/>
                <a:gd name="T13" fmla="*/ 32 h 64"/>
                <a:gd name="T14" fmla="*/ 32 w 64"/>
                <a:gd name="T15" fmla="*/ 64 h 64"/>
                <a:gd name="T16" fmla="*/ 64 w 64"/>
                <a:gd name="T17" fmla="*/ 32 h 64"/>
                <a:gd name="T18" fmla="*/ 32 w 64"/>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4"/>
                  </a:moveTo>
                  <a:cubicBezTo>
                    <a:pt x="48" y="4"/>
                    <a:pt x="60" y="17"/>
                    <a:pt x="60" y="32"/>
                  </a:cubicBezTo>
                  <a:cubicBezTo>
                    <a:pt x="60" y="47"/>
                    <a:pt x="48" y="60"/>
                    <a:pt x="32" y="60"/>
                  </a:cubicBezTo>
                  <a:cubicBezTo>
                    <a:pt x="17" y="60"/>
                    <a:pt x="4" y="47"/>
                    <a:pt x="4" y="32"/>
                  </a:cubicBezTo>
                  <a:cubicBezTo>
                    <a:pt x="4" y="17"/>
                    <a:pt x="17" y="4"/>
                    <a:pt x="32" y="4"/>
                  </a:cubicBezTo>
                  <a:moveTo>
                    <a:pt x="32" y="0"/>
                  </a:moveTo>
                  <a:cubicBezTo>
                    <a:pt x="15" y="0"/>
                    <a:pt x="0" y="14"/>
                    <a:pt x="0" y="32"/>
                  </a:cubicBezTo>
                  <a:cubicBezTo>
                    <a:pt x="0" y="50"/>
                    <a:pt x="15" y="64"/>
                    <a:pt x="32" y="64"/>
                  </a:cubicBezTo>
                  <a:cubicBezTo>
                    <a:pt x="50" y="64"/>
                    <a:pt x="64" y="50"/>
                    <a:pt x="64" y="32"/>
                  </a:cubicBezTo>
                  <a:cubicBezTo>
                    <a:pt x="64" y="14"/>
                    <a:pt x="50"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6">
              <a:extLst>
                <a:ext uri="{FF2B5EF4-FFF2-40B4-BE49-F238E27FC236}">
                  <a16:creationId xmlns:a16="http://schemas.microsoft.com/office/drawing/2014/main" id="{64049402-4F95-4BAE-B0F6-5C1F73302FC8}"/>
                </a:ext>
              </a:extLst>
            </p:cNvPr>
            <p:cNvSpPr>
              <a:spLocks/>
            </p:cNvSpPr>
            <p:nvPr/>
          </p:nvSpPr>
          <p:spPr bwMode="auto">
            <a:xfrm>
              <a:off x="7097713" y="403226"/>
              <a:ext cx="93663" cy="160338"/>
            </a:xfrm>
            <a:custGeom>
              <a:avLst/>
              <a:gdLst>
                <a:gd name="T0" fmla="*/ 0 w 59"/>
                <a:gd name="T1" fmla="*/ 74 h 101"/>
                <a:gd name="T2" fmla="*/ 30 w 59"/>
                <a:gd name="T3" fmla="*/ 49 h 101"/>
                <a:gd name="T4" fmla="*/ 0 w 59"/>
                <a:gd name="T5" fmla="*/ 25 h 101"/>
                <a:gd name="T6" fmla="*/ 0 w 59"/>
                <a:gd name="T7" fmla="*/ 0 h 101"/>
                <a:gd name="T8" fmla="*/ 59 w 59"/>
                <a:gd name="T9" fmla="*/ 49 h 101"/>
                <a:gd name="T10" fmla="*/ 0 w 59"/>
                <a:gd name="T11" fmla="*/ 101 h 101"/>
                <a:gd name="T12" fmla="*/ 0 w 59"/>
                <a:gd name="T13" fmla="*/ 74 h 101"/>
              </a:gdLst>
              <a:ahLst/>
              <a:cxnLst>
                <a:cxn ang="0">
                  <a:pos x="T0" y="T1"/>
                </a:cxn>
                <a:cxn ang="0">
                  <a:pos x="T2" y="T3"/>
                </a:cxn>
                <a:cxn ang="0">
                  <a:pos x="T4" y="T5"/>
                </a:cxn>
                <a:cxn ang="0">
                  <a:pos x="T6" y="T7"/>
                </a:cxn>
                <a:cxn ang="0">
                  <a:pos x="T8" y="T9"/>
                </a:cxn>
                <a:cxn ang="0">
                  <a:pos x="T10" y="T11"/>
                </a:cxn>
                <a:cxn ang="0">
                  <a:pos x="T12" y="T13"/>
                </a:cxn>
              </a:cxnLst>
              <a:rect l="0" t="0" r="r" b="b"/>
              <a:pathLst>
                <a:path w="59" h="101">
                  <a:moveTo>
                    <a:pt x="0" y="74"/>
                  </a:moveTo>
                  <a:lnTo>
                    <a:pt x="30" y="49"/>
                  </a:lnTo>
                  <a:lnTo>
                    <a:pt x="0" y="25"/>
                  </a:lnTo>
                  <a:lnTo>
                    <a:pt x="0" y="0"/>
                  </a:lnTo>
                  <a:lnTo>
                    <a:pt x="59" y="49"/>
                  </a:lnTo>
                  <a:lnTo>
                    <a:pt x="0" y="101"/>
                  </a:ln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26" name="Group 125">
            <a:extLst>
              <a:ext uri="{FF2B5EF4-FFF2-40B4-BE49-F238E27FC236}">
                <a16:creationId xmlns:a16="http://schemas.microsoft.com/office/drawing/2014/main" id="{BE356CED-BB2A-471F-B51D-459D68D1E2A1}"/>
              </a:ext>
            </a:extLst>
          </p:cNvPr>
          <p:cNvGrpSpPr/>
          <p:nvPr/>
        </p:nvGrpSpPr>
        <p:grpSpPr>
          <a:xfrm>
            <a:off x="8183010" y="5597939"/>
            <a:ext cx="233265" cy="233265"/>
            <a:chOff x="7004050" y="360363"/>
            <a:chExt cx="250825" cy="250825"/>
          </a:xfrm>
          <a:solidFill>
            <a:schemeClr val="accent1"/>
          </a:solidFill>
        </p:grpSpPr>
        <p:sp>
          <p:nvSpPr>
            <p:cNvPr id="127" name="Freeform 5">
              <a:extLst>
                <a:ext uri="{FF2B5EF4-FFF2-40B4-BE49-F238E27FC236}">
                  <a16:creationId xmlns:a16="http://schemas.microsoft.com/office/drawing/2014/main" id="{3AE60F70-8F85-460D-8AF3-A75B03718A48}"/>
                </a:ext>
              </a:extLst>
            </p:cNvPr>
            <p:cNvSpPr>
              <a:spLocks noEditPoints="1"/>
            </p:cNvSpPr>
            <p:nvPr/>
          </p:nvSpPr>
          <p:spPr bwMode="auto">
            <a:xfrm>
              <a:off x="7004050" y="360363"/>
              <a:ext cx="250825" cy="250825"/>
            </a:xfrm>
            <a:custGeom>
              <a:avLst/>
              <a:gdLst>
                <a:gd name="T0" fmla="*/ 32 w 64"/>
                <a:gd name="T1" fmla="*/ 4 h 64"/>
                <a:gd name="T2" fmla="*/ 60 w 64"/>
                <a:gd name="T3" fmla="*/ 32 h 64"/>
                <a:gd name="T4" fmla="*/ 32 w 64"/>
                <a:gd name="T5" fmla="*/ 60 h 64"/>
                <a:gd name="T6" fmla="*/ 4 w 64"/>
                <a:gd name="T7" fmla="*/ 32 h 64"/>
                <a:gd name="T8" fmla="*/ 32 w 64"/>
                <a:gd name="T9" fmla="*/ 4 h 64"/>
                <a:gd name="T10" fmla="*/ 32 w 64"/>
                <a:gd name="T11" fmla="*/ 0 h 64"/>
                <a:gd name="T12" fmla="*/ 0 w 64"/>
                <a:gd name="T13" fmla="*/ 32 h 64"/>
                <a:gd name="T14" fmla="*/ 32 w 64"/>
                <a:gd name="T15" fmla="*/ 64 h 64"/>
                <a:gd name="T16" fmla="*/ 64 w 64"/>
                <a:gd name="T17" fmla="*/ 32 h 64"/>
                <a:gd name="T18" fmla="*/ 32 w 64"/>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4"/>
                  </a:moveTo>
                  <a:cubicBezTo>
                    <a:pt x="48" y="4"/>
                    <a:pt x="60" y="17"/>
                    <a:pt x="60" y="32"/>
                  </a:cubicBezTo>
                  <a:cubicBezTo>
                    <a:pt x="60" y="47"/>
                    <a:pt x="48" y="60"/>
                    <a:pt x="32" y="60"/>
                  </a:cubicBezTo>
                  <a:cubicBezTo>
                    <a:pt x="17" y="60"/>
                    <a:pt x="4" y="47"/>
                    <a:pt x="4" y="32"/>
                  </a:cubicBezTo>
                  <a:cubicBezTo>
                    <a:pt x="4" y="17"/>
                    <a:pt x="17" y="4"/>
                    <a:pt x="32" y="4"/>
                  </a:cubicBezTo>
                  <a:moveTo>
                    <a:pt x="32" y="0"/>
                  </a:moveTo>
                  <a:cubicBezTo>
                    <a:pt x="15" y="0"/>
                    <a:pt x="0" y="14"/>
                    <a:pt x="0" y="32"/>
                  </a:cubicBezTo>
                  <a:cubicBezTo>
                    <a:pt x="0" y="50"/>
                    <a:pt x="15" y="64"/>
                    <a:pt x="32" y="64"/>
                  </a:cubicBezTo>
                  <a:cubicBezTo>
                    <a:pt x="50" y="64"/>
                    <a:pt x="64" y="50"/>
                    <a:pt x="64" y="32"/>
                  </a:cubicBezTo>
                  <a:cubicBezTo>
                    <a:pt x="64" y="14"/>
                    <a:pt x="50"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6">
              <a:extLst>
                <a:ext uri="{FF2B5EF4-FFF2-40B4-BE49-F238E27FC236}">
                  <a16:creationId xmlns:a16="http://schemas.microsoft.com/office/drawing/2014/main" id="{C3F651DF-ED64-4221-BB85-A54E06C9FFB7}"/>
                </a:ext>
              </a:extLst>
            </p:cNvPr>
            <p:cNvSpPr>
              <a:spLocks/>
            </p:cNvSpPr>
            <p:nvPr/>
          </p:nvSpPr>
          <p:spPr bwMode="auto">
            <a:xfrm>
              <a:off x="7097713" y="403226"/>
              <a:ext cx="93663" cy="160338"/>
            </a:xfrm>
            <a:custGeom>
              <a:avLst/>
              <a:gdLst>
                <a:gd name="T0" fmla="*/ 0 w 59"/>
                <a:gd name="T1" fmla="*/ 74 h 101"/>
                <a:gd name="T2" fmla="*/ 30 w 59"/>
                <a:gd name="T3" fmla="*/ 49 h 101"/>
                <a:gd name="T4" fmla="*/ 0 w 59"/>
                <a:gd name="T5" fmla="*/ 25 h 101"/>
                <a:gd name="T6" fmla="*/ 0 w 59"/>
                <a:gd name="T7" fmla="*/ 0 h 101"/>
                <a:gd name="T8" fmla="*/ 59 w 59"/>
                <a:gd name="T9" fmla="*/ 49 h 101"/>
                <a:gd name="T10" fmla="*/ 0 w 59"/>
                <a:gd name="T11" fmla="*/ 101 h 101"/>
                <a:gd name="T12" fmla="*/ 0 w 59"/>
                <a:gd name="T13" fmla="*/ 74 h 101"/>
              </a:gdLst>
              <a:ahLst/>
              <a:cxnLst>
                <a:cxn ang="0">
                  <a:pos x="T0" y="T1"/>
                </a:cxn>
                <a:cxn ang="0">
                  <a:pos x="T2" y="T3"/>
                </a:cxn>
                <a:cxn ang="0">
                  <a:pos x="T4" y="T5"/>
                </a:cxn>
                <a:cxn ang="0">
                  <a:pos x="T6" y="T7"/>
                </a:cxn>
                <a:cxn ang="0">
                  <a:pos x="T8" y="T9"/>
                </a:cxn>
                <a:cxn ang="0">
                  <a:pos x="T10" y="T11"/>
                </a:cxn>
                <a:cxn ang="0">
                  <a:pos x="T12" y="T13"/>
                </a:cxn>
              </a:cxnLst>
              <a:rect l="0" t="0" r="r" b="b"/>
              <a:pathLst>
                <a:path w="59" h="101">
                  <a:moveTo>
                    <a:pt x="0" y="74"/>
                  </a:moveTo>
                  <a:lnTo>
                    <a:pt x="30" y="49"/>
                  </a:lnTo>
                  <a:lnTo>
                    <a:pt x="0" y="25"/>
                  </a:lnTo>
                  <a:lnTo>
                    <a:pt x="0" y="0"/>
                  </a:lnTo>
                  <a:lnTo>
                    <a:pt x="59" y="49"/>
                  </a:lnTo>
                  <a:lnTo>
                    <a:pt x="0" y="101"/>
                  </a:ln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2" name="TextBox 131">
            <a:extLst>
              <a:ext uri="{FF2B5EF4-FFF2-40B4-BE49-F238E27FC236}">
                <a16:creationId xmlns:a16="http://schemas.microsoft.com/office/drawing/2014/main" id="{C1832E5C-48EC-4496-9373-70AF722AC0E4}"/>
              </a:ext>
            </a:extLst>
          </p:cNvPr>
          <p:cNvSpPr txBox="1"/>
          <p:nvPr/>
        </p:nvSpPr>
        <p:spPr>
          <a:xfrm>
            <a:off x="6616915" y="5361844"/>
            <a:ext cx="1342526" cy="938719"/>
          </a:xfrm>
          <a:prstGeom prst="rect">
            <a:avLst/>
          </a:prstGeom>
          <a:noFill/>
        </p:spPr>
        <p:txBody>
          <a:bodyPr wrap="square" rtlCol="0">
            <a:spAutoFit/>
          </a:bodyPr>
          <a:lstStyle/>
          <a:p>
            <a:r>
              <a:rPr lang="en-US" sz="1100" dirty="0">
                <a:latin typeface="+mj-lt"/>
              </a:rPr>
              <a:t>Deep learning algorithm leveraging human pose estimation</a:t>
            </a:r>
          </a:p>
        </p:txBody>
      </p:sp>
      <p:sp>
        <p:nvSpPr>
          <p:cNvPr id="134" name="TextBox 133">
            <a:extLst>
              <a:ext uri="{FF2B5EF4-FFF2-40B4-BE49-F238E27FC236}">
                <a16:creationId xmlns:a16="http://schemas.microsoft.com/office/drawing/2014/main" id="{B2729A52-8A89-472B-AC97-62C2845710B0}"/>
              </a:ext>
            </a:extLst>
          </p:cNvPr>
          <p:cNvSpPr txBox="1"/>
          <p:nvPr/>
        </p:nvSpPr>
        <p:spPr>
          <a:xfrm>
            <a:off x="8521698" y="5361844"/>
            <a:ext cx="1342526" cy="938719"/>
          </a:xfrm>
          <a:prstGeom prst="rect">
            <a:avLst/>
          </a:prstGeom>
          <a:noFill/>
        </p:spPr>
        <p:txBody>
          <a:bodyPr wrap="square" rtlCol="0">
            <a:spAutoFit/>
          </a:bodyPr>
          <a:lstStyle/>
          <a:p>
            <a:r>
              <a:rPr lang="en-US" sz="1100" dirty="0">
                <a:latin typeface="+mj-lt"/>
              </a:rPr>
              <a:t>Vision-based Navigation Using Deep Reinforcement Learning</a:t>
            </a:r>
          </a:p>
        </p:txBody>
      </p:sp>
      <p:sp>
        <p:nvSpPr>
          <p:cNvPr id="136" name="TextBox 135">
            <a:extLst>
              <a:ext uri="{FF2B5EF4-FFF2-40B4-BE49-F238E27FC236}">
                <a16:creationId xmlns:a16="http://schemas.microsoft.com/office/drawing/2014/main" id="{61AD2D0F-F936-4BDF-B36D-6D25A69B4DF2}"/>
              </a:ext>
            </a:extLst>
          </p:cNvPr>
          <p:cNvSpPr txBox="1"/>
          <p:nvPr/>
        </p:nvSpPr>
        <p:spPr>
          <a:xfrm>
            <a:off x="10591011" y="5637801"/>
            <a:ext cx="684506" cy="261610"/>
          </a:xfrm>
          <a:prstGeom prst="rect">
            <a:avLst/>
          </a:prstGeom>
          <a:noFill/>
        </p:spPr>
        <p:txBody>
          <a:bodyPr wrap="square" rtlCol="0">
            <a:spAutoFit/>
          </a:bodyPr>
          <a:lstStyle/>
          <a:p>
            <a:pPr algn="ctr"/>
            <a:r>
              <a:rPr lang="en-US" sz="1100" b="1" dirty="0">
                <a:solidFill>
                  <a:srgbClr val="FFC000"/>
                </a:solidFill>
                <a:latin typeface="+mj-lt"/>
              </a:rPr>
              <a:t>WIP</a:t>
            </a:r>
          </a:p>
        </p:txBody>
      </p:sp>
    </p:spTree>
    <p:extLst>
      <p:ext uri="{BB962C8B-B14F-4D97-AF65-F5344CB8AC3E}">
        <p14:creationId xmlns:p14="http://schemas.microsoft.com/office/powerpoint/2010/main" val="29388898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F624D5-F697-4ACC-ADD7-15123E7FCC0B}"/>
              </a:ext>
            </a:extLst>
          </p:cNvPr>
          <p:cNvSpPr>
            <a:spLocks noGrp="1"/>
          </p:cNvSpPr>
          <p:nvPr>
            <p:ph type="body" sz="quarter" idx="13"/>
          </p:nvPr>
        </p:nvSpPr>
        <p:spPr/>
        <p:txBody>
          <a:bodyPr/>
          <a:lstStyle/>
          <a:p>
            <a:r>
              <a:rPr lang="en-US" dirty="0"/>
              <a:t>Identified literature</a:t>
            </a:r>
          </a:p>
        </p:txBody>
      </p:sp>
      <p:sp>
        <p:nvSpPr>
          <p:cNvPr id="3" name="Title 2">
            <a:extLst>
              <a:ext uri="{FF2B5EF4-FFF2-40B4-BE49-F238E27FC236}">
                <a16:creationId xmlns:a16="http://schemas.microsoft.com/office/drawing/2014/main" id="{2CD25A8E-5569-4605-8F9B-CC816E33B40D}"/>
              </a:ext>
            </a:extLst>
          </p:cNvPr>
          <p:cNvSpPr>
            <a:spLocks noGrp="1"/>
          </p:cNvSpPr>
          <p:nvPr>
            <p:ph type="title"/>
          </p:nvPr>
        </p:nvSpPr>
        <p:spPr/>
        <p:txBody>
          <a:bodyPr/>
          <a:lstStyle/>
          <a:p>
            <a:r>
              <a:rPr lang="en-US" dirty="0"/>
              <a:t>Robot navigation</a:t>
            </a:r>
          </a:p>
        </p:txBody>
      </p:sp>
      <p:graphicFrame>
        <p:nvGraphicFramePr>
          <p:cNvPr id="6" name="Table 5">
            <a:extLst>
              <a:ext uri="{FF2B5EF4-FFF2-40B4-BE49-F238E27FC236}">
                <a16:creationId xmlns:a16="http://schemas.microsoft.com/office/drawing/2014/main" id="{78402E73-CE11-4C18-B4B8-9FD18966551B}"/>
              </a:ext>
            </a:extLst>
          </p:cNvPr>
          <p:cNvGraphicFramePr>
            <a:graphicFrameLocks noGrp="1"/>
          </p:cNvGraphicFramePr>
          <p:nvPr>
            <p:extLst>
              <p:ext uri="{D42A27DB-BD31-4B8C-83A1-F6EECF244321}">
                <p14:modId xmlns:p14="http://schemas.microsoft.com/office/powerpoint/2010/main" val="4021291679"/>
              </p:ext>
            </p:extLst>
          </p:nvPr>
        </p:nvGraphicFramePr>
        <p:xfrm>
          <a:off x="469899" y="1070791"/>
          <a:ext cx="11252199" cy="5397133"/>
        </p:xfrm>
        <a:graphic>
          <a:graphicData uri="http://schemas.openxmlformats.org/drawingml/2006/table">
            <a:tbl>
              <a:tblPr firstRow="1" bandRow="1">
                <a:tableStyleId>{9D7B26C5-4107-4FEC-AEDC-1716B250A1EF}</a:tableStyleId>
              </a:tblPr>
              <a:tblGrid>
                <a:gridCol w="3750733">
                  <a:extLst>
                    <a:ext uri="{9D8B030D-6E8A-4147-A177-3AD203B41FA5}">
                      <a16:colId xmlns:a16="http://schemas.microsoft.com/office/drawing/2014/main" val="4169610410"/>
                    </a:ext>
                  </a:extLst>
                </a:gridCol>
                <a:gridCol w="3750733">
                  <a:extLst>
                    <a:ext uri="{9D8B030D-6E8A-4147-A177-3AD203B41FA5}">
                      <a16:colId xmlns:a16="http://schemas.microsoft.com/office/drawing/2014/main" val="1450637809"/>
                    </a:ext>
                  </a:extLst>
                </a:gridCol>
                <a:gridCol w="3750733">
                  <a:extLst>
                    <a:ext uri="{9D8B030D-6E8A-4147-A177-3AD203B41FA5}">
                      <a16:colId xmlns:a16="http://schemas.microsoft.com/office/drawing/2014/main" val="1203439104"/>
                    </a:ext>
                  </a:extLst>
                </a:gridCol>
              </a:tblGrid>
              <a:tr h="307702">
                <a:tc>
                  <a:txBody>
                    <a:bodyPr/>
                    <a:lstStyle/>
                    <a:p>
                      <a:pPr algn="ctr"/>
                      <a:r>
                        <a:rPr lang="en-US" sz="1200" dirty="0"/>
                        <a:t>Paper</a:t>
                      </a:r>
                    </a:p>
                  </a:txBody>
                  <a:tcPr/>
                </a:tc>
                <a:tc>
                  <a:txBody>
                    <a:bodyPr/>
                    <a:lstStyle/>
                    <a:p>
                      <a:pPr algn="ctr"/>
                      <a:r>
                        <a:rPr lang="en-US" sz="1200" dirty="0"/>
                        <a:t>Summary/ Sensors</a:t>
                      </a:r>
                    </a:p>
                  </a:txBody>
                  <a:tcPr/>
                </a:tc>
                <a:tc>
                  <a:txBody>
                    <a:bodyPr/>
                    <a:lstStyle/>
                    <a:p>
                      <a:pPr algn="ctr"/>
                      <a:r>
                        <a:rPr lang="en-US" sz="1200" dirty="0"/>
                        <a:t>Algorithm</a:t>
                      </a:r>
                    </a:p>
                  </a:txBody>
                  <a:tcPr/>
                </a:tc>
                <a:extLst>
                  <a:ext uri="{0D108BD9-81ED-4DB2-BD59-A6C34878D82A}">
                    <a16:rowId xmlns:a16="http://schemas.microsoft.com/office/drawing/2014/main" val="647897932"/>
                  </a:ext>
                </a:extLst>
              </a:tr>
              <a:tr h="507757">
                <a:tc>
                  <a:txBody>
                    <a:bodyPr/>
                    <a:lstStyle/>
                    <a:p>
                      <a:r>
                        <a:rPr lang="en-US" sz="1200" dirty="0"/>
                        <a:t>Mobile Robot Navigation based on Deep Reinforcement Learning</a:t>
                      </a:r>
                    </a:p>
                  </a:txBody>
                  <a:tcPr/>
                </a:tc>
                <a:tc>
                  <a:txBody>
                    <a:bodyPr/>
                    <a:lstStyle/>
                    <a:p>
                      <a:pPr marL="171450" indent="-171450">
                        <a:buFont typeface="Arial" panose="020B0604020202020204" pitchFamily="34" charset="0"/>
                        <a:buChar char="•"/>
                      </a:pPr>
                      <a:r>
                        <a:rPr lang="en-US" sz="1200" dirty="0"/>
                        <a:t>DRL for the navigation of mobile robots in an unknown environment</a:t>
                      </a:r>
                    </a:p>
                    <a:p>
                      <a:pPr marL="171450" indent="-171450">
                        <a:buFont typeface="Arial" panose="020B0604020202020204" pitchFamily="34" charset="0"/>
                        <a:buChar char="•"/>
                      </a:pPr>
                      <a:r>
                        <a:rPr lang="en-US" sz="1200" dirty="0"/>
                        <a:t>Uses RGB-D camera: uses depth image information</a:t>
                      </a:r>
                    </a:p>
                  </a:txBody>
                  <a:tcPr/>
                </a:tc>
                <a:tc>
                  <a:txBody>
                    <a:bodyPr/>
                    <a:lstStyle/>
                    <a:p>
                      <a:pPr marL="171450" indent="-171450">
                        <a:buFont typeface="Arial" panose="020B0604020202020204" pitchFamily="34" charset="0"/>
                        <a:buChar char="•"/>
                      </a:pPr>
                      <a:r>
                        <a:rPr lang="en-US" sz="1200" dirty="0"/>
                        <a:t>Dueling architecture based double deep q network (D3QN)</a:t>
                      </a:r>
                    </a:p>
                  </a:txBody>
                  <a:tcPr/>
                </a:tc>
                <a:extLst>
                  <a:ext uri="{0D108BD9-81ED-4DB2-BD59-A6C34878D82A}">
                    <a16:rowId xmlns:a16="http://schemas.microsoft.com/office/drawing/2014/main" val="1886209775"/>
                  </a:ext>
                </a:extLst>
              </a:tr>
              <a:tr h="507757">
                <a:tc>
                  <a:txBody>
                    <a:bodyPr/>
                    <a:lstStyle/>
                    <a:p>
                      <a:r>
                        <a:rPr lang="en-US" sz="1200" dirty="0"/>
                        <a:t>Deep Reinforcement learning for real autonomous mobile robot navigation in indoor environments</a:t>
                      </a:r>
                    </a:p>
                  </a:txBody>
                  <a:tcPr/>
                </a:tc>
                <a:tc>
                  <a:txBody>
                    <a:bodyPr/>
                    <a:lstStyle/>
                    <a:p>
                      <a:pPr marL="171450" indent="-171450">
                        <a:buFont typeface="Arial" panose="020B0604020202020204" pitchFamily="34" charset="0"/>
                        <a:buChar char="•"/>
                      </a:pPr>
                      <a:r>
                        <a:rPr lang="en-US" sz="1200" dirty="0"/>
                        <a:t>Mapless robotics navigation</a:t>
                      </a:r>
                    </a:p>
                    <a:p>
                      <a:pPr marL="171450" indent="-171450">
                        <a:buFont typeface="Arial" panose="020B0604020202020204" pitchFamily="34" charset="0"/>
                        <a:buChar char="•"/>
                      </a:pPr>
                      <a:r>
                        <a:rPr lang="en-US" sz="1200" dirty="0"/>
                        <a:t>Sensor fusion of a laser scanner (wide opening angle) and RGB-D camera (3D perception)</a:t>
                      </a:r>
                    </a:p>
                  </a:txBody>
                  <a:tcPr/>
                </a:tc>
                <a:tc>
                  <a:txBody>
                    <a:bodyPr/>
                    <a:lstStyle/>
                    <a:p>
                      <a:pPr marL="171450" indent="-171450">
                        <a:buFont typeface="Arial" panose="020B0604020202020204" pitchFamily="34" charset="0"/>
                        <a:buChar char="•"/>
                      </a:pPr>
                      <a:r>
                        <a:rPr lang="en-US" sz="1200" dirty="0"/>
                        <a:t>Asynchronous Advantage Actor-Critic network (GA3C)</a:t>
                      </a:r>
                    </a:p>
                  </a:txBody>
                  <a:tcPr/>
                </a:tc>
                <a:extLst>
                  <a:ext uri="{0D108BD9-81ED-4DB2-BD59-A6C34878D82A}">
                    <a16:rowId xmlns:a16="http://schemas.microsoft.com/office/drawing/2014/main" val="2468847413"/>
                  </a:ext>
                </a:extLst>
              </a:tr>
              <a:tr h="507757">
                <a:tc>
                  <a:txBody>
                    <a:bodyPr/>
                    <a:lstStyle/>
                    <a:p>
                      <a:r>
                        <a:rPr lang="en-US" sz="1200" dirty="0"/>
                        <a:t>Target-driven Visual Navigation in Indoor Scenes using Deep Reinforcement Learning</a:t>
                      </a:r>
                    </a:p>
                  </a:txBody>
                  <a:tcPr/>
                </a:tc>
                <a:tc>
                  <a:txBody>
                    <a:bodyPr/>
                    <a:lstStyle/>
                    <a:p>
                      <a:pPr marL="171450" indent="-171450">
                        <a:buFont typeface="Arial" panose="020B0604020202020204" pitchFamily="34" charset="0"/>
                        <a:buChar char="•"/>
                      </a:pPr>
                      <a:r>
                        <a:rPr lang="en-US" sz="1200" dirty="0"/>
                        <a:t>Navigating a space to find a given target using only </a:t>
                      </a:r>
                      <a:r>
                        <a:rPr lang="en-US" sz="1200"/>
                        <a:t>visual input</a:t>
                      </a:r>
                    </a:p>
                    <a:p>
                      <a:pPr marL="171450" indent="-171450">
                        <a:buFont typeface="Arial" panose="020B0604020202020204" pitchFamily="34" charset="0"/>
                        <a:buChar char="•"/>
                      </a:pPr>
                      <a:r>
                        <a:rPr lang="en-US" sz="1200"/>
                        <a:t>RGB camera</a:t>
                      </a:r>
                      <a:endParaRPr lang="en-US" sz="1200" dirty="0"/>
                    </a:p>
                  </a:txBody>
                  <a:tcPr/>
                </a:tc>
                <a:tc>
                  <a:txBody>
                    <a:bodyPr/>
                    <a:lstStyle/>
                    <a:p>
                      <a:pPr marL="171450" indent="-171450">
                        <a:buFont typeface="Arial" panose="020B0604020202020204" pitchFamily="34" charset="0"/>
                        <a:buChar char="•"/>
                      </a:pPr>
                      <a:r>
                        <a:rPr lang="en-US" sz="1200" dirty="0"/>
                        <a:t>Variant of A3C</a:t>
                      </a:r>
                    </a:p>
                  </a:txBody>
                  <a:tcPr/>
                </a:tc>
                <a:extLst>
                  <a:ext uri="{0D108BD9-81ED-4DB2-BD59-A6C34878D82A}">
                    <a16:rowId xmlns:a16="http://schemas.microsoft.com/office/drawing/2014/main" val="3243081921"/>
                  </a:ext>
                </a:extLst>
              </a:tr>
              <a:tr h="507757">
                <a:tc>
                  <a:txBody>
                    <a:bodyPr/>
                    <a:lstStyle/>
                    <a:p>
                      <a:r>
                        <a:rPr lang="en-US" sz="1200" dirty="0"/>
                        <a:t>Vision-based Navigation Using Deep Reinforcement Learning</a:t>
                      </a:r>
                    </a:p>
                  </a:txBody>
                  <a:tcPr/>
                </a:tc>
                <a:tc>
                  <a:txBody>
                    <a:bodyPr/>
                    <a:lstStyle/>
                    <a:p>
                      <a:pPr marL="171450" indent="-171450">
                        <a:buFont typeface="Arial" panose="020B0604020202020204" pitchFamily="34" charset="0"/>
                        <a:buChar char="•"/>
                      </a:pPr>
                      <a:r>
                        <a:rPr lang="en-US" sz="1200" dirty="0"/>
                        <a:t>Navigating a mobile robot, to a target given by an image</a:t>
                      </a:r>
                    </a:p>
                  </a:txBody>
                  <a:tcPr/>
                </a:tc>
                <a:tc>
                  <a:txBody>
                    <a:bodyPr/>
                    <a:lstStyle/>
                    <a:p>
                      <a:pPr marL="171450" indent="-171450">
                        <a:buFont typeface="Arial" panose="020B0604020202020204" pitchFamily="34" charset="0"/>
                        <a:buChar char="•"/>
                      </a:pPr>
                      <a:r>
                        <a:rPr lang="en-US" sz="1200" dirty="0"/>
                        <a:t>Variant of the Batched A2C algorithm</a:t>
                      </a:r>
                    </a:p>
                  </a:txBody>
                  <a:tcPr/>
                </a:tc>
                <a:extLst>
                  <a:ext uri="{0D108BD9-81ED-4DB2-BD59-A6C34878D82A}">
                    <a16:rowId xmlns:a16="http://schemas.microsoft.com/office/drawing/2014/main" val="1822301813"/>
                  </a:ext>
                </a:extLst>
              </a:tr>
              <a:tr h="507757">
                <a:tc>
                  <a:txBody>
                    <a:bodyPr/>
                    <a:lstStyle/>
                    <a:p>
                      <a:r>
                        <a:rPr lang="en-US" sz="1200" dirty="0"/>
                        <a:t>Visual Navigation in Real-World Indoor Environments Using End-to-End Deep Reinforcement Learning</a:t>
                      </a:r>
                    </a:p>
                  </a:txBody>
                  <a:tcPr/>
                </a:tc>
                <a:tc>
                  <a:txBody>
                    <a:bodyPr/>
                    <a:lstStyle/>
                    <a:p>
                      <a:pPr marL="171450" indent="-171450">
                        <a:buFont typeface="Arial" panose="020B0604020202020204" pitchFamily="34" charset="0"/>
                        <a:buChar char="•"/>
                      </a:pPr>
                      <a:r>
                        <a:rPr lang="en-US" sz="1200" dirty="0"/>
                        <a:t>DRL visual navigation in the real world</a:t>
                      </a:r>
                    </a:p>
                    <a:p>
                      <a:pPr marL="171450" indent="-171450">
                        <a:buFont typeface="Arial" panose="020B0604020202020204" pitchFamily="34" charset="0"/>
                        <a:buChar char="•"/>
                      </a:pPr>
                      <a:r>
                        <a:rPr lang="en-US" sz="1200" dirty="0"/>
                        <a:t>Tried it in both simulation and reality</a:t>
                      </a:r>
                    </a:p>
                  </a:txBody>
                  <a:tcPr/>
                </a:tc>
                <a:tc>
                  <a:txBody>
                    <a:bodyPr/>
                    <a:lstStyle/>
                    <a:p>
                      <a:pPr marL="171450" indent="-171450">
                        <a:buFont typeface="Arial" panose="020B0604020202020204" pitchFamily="34" charset="0"/>
                        <a:buChar char="•"/>
                      </a:pPr>
                      <a:r>
                        <a:rPr lang="en-US" sz="1200" dirty="0"/>
                        <a:t>Parallel Advantage Actor- Critic (PAAC) algorithm</a:t>
                      </a:r>
                    </a:p>
                  </a:txBody>
                  <a:tcPr/>
                </a:tc>
                <a:extLst>
                  <a:ext uri="{0D108BD9-81ED-4DB2-BD59-A6C34878D82A}">
                    <a16:rowId xmlns:a16="http://schemas.microsoft.com/office/drawing/2014/main" val="1755691314"/>
                  </a:ext>
                </a:extLst>
              </a:tr>
              <a:tr h="507757">
                <a:tc>
                  <a:txBody>
                    <a:bodyPr/>
                    <a:lstStyle/>
                    <a:p>
                      <a:r>
                        <a:rPr lang="en-US" sz="1200" dirty="0"/>
                        <a:t>Towards Generalization in Target-Driven Visual Navigation by Using Deep Reinforcement Learning</a:t>
                      </a:r>
                    </a:p>
                  </a:txBody>
                  <a:tcPr/>
                </a:tc>
                <a:tc>
                  <a:txBody>
                    <a:bodyPr/>
                    <a:lstStyle/>
                    <a:p>
                      <a:pPr marL="171450" indent="-171450">
                        <a:buFont typeface="Arial" panose="020B0604020202020204" pitchFamily="34" charset="0"/>
                        <a:buChar char="•"/>
                      </a:pPr>
                      <a:r>
                        <a:rPr lang="en-US" sz="1200" dirty="0"/>
                        <a:t>Generalizes DRL vision navigation</a:t>
                      </a:r>
                    </a:p>
                    <a:p>
                      <a:pPr marL="171450" indent="-171450">
                        <a:buFont typeface="Arial" panose="020B0604020202020204" pitchFamily="34" charset="0"/>
                        <a:buChar char="•"/>
                      </a:pPr>
                      <a:r>
                        <a:rPr lang="en-US" sz="1200" dirty="0"/>
                        <a:t>It is not tested in a real environment</a:t>
                      </a:r>
                    </a:p>
                  </a:txBody>
                  <a:tcPr/>
                </a:tc>
                <a:tc>
                  <a:txBody>
                    <a:bodyPr/>
                    <a:lstStyle/>
                    <a:p>
                      <a:pPr marL="171450" indent="-171450">
                        <a:buFont typeface="Arial" panose="020B0604020202020204" pitchFamily="34" charset="0"/>
                        <a:buChar char="•"/>
                      </a:pPr>
                      <a:r>
                        <a:rPr lang="en-US" sz="1200" dirty="0"/>
                        <a:t>IMPALA</a:t>
                      </a:r>
                    </a:p>
                  </a:txBody>
                  <a:tcPr/>
                </a:tc>
                <a:extLst>
                  <a:ext uri="{0D108BD9-81ED-4DB2-BD59-A6C34878D82A}">
                    <a16:rowId xmlns:a16="http://schemas.microsoft.com/office/drawing/2014/main" val="1639344140"/>
                  </a:ext>
                </a:extLst>
              </a:tr>
              <a:tr h="507757">
                <a:tc>
                  <a:txBody>
                    <a:bodyPr/>
                    <a:lstStyle/>
                    <a:p>
                      <a:r>
                        <a:rPr lang="en-US" sz="1200" dirty="0"/>
                        <a:t>COVID-Robot: Monitoring Social Distancing Constraints in Crowded Scenarios</a:t>
                      </a:r>
                    </a:p>
                  </a:txBody>
                  <a:tcPr/>
                </a:tc>
                <a:tc>
                  <a:txBody>
                    <a:bodyPr/>
                    <a:lstStyle/>
                    <a:p>
                      <a:pPr marL="171450" indent="-171450">
                        <a:buFont typeface="Arial" panose="020B0604020202020204" pitchFamily="34" charset="0"/>
                        <a:buChar char="•"/>
                      </a:pPr>
                      <a:r>
                        <a:rPr lang="en-US" sz="1200" dirty="0"/>
                        <a:t>Uses a mobile robot with a 2-D lidar to perform collision-free navigation</a:t>
                      </a:r>
                    </a:p>
                  </a:txBody>
                  <a:tcPr/>
                </a:tc>
                <a:tc>
                  <a:txBody>
                    <a:bodyPr/>
                    <a:lstStyle/>
                    <a:p>
                      <a:pPr marL="171450" indent="-171450">
                        <a:buFont typeface="Arial" panose="020B0604020202020204" pitchFamily="34" charset="0"/>
                        <a:buChar char="•"/>
                      </a:pPr>
                      <a:r>
                        <a:rPr lang="en-US" sz="1200" dirty="0"/>
                        <a:t>PPO</a:t>
                      </a:r>
                    </a:p>
                  </a:txBody>
                  <a:tcPr/>
                </a:tc>
                <a:extLst>
                  <a:ext uri="{0D108BD9-81ED-4DB2-BD59-A6C34878D82A}">
                    <a16:rowId xmlns:a16="http://schemas.microsoft.com/office/drawing/2014/main" val="1729741381"/>
                  </a:ext>
                </a:extLst>
              </a:tr>
              <a:tr h="507757">
                <a:tc>
                  <a:txBody>
                    <a:bodyPr/>
                    <a:lstStyle/>
                    <a:p>
                      <a:r>
                        <a:rPr lang="en-US" sz="1200" dirty="0"/>
                        <a:t>Autonomous Social Distancing in Urban Environments using a Quadruped Robot</a:t>
                      </a:r>
                    </a:p>
                  </a:txBody>
                  <a:tcPr/>
                </a:tc>
                <a:tc>
                  <a:txBody>
                    <a:bodyPr/>
                    <a:lstStyle/>
                    <a:p>
                      <a:pPr marL="171450" indent="-171450">
                        <a:buFont typeface="Arial" panose="020B0604020202020204" pitchFamily="34" charset="0"/>
                        <a:buChar char="•"/>
                      </a:pPr>
                      <a:r>
                        <a:rPr lang="en-US" sz="1200" dirty="0"/>
                        <a:t>Uses a 3D LiDAR on a legged robot</a:t>
                      </a:r>
                    </a:p>
                  </a:txBody>
                  <a:tcPr/>
                </a:tc>
                <a:tc>
                  <a:txBody>
                    <a:bodyPr/>
                    <a:lstStyle/>
                    <a:p>
                      <a:pPr marL="171450" indent="-171450">
                        <a:buFont typeface="Arial" panose="020B0604020202020204" pitchFamily="34" charset="0"/>
                        <a:buChar char="•"/>
                      </a:pPr>
                      <a:r>
                        <a:rPr lang="en-US" sz="1200" dirty="0"/>
                        <a:t>PPO</a:t>
                      </a:r>
                    </a:p>
                  </a:txBody>
                  <a:tcPr/>
                </a:tc>
                <a:extLst>
                  <a:ext uri="{0D108BD9-81ED-4DB2-BD59-A6C34878D82A}">
                    <a16:rowId xmlns:a16="http://schemas.microsoft.com/office/drawing/2014/main" val="3637815826"/>
                  </a:ext>
                </a:extLst>
              </a:tr>
            </a:tbl>
          </a:graphicData>
        </a:graphic>
      </p:graphicFrame>
    </p:spTree>
    <p:extLst>
      <p:ext uri="{BB962C8B-B14F-4D97-AF65-F5344CB8AC3E}">
        <p14:creationId xmlns:p14="http://schemas.microsoft.com/office/powerpoint/2010/main" val="3944516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0784DF-DF9B-4AA6-99BB-7D052E9A382B}"/>
              </a:ext>
            </a:extLst>
          </p:cNvPr>
          <p:cNvSpPr>
            <a:spLocks noGrp="1"/>
          </p:cNvSpPr>
          <p:nvPr>
            <p:ph type="body" sz="quarter" idx="13"/>
          </p:nvPr>
        </p:nvSpPr>
        <p:spPr/>
        <p:txBody>
          <a:bodyPr/>
          <a:lstStyle/>
          <a:p>
            <a:r>
              <a:rPr lang="en-US" dirty="0"/>
              <a:t>Identified literature</a:t>
            </a:r>
          </a:p>
        </p:txBody>
      </p:sp>
      <p:sp>
        <p:nvSpPr>
          <p:cNvPr id="3" name="Title 2">
            <a:extLst>
              <a:ext uri="{FF2B5EF4-FFF2-40B4-BE49-F238E27FC236}">
                <a16:creationId xmlns:a16="http://schemas.microsoft.com/office/drawing/2014/main" id="{5CBFBC88-C6A4-4F68-BD7E-D1F245142E8F}"/>
              </a:ext>
            </a:extLst>
          </p:cNvPr>
          <p:cNvSpPr>
            <a:spLocks noGrp="1"/>
          </p:cNvSpPr>
          <p:nvPr>
            <p:ph type="title"/>
          </p:nvPr>
        </p:nvSpPr>
        <p:spPr/>
        <p:txBody>
          <a:bodyPr/>
          <a:lstStyle/>
          <a:p>
            <a:r>
              <a:rPr lang="en-US" dirty="0"/>
              <a:t>Identifying social distancing violations (1/2)</a:t>
            </a:r>
          </a:p>
        </p:txBody>
      </p:sp>
      <p:graphicFrame>
        <p:nvGraphicFramePr>
          <p:cNvPr id="4" name="Table 3">
            <a:extLst>
              <a:ext uri="{FF2B5EF4-FFF2-40B4-BE49-F238E27FC236}">
                <a16:creationId xmlns:a16="http://schemas.microsoft.com/office/drawing/2014/main" id="{60A1EA09-7B1F-4676-A5DD-E6CF12FAD30C}"/>
              </a:ext>
            </a:extLst>
          </p:cNvPr>
          <p:cNvGraphicFramePr>
            <a:graphicFrameLocks noGrp="1"/>
          </p:cNvGraphicFramePr>
          <p:nvPr>
            <p:extLst>
              <p:ext uri="{D42A27DB-BD31-4B8C-83A1-F6EECF244321}">
                <p14:modId xmlns:p14="http://schemas.microsoft.com/office/powerpoint/2010/main" val="4151295255"/>
              </p:ext>
            </p:extLst>
          </p:nvPr>
        </p:nvGraphicFramePr>
        <p:xfrm>
          <a:off x="469899" y="1070791"/>
          <a:ext cx="11252199" cy="5062582"/>
        </p:xfrm>
        <a:graphic>
          <a:graphicData uri="http://schemas.openxmlformats.org/drawingml/2006/table">
            <a:tbl>
              <a:tblPr firstRow="1" bandRow="1">
                <a:tableStyleId>{9D7B26C5-4107-4FEC-AEDC-1716B250A1EF}</a:tableStyleId>
              </a:tblPr>
              <a:tblGrid>
                <a:gridCol w="3750733">
                  <a:extLst>
                    <a:ext uri="{9D8B030D-6E8A-4147-A177-3AD203B41FA5}">
                      <a16:colId xmlns:a16="http://schemas.microsoft.com/office/drawing/2014/main" val="4169610410"/>
                    </a:ext>
                  </a:extLst>
                </a:gridCol>
                <a:gridCol w="3750733">
                  <a:extLst>
                    <a:ext uri="{9D8B030D-6E8A-4147-A177-3AD203B41FA5}">
                      <a16:colId xmlns:a16="http://schemas.microsoft.com/office/drawing/2014/main" val="1450637809"/>
                    </a:ext>
                  </a:extLst>
                </a:gridCol>
                <a:gridCol w="3750733">
                  <a:extLst>
                    <a:ext uri="{9D8B030D-6E8A-4147-A177-3AD203B41FA5}">
                      <a16:colId xmlns:a16="http://schemas.microsoft.com/office/drawing/2014/main" val="1203439104"/>
                    </a:ext>
                  </a:extLst>
                </a:gridCol>
              </a:tblGrid>
              <a:tr h="307702">
                <a:tc>
                  <a:txBody>
                    <a:bodyPr/>
                    <a:lstStyle/>
                    <a:p>
                      <a:pPr algn="ctr"/>
                      <a:r>
                        <a:rPr lang="en-US" sz="1200" dirty="0"/>
                        <a:t>Paper</a:t>
                      </a:r>
                    </a:p>
                  </a:txBody>
                  <a:tcPr/>
                </a:tc>
                <a:tc>
                  <a:txBody>
                    <a:bodyPr/>
                    <a:lstStyle/>
                    <a:p>
                      <a:pPr algn="ctr"/>
                      <a:r>
                        <a:rPr lang="en-US" sz="1200" dirty="0"/>
                        <a:t>Summary</a:t>
                      </a:r>
                    </a:p>
                  </a:txBody>
                  <a:tcPr/>
                </a:tc>
                <a:tc>
                  <a:txBody>
                    <a:bodyPr/>
                    <a:lstStyle/>
                    <a:p>
                      <a:pPr algn="ctr"/>
                      <a:r>
                        <a:rPr lang="en-US" sz="1200" dirty="0"/>
                        <a:t>Algorithm</a:t>
                      </a:r>
                    </a:p>
                  </a:txBody>
                  <a:tcPr/>
                </a:tc>
                <a:extLst>
                  <a:ext uri="{0D108BD9-81ED-4DB2-BD59-A6C34878D82A}">
                    <a16:rowId xmlns:a16="http://schemas.microsoft.com/office/drawing/2014/main" val="647897932"/>
                  </a:ext>
                </a:extLst>
              </a:tr>
              <a:tr h="507757">
                <a:tc>
                  <a:txBody>
                    <a:bodyPr/>
                    <a:lstStyle/>
                    <a:p>
                      <a:r>
                        <a:rPr lang="en-US" sz="1200" dirty="0"/>
                        <a:t>COVID-19: AI-Enabled social distancing Detector Using CNN</a:t>
                      </a:r>
                    </a:p>
                  </a:txBody>
                  <a:tcPr/>
                </a:tc>
                <a:tc>
                  <a:txBody>
                    <a:bodyPr/>
                    <a:lstStyle/>
                    <a:p>
                      <a:pPr marL="171450" indent="-171450">
                        <a:buFont typeface="Arial" panose="020B0604020202020204" pitchFamily="34" charset="0"/>
                        <a:buChar char="•"/>
                      </a:pPr>
                      <a:r>
                        <a:rPr lang="en-US" sz="1200" dirty="0"/>
                        <a:t>Uses the Jetson nano to run the social distancing application</a:t>
                      </a:r>
                    </a:p>
                    <a:p>
                      <a:pPr marL="171450" indent="-171450">
                        <a:buFont typeface="Arial" panose="020B0604020202020204" pitchFamily="34" charset="0"/>
                        <a:buChar char="•"/>
                      </a:pPr>
                      <a:r>
                        <a:rPr lang="en-US" sz="1200" dirty="0"/>
                        <a:t>Alerts groups breaching social distancing</a:t>
                      </a:r>
                    </a:p>
                  </a:txBody>
                  <a:tcPr/>
                </a:tc>
                <a:tc>
                  <a:txBody>
                    <a:bodyPr/>
                    <a:lstStyle/>
                    <a:p>
                      <a:pPr marL="171450" indent="-171450">
                        <a:buFont typeface="Arial" panose="020B0604020202020204" pitchFamily="34" charset="0"/>
                        <a:buChar char="•"/>
                      </a:pPr>
                      <a:r>
                        <a:rPr lang="en-US" sz="1200" dirty="0"/>
                        <a:t>Human detection in live video stream using YOLO</a:t>
                      </a:r>
                    </a:p>
                    <a:p>
                      <a:pPr marL="171450" indent="-171450">
                        <a:buFont typeface="Arial" panose="020B0604020202020204" pitchFamily="34" charset="0"/>
                        <a:buChar char="•"/>
                      </a:pPr>
                      <a:r>
                        <a:rPr lang="en-US" sz="1200" dirty="0"/>
                        <a:t>Computing pairwise distance between 2 individuals</a:t>
                      </a:r>
                    </a:p>
                  </a:txBody>
                  <a:tcPr/>
                </a:tc>
                <a:extLst>
                  <a:ext uri="{0D108BD9-81ED-4DB2-BD59-A6C34878D82A}">
                    <a16:rowId xmlns:a16="http://schemas.microsoft.com/office/drawing/2014/main" val="2819592001"/>
                  </a:ext>
                </a:extLst>
              </a:tr>
              <a:tr h="507757">
                <a:tc>
                  <a:txBody>
                    <a:bodyPr/>
                    <a:lstStyle/>
                    <a:p>
                      <a:r>
                        <a:rPr lang="en-US" sz="1200" dirty="0"/>
                        <a:t>Monitoring COVID-19 social distancing with person detection and tracking via fine-tuned YOLO v3 and Deepsort techniques</a:t>
                      </a:r>
                    </a:p>
                  </a:txBody>
                  <a:tcPr/>
                </a:tc>
                <a:tc>
                  <a:txBody>
                    <a:bodyPr/>
                    <a:lstStyle/>
                    <a:p>
                      <a:pPr marL="171450" indent="-171450">
                        <a:buFont typeface="Arial" panose="020B0604020202020204" pitchFamily="34" charset="0"/>
                        <a:buChar char="•"/>
                      </a:pPr>
                      <a:r>
                        <a:rPr lang="en-US" sz="1200" dirty="0"/>
                        <a:t>Deep learning based framework for automating the task of monitoring social distancing using surveillance video</a:t>
                      </a:r>
                    </a:p>
                  </a:txBody>
                  <a:tcPr/>
                </a:tc>
                <a:tc>
                  <a:txBody>
                    <a:bodyPr/>
                    <a:lstStyle/>
                    <a:p>
                      <a:pPr marL="171450" indent="-171450">
                        <a:buFont typeface="Arial" panose="020B0604020202020204" pitchFamily="34" charset="0"/>
                        <a:buChar char="•"/>
                      </a:pPr>
                      <a:r>
                        <a:rPr lang="en-US" sz="1200" dirty="0"/>
                        <a:t>YOLO v3 object detection</a:t>
                      </a:r>
                    </a:p>
                    <a:p>
                      <a:pPr marL="171450" indent="-171450">
                        <a:buFont typeface="Arial" panose="020B0604020202020204" pitchFamily="34" charset="0"/>
                        <a:buChar char="•"/>
                      </a:pPr>
                      <a:r>
                        <a:rPr lang="en-US" sz="1200" dirty="0"/>
                        <a:t>Deepsort approach to track people</a:t>
                      </a:r>
                    </a:p>
                  </a:txBody>
                  <a:tcPr/>
                </a:tc>
                <a:extLst>
                  <a:ext uri="{0D108BD9-81ED-4DB2-BD59-A6C34878D82A}">
                    <a16:rowId xmlns:a16="http://schemas.microsoft.com/office/drawing/2014/main" val="1886209775"/>
                  </a:ext>
                </a:extLst>
              </a:tr>
              <a:tr h="507757">
                <a:tc>
                  <a:txBody>
                    <a:bodyPr/>
                    <a:lstStyle/>
                    <a:p>
                      <a:r>
                        <a:rPr lang="en-US" sz="1200" dirty="0"/>
                        <a:t>A Vision-based Social Distancing and Critical Density Detection System for COVID-19</a:t>
                      </a:r>
                    </a:p>
                  </a:txBody>
                  <a:tcPr/>
                </a:tc>
                <a:tc>
                  <a:txBody>
                    <a:bodyPr/>
                    <a:lstStyle/>
                    <a:p>
                      <a:pPr marL="171450" indent="-171450">
                        <a:buFont typeface="Arial" panose="020B0604020202020204" pitchFamily="34" charset="0"/>
                        <a:buChar char="•"/>
                      </a:pPr>
                      <a:r>
                        <a:rPr lang="en-US" sz="1200" dirty="0"/>
                        <a:t>Uses monocular camera and DL to detect individuals in a region of interest (ROI) and measure the interpersonal distances</a:t>
                      </a:r>
                    </a:p>
                    <a:p>
                      <a:pPr marL="171450" indent="-171450">
                        <a:buFont typeface="Arial" panose="020B0604020202020204" pitchFamily="34" charset="0"/>
                        <a:buChar char="•"/>
                      </a:pPr>
                      <a:r>
                        <a:rPr lang="en-US" sz="1200" dirty="0"/>
                        <a:t>Discusses critical aspects to be considered (security, ethics, etc.)</a:t>
                      </a:r>
                    </a:p>
                  </a:txBody>
                  <a:tcPr/>
                </a:tc>
                <a:tc>
                  <a:txBody>
                    <a:bodyPr/>
                    <a:lstStyle/>
                    <a:p>
                      <a:pPr marL="171450" indent="-171450">
                        <a:buFont typeface="Arial" panose="020B0604020202020204" pitchFamily="34" charset="0"/>
                        <a:buChar char="•"/>
                      </a:pPr>
                      <a:r>
                        <a:rPr lang="en-US" sz="1200" dirty="0"/>
                        <a:t>Faster R-CNN and YOLOv4</a:t>
                      </a:r>
                    </a:p>
                  </a:txBody>
                  <a:tcPr/>
                </a:tc>
                <a:extLst>
                  <a:ext uri="{0D108BD9-81ED-4DB2-BD59-A6C34878D82A}">
                    <a16:rowId xmlns:a16="http://schemas.microsoft.com/office/drawing/2014/main" val="2468847413"/>
                  </a:ext>
                </a:extLst>
              </a:tr>
              <a:tr h="507757">
                <a:tc>
                  <a:txBody>
                    <a:bodyPr/>
                    <a:lstStyle/>
                    <a:p>
                      <a:r>
                        <a:rPr lang="en-US" sz="1200" dirty="0"/>
                        <a:t>A deep learning-based social distance monitoring framework for COVID-19</a:t>
                      </a:r>
                    </a:p>
                  </a:txBody>
                  <a:tcPr/>
                </a:tc>
                <a:tc>
                  <a:txBody>
                    <a:bodyPr/>
                    <a:lstStyle/>
                    <a:p>
                      <a:pPr marL="171450" indent="-171450">
                        <a:buFont typeface="Arial" panose="020B0604020202020204" pitchFamily="34" charset="0"/>
                        <a:buChar char="•"/>
                      </a:pPr>
                      <a:r>
                        <a:rPr lang="en-US" sz="1200" dirty="0"/>
                        <a:t>Uses transfer learning</a:t>
                      </a:r>
                    </a:p>
                    <a:p>
                      <a:pPr marL="171450" indent="-171450">
                        <a:buFont typeface="Arial" panose="020B0604020202020204" pitchFamily="34" charset="0"/>
                        <a:buChar char="•"/>
                      </a:pPr>
                      <a:r>
                        <a:rPr lang="en-US" sz="1200" dirty="0"/>
                        <a:t>Identify humans in video sequences, and uses the Euclidian distance to evaluate breaches</a:t>
                      </a:r>
                    </a:p>
                  </a:txBody>
                  <a:tcPr/>
                </a:tc>
                <a:tc>
                  <a:txBody>
                    <a:bodyPr/>
                    <a:lstStyle/>
                    <a:p>
                      <a:pPr marL="171450" indent="-171450">
                        <a:buFont typeface="Arial" panose="020B0604020202020204" pitchFamily="34" charset="0"/>
                        <a:buChar char="•"/>
                      </a:pPr>
                      <a:r>
                        <a:rPr lang="en-US" sz="1200" dirty="0"/>
                        <a:t> YOLOv3 object recognition</a:t>
                      </a:r>
                    </a:p>
                  </a:txBody>
                  <a:tcPr/>
                </a:tc>
                <a:extLst>
                  <a:ext uri="{0D108BD9-81ED-4DB2-BD59-A6C34878D82A}">
                    <a16:rowId xmlns:a16="http://schemas.microsoft.com/office/drawing/2014/main" val="3243081921"/>
                  </a:ext>
                </a:extLst>
              </a:tr>
              <a:tr h="507757">
                <a:tc>
                  <a:txBody>
                    <a:bodyPr/>
                    <a:lstStyle/>
                    <a:p>
                      <a:r>
                        <a:rPr lang="en-US" sz="1200" dirty="0"/>
                        <a:t>Social distancing tracker using YOLO v5</a:t>
                      </a:r>
                    </a:p>
                  </a:txBody>
                  <a:tcPr/>
                </a:tc>
                <a:tc>
                  <a:txBody>
                    <a:bodyPr/>
                    <a:lstStyle/>
                    <a:p>
                      <a:pPr marL="171450" indent="-171450">
                        <a:buFont typeface="Arial" panose="020B0604020202020204" pitchFamily="34" charset="0"/>
                        <a:buChar char="•"/>
                      </a:pPr>
                      <a:r>
                        <a:rPr lang="en-US" sz="1200" dirty="0"/>
                        <a:t>Determining social distancing utilizing YOLO object discovery on video film and pictures continuously</a:t>
                      </a:r>
                    </a:p>
                    <a:p>
                      <a:pPr marL="171450" indent="-171450">
                        <a:buFont typeface="Arial" panose="020B0604020202020204" pitchFamily="34" charset="0"/>
                        <a:buChar char="•"/>
                      </a:pPr>
                      <a:r>
                        <a:rPr lang="en-US" sz="1200" dirty="0"/>
                        <a:t>Uses the Euclidian distance</a:t>
                      </a:r>
                    </a:p>
                  </a:txBody>
                  <a:tcPr/>
                </a:tc>
                <a:tc>
                  <a:txBody>
                    <a:bodyPr/>
                    <a:lstStyle/>
                    <a:p>
                      <a:pPr marL="171450" indent="-171450">
                        <a:buFont typeface="Arial" panose="020B0604020202020204" pitchFamily="34" charset="0"/>
                        <a:buChar char="•"/>
                      </a:pPr>
                      <a:r>
                        <a:rPr lang="en-US" sz="1200" dirty="0"/>
                        <a:t>YOLO v5</a:t>
                      </a:r>
                    </a:p>
                  </a:txBody>
                  <a:tcPr/>
                </a:tc>
                <a:extLst>
                  <a:ext uri="{0D108BD9-81ED-4DB2-BD59-A6C34878D82A}">
                    <a16:rowId xmlns:a16="http://schemas.microsoft.com/office/drawing/2014/main" val="1822301813"/>
                  </a:ext>
                </a:extLst>
              </a:tr>
              <a:tr h="507757">
                <a:tc>
                  <a:txBody>
                    <a:bodyPr/>
                    <a:lstStyle/>
                    <a:p>
                      <a:r>
                        <a:rPr lang="en-US" sz="1200" dirty="0" err="1"/>
                        <a:t>DeepSOCIAL</a:t>
                      </a:r>
                      <a:r>
                        <a:rPr lang="en-US" sz="1200" dirty="0"/>
                        <a:t>: Social Distancing Monitoring and Infection Risk Assessment in COVID-19 Pandemic</a:t>
                      </a:r>
                    </a:p>
                  </a:txBody>
                  <a:tcPr/>
                </a:tc>
                <a:tc>
                  <a:txBody>
                    <a:bodyPr/>
                    <a:lstStyle/>
                    <a:p>
                      <a:pPr marL="171450" indent="-171450">
                        <a:buFont typeface="Arial" panose="020B0604020202020204" pitchFamily="34" charset="0"/>
                        <a:buChar char="•"/>
                      </a:pPr>
                      <a:r>
                        <a:rPr lang="en-US" sz="1200" dirty="0"/>
                        <a:t>Three-stage model including people detection, tracking, inter-distance estimation</a:t>
                      </a:r>
                    </a:p>
                  </a:txBody>
                  <a:tcPr/>
                </a:tc>
                <a:tc>
                  <a:txBody>
                    <a:bodyPr/>
                    <a:lstStyle/>
                    <a:p>
                      <a:pPr marL="171450" indent="-171450">
                        <a:buFont typeface="Arial" panose="020B0604020202020204" pitchFamily="34" charset="0"/>
                        <a:buChar char="•"/>
                      </a:pPr>
                      <a:r>
                        <a:rPr lang="en-US" sz="1200" dirty="0"/>
                        <a:t>YOLO</a:t>
                      </a:r>
                    </a:p>
                  </a:txBody>
                  <a:tcPr/>
                </a:tc>
                <a:extLst>
                  <a:ext uri="{0D108BD9-81ED-4DB2-BD59-A6C34878D82A}">
                    <a16:rowId xmlns:a16="http://schemas.microsoft.com/office/drawing/2014/main" val="1755691314"/>
                  </a:ext>
                </a:extLst>
              </a:tr>
            </a:tbl>
          </a:graphicData>
        </a:graphic>
      </p:graphicFrame>
    </p:spTree>
    <p:extLst>
      <p:ext uri="{BB962C8B-B14F-4D97-AF65-F5344CB8AC3E}">
        <p14:creationId xmlns:p14="http://schemas.microsoft.com/office/powerpoint/2010/main" val="36541631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0784DF-DF9B-4AA6-99BB-7D052E9A382B}"/>
              </a:ext>
            </a:extLst>
          </p:cNvPr>
          <p:cNvSpPr>
            <a:spLocks noGrp="1"/>
          </p:cNvSpPr>
          <p:nvPr>
            <p:ph type="body" sz="quarter" idx="13"/>
          </p:nvPr>
        </p:nvSpPr>
        <p:spPr/>
        <p:txBody>
          <a:bodyPr/>
          <a:lstStyle/>
          <a:p>
            <a:r>
              <a:rPr lang="en-US" dirty="0"/>
              <a:t>Identified literature</a:t>
            </a:r>
          </a:p>
        </p:txBody>
      </p:sp>
      <p:sp>
        <p:nvSpPr>
          <p:cNvPr id="3" name="Title 2">
            <a:extLst>
              <a:ext uri="{FF2B5EF4-FFF2-40B4-BE49-F238E27FC236}">
                <a16:creationId xmlns:a16="http://schemas.microsoft.com/office/drawing/2014/main" id="{5CBFBC88-C6A4-4F68-BD7E-D1F245142E8F}"/>
              </a:ext>
            </a:extLst>
          </p:cNvPr>
          <p:cNvSpPr>
            <a:spLocks noGrp="1"/>
          </p:cNvSpPr>
          <p:nvPr>
            <p:ph type="title"/>
          </p:nvPr>
        </p:nvSpPr>
        <p:spPr/>
        <p:txBody>
          <a:bodyPr/>
          <a:lstStyle/>
          <a:p>
            <a:r>
              <a:rPr lang="en-US" dirty="0"/>
              <a:t>Identifying social distancing violations (2/2)</a:t>
            </a:r>
          </a:p>
        </p:txBody>
      </p:sp>
      <p:graphicFrame>
        <p:nvGraphicFramePr>
          <p:cNvPr id="4" name="Table 3">
            <a:extLst>
              <a:ext uri="{FF2B5EF4-FFF2-40B4-BE49-F238E27FC236}">
                <a16:creationId xmlns:a16="http://schemas.microsoft.com/office/drawing/2014/main" id="{60A1EA09-7B1F-4676-A5DD-E6CF12FAD30C}"/>
              </a:ext>
            </a:extLst>
          </p:cNvPr>
          <p:cNvGraphicFramePr>
            <a:graphicFrameLocks noGrp="1"/>
          </p:cNvGraphicFramePr>
          <p:nvPr>
            <p:extLst>
              <p:ext uri="{D42A27DB-BD31-4B8C-83A1-F6EECF244321}">
                <p14:modId xmlns:p14="http://schemas.microsoft.com/office/powerpoint/2010/main" val="1700495415"/>
              </p:ext>
            </p:extLst>
          </p:nvPr>
        </p:nvGraphicFramePr>
        <p:xfrm>
          <a:off x="469899" y="1070791"/>
          <a:ext cx="11252199" cy="2786256"/>
        </p:xfrm>
        <a:graphic>
          <a:graphicData uri="http://schemas.openxmlformats.org/drawingml/2006/table">
            <a:tbl>
              <a:tblPr firstRow="1" bandRow="1">
                <a:tableStyleId>{9D7B26C5-4107-4FEC-AEDC-1716B250A1EF}</a:tableStyleId>
              </a:tblPr>
              <a:tblGrid>
                <a:gridCol w="3750733">
                  <a:extLst>
                    <a:ext uri="{9D8B030D-6E8A-4147-A177-3AD203B41FA5}">
                      <a16:colId xmlns:a16="http://schemas.microsoft.com/office/drawing/2014/main" val="4169610410"/>
                    </a:ext>
                  </a:extLst>
                </a:gridCol>
                <a:gridCol w="3750733">
                  <a:extLst>
                    <a:ext uri="{9D8B030D-6E8A-4147-A177-3AD203B41FA5}">
                      <a16:colId xmlns:a16="http://schemas.microsoft.com/office/drawing/2014/main" val="1450637809"/>
                    </a:ext>
                  </a:extLst>
                </a:gridCol>
                <a:gridCol w="3750733">
                  <a:extLst>
                    <a:ext uri="{9D8B030D-6E8A-4147-A177-3AD203B41FA5}">
                      <a16:colId xmlns:a16="http://schemas.microsoft.com/office/drawing/2014/main" val="1203439104"/>
                    </a:ext>
                  </a:extLst>
                </a:gridCol>
              </a:tblGrid>
              <a:tr h="307702">
                <a:tc>
                  <a:txBody>
                    <a:bodyPr/>
                    <a:lstStyle/>
                    <a:p>
                      <a:pPr algn="ctr"/>
                      <a:r>
                        <a:rPr lang="en-US" sz="1200" dirty="0"/>
                        <a:t>Paper</a:t>
                      </a:r>
                    </a:p>
                  </a:txBody>
                  <a:tcPr/>
                </a:tc>
                <a:tc>
                  <a:txBody>
                    <a:bodyPr/>
                    <a:lstStyle/>
                    <a:p>
                      <a:pPr algn="ctr"/>
                      <a:r>
                        <a:rPr lang="en-US" sz="1200" dirty="0"/>
                        <a:t>Summary</a:t>
                      </a:r>
                    </a:p>
                  </a:txBody>
                  <a:tcPr/>
                </a:tc>
                <a:tc>
                  <a:txBody>
                    <a:bodyPr/>
                    <a:lstStyle/>
                    <a:p>
                      <a:pPr algn="ctr"/>
                      <a:r>
                        <a:rPr lang="en-US" sz="1200" dirty="0"/>
                        <a:t>Algorithm</a:t>
                      </a:r>
                    </a:p>
                  </a:txBody>
                  <a:tcPr/>
                </a:tc>
                <a:extLst>
                  <a:ext uri="{0D108BD9-81ED-4DB2-BD59-A6C34878D82A}">
                    <a16:rowId xmlns:a16="http://schemas.microsoft.com/office/drawing/2014/main" val="647897932"/>
                  </a:ext>
                </a:extLst>
              </a:tr>
              <a:tr h="507757">
                <a:tc>
                  <a:txBody>
                    <a:bodyPr/>
                    <a:lstStyle/>
                    <a:p>
                      <a:r>
                        <a:rPr lang="en-US" sz="1200" dirty="0"/>
                        <a:t>Automatic Social Distance Estimation From Images: Performance Evaluation, Test Benchmark, and Algorithm</a:t>
                      </a:r>
                    </a:p>
                  </a:txBody>
                  <a:tcPr/>
                </a:tc>
                <a:tc>
                  <a:txBody>
                    <a:bodyPr/>
                    <a:lstStyle/>
                    <a:p>
                      <a:pPr marL="171450" indent="-171450">
                        <a:buFont typeface="Arial" panose="020B0604020202020204" pitchFamily="34" charset="0"/>
                        <a:buChar char="•"/>
                      </a:pPr>
                      <a:r>
                        <a:rPr lang="en-US" sz="1200" dirty="0"/>
                        <a:t>Estimate social distances taking advantage of object detection and human pose estimation</a:t>
                      </a:r>
                    </a:p>
                    <a:p>
                      <a:pPr marL="171450" indent="-171450">
                        <a:buFont typeface="Arial" panose="020B0604020202020204" pitchFamily="34" charset="0"/>
                        <a:buChar char="•"/>
                      </a:pPr>
                      <a:endParaRPr lang="en-US" sz="1200" dirty="0"/>
                    </a:p>
                  </a:txBody>
                  <a:tcPr/>
                </a:tc>
                <a:tc>
                  <a:txBody>
                    <a:bodyPr/>
                    <a:lstStyle/>
                    <a:p>
                      <a:pPr marL="171450" indent="-171450">
                        <a:buFont typeface="Arial" panose="020B0604020202020204" pitchFamily="34" charset="0"/>
                        <a:buChar char="•"/>
                      </a:pPr>
                      <a:r>
                        <a:rPr lang="en-US" sz="1200" dirty="0" err="1"/>
                        <a:t>OpenPose</a:t>
                      </a:r>
                      <a:endParaRPr lang="en-US" sz="1200" dirty="0"/>
                    </a:p>
                    <a:p>
                      <a:pPr marL="171450" indent="-171450">
                        <a:buFont typeface="Arial" panose="020B0604020202020204" pitchFamily="34" charset="0"/>
                        <a:buChar char="•"/>
                      </a:pPr>
                      <a:r>
                        <a:rPr lang="en-US" sz="1200" dirty="0"/>
                        <a:t>YOLO v4</a:t>
                      </a:r>
                    </a:p>
                  </a:txBody>
                  <a:tcPr/>
                </a:tc>
                <a:extLst>
                  <a:ext uri="{0D108BD9-81ED-4DB2-BD59-A6C34878D82A}">
                    <a16:rowId xmlns:a16="http://schemas.microsoft.com/office/drawing/2014/main" val="1639344140"/>
                  </a:ext>
                </a:extLst>
              </a:tr>
              <a:tr h="507757">
                <a:tc>
                  <a:txBody>
                    <a:bodyPr/>
                    <a:lstStyle/>
                    <a:p>
                      <a:r>
                        <a:rPr lang="en-US" sz="1200" dirty="0"/>
                        <a:t>Perceiving Humans: from Monocular 3D Localization to Social Distancing</a:t>
                      </a:r>
                    </a:p>
                  </a:txBody>
                  <a:tcPr/>
                </a:tc>
                <a:tc>
                  <a:txBody>
                    <a:bodyPr/>
                    <a:lstStyle/>
                    <a:p>
                      <a:pPr marL="171450" indent="-171450">
                        <a:buFont typeface="Arial" panose="020B0604020202020204" pitchFamily="34" charset="0"/>
                        <a:buChar char="•"/>
                      </a:pPr>
                      <a:r>
                        <a:rPr lang="en-US" sz="1200" dirty="0"/>
                        <a:t>Detect humans in 3D given a single image</a:t>
                      </a:r>
                    </a:p>
                    <a:p>
                      <a:pPr marL="171450" indent="-171450">
                        <a:buFont typeface="Arial" panose="020B0604020202020204" pitchFamily="34" charset="0"/>
                        <a:buChar char="•"/>
                      </a:pPr>
                      <a:r>
                        <a:rPr lang="en-US" sz="1200" dirty="0"/>
                        <a:t>Recognize social interactions and monitor social distancing</a:t>
                      </a:r>
                    </a:p>
                  </a:txBody>
                  <a:tcPr/>
                </a:tc>
                <a:tc>
                  <a:txBody>
                    <a:bodyPr/>
                    <a:lstStyle/>
                    <a:p>
                      <a:pPr marL="171450" indent="-171450">
                        <a:buFont typeface="Arial" panose="020B0604020202020204" pitchFamily="34" charset="0"/>
                        <a:buChar char="•"/>
                      </a:pPr>
                      <a:r>
                        <a:rPr lang="en-US" sz="1200" dirty="0" err="1"/>
                        <a:t>PifPaf</a:t>
                      </a:r>
                      <a:r>
                        <a:rPr lang="en-US" sz="1200" dirty="0"/>
                        <a:t> pose detector</a:t>
                      </a:r>
                    </a:p>
                    <a:p>
                      <a:pPr marL="171450" indent="-171450">
                        <a:buFont typeface="Arial" panose="020B0604020202020204" pitchFamily="34" charset="0"/>
                        <a:buChar char="•"/>
                      </a:pPr>
                      <a:r>
                        <a:rPr lang="en-US" sz="1200" dirty="0" err="1"/>
                        <a:t>Monoloco</a:t>
                      </a:r>
                      <a:r>
                        <a:rPr lang="en-US" sz="1200" dirty="0"/>
                        <a:t>++</a:t>
                      </a:r>
                    </a:p>
                    <a:p>
                      <a:pPr marL="171450" indent="-171450">
                        <a:buFont typeface="Arial" panose="020B0604020202020204" pitchFamily="34" charset="0"/>
                        <a:buChar char="•"/>
                      </a:pPr>
                      <a:r>
                        <a:rPr lang="en-US" sz="1200" dirty="0"/>
                        <a:t>F-formation estimation</a:t>
                      </a:r>
                    </a:p>
                  </a:txBody>
                  <a:tcPr/>
                </a:tc>
                <a:extLst>
                  <a:ext uri="{0D108BD9-81ED-4DB2-BD59-A6C34878D82A}">
                    <a16:rowId xmlns:a16="http://schemas.microsoft.com/office/drawing/2014/main" val="1729741381"/>
                  </a:ext>
                </a:extLst>
              </a:tr>
              <a:tr h="507757">
                <a:tc>
                  <a:txBody>
                    <a:bodyPr/>
                    <a:lstStyle/>
                    <a:p>
                      <a:r>
                        <a:rPr lang="en-US" sz="1200" dirty="0"/>
                        <a:t>COVID-Robot: Monitoring Social Distancing Constraints in Crowded Scenarios</a:t>
                      </a:r>
                    </a:p>
                  </a:txBody>
                  <a:tcPr/>
                </a:tc>
                <a:tc>
                  <a:txBody>
                    <a:bodyPr/>
                    <a:lstStyle/>
                    <a:p>
                      <a:pPr marL="171450" indent="-171450">
                        <a:buFont typeface="Arial" panose="020B0604020202020204" pitchFamily="34" charset="0"/>
                        <a:buChar char="•"/>
                      </a:pPr>
                      <a:r>
                        <a:rPr lang="en-US" sz="1200" dirty="0"/>
                        <a:t>Uses a mobile robot with a 2-D lidar</a:t>
                      </a:r>
                    </a:p>
                  </a:txBody>
                  <a:tcPr/>
                </a:tc>
                <a:tc>
                  <a:txBody>
                    <a:bodyPr/>
                    <a:lstStyle/>
                    <a:p>
                      <a:pPr marL="171450" indent="-171450">
                        <a:buFont typeface="Arial" panose="020B0604020202020204" pitchFamily="34" charset="0"/>
                        <a:buChar char="•"/>
                      </a:pPr>
                      <a:r>
                        <a:rPr lang="en-US" sz="1200" dirty="0"/>
                        <a:t>YOLO v3 </a:t>
                      </a:r>
                    </a:p>
                  </a:txBody>
                  <a:tcPr/>
                </a:tc>
                <a:extLst>
                  <a:ext uri="{0D108BD9-81ED-4DB2-BD59-A6C34878D82A}">
                    <a16:rowId xmlns:a16="http://schemas.microsoft.com/office/drawing/2014/main" val="3637815826"/>
                  </a:ext>
                </a:extLst>
              </a:tr>
              <a:tr h="507757">
                <a:tc>
                  <a:txBody>
                    <a:bodyPr/>
                    <a:lstStyle/>
                    <a:p>
                      <a:r>
                        <a:rPr lang="en-US" sz="1200" dirty="0"/>
                        <a:t>Autonomous Social Distancing in Urban Environments using a Quadruped Robot</a:t>
                      </a:r>
                    </a:p>
                  </a:txBody>
                  <a:tcPr/>
                </a:tc>
                <a:tc>
                  <a:txBody>
                    <a:bodyPr/>
                    <a:lstStyle/>
                    <a:p>
                      <a:pPr marL="171450" indent="-171450">
                        <a:buFont typeface="Arial" panose="020B0604020202020204" pitchFamily="34" charset="0"/>
                        <a:buChar char="•"/>
                      </a:pPr>
                      <a:r>
                        <a:rPr lang="en-US" sz="1200" dirty="0"/>
                        <a:t>Uses a 3D LiDAR on a legged robot</a:t>
                      </a:r>
                    </a:p>
                  </a:txBody>
                  <a:tcPr/>
                </a:tc>
                <a:tc>
                  <a:txBody>
                    <a:bodyPr/>
                    <a:lstStyle/>
                    <a:p>
                      <a:pPr marL="171450" indent="-171450">
                        <a:buFont typeface="Arial" panose="020B0604020202020204" pitchFamily="34" charset="0"/>
                        <a:buChar char="•"/>
                      </a:pPr>
                      <a:r>
                        <a:rPr lang="en-US" sz="1200" dirty="0"/>
                        <a:t>YOLO</a:t>
                      </a:r>
                    </a:p>
                  </a:txBody>
                  <a:tcPr/>
                </a:tc>
                <a:extLst>
                  <a:ext uri="{0D108BD9-81ED-4DB2-BD59-A6C34878D82A}">
                    <a16:rowId xmlns:a16="http://schemas.microsoft.com/office/drawing/2014/main" val="824371238"/>
                  </a:ext>
                </a:extLst>
              </a:tr>
            </a:tbl>
          </a:graphicData>
        </a:graphic>
      </p:graphicFrame>
    </p:spTree>
    <p:extLst>
      <p:ext uri="{BB962C8B-B14F-4D97-AF65-F5344CB8AC3E}">
        <p14:creationId xmlns:p14="http://schemas.microsoft.com/office/powerpoint/2010/main" val="18604413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AE0A49-F262-4520-B669-D0B9ECC06D77}"/>
              </a:ext>
            </a:extLst>
          </p:cNvPr>
          <p:cNvSpPr>
            <a:spLocks noGrp="1"/>
          </p:cNvSpPr>
          <p:nvPr>
            <p:ph type="body" sz="quarter" idx="13"/>
          </p:nvPr>
        </p:nvSpPr>
        <p:spPr/>
        <p:txBody>
          <a:bodyPr/>
          <a:lstStyle/>
          <a:p>
            <a:r>
              <a:rPr lang="en-US" dirty="0"/>
              <a:t>From traditional methods to DRL</a:t>
            </a:r>
          </a:p>
        </p:txBody>
      </p:sp>
      <p:sp>
        <p:nvSpPr>
          <p:cNvPr id="3" name="Title 2">
            <a:extLst>
              <a:ext uri="{FF2B5EF4-FFF2-40B4-BE49-F238E27FC236}">
                <a16:creationId xmlns:a16="http://schemas.microsoft.com/office/drawing/2014/main" id="{EE0144B6-FDE3-4DF5-B46B-0D305F0577A0}"/>
              </a:ext>
            </a:extLst>
          </p:cNvPr>
          <p:cNvSpPr>
            <a:spLocks noGrp="1"/>
          </p:cNvSpPr>
          <p:nvPr>
            <p:ph type="title"/>
          </p:nvPr>
        </p:nvSpPr>
        <p:spPr/>
        <p:txBody>
          <a:bodyPr/>
          <a:lstStyle/>
          <a:p>
            <a:r>
              <a:rPr lang="en-US" dirty="0"/>
              <a:t>Navigation (1/2)</a:t>
            </a:r>
          </a:p>
        </p:txBody>
      </p:sp>
      <p:sp>
        <p:nvSpPr>
          <p:cNvPr id="5" name="TextBox 4">
            <a:extLst>
              <a:ext uri="{FF2B5EF4-FFF2-40B4-BE49-F238E27FC236}">
                <a16:creationId xmlns:a16="http://schemas.microsoft.com/office/drawing/2014/main" id="{E175AB28-EF82-407D-A5F0-242A3BAC191A}"/>
              </a:ext>
            </a:extLst>
          </p:cNvPr>
          <p:cNvSpPr txBox="1"/>
          <p:nvPr/>
        </p:nvSpPr>
        <p:spPr>
          <a:xfrm>
            <a:off x="469900" y="1347280"/>
            <a:ext cx="11252200" cy="1200329"/>
          </a:xfrm>
          <a:prstGeom prst="rect">
            <a:avLst/>
          </a:prstGeom>
          <a:noFill/>
        </p:spPr>
        <p:txBody>
          <a:bodyPr wrap="square">
            <a:spAutoFit/>
          </a:bodyPr>
          <a:lstStyle/>
          <a:p>
            <a:pPr marL="0" marR="0">
              <a:spcBef>
                <a:spcPts val="0"/>
              </a:spcBef>
              <a:spcAft>
                <a:spcPts val="0"/>
              </a:spcAft>
            </a:pPr>
            <a:r>
              <a:rPr lang="en-US" sz="1200" dirty="0">
                <a:effectLst/>
                <a:latin typeface="+mj-lt"/>
              </a:rPr>
              <a:t>SLAM is one of the more traditional methods for robot navigation. It uses a high precision laser or camera to build an obstacle map of the environment. This method has several disadvantages such as:</a:t>
            </a:r>
          </a:p>
          <a:p>
            <a:pPr marL="171450" marR="0" indent="-171450">
              <a:spcBef>
                <a:spcPts val="0"/>
              </a:spcBef>
              <a:spcAft>
                <a:spcPts val="0"/>
              </a:spcAft>
              <a:buFont typeface="Arial" panose="020B0604020202020204" pitchFamily="34" charset="0"/>
              <a:buChar char="•"/>
            </a:pPr>
            <a:r>
              <a:rPr lang="en-US" sz="1200" dirty="0">
                <a:effectLst/>
                <a:latin typeface="+mj-lt"/>
              </a:rPr>
              <a:t>Time consuming for building the map and updating it</a:t>
            </a:r>
          </a:p>
          <a:p>
            <a:pPr marL="171450" marR="0" indent="-171450">
              <a:spcBef>
                <a:spcPts val="0"/>
              </a:spcBef>
              <a:spcAft>
                <a:spcPts val="0"/>
              </a:spcAft>
              <a:buFont typeface="Arial" panose="020B0604020202020204" pitchFamily="34" charset="0"/>
              <a:buChar char="•"/>
            </a:pPr>
            <a:r>
              <a:rPr lang="en-US" sz="1200" dirty="0">
                <a:effectLst/>
                <a:latin typeface="+mj-lt"/>
              </a:rPr>
              <a:t>High reliance on accurate dense laser sensors for mapping</a:t>
            </a:r>
          </a:p>
          <a:p>
            <a:pPr marL="171450" marR="0" indent="-171450">
              <a:spcBef>
                <a:spcPts val="0"/>
              </a:spcBef>
              <a:spcAft>
                <a:spcPts val="0"/>
              </a:spcAft>
              <a:buFont typeface="Arial" panose="020B0604020202020204" pitchFamily="34" charset="0"/>
              <a:buChar char="•"/>
            </a:pPr>
            <a:r>
              <a:rPr lang="en-US" sz="1200" dirty="0">
                <a:latin typeface="+mj-lt"/>
              </a:rPr>
              <a:t>Op</a:t>
            </a:r>
            <a:r>
              <a:rPr lang="en-US" sz="1200" dirty="0">
                <a:effectLst/>
                <a:latin typeface="+mj-lt"/>
              </a:rPr>
              <a:t>erates mainly in simple and static environments and hard to learn and generalize properly to new unseen scenarios</a:t>
            </a:r>
          </a:p>
          <a:p>
            <a:pPr marL="171450" marR="0" indent="-171450">
              <a:spcBef>
                <a:spcPts val="0"/>
              </a:spcBef>
              <a:spcAft>
                <a:spcPts val="0"/>
              </a:spcAft>
              <a:buFont typeface="Arial" panose="020B0604020202020204" pitchFamily="34" charset="0"/>
              <a:buChar char="•"/>
            </a:pPr>
            <a:endParaRPr lang="en-US" sz="1200" dirty="0">
              <a:effectLst/>
              <a:latin typeface="+mj-lt"/>
            </a:endParaRPr>
          </a:p>
        </p:txBody>
      </p:sp>
      <p:sp>
        <p:nvSpPr>
          <p:cNvPr id="8" name="Isosceles Triangle 7">
            <a:extLst>
              <a:ext uri="{FF2B5EF4-FFF2-40B4-BE49-F238E27FC236}">
                <a16:creationId xmlns:a16="http://schemas.microsoft.com/office/drawing/2014/main" id="{C37B5E49-6E47-44E1-9F6B-FABD15398B20}"/>
              </a:ext>
            </a:extLst>
          </p:cNvPr>
          <p:cNvSpPr/>
          <p:nvPr/>
        </p:nvSpPr>
        <p:spPr bwMode="gray">
          <a:xfrm rot="10800000">
            <a:off x="2447365" y="2841687"/>
            <a:ext cx="6544236" cy="251012"/>
          </a:xfrm>
          <a:prstGeom prst="triangle">
            <a:avLst/>
          </a:prstGeom>
          <a:solidFill>
            <a:schemeClr val="bg1">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9" name="TextBox 8">
            <a:extLst>
              <a:ext uri="{FF2B5EF4-FFF2-40B4-BE49-F238E27FC236}">
                <a16:creationId xmlns:a16="http://schemas.microsoft.com/office/drawing/2014/main" id="{2ADE0489-D3CC-4FE2-80B1-13B4D082E653}"/>
              </a:ext>
            </a:extLst>
          </p:cNvPr>
          <p:cNvSpPr txBox="1"/>
          <p:nvPr/>
        </p:nvSpPr>
        <p:spPr>
          <a:xfrm>
            <a:off x="469900" y="3386776"/>
            <a:ext cx="11252200" cy="1384995"/>
          </a:xfrm>
          <a:prstGeom prst="rect">
            <a:avLst/>
          </a:prstGeom>
          <a:noFill/>
        </p:spPr>
        <p:txBody>
          <a:bodyPr wrap="square">
            <a:spAutoFit/>
          </a:bodyPr>
          <a:lstStyle/>
          <a:p>
            <a:pPr marL="0" marR="0">
              <a:spcBef>
                <a:spcPts val="0"/>
              </a:spcBef>
              <a:spcAft>
                <a:spcPts val="0"/>
              </a:spcAft>
            </a:pPr>
            <a:r>
              <a:rPr lang="en-US" sz="1200" dirty="0">
                <a:effectLst/>
                <a:latin typeface="+mj-lt"/>
              </a:rPr>
              <a:t>Considering these challenges, mapless navigation has been proposed as of late. This is where DRL comes in. Combined with CNN, DRL manages the relationship between sensing (vision, lidar) and motion.</a:t>
            </a:r>
          </a:p>
          <a:p>
            <a:pPr marL="0" marR="0">
              <a:spcBef>
                <a:spcPts val="0"/>
              </a:spcBef>
              <a:spcAft>
                <a:spcPts val="0"/>
              </a:spcAft>
            </a:pPr>
            <a:r>
              <a:rPr lang="en-US" sz="1200" dirty="0">
                <a:latin typeface="+mj-lt"/>
              </a:rPr>
              <a:t>In our case, since we are already using a camera for vision, and as we are to optimize on the overall cost, vision-based methods seemed interesting especially with the availability of lower cost cameras.</a:t>
            </a:r>
          </a:p>
          <a:p>
            <a:pPr marL="0" marR="0">
              <a:spcBef>
                <a:spcPts val="0"/>
              </a:spcBef>
              <a:spcAft>
                <a:spcPts val="0"/>
              </a:spcAft>
            </a:pPr>
            <a:endParaRPr lang="en-US" sz="1200" dirty="0">
              <a:latin typeface="+mj-lt"/>
            </a:endParaRPr>
          </a:p>
          <a:p>
            <a:pPr marL="0" marR="0">
              <a:spcBef>
                <a:spcPts val="0"/>
              </a:spcBef>
              <a:spcAft>
                <a:spcPts val="0"/>
              </a:spcAft>
            </a:pPr>
            <a:r>
              <a:rPr lang="en-US" sz="1200" dirty="0"/>
              <a:t>Visual navigation consists of having an agent (mobile robot) navigate in an environment using camera input only. The agent is given a target image and its goal is to move from its current position to the target by applying a sequence of actions, based on the camera observations only.</a:t>
            </a:r>
            <a:endParaRPr lang="en-US" sz="1200" dirty="0">
              <a:effectLst/>
              <a:latin typeface="+mj-lt"/>
            </a:endParaRPr>
          </a:p>
        </p:txBody>
      </p:sp>
    </p:spTree>
    <p:extLst>
      <p:ext uri="{BB962C8B-B14F-4D97-AF65-F5344CB8AC3E}">
        <p14:creationId xmlns:p14="http://schemas.microsoft.com/office/powerpoint/2010/main" val="9495307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045FD2-C4A0-480D-A04E-DC2B848CE425}"/>
              </a:ext>
            </a:extLst>
          </p:cNvPr>
          <p:cNvSpPr>
            <a:spLocks noGrp="1"/>
          </p:cNvSpPr>
          <p:nvPr>
            <p:ph type="body" sz="quarter" idx="13"/>
          </p:nvPr>
        </p:nvSpPr>
        <p:spPr/>
        <p:txBody>
          <a:bodyPr/>
          <a:lstStyle/>
          <a:p>
            <a:r>
              <a:rPr lang="en-US" dirty="0"/>
              <a:t>Visual Navigation in Real-World Indoor Environments Using End-to-End Deep Reinforcement Learning</a:t>
            </a:r>
          </a:p>
        </p:txBody>
      </p:sp>
      <p:sp>
        <p:nvSpPr>
          <p:cNvPr id="3" name="Title 2">
            <a:extLst>
              <a:ext uri="{FF2B5EF4-FFF2-40B4-BE49-F238E27FC236}">
                <a16:creationId xmlns:a16="http://schemas.microsoft.com/office/drawing/2014/main" id="{19DE204B-D454-47A1-82AB-DE943A885F86}"/>
              </a:ext>
            </a:extLst>
          </p:cNvPr>
          <p:cNvSpPr>
            <a:spLocks noGrp="1"/>
          </p:cNvSpPr>
          <p:nvPr>
            <p:ph type="title"/>
          </p:nvPr>
        </p:nvSpPr>
        <p:spPr/>
        <p:txBody>
          <a:bodyPr/>
          <a:lstStyle/>
          <a:p>
            <a:r>
              <a:rPr lang="en-US" dirty="0"/>
              <a:t>Navigation (2/2)</a:t>
            </a:r>
          </a:p>
        </p:txBody>
      </p:sp>
      <p:pic>
        <p:nvPicPr>
          <p:cNvPr id="5" name="Picture 4">
            <a:extLst>
              <a:ext uri="{FF2B5EF4-FFF2-40B4-BE49-F238E27FC236}">
                <a16:creationId xmlns:a16="http://schemas.microsoft.com/office/drawing/2014/main" id="{5F78C78F-97A7-45BA-B3DD-86FB603A033F}"/>
              </a:ext>
            </a:extLst>
          </p:cNvPr>
          <p:cNvPicPr>
            <a:picLocks noChangeAspect="1"/>
          </p:cNvPicPr>
          <p:nvPr/>
        </p:nvPicPr>
        <p:blipFill>
          <a:blip r:embed="rId2"/>
          <a:stretch>
            <a:fillRect/>
          </a:stretch>
        </p:blipFill>
        <p:spPr>
          <a:xfrm>
            <a:off x="7262719" y="1182851"/>
            <a:ext cx="3876675" cy="2809875"/>
          </a:xfrm>
          <a:prstGeom prst="rect">
            <a:avLst/>
          </a:prstGeom>
        </p:spPr>
      </p:pic>
      <p:pic>
        <p:nvPicPr>
          <p:cNvPr id="7" name="Picture 6">
            <a:extLst>
              <a:ext uri="{FF2B5EF4-FFF2-40B4-BE49-F238E27FC236}">
                <a16:creationId xmlns:a16="http://schemas.microsoft.com/office/drawing/2014/main" id="{5E3E8C56-2388-4AC5-9905-BD4BA4041701}"/>
              </a:ext>
            </a:extLst>
          </p:cNvPr>
          <p:cNvPicPr>
            <a:picLocks noChangeAspect="1"/>
          </p:cNvPicPr>
          <p:nvPr/>
        </p:nvPicPr>
        <p:blipFill>
          <a:blip r:embed="rId3"/>
          <a:stretch>
            <a:fillRect/>
          </a:stretch>
        </p:blipFill>
        <p:spPr>
          <a:xfrm>
            <a:off x="7821223" y="4073603"/>
            <a:ext cx="2759666" cy="2112869"/>
          </a:xfrm>
          <a:prstGeom prst="rect">
            <a:avLst/>
          </a:prstGeom>
        </p:spPr>
      </p:pic>
      <p:sp>
        <p:nvSpPr>
          <p:cNvPr id="11" name="TextBox 10">
            <a:extLst>
              <a:ext uri="{FF2B5EF4-FFF2-40B4-BE49-F238E27FC236}">
                <a16:creationId xmlns:a16="http://schemas.microsoft.com/office/drawing/2014/main" id="{37694EFF-C619-41D6-B6BE-C7B420C0E7FE}"/>
              </a:ext>
            </a:extLst>
          </p:cNvPr>
          <p:cNvSpPr txBox="1"/>
          <p:nvPr/>
        </p:nvSpPr>
        <p:spPr>
          <a:xfrm>
            <a:off x="7960659" y="6193803"/>
            <a:ext cx="2429435" cy="415498"/>
          </a:xfrm>
          <a:prstGeom prst="rect">
            <a:avLst/>
          </a:prstGeom>
          <a:noFill/>
        </p:spPr>
        <p:txBody>
          <a:bodyPr wrap="square">
            <a:spAutoFit/>
          </a:bodyPr>
          <a:lstStyle/>
          <a:p>
            <a:pPr algn="ctr"/>
            <a:r>
              <a:rPr lang="en-US" sz="1050" dirty="0"/>
              <a:t>Mobile robot TurtleBot 2 in the experimental environment</a:t>
            </a:r>
          </a:p>
        </p:txBody>
      </p:sp>
      <p:sp>
        <p:nvSpPr>
          <p:cNvPr id="13" name="TextBox 12">
            <a:extLst>
              <a:ext uri="{FF2B5EF4-FFF2-40B4-BE49-F238E27FC236}">
                <a16:creationId xmlns:a16="http://schemas.microsoft.com/office/drawing/2014/main" id="{D693CC93-71F7-4533-9DE1-32C997471D5E}"/>
              </a:ext>
            </a:extLst>
          </p:cNvPr>
          <p:cNvSpPr txBox="1"/>
          <p:nvPr/>
        </p:nvSpPr>
        <p:spPr>
          <a:xfrm>
            <a:off x="469900" y="1891062"/>
            <a:ext cx="6096000" cy="3600986"/>
          </a:xfrm>
          <a:prstGeom prst="rect">
            <a:avLst/>
          </a:prstGeom>
          <a:noFill/>
        </p:spPr>
        <p:txBody>
          <a:bodyPr wrap="square">
            <a:spAutoFit/>
          </a:bodyPr>
          <a:lstStyle/>
          <a:p>
            <a:r>
              <a:rPr lang="en-US" sz="1200" dirty="0"/>
              <a:t>This architecture uses a single deep neural network as the learning agent. It outputs a probability distribution over a discrete set of allowed actions. The input to the agent is the visual output of the camera mounted on the robot, and an image of the goal. The network is trained using the Parallel Advantage </a:t>
            </a:r>
            <a:r>
              <a:rPr lang="en-US" sz="1200" dirty="0" err="1"/>
              <a:t>ActorCritic</a:t>
            </a:r>
            <a:r>
              <a:rPr lang="en-US" sz="1200" dirty="0"/>
              <a:t> (PAAC) algorithm.</a:t>
            </a:r>
          </a:p>
          <a:p>
            <a:endParaRPr lang="en-US" sz="1200" dirty="0"/>
          </a:p>
          <a:p>
            <a:r>
              <a:rPr lang="en-US" sz="1200" dirty="0"/>
              <a:t>After the training, the agent uses its trained policy and requires only the camera observation and the target image – no depth image or localization is necessary:</a:t>
            </a:r>
          </a:p>
          <a:p>
            <a:pPr marL="171450" indent="-171450">
              <a:buFont typeface="Arial" panose="020B0604020202020204" pitchFamily="34" charset="0"/>
              <a:buChar char="•"/>
            </a:pPr>
            <a:r>
              <a:rPr lang="en-US" sz="1200" dirty="0"/>
              <a:t>First, the agent is pre-trained in a simulated environment using the simulator. </a:t>
            </a:r>
          </a:p>
          <a:p>
            <a:pPr marL="171450" indent="-171450">
              <a:buFont typeface="Arial" panose="020B0604020202020204" pitchFamily="34" charset="0"/>
              <a:buChar char="•"/>
            </a:pPr>
            <a:r>
              <a:rPr lang="en-US" sz="1200" dirty="0"/>
              <a:t>RGB-D images are then collected from the real-world environment, and the agent is fine-tuned on this dataset. </a:t>
            </a:r>
          </a:p>
          <a:p>
            <a:pPr marL="171450" indent="-171450">
              <a:buFont typeface="Arial" panose="020B0604020202020204" pitchFamily="34" charset="0"/>
              <a:buChar char="•"/>
            </a:pPr>
            <a:r>
              <a:rPr lang="en-US" sz="1200" dirty="0"/>
              <a:t>Finally, the agent can be placed in a real-world environment with an RGB camera as its only sensor.</a:t>
            </a:r>
          </a:p>
          <a:p>
            <a:endParaRPr lang="en-US" sz="1200" dirty="0"/>
          </a:p>
          <a:p>
            <a:r>
              <a:rPr lang="en-US" sz="1200" dirty="0"/>
              <a:t>Training took ~30 hours on a single GPU. In 30 navigation experiments, the robot reached a 0.3-meter neighborhood of the goal in more than 86.7% of cases</a:t>
            </a:r>
          </a:p>
        </p:txBody>
      </p:sp>
    </p:spTree>
    <p:extLst>
      <p:ext uri="{BB962C8B-B14F-4D97-AF65-F5344CB8AC3E}">
        <p14:creationId xmlns:p14="http://schemas.microsoft.com/office/powerpoint/2010/main" val="36616872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AE0A49-F262-4520-B669-D0B9ECC06D77}"/>
              </a:ext>
            </a:extLst>
          </p:cNvPr>
          <p:cNvSpPr>
            <a:spLocks noGrp="1"/>
          </p:cNvSpPr>
          <p:nvPr>
            <p:ph type="body" sz="quarter" idx="13"/>
          </p:nvPr>
        </p:nvSpPr>
        <p:spPr/>
        <p:txBody>
          <a:bodyPr/>
          <a:lstStyle/>
          <a:p>
            <a:r>
              <a:rPr lang="en-US" dirty="0"/>
              <a:t>From traditional methods to more precise ones</a:t>
            </a:r>
          </a:p>
        </p:txBody>
      </p:sp>
      <p:sp>
        <p:nvSpPr>
          <p:cNvPr id="3" name="Title 2">
            <a:extLst>
              <a:ext uri="{FF2B5EF4-FFF2-40B4-BE49-F238E27FC236}">
                <a16:creationId xmlns:a16="http://schemas.microsoft.com/office/drawing/2014/main" id="{EE0144B6-FDE3-4DF5-B46B-0D305F0577A0}"/>
              </a:ext>
            </a:extLst>
          </p:cNvPr>
          <p:cNvSpPr>
            <a:spLocks noGrp="1"/>
          </p:cNvSpPr>
          <p:nvPr>
            <p:ph type="title"/>
          </p:nvPr>
        </p:nvSpPr>
        <p:spPr/>
        <p:txBody>
          <a:bodyPr/>
          <a:lstStyle/>
          <a:p>
            <a:r>
              <a:rPr lang="en-US" dirty="0"/>
              <a:t>Image recognition and breach detection (1/2)</a:t>
            </a:r>
          </a:p>
        </p:txBody>
      </p:sp>
      <p:sp>
        <p:nvSpPr>
          <p:cNvPr id="6" name="TextBox 5">
            <a:extLst>
              <a:ext uri="{FF2B5EF4-FFF2-40B4-BE49-F238E27FC236}">
                <a16:creationId xmlns:a16="http://schemas.microsoft.com/office/drawing/2014/main" id="{3F699DD7-8040-499F-93A2-B83E7F4E281B}"/>
              </a:ext>
            </a:extLst>
          </p:cNvPr>
          <p:cNvSpPr txBox="1"/>
          <p:nvPr/>
        </p:nvSpPr>
        <p:spPr>
          <a:xfrm>
            <a:off x="469900" y="1259717"/>
            <a:ext cx="11252200" cy="1015663"/>
          </a:xfrm>
          <a:prstGeom prst="rect">
            <a:avLst/>
          </a:prstGeom>
          <a:noFill/>
        </p:spPr>
        <p:txBody>
          <a:bodyPr wrap="square">
            <a:spAutoFit/>
          </a:bodyPr>
          <a:lstStyle/>
          <a:p>
            <a:pPr marL="0" marR="0">
              <a:spcBef>
                <a:spcPts val="0"/>
              </a:spcBef>
              <a:spcAft>
                <a:spcPts val="0"/>
              </a:spcAft>
            </a:pPr>
            <a:r>
              <a:rPr lang="en-US" sz="1200" dirty="0">
                <a:effectLst/>
                <a:latin typeface="+mj-lt"/>
              </a:rPr>
              <a:t>Most of the methods identified rely on the bounding boxes drawn by object detectors to detect social distance violations.  </a:t>
            </a:r>
          </a:p>
          <a:p>
            <a:pPr marL="0" marR="0">
              <a:spcBef>
                <a:spcPts val="0"/>
              </a:spcBef>
              <a:spcAft>
                <a:spcPts val="0"/>
              </a:spcAft>
            </a:pPr>
            <a:endParaRPr lang="en-US" sz="1200" dirty="0">
              <a:latin typeface="+mj-lt"/>
            </a:endParaRPr>
          </a:p>
          <a:p>
            <a:pPr marL="0" marR="0">
              <a:spcBef>
                <a:spcPts val="0"/>
              </a:spcBef>
              <a:spcAft>
                <a:spcPts val="0"/>
              </a:spcAft>
            </a:pPr>
            <a:r>
              <a:rPr lang="en-US" sz="1200" dirty="0">
                <a:effectLst/>
                <a:latin typeface="+mj-lt"/>
              </a:rPr>
              <a:t>Although the current object detection algorithms such as YOLO or R-CNN are accurate in detecting objects, the bounding boxes are generally loosely drawn around these objects. Thus, it is not reliable to use only the bounding box information for estimating exact distances between people as it is not possible to infer accurate 3D location estimates from the bounding boxes alone. </a:t>
            </a:r>
          </a:p>
        </p:txBody>
      </p:sp>
      <p:sp>
        <p:nvSpPr>
          <p:cNvPr id="8" name="TextBox 7">
            <a:extLst>
              <a:ext uri="{FF2B5EF4-FFF2-40B4-BE49-F238E27FC236}">
                <a16:creationId xmlns:a16="http://schemas.microsoft.com/office/drawing/2014/main" id="{ACB7793A-07BC-4AD7-8099-EF0CBCFADC4D}"/>
              </a:ext>
            </a:extLst>
          </p:cNvPr>
          <p:cNvSpPr txBox="1"/>
          <p:nvPr/>
        </p:nvSpPr>
        <p:spPr>
          <a:xfrm>
            <a:off x="469899" y="3347482"/>
            <a:ext cx="11252199" cy="461665"/>
          </a:xfrm>
          <a:prstGeom prst="rect">
            <a:avLst/>
          </a:prstGeom>
          <a:noFill/>
        </p:spPr>
        <p:txBody>
          <a:bodyPr wrap="square">
            <a:spAutoFit/>
          </a:bodyPr>
          <a:lstStyle/>
          <a:p>
            <a:pPr marL="0" marR="0" algn="ctr">
              <a:spcBef>
                <a:spcPts val="0"/>
              </a:spcBef>
              <a:spcAft>
                <a:spcPts val="0"/>
              </a:spcAft>
            </a:pPr>
            <a:r>
              <a:rPr lang="en-US" sz="1200" dirty="0">
                <a:effectLst/>
                <a:latin typeface="+mj-lt"/>
              </a:rPr>
              <a:t>Therefore, </a:t>
            </a:r>
            <a:r>
              <a:rPr lang="en-US" sz="1200" dirty="0">
                <a:latin typeface="+mj-lt"/>
              </a:rPr>
              <a:t>a solution is to e</a:t>
            </a:r>
            <a:r>
              <a:rPr lang="en-US" sz="1200" dirty="0">
                <a:effectLst/>
                <a:latin typeface="+mj-lt"/>
              </a:rPr>
              <a:t>stimate exact 3D locations of all the people in RGB images with respect to the camera by using the information extracted from the human body skeleton detected by body estimation algorithms.  </a:t>
            </a:r>
          </a:p>
        </p:txBody>
      </p:sp>
      <p:sp>
        <p:nvSpPr>
          <p:cNvPr id="9" name="Isosceles Triangle 8">
            <a:extLst>
              <a:ext uri="{FF2B5EF4-FFF2-40B4-BE49-F238E27FC236}">
                <a16:creationId xmlns:a16="http://schemas.microsoft.com/office/drawing/2014/main" id="{1E4359DB-CDDA-407C-9B14-9918AB14EFD8}"/>
              </a:ext>
            </a:extLst>
          </p:cNvPr>
          <p:cNvSpPr/>
          <p:nvPr/>
        </p:nvSpPr>
        <p:spPr bwMode="gray">
          <a:xfrm rot="10800000">
            <a:off x="2447365" y="2841687"/>
            <a:ext cx="6544236" cy="251012"/>
          </a:xfrm>
          <a:prstGeom prst="triangle">
            <a:avLst/>
          </a:prstGeom>
          <a:solidFill>
            <a:schemeClr val="bg1">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429228993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US 16_9_Onscreen.potx" id="{82E929E5-07E3-4FFC-922B-1DC2D1592D72}" vid="{34A8941C-3B27-4420-B6D1-6520D4ABD3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11799</TotalTime>
  <Words>1685</Words>
  <Application>Microsoft Office PowerPoint</Application>
  <PresentationFormat>Widescreen</PresentationFormat>
  <Paragraphs>171</Paragraphs>
  <Slides>10</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18" baseType="lpstr">
      <vt:lpstr>Arial</vt:lpstr>
      <vt:lpstr>Calibri</vt:lpstr>
      <vt:lpstr>Calibri Light</vt:lpstr>
      <vt:lpstr>Verdana</vt:lpstr>
      <vt:lpstr>Wingdings 2</vt:lpstr>
      <vt:lpstr>Office Theme</vt:lpstr>
      <vt:lpstr>1_Deloitte_US_Onscreen</vt:lpstr>
      <vt:lpstr>think-cell Slide</vt:lpstr>
      <vt:lpstr>PowerPoint Presentation</vt:lpstr>
      <vt:lpstr>Table of content</vt:lpstr>
      <vt:lpstr>Overall benchmark strategy and choices </vt:lpstr>
      <vt:lpstr>Robot navigation</vt:lpstr>
      <vt:lpstr>Identifying social distancing violations (1/2)</vt:lpstr>
      <vt:lpstr>Identifying social distancing violations (2/2)</vt:lpstr>
      <vt:lpstr>Navigation (1/2)</vt:lpstr>
      <vt:lpstr>Navigation (2/2)</vt:lpstr>
      <vt:lpstr>Image recognition and breach detection (1/2)</vt:lpstr>
      <vt:lpstr>Image recognition and breach detection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serge s</dc:creator>
  <cp:lastModifiedBy>serge s</cp:lastModifiedBy>
  <cp:revision>264</cp:revision>
  <dcterms:created xsi:type="dcterms:W3CDTF">2020-11-16T11:04:38Z</dcterms:created>
  <dcterms:modified xsi:type="dcterms:W3CDTF">2021-05-28T07:44:34Z</dcterms:modified>
</cp:coreProperties>
</file>