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9"/>
  </p:notesMasterIdLst>
  <p:sldIdLst>
    <p:sldId id="256" r:id="rId3"/>
    <p:sldId id="291" r:id="rId4"/>
    <p:sldId id="293" r:id="rId5"/>
    <p:sldId id="295" r:id="rId6"/>
    <p:sldId id="294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52" autoAdjust="0"/>
  </p:normalViewPr>
  <p:slideViewPr>
    <p:cSldViewPr snapToGrid="0">
      <p:cViewPr>
        <p:scale>
          <a:sx n="66" d="100"/>
          <a:sy n="66" d="100"/>
        </p:scale>
        <p:origin x="1325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90F-9F23-4115-8B9D-49DB6A25180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7F814-5BF9-4628-BB3A-E3A6846B2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7F814-5BF9-4628-BB3A-E3A6846B20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55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2D joints are a meaning­ful low ­level representation which provides invariance to many factors, including background scenes, lighting, textures and clothes.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7F814-5BF9-4628-BB3A-E3A6846B20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6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4922-F74E-4F9F-AFC9-1FF220FC2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A179F-7BF3-41BA-B9F3-7A7C138D3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20C62-7F96-4BE3-B513-996AF671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2A82-5219-4A4C-BDA7-1D8642E23E8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073CB-FF11-4ED6-80CE-6DAB6BED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451EF-26CD-4D87-A6A2-7BCFA642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7F63-47E6-4B51-B284-34B9DF47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3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27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9"/>
            <a:ext cx="11252200" cy="290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800">
                <a:solidFill>
                  <a:srgbClr val="009FDA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20E5A9-0AD8-42FA-A41B-4FEFB3D9BB49}"/>
              </a:ext>
            </a:extLst>
          </p:cNvPr>
          <p:cNvCxnSpPr/>
          <p:nvPr userDrawn="1"/>
        </p:nvCxnSpPr>
        <p:spPr>
          <a:xfrm>
            <a:off x="500408" y="1027604"/>
            <a:ext cx="110642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6692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B10AA-E2C9-438F-8F6A-0C485EB5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C2AB0-927C-4268-BFB4-2E09ED9A3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06B5-E134-45ED-9118-FE78D8C05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2A82-5219-4A4C-BDA7-1D8642E23E87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170AD-4D4A-4046-98D2-05A94D12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9CF0-74DF-4CBF-B90A-B4EB430A7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7F63-47E6-4B51-B284-34B9DF471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1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fld id="{C58DF478-B544-4ED8-9ED4-6A2648E2D233}" type="slidenum">
              <a:rPr kumimoji="0" lang="en-US" sz="6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Pct val="100000"/>
                <a:buFont typeface="Arial"/>
                <a:buNone/>
                <a:tabLst/>
                <a:defRPr/>
              </a:pPr>
              <a:t>‹#›</a:t>
            </a:fld>
            <a:endParaRPr kumimoji="0" lang="en-US" sz="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12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igzag DNA">
            <a:extLst>
              <a:ext uri="{FF2B5EF4-FFF2-40B4-BE49-F238E27FC236}">
                <a16:creationId xmlns:a16="http://schemas.microsoft.com/office/drawing/2014/main" id="{28D03B02-12C0-4774-8D48-4F27B3AC4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24" y="145234"/>
            <a:ext cx="1477683" cy="71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A15345-9A4E-4833-8805-B1A39BFC12C3}"/>
              </a:ext>
            </a:extLst>
          </p:cNvPr>
          <p:cNvSpPr txBox="1"/>
          <p:nvPr/>
        </p:nvSpPr>
        <p:spPr>
          <a:xfrm>
            <a:off x="363124" y="5327771"/>
            <a:ext cx="98919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swarm of robots for encouraging desired social behaviors</a:t>
            </a:r>
          </a:p>
          <a:p>
            <a:endParaRPr lang="en-US" sz="1600" dirty="0"/>
          </a:p>
          <a:p>
            <a:r>
              <a:rPr lang="en-US" sz="1600" dirty="0"/>
              <a:t>Serge Saaybi</a:t>
            </a:r>
          </a:p>
          <a:p>
            <a:r>
              <a:rPr lang="en-US" sz="1600" dirty="0"/>
              <a:t>Thesis Status update report</a:t>
            </a:r>
            <a:endParaRPr lang="en-US" sz="1400" dirty="0"/>
          </a:p>
          <a:p>
            <a:r>
              <a:rPr lang="en-US" sz="1400" dirty="0"/>
              <a:t>TU Delft | 1 June 2021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916756E-1BD3-401F-8FEA-18C59F612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76" y="1665976"/>
            <a:ext cx="3526047" cy="35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1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29779A-1499-4318-B2DE-878250BD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D36E3-426A-4994-92D3-26FA643B75A4}"/>
              </a:ext>
            </a:extLst>
          </p:cNvPr>
          <p:cNvSpPr txBox="1"/>
          <p:nvPr/>
        </p:nvSpPr>
        <p:spPr>
          <a:xfrm>
            <a:off x="469900" y="1361707"/>
            <a:ext cx="1101012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1200" dirty="0"/>
              <a:t>Implemented the for:</a:t>
            </a:r>
          </a:p>
          <a:p>
            <a:pPr marL="685800" lvl="1" indent="-2286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Perceiving Humans: from Monocular 3D Localization to Social Distancing</a:t>
            </a:r>
          </a:p>
          <a:p>
            <a:pPr marL="228600" indent="-2286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1200" dirty="0"/>
              <a:t>Started writing the software benchmarking part of the report (vision and navigation)</a:t>
            </a:r>
          </a:p>
          <a:p>
            <a:pPr marL="228600" indent="-2286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sz="1200" dirty="0"/>
              <a:t>Worked on identifying the most adequate navigation algorithm and on trying to run some of the implementations I could find</a:t>
            </a:r>
          </a:p>
          <a:p>
            <a:pPr marL="228600" indent="-228600">
              <a:spcBef>
                <a:spcPts val="600"/>
              </a:spcBef>
              <a:buSzPct val="100000"/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153382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89D995-8148-4AC4-B2BF-EA9704D2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breaches in social distancing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AABCC-1C10-4AB4-AF07-0F8FFD1BE545}"/>
              </a:ext>
            </a:extLst>
          </p:cNvPr>
          <p:cNvSpPr txBox="1"/>
          <p:nvPr/>
        </p:nvSpPr>
        <p:spPr>
          <a:xfrm>
            <a:off x="469901" y="1201698"/>
            <a:ext cx="112521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 camera mounted on a robot collects an input video sequence and passes it to a Deep Neural Network model. This model would then output the detected people either using bounding boxes or their skeleton.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Challenges to be considered are variations in clothes, pos­tures, at far and close distances, with/without occlusion, and under different lighting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identified methods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RGB­-D camera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RGB camera with calibration which is challenging as we would be mapping monocular images to 3D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RGB camera with an algorithm such as </a:t>
            </a:r>
            <a:r>
              <a:rPr lang="en-US" dirty="0" err="1">
                <a:latin typeface="+mj-lt"/>
              </a:rPr>
              <a:t>monoloco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87416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2F22BB-D0DB-4030-9F43-6E9DAECE5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RGB­-D camera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5C19B1-6821-4E35-9225-C11FC185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COVID-Robot: Monitoring Social Distancing Constraints in Crowded Scenarios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CB3AB-B319-439D-ADD3-6C6604407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1465880"/>
            <a:ext cx="4752975" cy="2619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08732B-B606-4A2B-8A52-FD278BE12E40}"/>
              </a:ext>
            </a:extLst>
          </p:cNvPr>
          <p:cNvSpPr txBox="1"/>
          <p:nvPr/>
        </p:nvSpPr>
        <p:spPr>
          <a:xfrm>
            <a:off x="3719512" y="4215471"/>
            <a:ext cx="475297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u="none" strike="noStrike" baseline="0" dirty="0">
                <a:latin typeface="+mj-lt"/>
              </a:rPr>
              <a:t>Left</a:t>
            </a:r>
            <a:r>
              <a:rPr lang="en-US" sz="1400" b="0" i="0" u="none" strike="noStrike" baseline="0" dirty="0">
                <a:latin typeface="+mj-lt"/>
              </a:rPr>
              <a:t>: Two pedestrians detected in the RGB image of the robot’s RGB-D camera with the bounding box centroids marked in pink and green. </a:t>
            </a:r>
          </a:p>
          <a:p>
            <a:pPr algn="ctr"/>
            <a:r>
              <a:rPr lang="en-US" sz="1400" b="1" i="0" u="none" strike="noStrike" baseline="0" dirty="0">
                <a:latin typeface="+mj-lt"/>
              </a:rPr>
              <a:t>Right</a:t>
            </a:r>
            <a:r>
              <a:rPr lang="en-US" sz="1400" b="0" i="0" u="none" strike="noStrike" baseline="0" dirty="0">
                <a:latin typeface="+mj-lt"/>
              </a:rPr>
              <a:t>: The same bounding boxes superimposed over the depth image from the RGB-D camera. The pedestrians are localized and the distance between them is estimated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1215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65442D-47D0-4D6C-BAFE-32B6F4A4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Perceiving Humans: from Monocular 3D Localization to Social Distancing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D1DEA2-F02E-446F-A342-FFC5AE29F268}"/>
              </a:ext>
            </a:extLst>
          </p:cNvPr>
          <p:cNvGrpSpPr/>
          <p:nvPr/>
        </p:nvGrpSpPr>
        <p:grpSpPr>
          <a:xfrm>
            <a:off x="192108" y="1302869"/>
            <a:ext cx="5788512" cy="4903568"/>
            <a:chOff x="5999339" y="1395466"/>
            <a:chExt cx="5788512" cy="490356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72458D2-07F3-47DC-84EB-3D8C7D7F3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9339" y="3516623"/>
              <a:ext cx="5788512" cy="193945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079ACD-4774-426C-AECD-BE9D99979B12}"/>
                </a:ext>
              </a:extLst>
            </p:cNvPr>
            <p:cNvSpPr txBox="1"/>
            <p:nvPr/>
          </p:nvSpPr>
          <p:spPr>
            <a:xfrm>
              <a:off x="7639442" y="2906110"/>
              <a:ext cx="266954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US" sz="1200" b="1" dirty="0"/>
                <a:t>Output taken from the paper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10717A-8CD6-495D-817D-B4BC01664AF8}"/>
                </a:ext>
              </a:extLst>
            </p:cNvPr>
            <p:cNvSpPr txBox="1"/>
            <p:nvPr/>
          </p:nvSpPr>
          <p:spPr>
            <a:xfrm>
              <a:off x="6180492" y="5775814"/>
              <a:ext cx="558743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For a pedestrian 20 meters far, the localization error is approximately 1 meter.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CCE307-A4CD-477B-82E2-83EE890E6610}"/>
                </a:ext>
              </a:extLst>
            </p:cNvPr>
            <p:cNvSpPr txBox="1"/>
            <p:nvPr/>
          </p:nvSpPr>
          <p:spPr>
            <a:xfrm>
              <a:off x="6051071" y="1395466"/>
              <a:ext cx="5685047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400" b="0" i="0" dirty="0" err="1">
                  <a:effectLst/>
                  <a:latin typeface="+mj-lt"/>
                </a:rPr>
                <a:t>MonoLoco</a:t>
              </a:r>
              <a:r>
                <a:rPr lang="en-US" sz="1400" b="0" i="0" dirty="0">
                  <a:effectLst/>
                  <a:latin typeface="+mj-lt"/>
                </a:rPr>
                <a:t> works in two stages. First it uses a 2D pose estimator to obtain2D joints from each person in the input image. Then the detected joints are inputted into a feed­forward network that outputs the 3D location information of each instance with a confidence interval.</a:t>
              </a:r>
              <a:endParaRPr lang="en-US" sz="1400" dirty="0">
                <a:latin typeface="+mj-lt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7593EB-DD63-4BA7-BFE2-2D6E4728528B}"/>
              </a:ext>
            </a:extLst>
          </p:cNvPr>
          <p:cNvCxnSpPr>
            <a:cxnSpLocks/>
          </p:cNvCxnSpPr>
          <p:nvPr/>
        </p:nvCxnSpPr>
        <p:spPr>
          <a:xfrm>
            <a:off x="6041117" y="1302869"/>
            <a:ext cx="0" cy="49479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A768F4-1284-4C8B-A4E0-E345F720A0B4}"/>
              </a:ext>
            </a:extLst>
          </p:cNvPr>
          <p:cNvGrpSpPr/>
          <p:nvPr/>
        </p:nvGrpSpPr>
        <p:grpSpPr>
          <a:xfrm>
            <a:off x="6442436" y="1358662"/>
            <a:ext cx="5115000" cy="5034983"/>
            <a:chOff x="469899" y="1264051"/>
            <a:chExt cx="5115000" cy="5034983"/>
          </a:xfrm>
        </p:grpSpPr>
        <p:pic>
          <p:nvPicPr>
            <p:cNvPr id="27" name="Picture 26" descr="Chart, line chart&#10;&#10;Description automatically generated">
              <a:extLst>
                <a:ext uri="{FF2B5EF4-FFF2-40B4-BE49-F238E27FC236}">
                  <a16:creationId xmlns:a16="http://schemas.microsoft.com/office/drawing/2014/main" id="{FAA8E1CB-0F08-40DF-B16D-1481B7904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371" y="4395887"/>
              <a:ext cx="2537528" cy="1903147"/>
            </a:xfrm>
            <a:prstGeom prst="rect">
              <a:avLst/>
            </a:prstGeom>
          </p:spPr>
        </p:pic>
        <p:pic>
          <p:nvPicPr>
            <p:cNvPr id="28" name="Picture 2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4005DA0-7D8D-46AD-9242-738619A7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99" y="4395886"/>
              <a:ext cx="2537528" cy="1866059"/>
            </a:xfrm>
            <a:prstGeom prst="rect">
              <a:avLst/>
            </a:prstGeom>
          </p:spPr>
        </p:pic>
        <p:pic>
          <p:nvPicPr>
            <p:cNvPr id="29" name="Picture 28" descr="Chart, line chart&#10;&#10;Description automatically generated">
              <a:extLst>
                <a:ext uri="{FF2B5EF4-FFF2-40B4-BE49-F238E27FC236}">
                  <a16:creationId xmlns:a16="http://schemas.microsoft.com/office/drawing/2014/main" id="{D729F3BC-8579-49C2-B6B3-4BAEED106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371" y="2028314"/>
              <a:ext cx="2397969" cy="1798477"/>
            </a:xfrm>
            <a:prstGeom prst="rect">
              <a:avLst/>
            </a:prstGeom>
          </p:spPr>
        </p:pic>
        <p:pic>
          <p:nvPicPr>
            <p:cNvPr id="30" name="Picture 29" descr="A picture containing text, toothbrush, close&#10;&#10;Description automatically generated">
              <a:extLst>
                <a:ext uri="{FF2B5EF4-FFF2-40B4-BE49-F238E27FC236}">
                  <a16:creationId xmlns:a16="http://schemas.microsoft.com/office/drawing/2014/main" id="{E11D5B4E-2765-4F02-A96F-C75B3A864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00" y="2028314"/>
              <a:ext cx="2537528" cy="168904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94BA41-4E43-42D1-9329-C75ADC78DC3C}"/>
                </a:ext>
              </a:extLst>
            </p:cNvPr>
            <p:cNvSpPr txBox="1"/>
            <p:nvPr/>
          </p:nvSpPr>
          <p:spPr>
            <a:xfrm>
              <a:off x="1272001" y="1264051"/>
              <a:ext cx="3470851" cy="1888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US" sz="1200" b="1" dirty="0"/>
                <a:t>Output when I ran the algorithm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6728E1-2E68-4FA3-96BD-BA0FECB0B3AA}"/>
                </a:ext>
              </a:extLst>
            </p:cNvPr>
            <p:cNvSpPr txBox="1"/>
            <p:nvPr/>
          </p:nvSpPr>
          <p:spPr>
            <a:xfrm>
              <a:off x="1329511" y="1610910"/>
              <a:ext cx="347085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US" sz="1200" dirty="0"/>
                <a:t>The algorithm is not able to detect the skeleton and the output seems to be wrong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1DCF76-CD15-424F-847D-932A58A7D440}"/>
                </a:ext>
              </a:extLst>
            </p:cNvPr>
            <p:cNvSpPr txBox="1"/>
            <p:nvPr/>
          </p:nvSpPr>
          <p:spPr>
            <a:xfrm>
              <a:off x="1329511" y="3949089"/>
              <a:ext cx="347085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US" sz="1200" dirty="0"/>
                <a:t>Once a skeleton is detected the output seems to be better</a:t>
              </a:r>
            </a:p>
          </p:txBody>
        </p:sp>
      </p:grp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4613E2C7-5516-4E5D-996B-5DF16BC3F2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0" y="736689"/>
            <a:ext cx="11252200" cy="290916"/>
          </a:xfrm>
        </p:spPr>
        <p:txBody>
          <a:bodyPr/>
          <a:lstStyle/>
          <a:p>
            <a:r>
              <a:rPr lang="en-US" dirty="0"/>
              <a:t>RGB camera </a:t>
            </a:r>
          </a:p>
        </p:txBody>
      </p:sp>
    </p:spTree>
    <p:extLst>
      <p:ext uri="{BB962C8B-B14F-4D97-AF65-F5344CB8AC3E}">
        <p14:creationId xmlns:p14="http://schemas.microsoft.com/office/powerpoint/2010/main" val="5942685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606A8A-771C-42EC-B012-C6348B35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Reinforcement Learning navigation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08312-89C1-469E-80D1-0D0AF81E8525}"/>
              </a:ext>
            </a:extLst>
          </p:cNvPr>
          <p:cNvSpPr txBox="1"/>
          <p:nvPr/>
        </p:nvSpPr>
        <p:spPr>
          <a:xfrm>
            <a:off x="469900" y="1279719"/>
            <a:ext cx="11252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dirty="0">
                <a:effectLst/>
                <a:latin typeface="+mj-lt"/>
              </a:rPr>
              <a:t>Mapless navigation systems can work with two different sensor types: i.e. laser sensors and vision based ones</a:t>
            </a:r>
          </a:p>
          <a:p>
            <a:pPr algn="just"/>
            <a:endParaRPr lang="en-US" sz="1400" b="0" i="0" dirty="0">
              <a:effectLst/>
              <a:latin typeface="+mj-lt"/>
            </a:endParaRPr>
          </a:p>
          <a:p>
            <a:pPr algn="just"/>
            <a:r>
              <a:rPr lang="en-US" sz="1400" b="0" i="0" dirty="0">
                <a:effectLst/>
                <a:latin typeface="+mj-lt"/>
              </a:rPr>
              <a:t>Challenges faced: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Difficulty in finding the appropriate implementations for the papers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Decide on the hardware we will be using: Will we be using a LiDAR or should we just look at vision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What should be the approach taken for: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Navigating towards a goal- </a:t>
            </a:r>
            <a:r>
              <a:rPr lang="en-US" sz="1400" dirty="0"/>
              <a:t>reach a specified destination</a:t>
            </a:r>
            <a:endParaRPr lang="en-US" sz="1400" dirty="0">
              <a:latin typeface="+mj-l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Avoid obstacles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934128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US 16_9_Onscreen.potx" id="{82E929E5-07E3-4FFC-922B-1DC2D1592D72}" vid="{34A8941C-3B27-4420-B6D1-6520D4ABD3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5420</TotalTime>
  <Words>463</Words>
  <Application>Microsoft Office PowerPoint</Application>
  <PresentationFormat>Widescreen</PresentationFormat>
  <Paragraphs>41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 Theme</vt:lpstr>
      <vt:lpstr>1_Deloitte_US_Onscreen</vt:lpstr>
      <vt:lpstr>think-cell Slide</vt:lpstr>
      <vt:lpstr>PowerPoint Presentation</vt:lpstr>
      <vt:lpstr>Table of content</vt:lpstr>
      <vt:lpstr>Detecting breaches in social distancing</vt:lpstr>
      <vt:lpstr>COVID-Robot: Monitoring Social Distancing Constraints in Crowded Scenarios</vt:lpstr>
      <vt:lpstr>Perceiving Humans: from Monocular 3D Localization to Social Distancing</vt:lpstr>
      <vt:lpstr>Deep Reinforcement Learning 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 s</dc:creator>
  <cp:lastModifiedBy>serge s</cp:lastModifiedBy>
  <cp:revision>169</cp:revision>
  <dcterms:created xsi:type="dcterms:W3CDTF">2020-11-16T11:04:38Z</dcterms:created>
  <dcterms:modified xsi:type="dcterms:W3CDTF">2021-06-01T09:42:06Z</dcterms:modified>
</cp:coreProperties>
</file>