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5"/>
  </p:notesMasterIdLst>
  <p:handoutMasterIdLst>
    <p:handoutMasterId r:id="rId16"/>
  </p:handoutMasterIdLst>
  <p:sldIdLst>
    <p:sldId id="410" r:id="rId5"/>
    <p:sldId id="415" r:id="rId6"/>
    <p:sldId id="413" r:id="rId7"/>
    <p:sldId id="420" r:id="rId8"/>
    <p:sldId id="419" r:id="rId9"/>
    <p:sldId id="414" r:id="rId10"/>
    <p:sldId id="418" r:id="rId11"/>
    <p:sldId id="416" r:id="rId12"/>
    <p:sldId id="417" r:id="rId13"/>
    <p:sldId id="39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327" autoAdjust="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8/30/2025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8/30/2025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EC46D9-1F08-1B19-5B03-CD6228DD7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3A78CD-1AE8-730E-5D4F-C898AA55BD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6E27EB-DBCB-1981-CEDC-6714C271DA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85430-EE80-F3C8-7C00-EA5D15ED31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758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6873FD-A8C3-4B1F-F3AF-9A63AEB10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4F10BC-1AC4-0930-1153-811F6866C3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CC7740-E94C-D36A-E90B-9F91EA4987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78928-C0FA-AA27-7B82-B76601A092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33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48C1D9-36E0-1E8C-B3E0-8E181B589B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12D52A-ABF7-31B7-4415-BA3DACA09A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E03469-0A9F-315F-0AFF-565B52F509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2614F-B77E-792E-7EE9-CB3964A2BA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719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D6EADB-8415-35B3-59B9-14FF8E04C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BD54BF-F396-1D29-53CB-907A816574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A2E814-47D0-2393-F7C1-827EB64127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9DCFD-5E13-5803-F5BE-ED44CE0D2E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538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93F325-0373-7BB9-E2E2-7E5D88229E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F5572C-0754-56D2-8E7C-95BBE42DEA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D3E861-B3CD-648B-A7A8-FC4276AAA5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59612-5B20-B8C4-DF64-76647AD16E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918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13BA79-2733-A2CE-44B0-A9E827E03C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32F595-8026-9DBE-B245-FC4805F69D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124996-8759-6BBF-D0AA-AE7EA3A8FC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50600-59A3-8B9F-F7CD-7D47C95D55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239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C6062A-936C-AB65-BBFA-AEE716405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D89A39-731D-D148-D0E7-D8FBCED20B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7A7418-3E0E-10AB-B4A3-DAB63B6DA4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3C773-DF20-E9AE-C5DE-C428ACF9DB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855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1690D2-6287-B700-8742-3F957F45C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EC71DE-D5FD-E1F8-4070-5D582E1390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0BFF51-EEF0-2A6B-6749-181AEFB543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05397-326D-9DCF-0F25-DC0330258D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533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Grid layout system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4391890"/>
            <a:ext cx="2660072" cy="2466109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363200" y="0"/>
            <a:ext cx="1828800" cy="1177636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>
          <p15:clr>
            <a:srgbClr val="FBAE40"/>
          </p15:clr>
        </p15:guide>
        <p15:guide id="4" pos="4560">
          <p15:clr>
            <a:srgbClr val="FBAE40"/>
          </p15:clr>
        </p15:guide>
        <p15:guide id="8" orient="horz" pos="18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</a:t>
            </a:r>
            <a:r>
              <a:rPr lang="en-US" dirty="0" err="1"/>
              <a:t>tEFSFext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7454" y="2646217"/>
            <a:ext cx="9842813" cy="1057101"/>
          </a:xfrm>
        </p:spPr>
        <p:txBody>
          <a:bodyPr/>
          <a:lstStyle/>
          <a:p>
            <a:r>
              <a:rPr lang="en-US" dirty="0"/>
              <a:t>Grid layout system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31C71-D884-C8D5-E781-6D4E44DB5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E9C32-11D8-EF29-815E-C51A04BB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pc="0" dirty="0">
                <a:ln/>
                <a:solidFill>
                  <a:schemeClr val="accent1"/>
                </a:solidFill>
              </a:rPr>
              <a:t>Grid layout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614BB-0E33-5BDA-6C4F-37A8AB4A7A6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US" dirty="0"/>
              <a:t>A two-dimensional system that arranges content into rows and columns for structured, flexible, and responsive design.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Grid Container Properties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Grid Item Properties</a:t>
            </a:r>
          </a:p>
        </p:txBody>
      </p:sp>
    </p:spTree>
    <p:extLst>
      <p:ext uri="{BB962C8B-B14F-4D97-AF65-F5344CB8AC3E}">
        <p14:creationId xmlns:p14="http://schemas.microsoft.com/office/powerpoint/2010/main" val="1527644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318103-5684-A4B5-AEBB-86286F76E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20D57-B74B-405D-BCA6-35A99F267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Grid Container Properties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18B0F-D08E-0435-E107-A739D8B4EEF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US" dirty="0">
                <a:solidFill>
                  <a:srgbClr val="0070C0"/>
                </a:solidFill>
              </a:rPr>
              <a:t>display</a:t>
            </a:r>
            <a:r>
              <a:rPr lang="en-US" dirty="0"/>
              <a:t>: grid; → turns an element into a grid container.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grid-template-rows </a:t>
            </a:r>
            <a:r>
              <a:rPr lang="en-US" dirty="0"/>
              <a:t>/ </a:t>
            </a:r>
            <a:r>
              <a:rPr lang="en-US" dirty="0">
                <a:solidFill>
                  <a:srgbClr val="0070C0"/>
                </a:solidFill>
              </a:rPr>
              <a:t>grid-template-columns </a:t>
            </a:r>
            <a:r>
              <a:rPr lang="en-US" dirty="0"/>
              <a:t>→ define rows and columns.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F15A7A5-236B-11EF-0BDF-20DD9AA54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display: grid;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turns an element into a grid container.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grid-template-rows / grid-template-columns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define rows and columns.</a:t>
            </a:r>
          </a:p>
        </p:txBody>
      </p:sp>
    </p:spTree>
    <p:extLst>
      <p:ext uri="{BB962C8B-B14F-4D97-AF65-F5344CB8AC3E}">
        <p14:creationId xmlns:p14="http://schemas.microsoft.com/office/powerpoint/2010/main" val="2204450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8A616-4951-E64D-C19E-0D54D0045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AD0F1-1B23-7F7D-916D-0DA747281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42" y="-142926"/>
            <a:ext cx="8466513" cy="1112744"/>
          </a:xfrm>
        </p:spPr>
        <p:txBody>
          <a:bodyPr/>
          <a:lstStyle/>
          <a:p>
            <a:pPr fontAlgn="base"/>
            <a:r>
              <a:rPr lang="en-US" b="0" dirty="0"/>
              <a:t>Basic Concepts structure UI 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AC1BE93-8391-02C6-082E-FB8FE5BC1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display: grid;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turns an element into a grid container.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grid-template-rows / grid-template-columns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define rows and columns.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65E8929-215E-6D88-5A9B-E00CC4499AD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72" y="1210669"/>
            <a:ext cx="11139055" cy="5550348"/>
          </a:xfrm>
        </p:spPr>
      </p:pic>
    </p:spTree>
    <p:extLst>
      <p:ext uri="{BB962C8B-B14F-4D97-AF65-F5344CB8AC3E}">
        <p14:creationId xmlns:p14="http://schemas.microsoft.com/office/powerpoint/2010/main" val="208865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12CF60-DD91-A360-57AC-88617B7E0B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40A1C-11E4-10FB-94B6-EEDE05183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pPr fontAlgn="base"/>
            <a:r>
              <a:rPr lang="en-US" b="0" dirty="0"/>
              <a:t>Grid Definition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1ABF7-0B3C-C8FD-7235-80CFC191CB1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US" dirty="0">
                <a:solidFill>
                  <a:srgbClr val="0070C0"/>
                </a:solidFill>
              </a:rPr>
              <a:t>display</a:t>
            </a:r>
            <a:r>
              <a:rPr lang="en-US" dirty="0"/>
              <a:t>: grid; → turns an element into a grid container.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grid-template-rows </a:t>
            </a:r>
            <a:r>
              <a:rPr lang="en-US" dirty="0"/>
              <a:t>/ </a:t>
            </a:r>
            <a:r>
              <a:rPr lang="en-US" dirty="0">
                <a:solidFill>
                  <a:srgbClr val="0070C0"/>
                </a:solidFill>
              </a:rPr>
              <a:t>grid-template-columns </a:t>
            </a:r>
            <a:r>
              <a:rPr lang="en-US" dirty="0"/>
              <a:t>→ define rows and columns.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CD4BC8-1B71-6272-4FAE-606D0F005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display: grid;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turns an element into a grid container.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grid-template-rows / grid-template-columns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define rows and columns.</a:t>
            </a:r>
          </a:p>
        </p:txBody>
      </p:sp>
    </p:spTree>
    <p:extLst>
      <p:ext uri="{BB962C8B-B14F-4D97-AF65-F5344CB8AC3E}">
        <p14:creationId xmlns:p14="http://schemas.microsoft.com/office/powerpoint/2010/main" val="2249473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B86872-0B5B-924F-35CA-D03F064629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D2B52-2AEC-3573-584E-3884DC1E1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Grid Item Properties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2FD4A-0CBA-FBED-503F-8D60694DB27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US" dirty="0"/>
              <a:t>A two-dimensional system that arranges content into rows and columns for structured, flexible, and responsive design.</a:t>
            </a:r>
          </a:p>
          <a:p>
            <a:r>
              <a:rPr lang="en-US" dirty="0">
                <a:solidFill>
                  <a:srgbClr val="00B0F0"/>
                </a:solidFill>
              </a:rPr>
              <a:t>grid-column </a:t>
            </a:r>
            <a:r>
              <a:rPr lang="en-US" dirty="0"/>
              <a:t>/ </a:t>
            </a:r>
            <a:r>
              <a:rPr lang="en-US" dirty="0">
                <a:solidFill>
                  <a:srgbClr val="00B0F0"/>
                </a:solidFill>
              </a:rPr>
              <a:t>grid-row</a:t>
            </a:r>
            <a:r>
              <a:rPr lang="en-US" dirty="0"/>
              <a:t> → defines position across rows/columns.</a:t>
            </a:r>
          </a:p>
        </p:txBody>
      </p:sp>
    </p:spTree>
    <p:extLst>
      <p:ext uri="{BB962C8B-B14F-4D97-AF65-F5344CB8AC3E}">
        <p14:creationId xmlns:p14="http://schemas.microsoft.com/office/powerpoint/2010/main" val="2961146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F775C-8440-5B52-B52F-6622748A7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846B6-CE74-74BC-837C-3501ABDCE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pPr fontAlgn="base"/>
            <a:r>
              <a:rPr lang="en-US" b="0" dirty="0"/>
              <a:t>Basic Concepts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A2C3A-7F9D-A18D-BE94-76E9CE3C459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US" dirty="0"/>
              <a:t>A two-dimensional system that arranges content into rows and columns for structured, flexible, and responsive design.</a:t>
            </a:r>
          </a:p>
          <a:p>
            <a:r>
              <a:rPr lang="en-US" dirty="0">
                <a:solidFill>
                  <a:srgbClr val="00B0F0"/>
                </a:solidFill>
              </a:rPr>
              <a:t>grid-column </a:t>
            </a:r>
            <a:r>
              <a:rPr lang="en-US" dirty="0"/>
              <a:t>/ </a:t>
            </a:r>
            <a:r>
              <a:rPr lang="en-US" dirty="0">
                <a:solidFill>
                  <a:srgbClr val="00B0F0"/>
                </a:solidFill>
              </a:rPr>
              <a:t>grid-row</a:t>
            </a:r>
            <a:r>
              <a:rPr lang="en-US" dirty="0"/>
              <a:t> → defines position across rows/columns.</a:t>
            </a:r>
          </a:p>
        </p:txBody>
      </p:sp>
    </p:spTree>
    <p:extLst>
      <p:ext uri="{BB962C8B-B14F-4D97-AF65-F5344CB8AC3E}">
        <p14:creationId xmlns:p14="http://schemas.microsoft.com/office/powerpoint/2010/main" val="170671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302EC2-5CDE-CB58-C6CF-39785851F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5FEF-8833-49CC-2D2F-12EB18BE3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Display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B69F0-B337-E2EC-3154-2CE350361EC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4283075" cy="3709987"/>
          </a:xfrm>
        </p:spPr>
        <p:txBody>
          <a:bodyPr tIns="457200">
            <a:normAutofit fontScale="70000" lnSpcReduction="20000"/>
          </a:bodyPr>
          <a:lstStyle/>
          <a:p>
            <a:pPr marL="0" indent="0">
              <a:buNone/>
            </a:pPr>
            <a:r>
              <a:rPr lang="en-US" b="0" dirty="0"/>
              <a:t> &lt;div class="</a:t>
            </a:r>
            <a:r>
              <a:rPr lang="en-US" b="0" dirty="0">
                <a:solidFill>
                  <a:schemeClr val="accent3"/>
                </a:solidFill>
              </a:rPr>
              <a:t>container</a:t>
            </a:r>
            <a:r>
              <a:rPr lang="en-US" b="0" dirty="0"/>
              <a:t>"&gt;</a:t>
            </a:r>
          </a:p>
          <a:p>
            <a:pPr marL="0" indent="0">
              <a:buNone/>
            </a:pPr>
            <a:r>
              <a:rPr lang="en-US" b="0" dirty="0"/>
              <a:t>    &lt;div class="box1"&gt;Box 1&lt;/div&gt;</a:t>
            </a:r>
          </a:p>
          <a:p>
            <a:pPr marL="0" indent="0">
              <a:buNone/>
            </a:pPr>
            <a:r>
              <a:rPr lang="en-US" b="0" dirty="0"/>
              <a:t>    &lt;div class="box2"&gt;Box 2&lt;/div&gt;</a:t>
            </a:r>
          </a:p>
          <a:p>
            <a:pPr marL="0" indent="0">
              <a:buNone/>
            </a:pPr>
            <a:r>
              <a:rPr lang="en-US" b="0" dirty="0"/>
              <a:t>    &lt;div class="box3"&gt;Box 3&lt;/div&gt;</a:t>
            </a:r>
          </a:p>
          <a:p>
            <a:pPr marL="0" indent="0">
              <a:buNone/>
            </a:pPr>
            <a:r>
              <a:rPr lang="en-US" b="0" dirty="0"/>
              <a:t>    &lt;div class="box4"&gt;Box 4&lt;/div&gt;</a:t>
            </a:r>
          </a:p>
          <a:p>
            <a:pPr marL="0" indent="0">
              <a:buNone/>
            </a:pPr>
            <a:r>
              <a:rPr lang="en-US" b="0" dirty="0"/>
              <a:t>    &lt;div class="box5"&gt;Box 5&lt;/div&gt;</a:t>
            </a:r>
          </a:p>
          <a:p>
            <a:pPr marL="0" indent="0">
              <a:buNone/>
            </a:pPr>
            <a:r>
              <a:rPr lang="en-US" b="0" dirty="0"/>
              <a:t>    &lt;div class="box6"&gt;Box 6&lt;/div&gt;</a:t>
            </a:r>
          </a:p>
          <a:p>
            <a:pPr marL="0" indent="0">
              <a:buNone/>
            </a:pPr>
            <a:r>
              <a:rPr lang="en-US" b="0" dirty="0"/>
              <a:t>  &lt;/div&gt;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516FB62-5C6F-B748-F310-3588137C6450}"/>
              </a:ext>
            </a:extLst>
          </p:cNvPr>
          <p:cNvSpPr txBox="1">
            <a:spLocks/>
          </p:cNvSpPr>
          <p:nvPr/>
        </p:nvSpPr>
        <p:spPr>
          <a:xfrm>
            <a:off x="4074219" y="1921020"/>
            <a:ext cx="5263746" cy="3709987"/>
          </a:xfrm>
          <a:prstGeom prst="rect">
            <a:avLst/>
          </a:prstGeom>
        </p:spPr>
        <p:txBody>
          <a:bodyPr vert="horz" lIns="0" tIns="457200" rIns="0" bIns="0" rtlCol="0">
            <a:noAutofit/>
          </a:bodyPr>
          <a:lstStyle>
            <a:lvl1pPr marL="283464" indent="-283464" algn="l" defTabSz="914400" rtl="0" eaLnBrk="1" latinLnBrk="0" hangingPunct="1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0" dirty="0"/>
              <a:t> .</a:t>
            </a:r>
            <a:r>
              <a:rPr lang="en-US" sz="2000" b="0" dirty="0">
                <a:solidFill>
                  <a:schemeClr val="accent3"/>
                </a:solidFill>
              </a:rPr>
              <a:t>container</a:t>
            </a:r>
            <a:r>
              <a:rPr lang="en-US" sz="2000" b="0" dirty="0"/>
              <a:t> {</a:t>
            </a:r>
          </a:p>
          <a:p>
            <a:pPr marL="0" indent="0">
              <a:buNone/>
            </a:pPr>
            <a:r>
              <a:rPr lang="en-US" sz="2000" b="0" dirty="0"/>
              <a:t>      </a:t>
            </a:r>
            <a:r>
              <a:rPr lang="en-US" sz="2000" b="0" dirty="0">
                <a:solidFill>
                  <a:schemeClr val="accent3"/>
                </a:solidFill>
              </a:rPr>
              <a:t>display</a:t>
            </a:r>
            <a:r>
              <a:rPr lang="en-US" sz="2000" b="0" dirty="0"/>
              <a:t>: grid;</a:t>
            </a:r>
          </a:p>
          <a:p>
            <a:pPr marL="0" indent="0">
              <a:buNone/>
            </a:pPr>
            <a:r>
              <a:rPr lang="en-US" sz="2000" b="0" dirty="0"/>
              <a:t>      </a:t>
            </a:r>
            <a:r>
              <a:rPr lang="en-US" sz="2000" b="0" dirty="0">
                <a:solidFill>
                  <a:schemeClr val="accent3"/>
                </a:solidFill>
              </a:rPr>
              <a:t>grid-template-columns</a:t>
            </a:r>
            <a:r>
              <a:rPr lang="en-US" sz="2000" b="0" dirty="0"/>
              <a:t>: 100px 100px 100px; </a:t>
            </a:r>
          </a:p>
          <a:p>
            <a:pPr marL="0" indent="0">
              <a:buNone/>
            </a:pPr>
            <a:r>
              <a:rPr lang="en-US" sz="2000" b="0" dirty="0"/>
              <a:t>      </a:t>
            </a:r>
            <a:r>
              <a:rPr lang="en-US" sz="2000" b="0" dirty="0">
                <a:solidFill>
                  <a:schemeClr val="accent3"/>
                </a:solidFill>
              </a:rPr>
              <a:t>grid-template-rows</a:t>
            </a:r>
            <a:r>
              <a:rPr lang="en-US" sz="2000" b="0" dirty="0"/>
              <a:t>: 100px 100px 100px ; </a:t>
            </a:r>
          </a:p>
          <a:p>
            <a:pPr marL="0" indent="0">
              <a:buNone/>
            </a:pPr>
            <a:r>
              <a:rPr lang="en-US" sz="2000" b="0" dirty="0"/>
              <a:t>     </a:t>
            </a:r>
            <a:r>
              <a:rPr lang="en-US" sz="2000" b="0" dirty="0">
                <a:solidFill>
                  <a:schemeClr val="accent3"/>
                </a:solidFill>
              </a:rPr>
              <a:t>gap</a:t>
            </a:r>
            <a:r>
              <a:rPr lang="en-US" sz="2000" b="0" dirty="0"/>
              <a:t>: 15px;</a:t>
            </a:r>
          </a:p>
          <a:p>
            <a:pPr marL="0" indent="0">
              <a:buNone/>
            </a:pPr>
            <a:r>
              <a:rPr lang="en-US" sz="2000" b="0" dirty="0"/>
              <a:t>      </a:t>
            </a:r>
            <a:r>
              <a:rPr lang="en-US" sz="2000" b="0" dirty="0">
                <a:solidFill>
                  <a:schemeClr val="accent3"/>
                </a:solidFill>
              </a:rPr>
              <a:t>padding</a:t>
            </a:r>
            <a:r>
              <a:rPr lang="en-US" sz="2000" b="0" dirty="0"/>
              <a:t>: 20px;</a:t>
            </a:r>
          </a:p>
          <a:p>
            <a:pPr marL="0" indent="0">
              <a:buNone/>
            </a:pPr>
            <a:r>
              <a:rPr lang="en-US" sz="2000" b="0" dirty="0"/>
              <a:t>    }</a:t>
            </a:r>
          </a:p>
          <a:p>
            <a:pPr marL="0" indent="0">
              <a:buNone/>
            </a:pP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275835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1ECC2-81DC-1874-DD58-3E685D617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A0068-B0B1-D219-850C-711B01B60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Display code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EFEEA-EF49-A1F6-D2EE-9287342ECD7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60" y="2344105"/>
            <a:ext cx="8716530" cy="4513895"/>
          </a:xfrm>
        </p:spPr>
        <p:txBody>
          <a:bodyPr tIns="457200">
            <a:noAutofit/>
          </a:bodyPr>
          <a:lstStyle/>
          <a:p>
            <a:pPr marL="0" indent="0">
              <a:buNone/>
            </a:pPr>
            <a:r>
              <a:rPr lang="en-US" sz="1800" b="0" dirty="0"/>
              <a:t>box1 { </a:t>
            </a:r>
            <a:r>
              <a:rPr lang="en-US" sz="1800" b="0" dirty="0">
                <a:solidFill>
                  <a:schemeClr val="accent3"/>
                </a:solidFill>
              </a:rPr>
              <a:t>background-color</a:t>
            </a:r>
            <a:r>
              <a:rPr lang="en-US" sz="1800" b="0" dirty="0"/>
              <a:t>: lightcoral; </a:t>
            </a:r>
          </a:p>
          <a:p>
            <a:pPr marL="0" indent="0">
              <a:buNone/>
            </a:pPr>
            <a:r>
              <a:rPr lang="en-US" sz="1800" b="0" dirty="0"/>
              <a:t>   /* </a:t>
            </a:r>
            <a:r>
              <a:rPr lang="en-US" sz="1800" b="0" dirty="0">
                <a:solidFill>
                  <a:schemeClr val="accent3"/>
                </a:solidFill>
              </a:rPr>
              <a:t>grid-row</a:t>
            </a:r>
            <a:r>
              <a:rPr lang="en-US" sz="1800" b="0" dirty="0"/>
              <a:t>: 1/3; */</a:t>
            </a:r>
          </a:p>
          <a:p>
            <a:pPr marL="0" indent="0">
              <a:buNone/>
            </a:pPr>
            <a:r>
              <a:rPr lang="en-US" sz="1800" b="0" dirty="0"/>
              <a:t>}</a:t>
            </a:r>
          </a:p>
          <a:p>
            <a:pPr marL="0" indent="0">
              <a:buNone/>
            </a:pPr>
            <a:r>
              <a:rPr lang="en-US" sz="1800" b="0" dirty="0"/>
              <a:t>.box2 { </a:t>
            </a:r>
            <a:r>
              <a:rPr lang="en-US" sz="1800" b="0" dirty="0">
                <a:solidFill>
                  <a:schemeClr val="accent3"/>
                </a:solidFill>
              </a:rPr>
              <a:t>background-color</a:t>
            </a:r>
            <a:r>
              <a:rPr lang="en-US" sz="1800" b="0" dirty="0"/>
              <a:t>: lightblue;</a:t>
            </a:r>
          </a:p>
          <a:p>
            <a:pPr marL="0" indent="0">
              <a:buNone/>
            </a:pPr>
            <a:r>
              <a:rPr lang="en-US" sz="1800" b="0" dirty="0"/>
              <a:t>/* </a:t>
            </a:r>
            <a:r>
              <a:rPr lang="en-US" sz="1800" b="0" dirty="0">
                <a:solidFill>
                  <a:schemeClr val="accent3"/>
                </a:solidFill>
              </a:rPr>
              <a:t>grid-column</a:t>
            </a:r>
            <a:r>
              <a:rPr lang="en-US" sz="1800" b="0" dirty="0"/>
              <a:t>: 1/4; */</a:t>
            </a:r>
          </a:p>
          <a:p>
            <a:pPr marL="0" indent="0">
              <a:buNone/>
            </a:pPr>
            <a:r>
              <a:rPr lang="en-US" sz="1800" b="0" dirty="0"/>
              <a:t> 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861CA7-EE38-9B86-9265-100D9DAC6C76}"/>
              </a:ext>
            </a:extLst>
          </p:cNvPr>
          <p:cNvSpPr txBox="1"/>
          <p:nvPr/>
        </p:nvSpPr>
        <p:spPr>
          <a:xfrm>
            <a:off x="443344" y="5191100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 sz="1800" b="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chemeClr val="bg1"/>
                </a:solidFill>
              </a:rPr>
              <a:t>.box3 { </a:t>
            </a:r>
            <a:r>
              <a:rPr lang="en-US" sz="1800" b="0" dirty="0">
                <a:solidFill>
                  <a:schemeClr val="accent3"/>
                </a:solidFill>
              </a:rPr>
              <a:t>background-color</a:t>
            </a:r>
            <a:r>
              <a:rPr lang="en-US" sz="1800" b="0" dirty="0">
                <a:solidFill>
                  <a:schemeClr val="bg1"/>
                </a:solidFill>
              </a:rPr>
              <a:t>: </a:t>
            </a:r>
            <a:r>
              <a:rPr lang="en-US" sz="1800" b="0" dirty="0" err="1">
                <a:solidFill>
                  <a:schemeClr val="bg1"/>
                </a:solidFill>
              </a:rPr>
              <a:t>lightgreen</a:t>
            </a:r>
            <a:r>
              <a:rPr lang="en-US" sz="1800" b="0" dirty="0">
                <a:solidFill>
                  <a:schemeClr val="bg1"/>
                </a:solidFill>
              </a:rPr>
              <a:t>; }</a:t>
            </a:r>
          </a:p>
          <a:p>
            <a:pPr marL="0" indent="0">
              <a:buNone/>
            </a:pPr>
            <a:r>
              <a:rPr lang="en-US" sz="1800" b="0" dirty="0">
                <a:solidFill>
                  <a:schemeClr val="bg1"/>
                </a:solidFill>
              </a:rPr>
              <a:t>.box4 { </a:t>
            </a:r>
            <a:r>
              <a:rPr lang="en-US" sz="1800" b="0" dirty="0">
                <a:solidFill>
                  <a:schemeClr val="accent3"/>
                </a:solidFill>
              </a:rPr>
              <a:t>background-color</a:t>
            </a:r>
            <a:r>
              <a:rPr lang="en-US" sz="1800" b="0" dirty="0">
                <a:solidFill>
                  <a:schemeClr val="bg1"/>
                </a:solidFill>
              </a:rPr>
              <a:t>: </a:t>
            </a:r>
            <a:r>
              <a:rPr lang="en-US" sz="1800" b="0" dirty="0" err="1">
                <a:solidFill>
                  <a:schemeClr val="bg1"/>
                </a:solidFill>
              </a:rPr>
              <a:t>lightgoldenrodyellow</a:t>
            </a:r>
            <a:r>
              <a:rPr lang="en-US" sz="1800" b="0" dirty="0">
                <a:solidFill>
                  <a:schemeClr val="bg1"/>
                </a:solidFill>
              </a:rPr>
              <a:t>; }</a:t>
            </a:r>
          </a:p>
          <a:p>
            <a:pPr marL="0" indent="0">
              <a:buNone/>
            </a:pPr>
            <a:r>
              <a:rPr lang="en-US" sz="1800" b="0" dirty="0">
                <a:solidFill>
                  <a:schemeClr val="bg1"/>
                </a:solidFill>
              </a:rPr>
              <a:t>.box5 { </a:t>
            </a:r>
            <a:r>
              <a:rPr lang="en-US" sz="1800" b="0" dirty="0">
                <a:solidFill>
                  <a:schemeClr val="accent3"/>
                </a:solidFill>
              </a:rPr>
              <a:t>background-color</a:t>
            </a:r>
            <a:r>
              <a:rPr lang="en-US" sz="1800" b="0" dirty="0">
                <a:solidFill>
                  <a:schemeClr val="bg1"/>
                </a:solidFill>
              </a:rPr>
              <a:t>: </a:t>
            </a:r>
            <a:r>
              <a:rPr lang="en-US" sz="1800" b="0" dirty="0" err="1">
                <a:solidFill>
                  <a:schemeClr val="bg1"/>
                </a:solidFill>
              </a:rPr>
              <a:t>lightpink</a:t>
            </a:r>
            <a:r>
              <a:rPr lang="en-US" sz="1800" b="0" dirty="0">
                <a:solidFill>
                  <a:schemeClr val="bg1"/>
                </a:solidFill>
              </a:rPr>
              <a:t>; }</a:t>
            </a:r>
          </a:p>
          <a:p>
            <a:pPr marL="0" indent="0">
              <a:buNone/>
            </a:pPr>
            <a:r>
              <a:rPr lang="en-US" sz="1800" b="0" dirty="0">
                <a:solidFill>
                  <a:schemeClr val="bg1"/>
                </a:solidFill>
              </a:rPr>
              <a:t>.box6 { </a:t>
            </a:r>
            <a:r>
              <a:rPr lang="en-US" sz="1800" b="0" dirty="0">
                <a:solidFill>
                  <a:schemeClr val="accent3"/>
                </a:solidFill>
              </a:rPr>
              <a:t>background-color</a:t>
            </a:r>
            <a:r>
              <a:rPr lang="en-US" sz="1800" b="0" dirty="0">
                <a:solidFill>
                  <a:schemeClr val="bg1"/>
                </a:solidFill>
              </a:rPr>
              <a:t>: </a:t>
            </a:r>
            <a:r>
              <a:rPr lang="en-US" sz="1800" b="0" dirty="0" err="1">
                <a:solidFill>
                  <a:schemeClr val="bg1"/>
                </a:solidFill>
              </a:rPr>
              <a:t>lightseagreen</a:t>
            </a:r>
            <a:r>
              <a:rPr lang="en-US" sz="1800" b="0" dirty="0">
                <a:solidFill>
                  <a:schemeClr val="bg1"/>
                </a:solidFill>
              </a:rPr>
              <a:t>; </a:t>
            </a:r>
            <a:r>
              <a:rPr lang="en-US" sz="1800" b="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958014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">
      <a:dk1>
        <a:sysClr val="windowText" lastClr="000000"/>
      </a:dk1>
      <a:lt1>
        <a:sysClr val="window" lastClr="FFFFFF"/>
      </a:lt1>
      <a:dk2>
        <a:srgbClr val="632E62"/>
      </a:dk2>
      <a:lt2>
        <a:srgbClr val="000000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80</TotalTime>
  <Words>411</Words>
  <Application>Microsoft Office PowerPoint</Application>
  <PresentationFormat>Widescreen</PresentationFormat>
  <Paragraphs>66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Franklin Gothic Book</vt:lpstr>
      <vt:lpstr>Franklin Gothic Demi</vt:lpstr>
      <vt:lpstr>Custom</vt:lpstr>
      <vt:lpstr>Grid layout system</vt:lpstr>
      <vt:lpstr>Grid layout system</vt:lpstr>
      <vt:lpstr>Grid Container Properties</vt:lpstr>
      <vt:lpstr>Basic Concepts structure UI </vt:lpstr>
      <vt:lpstr>Grid Definition</vt:lpstr>
      <vt:lpstr>Grid Item Properties</vt:lpstr>
      <vt:lpstr>Basic Concepts</vt:lpstr>
      <vt:lpstr>Display code</vt:lpstr>
      <vt:lpstr>Display code 2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4</cp:revision>
  <dcterms:created xsi:type="dcterms:W3CDTF">2025-08-30T06:40:29Z</dcterms:created>
  <dcterms:modified xsi:type="dcterms:W3CDTF">2025-08-30T08:02:09Z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