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6"/>
  </p:notesMasterIdLst>
  <p:handoutMasterIdLst>
    <p:handoutMasterId r:id="rId17"/>
  </p:handoutMasterIdLst>
  <p:sldIdLst>
    <p:sldId id="423" r:id="rId5"/>
    <p:sldId id="415" r:id="rId6"/>
    <p:sldId id="413" r:id="rId7"/>
    <p:sldId id="420" r:id="rId8"/>
    <p:sldId id="424" r:id="rId9"/>
    <p:sldId id="425" r:id="rId10"/>
    <p:sldId id="426" r:id="rId11"/>
    <p:sldId id="427" r:id="rId12"/>
    <p:sldId id="416" r:id="rId13"/>
    <p:sldId id="417" r:id="rId14"/>
    <p:sldId id="39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C46D9-1F08-1B19-5B03-CD6228DD7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3A78CD-1AE8-730E-5D4F-C898AA55B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6E27EB-DBCB-1981-CEDC-6714C271D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85430-EE80-F3C8-7C00-EA5D15ED3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58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873FD-A8C3-4B1F-F3AF-9A63AEB10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4F10BC-1AC4-0930-1153-811F6866C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CC7740-E94C-D36A-E90B-9F91EA498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8928-C0FA-AA27-7B82-B76601A09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3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8C1D9-36E0-1E8C-B3E0-8E181B589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2D52A-ABF7-31B7-4415-BA3DACA09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E03469-0A9F-315F-0AFF-565B52F50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2614F-B77E-792E-7EE9-CB3964A2B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19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72B01-592D-9BA8-FE38-1102FE7F2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CFE2E-8E69-C323-08C1-2FC6C314E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1FE8F-D50B-7F1D-904B-E8E22FA2B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5FCA9-DF83-40EA-C9DA-8DB1A6638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62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CE52C-77DE-6964-A932-6E180ADC1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915FF0-0011-9F56-5F20-CB73835266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0F342-4DC0-6F24-B71D-297EE4D7C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5132E-6A32-DFFB-A083-3D75DA24E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7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AB970-D369-BE19-5736-8B05D820B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8420CB-1670-5340-54AF-2BEF2CD99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04AD98-3BDD-5667-8AC1-8C61B72ECE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CD877-0908-CBF9-34BE-A06B84C19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08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8B6B2-C725-20B6-EC37-80472EFCC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46D268-2A74-687B-1740-6028DC9CD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058231-7D8F-A10F-00AC-1FA25395C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805A3-F09D-1DE8-A840-6E6DD6420D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8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6062A-936C-AB65-BBFA-AEE716405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D89A39-731D-D148-D0E7-D8FBCED20B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A7418-3E0E-10AB-B4A3-DAB63B6DA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3C773-DF20-E9AE-C5DE-C428ACF9DB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8557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90D2-6287-B700-8742-3F957F45C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C71DE-D5FD-E1F8-4070-5D582E1390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0BFF51-EEF0-2A6B-6749-181AEFB54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05397-326D-9DCF-0F25-DC0330258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3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Grid layout system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4391890"/>
            <a:ext cx="2660072" cy="2466109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363200" y="0"/>
            <a:ext cx="1828800" cy="1177636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</a:t>
            </a:r>
            <a:r>
              <a:rPr lang="en-US" dirty="0" err="1"/>
              <a:t>tEFSFext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3D56-6666-A4A3-7BAA-37214F314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2255" y="411479"/>
            <a:ext cx="9344049" cy="3291840"/>
          </a:xfrm>
        </p:spPr>
        <p:txBody>
          <a:bodyPr/>
          <a:lstStyle/>
          <a:p>
            <a:r>
              <a:rPr lang="en-US" dirty="0"/>
              <a:t>Flexible Box Layout</a:t>
            </a:r>
          </a:p>
        </p:txBody>
      </p:sp>
    </p:spTree>
    <p:extLst>
      <p:ext uri="{BB962C8B-B14F-4D97-AF65-F5344CB8AC3E}">
        <p14:creationId xmlns:p14="http://schemas.microsoft.com/office/powerpoint/2010/main" val="107474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1ECC2-81DC-1874-DD58-3E685D617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0068-B0B1-D219-850C-711B01B60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Display code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EFEEA-EF49-A1F6-D2EE-9287342ECD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60" y="2344105"/>
            <a:ext cx="8716530" cy="4513895"/>
          </a:xfrm>
        </p:spPr>
        <p:txBody>
          <a:bodyPr tIns="457200">
            <a:noAutofit/>
          </a:bodyPr>
          <a:lstStyle/>
          <a:p>
            <a:pPr marL="0" indent="0">
              <a:buNone/>
            </a:pPr>
            <a:r>
              <a:rPr lang="en-US" sz="1800" b="0" dirty="0"/>
              <a:t>box1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/>
              <a:t>: lightcoral; </a:t>
            </a:r>
          </a:p>
          <a:p>
            <a:pPr marL="0" indent="0">
              <a:buNone/>
            </a:pPr>
            <a:r>
              <a:rPr lang="en-US" sz="1800" b="0" dirty="0"/>
              <a:t>   /* </a:t>
            </a:r>
            <a:r>
              <a:rPr lang="en-US" sz="1800" b="0" dirty="0">
                <a:solidFill>
                  <a:schemeClr val="accent3"/>
                </a:solidFill>
              </a:rPr>
              <a:t>grid-row</a:t>
            </a:r>
            <a:r>
              <a:rPr lang="en-US" sz="1800" b="0" dirty="0"/>
              <a:t>: 1/3; */</a:t>
            </a:r>
          </a:p>
          <a:p>
            <a:pPr marL="0" indent="0">
              <a:buNone/>
            </a:pPr>
            <a:r>
              <a:rPr lang="en-US" sz="1800" b="0" dirty="0"/>
              <a:t>}</a:t>
            </a:r>
          </a:p>
          <a:p>
            <a:pPr marL="0" indent="0">
              <a:buNone/>
            </a:pPr>
            <a:r>
              <a:rPr lang="en-US" sz="1800" b="0" dirty="0"/>
              <a:t>.box2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/>
              <a:t>: lightblue;</a:t>
            </a:r>
          </a:p>
          <a:p>
            <a:pPr marL="0" indent="0">
              <a:buNone/>
            </a:pPr>
            <a:r>
              <a:rPr lang="en-US" sz="1800" b="0" dirty="0"/>
              <a:t>/* </a:t>
            </a:r>
            <a:r>
              <a:rPr lang="en-US" sz="1800" b="0" dirty="0">
                <a:solidFill>
                  <a:schemeClr val="accent3"/>
                </a:solidFill>
              </a:rPr>
              <a:t>grid-column</a:t>
            </a:r>
            <a:r>
              <a:rPr lang="en-US" sz="1800" b="0" dirty="0"/>
              <a:t>: 1/4; */</a:t>
            </a:r>
          </a:p>
          <a:p>
            <a:pPr marL="0" indent="0">
              <a:buNone/>
            </a:pPr>
            <a:r>
              <a:rPr lang="en-US" sz="1800" b="0" dirty="0"/>
              <a:t>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61CA7-EE38-9B86-9265-100D9DAC6C76}"/>
              </a:ext>
            </a:extLst>
          </p:cNvPr>
          <p:cNvSpPr txBox="1"/>
          <p:nvPr/>
        </p:nvSpPr>
        <p:spPr>
          <a:xfrm>
            <a:off x="443344" y="51911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800" b="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</a:rPr>
              <a:t>.box3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>
                <a:solidFill>
                  <a:schemeClr val="bg1"/>
                </a:solidFill>
              </a:rPr>
              <a:t>: </a:t>
            </a:r>
            <a:r>
              <a:rPr lang="en-US" sz="1800" b="0" dirty="0" err="1">
                <a:solidFill>
                  <a:schemeClr val="bg1"/>
                </a:solidFill>
              </a:rPr>
              <a:t>lightgreen</a:t>
            </a:r>
            <a:r>
              <a:rPr lang="en-US" sz="1800" b="0" dirty="0">
                <a:solidFill>
                  <a:schemeClr val="bg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</a:rPr>
              <a:t>.box4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>
                <a:solidFill>
                  <a:schemeClr val="bg1"/>
                </a:solidFill>
              </a:rPr>
              <a:t>: </a:t>
            </a:r>
            <a:r>
              <a:rPr lang="en-US" sz="1800" b="0" dirty="0" err="1">
                <a:solidFill>
                  <a:schemeClr val="bg1"/>
                </a:solidFill>
              </a:rPr>
              <a:t>lightgoldenrodyellow</a:t>
            </a:r>
            <a:r>
              <a:rPr lang="en-US" sz="1800" b="0" dirty="0">
                <a:solidFill>
                  <a:schemeClr val="bg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</a:rPr>
              <a:t>.box5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>
                <a:solidFill>
                  <a:schemeClr val="bg1"/>
                </a:solidFill>
              </a:rPr>
              <a:t>: </a:t>
            </a:r>
            <a:r>
              <a:rPr lang="en-US" sz="1800" b="0" dirty="0" err="1">
                <a:solidFill>
                  <a:schemeClr val="bg1"/>
                </a:solidFill>
              </a:rPr>
              <a:t>lightpink</a:t>
            </a:r>
            <a:r>
              <a:rPr lang="en-US" sz="1800" b="0" dirty="0">
                <a:solidFill>
                  <a:schemeClr val="bg1"/>
                </a:solidFill>
              </a:rPr>
              <a:t>; }</a:t>
            </a:r>
          </a:p>
          <a:p>
            <a:pPr marL="0" indent="0">
              <a:buNone/>
            </a:pPr>
            <a:r>
              <a:rPr lang="en-US" sz="1800" b="0" dirty="0">
                <a:solidFill>
                  <a:schemeClr val="bg1"/>
                </a:solidFill>
              </a:rPr>
              <a:t>.box6 { </a:t>
            </a:r>
            <a:r>
              <a:rPr lang="en-US" sz="1800" b="0" dirty="0">
                <a:solidFill>
                  <a:schemeClr val="accent3"/>
                </a:solidFill>
              </a:rPr>
              <a:t>background-color</a:t>
            </a:r>
            <a:r>
              <a:rPr lang="en-US" sz="1800" b="0" dirty="0">
                <a:solidFill>
                  <a:schemeClr val="bg1"/>
                </a:solidFill>
              </a:rPr>
              <a:t>: </a:t>
            </a:r>
            <a:r>
              <a:rPr lang="en-US" sz="1800" b="0" dirty="0" err="1">
                <a:solidFill>
                  <a:schemeClr val="bg1"/>
                </a:solidFill>
              </a:rPr>
              <a:t>lightseagreen</a:t>
            </a:r>
            <a:r>
              <a:rPr lang="en-US" sz="1800" b="0" dirty="0">
                <a:solidFill>
                  <a:schemeClr val="bg1"/>
                </a:solidFill>
              </a:rPr>
              <a:t>; </a:t>
            </a:r>
            <a:r>
              <a:rPr lang="en-US" sz="1800" b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958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31C71-D884-C8D5-E781-6D4E44DB5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9C32-11D8-EF29-815E-C51A04BB7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dirty="0"/>
              <a:t>Flexible Box Layout</a:t>
            </a:r>
            <a:endParaRPr lang="en-US" spc="0" dirty="0">
              <a:ln/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14BB-0E33-5BDA-6C4F-37A8AB4A7A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i="1" dirty="0"/>
              <a:t>A one-dimensional system that arranges content into a row or a column, providing flexible alignment, spacing, and responsive design.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Container Properties (Parent)</a:t>
            </a:r>
          </a:p>
        </p:txBody>
      </p:sp>
    </p:spTree>
    <p:extLst>
      <p:ext uri="{BB962C8B-B14F-4D97-AF65-F5344CB8AC3E}">
        <p14:creationId xmlns:p14="http://schemas.microsoft.com/office/powerpoint/2010/main" val="152764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8103-5684-A4B5-AEBB-86286F76E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0D57-B74B-405D-BCA6-35A99F26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268" y="0"/>
            <a:ext cx="6787747" cy="1593507"/>
          </a:xfrm>
        </p:spPr>
        <p:txBody>
          <a:bodyPr/>
          <a:lstStyle/>
          <a:p>
            <a:r>
              <a:rPr lang="en-US" dirty="0"/>
              <a:t>Container Properties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8B0F-D08E-0435-E107-A739D8B4EEF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9"/>
            <a:ext cx="8924348" cy="4244252"/>
          </a:xfrm>
        </p:spPr>
        <p:txBody>
          <a:bodyPr tIns="457200">
            <a:noAutofit/>
          </a:bodyPr>
          <a:lstStyle/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display</a:t>
            </a:r>
            <a:r>
              <a:rPr lang="en-US" sz="1800" dirty="0">
                <a:solidFill>
                  <a:schemeClr val="bg1"/>
                </a:solidFill>
              </a:rPr>
              <a:t>: flex; → activate flexbox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flex-direction</a:t>
            </a:r>
            <a:r>
              <a:rPr lang="en-US" sz="1800" dirty="0">
                <a:solidFill>
                  <a:schemeClr val="bg1"/>
                </a:solidFill>
              </a:rPr>
              <a:t>: → row | row-reverse | column | column-reverse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justify-content</a:t>
            </a:r>
            <a:r>
              <a:rPr lang="en-US" sz="1800" dirty="0">
                <a:solidFill>
                  <a:schemeClr val="bg1"/>
                </a:solidFill>
              </a:rPr>
              <a:t>: → flex-start | flex-end | center | space-between | space-around | space-evenly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align-items</a:t>
            </a:r>
            <a:r>
              <a:rPr lang="en-US" sz="1800" dirty="0">
                <a:solidFill>
                  <a:schemeClr val="bg1"/>
                </a:solidFill>
              </a:rPr>
              <a:t>: → stretch | flex-start | flex-end | center | baseline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flex-wrap</a:t>
            </a:r>
            <a:r>
              <a:rPr lang="en-US" sz="1800" dirty="0">
                <a:solidFill>
                  <a:schemeClr val="bg1"/>
                </a:solidFill>
              </a:rPr>
              <a:t>: → nowrap | wrap | wrap-reverse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1800" dirty="0">
                <a:solidFill>
                  <a:srgbClr val="0070C0"/>
                </a:solidFill>
              </a:rPr>
              <a:t>align-content</a:t>
            </a:r>
            <a:r>
              <a:rPr lang="en-US" sz="1800" dirty="0">
                <a:solidFill>
                  <a:schemeClr val="bg1"/>
                </a:solidFill>
              </a:rPr>
              <a:t>: → controls spacing between wrapped rows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15A7A5-236B-11EF-0BDF-20DD9AA54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220445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A616-4951-E64D-C19E-0D54D0045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D0F1-1B23-7F7D-916D-0DA747281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42" y="-142926"/>
            <a:ext cx="8466513" cy="1112744"/>
          </a:xfrm>
        </p:spPr>
        <p:txBody>
          <a:bodyPr/>
          <a:lstStyle/>
          <a:p>
            <a:pPr fontAlgn="base"/>
            <a:r>
              <a:rPr lang="en-US" b="0" dirty="0"/>
              <a:t>Basic Concepts structure UI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C1BE93-8391-02C6-082E-FB8FE5BC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76AC8B3-BEF3-E1D2-3A56-42774A09400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8909"/>
            <a:ext cx="12192000" cy="4849091"/>
          </a:xfrm>
        </p:spPr>
      </p:pic>
    </p:spTree>
    <p:extLst>
      <p:ext uri="{BB962C8B-B14F-4D97-AF65-F5344CB8AC3E}">
        <p14:creationId xmlns:p14="http://schemas.microsoft.com/office/powerpoint/2010/main" val="208865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A0C61-BC62-BF1F-4EAA-3DB8D5AEB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19DD3-4A02-77B5-1510-406112E19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3"/>
            <a:ext cx="7856913" cy="877228"/>
          </a:xfrm>
        </p:spPr>
        <p:txBody>
          <a:bodyPr/>
          <a:lstStyle/>
          <a:p>
            <a:pPr fontAlgn="base"/>
            <a:r>
              <a:rPr lang="en-US" b="0" dirty="0"/>
              <a:t>Basic Concepts structure UI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2EC67F-DCA8-661B-CD95-521E35172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85863-07E7-8D0E-06D7-C985CAF6F78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424546"/>
            <a:ext cx="10806690" cy="4054311"/>
          </a:xfrm>
        </p:spPr>
      </p:pic>
    </p:spTree>
    <p:extLst>
      <p:ext uri="{BB962C8B-B14F-4D97-AF65-F5344CB8AC3E}">
        <p14:creationId xmlns:p14="http://schemas.microsoft.com/office/powerpoint/2010/main" val="215503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AF1F0-DC4C-E34D-2A74-F58C412E2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A895-B6C9-A1BB-C9A5-245E86C23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3"/>
            <a:ext cx="7856913" cy="877228"/>
          </a:xfrm>
        </p:spPr>
        <p:txBody>
          <a:bodyPr/>
          <a:lstStyle/>
          <a:p>
            <a:pPr fontAlgn="base"/>
            <a:r>
              <a:rPr lang="en-US" b="0" dirty="0"/>
              <a:t>Basic Concepts structure UI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6DC268-707C-0BA8-76B3-C0398D9CA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74D336-93BF-14E0-6695-1AD3BC9331A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3" y="2281238"/>
            <a:ext cx="12095018" cy="4576762"/>
          </a:xfrm>
        </p:spPr>
      </p:pic>
    </p:spTree>
    <p:extLst>
      <p:ext uri="{BB962C8B-B14F-4D97-AF65-F5344CB8AC3E}">
        <p14:creationId xmlns:p14="http://schemas.microsoft.com/office/powerpoint/2010/main" val="2640008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D25F6-C7CC-85B1-60C0-F9638E765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1F5D-10E8-CF2C-1052-0AFAD4B2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3"/>
            <a:ext cx="7856913" cy="877228"/>
          </a:xfrm>
        </p:spPr>
        <p:txBody>
          <a:bodyPr/>
          <a:lstStyle/>
          <a:p>
            <a:pPr fontAlgn="base"/>
            <a:r>
              <a:rPr lang="en-US" b="0" dirty="0"/>
              <a:t>Basic Concepts structure UI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5D9AD5-E073-A958-F810-6EB259EC7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6EABD3-7BBD-137A-9214-DA653F86EE0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51" y="1066801"/>
            <a:ext cx="11003280" cy="5729866"/>
          </a:xfrm>
        </p:spPr>
      </p:pic>
    </p:spTree>
    <p:extLst>
      <p:ext uri="{BB962C8B-B14F-4D97-AF65-F5344CB8AC3E}">
        <p14:creationId xmlns:p14="http://schemas.microsoft.com/office/powerpoint/2010/main" val="244395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B9514-F5C5-8AA4-A07D-A200A9538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9950-8E6C-C603-B033-223AD7A4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3"/>
            <a:ext cx="7856913" cy="572426"/>
          </a:xfrm>
        </p:spPr>
        <p:txBody>
          <a:bodyPr/>
          <a:lstStyle/>
          <a:p>
            <a:pPr fontAlgn="base"/>
            <a:r>
              <a:rPr lang="en-US" b="0" dirty="0"/>
              <a:t>Basic Concepts structure UI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184E012-C60B-DD65-44BE-39B104DDBD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display: grid;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turns an element into a grid container.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grid-template-rows / grid-template-columns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define rows and columns.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AC46EF-6E61-F848-8654-06F906C212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2262"/>
            <a:ext cx="12192000" cy="6065738"/>
          </a:xfrm>
        </p:spPr>
      </p:pic>
    </p:spTree>
    <p:extLst>
      <p:ext uri="{BB962C8B-B14F-4D97-AF65-F5344CB8AC3E}">
        <p14:creationId xmlns:p14="http://schemas.microsoft.com/office/powerpoint/2010/main" val="3824018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02EC2-5CDE-CB58-C6CF-39785851F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5FEF-8833-49CC-2D2F-12EB18BE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Display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B69F0-B337-E2EC-3154-2CE350361E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4283075" cy="3709987"/>
          </a:xfrm>
        </p:spPr>
        <p:txBody>
          <a:bodyPr tIns="457200">
            <a:normAutofit fontScale="70000" lnSpcReduction="20000"/>
          </a:bodyPr>
          <a:lstStyle/>
          <a:p>
            <a:pPr marL="0" indent="0">
              <a:buNone/>
            </a:pPr>
            <a:r>
              <a:rPr lang="en-US" b="0" dirty="0"/>
              <a:t> &lt;div class="</a:t>
            </a:r>
            <a:r>
              <a:rPr lang="en-US" b="0" dirty="0">
                <a:solidFill>
                  <a:schemeClr val="accent3"/>
                </a:solidFill>
              </a:rPr>
              <a:t>container</a:t>
            </a:r>
            <a:r>
              <a:rPr lang="en-US" b="0" dirty="0"/>
              <a:t>"&gt;</a:t>
            </a:r>
          </a:p>
          <a:p>
            <a:pPr marL="0" indent="0">
              <a:buNone/>
            </a:pPr>
            <a:r>
              <a:rPr lang="en-US" b="0" dirty="0"/>
              <a:t>    &lt;div class="box1"&gt;Box 1&lt;/div&gt;</a:t>
            </a:r>
          </a:p>
          <a:p>
            <a:pPr marL="0" indent="0">
              <a:buNone/>
            </a:pPr>
            <a:r>
              <a:rPr lang="en-US" b="0" dirty="0"/>
              <a:t>    &lt;div class="box2"&gt;Box 2&lt;/div&gt;</a:t>
            </a:r>
          </a:p>
          <a:p>
            <a:pPr marL="0" indent="0">
              <a:buNone/>
            </a:pPr>
            <a:r>
              <a:rPr lang="en-US" b="0" dirty="0"/>
              <a:t>    &lt;div class="box3"&gt;Box 3&lt;/div&gt;</a:t>
            </a:r>
          </a:p>
          <a:p>
            <a:pPr marL="0" indent="0">
              <a:buNone/>
            </a:pPr>
            <a:r>
              <a:rPr lang="en-US" b="0" dirty="0"/>
              <a:t>    &lt;div class="box4"&gt;Box 4&lt;/div&gt;</a:t>
            </a:r>
          </a:p>
          <a:p>
            <a:pPr marL="0" indent="0">
              <a:buNone/>
            </a:pPr>
            <a:r>
              <a:rPr lang="en-US" b="0" dirty="0"/>
              <a:t>    &lt;div class="box5"&gt;Box 5&lt;/div&gt;</a:t>
            </a:r>
          </a:p>
          <a:p>
            <a:pPr marL="0" indent="0">
              <a:buNone/>
            </a:pPr>
            <a:r>
              <a:rPr lang="en-US" b="0" dirty="0"/>
              <a:t>    &lt;div class="box6"&gt;Box 6&lt;/div&gt;</a:t>
            </a:r>
          </a:p>
          <a:p>
            <a:pPr marL="0" indent="0">
              <a:buNone/>
            </a:pPr>
            <a:r>
              <a:rPr lang="en-US" b="0" dirty="0"/>
              <a:t>  &lt;/div&gt;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516FB62-5C6F-B748-F310-3588137C6450}"/>
              </a:ext>
            </a:extLst>
          </p:cNvPr>
          <p:cNvSpPr txBox="1">
            <a:spLocks/>
          </p:cNvSpPr>
          <p:nvPr/>
        </p:nvSpPr>
        <p:spPr>
          <a:xfrm>
            <a:off x="4074219" y="1921020"/>
            <a:ext cx="5263746" cy="3709987"/>
          </a:xfrm>
          <a:prstGeom prst="rect">
            <a:avLst/>
          </a:prstGeom>
        </p:spPr>
        <p:txBody>
          <a:bodyPr vert="horz" lIns="0" tIns="4572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0" dirty="0"/>
              <a:t> .</a:t>
            </a:r>
            <a:r>
              <a:rPr lang="en-US" sz="2000" b="0" dirty="0">
                <a:solidFill>
                  <a:schemeClr val="accent3"/>
                </a:solidFill>
              </a:rPr>
              <a:t>container</a:t>
            </a:r>
            <a:r>
              <a:rPr lang="en-US" sz="2000" b="0" dirty="0"/>
              <a:t> {</a:t>
            </a:r>
          </a:p>
          <a:p>
            <a:pPr marL="0" indent="0">
              <a:buNone/>
            </a:pPr>
            <a:r>
              <a:rPr lang="en-US" sz="2000" b="0" dirty="0"/>
              <a:t>      </a:t>
            </a:r>
            <a:r>
              <a:rPr lang="en-US" sz="2000" b="0" dirty="0">
                <a:solidFill>
                  <a:schemeClr val="accent3"/>
                </a:solidFill>
              </a:rPr>
              <a:t>display</a:t>
            </a:r>
            <a:r>
              <a:rPr lang="en-US" sz="2000" b="0" dirty="0"/>
              <a:t>: grid;</a:t>
            </a:r>
          </a:p>
          <a:p>
            <a:pPr marL="0" indent="0">
              <a:buNone/>
            </a:pPr>
            <a:r>
              <a:rPr lang="en-US" sz="2000" b="0" dirty="0"/>
              <a:t>      </a:t>
            </a:r>
            <a:r>
              <a:rPr lang="en-US" sz="2000" b="0" dirty="0">
                <a:solidFill>
                  <a:schemeClr val="accent3"/>
                </a:solidFill>
              </a:rPr>
              <a:t>grid-template-columns</a:t>
            </a:r>
            <a:r>
              <a:rPr lang="en-US" sz="2000" b="0" dirty="0"/>
              <a:t>: 100px 100px 100px; </a:t>
            </a:r>
          </a:p>
          <a:p>
            <a:pPr marL="0" indent="0">
              <a:buNone/>
            </a:pPr>
            <a:r>
              <a:rPr lang="en-US" sz="2000" b="0" dirty="0"/>
              <a:t>      </a:t>
            </a:r>
            <a:r>
              <a:rPr lang="en-US" sz="2000" b="0" dirty="0">
                <a:solidFill>
                  <a:schemeClr val="accent3"/>
                </a:solidFill>
              </a:rPr>
              <a:t>grid-template-rows</a:t>
            </a:r>
            <a:r>
              <a:rPr lang="en-US" sz="2000" b="0" dirty="0"/>
              <a:t>: 100px 100px 100px ; </a:t>
            </a:r>
          </a:p>
          <a:p>
            <a:pPr marL="0" indent="0">
              <a:buNone/>
            </a:pPr>
            <a:r>
              <a:rPr lang="en-US" sz="2000" b="0" dirty="0"/>
              <a:t>     </a:t>
            </a:r>
            <a:r>
              <a:rPr lang="en-US" sz="2000" b="0" dirty="0">
                <a:solidFill>
                  <a:schemeClr val="accent3"/>
                </a:solidFill>
              </a:rPr>
              <a:t>gap</a:t>
            </a:r>
            <a:r>
              <a:rPr lang="en-US" sz="2000" b="0" dirty="0"/>
              <a:t>: 15px;</a:t>
            </a:r>
          </a:p>
          <a:p>
            <a:pPr marL="0" indent="0">
              <a:buNone/>
            </a:pPr>
            <a:r>
              <a:rPr lang="en-US" sz="2000" b="0" dirty="0"/>
              <a:t>      </a:t>
            </a:r>
            <a:r>
              <a:rPr lang="en-US" sz="2000" b="0" dirty="0">
                <a:solidFill>
                  <a:schemeClr val="accent3"/>
                </a:solidFill>
              </a:rPr>
              <a:t>padding</a:t>
            </a:r>
            <a:r>
              <a:rPr lang="en-US" sz="2000" b="0" dirty="0"/>
              <a:t>: 20px;</a:t>
            </a:r>
          </a:p>
          <a:p>
            <a:pPr marL="0" indent="0">
              <a:buNone/>
            </a:pPr>
            <a:r>
              <a:rPr lang="en-US" sz="2000" b="0" dirty="0"/>
              <a:t>    }</a:t>
            </a:r>
          </a:p>
          <a:p>
            <a:pPr marL="0" indent="0"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2758350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">
      <a:dk1>
        <a:sysClr val="windowText" lastClr="000000"/>
      </a:dk1>
      <a:lt1>
        <a:sysClr val="window" lastClr="FFFFFF"/>
      </a:lt1>
      <a:dk2>
        <a:srgbClr val="632E62"/>
      </a:dk2>
      <a:lt2>
        <a:srgbClr val="000000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</TotalTime>
  <Words>443</Words>
  <Application>Microsoft Office PowerPoint</Application>
  <PresentationFormat>Widescreen</PresentationFormat>
  <Paragraphs>67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Custom</vt:lpstr>
      <vt:lpstr>Flexible Box Layout</vt:lpstr>
      <vt:lpstr>Flexible Box Layout</vt:lpstr>
      <vt:lpstr>Container Properties</vt:lpstr>
      <vt:lpstr>Basic Concepts structure UI </vt:lpstr>
      <vt:lpstr>Basic Concepts structure UI </vt:lpstr>
      <vt:lpstr>Basic Concepts structure UI </vt:lpstr>
      <vt:lpstr>Basic Concepts structure UI </vt:lpstr>
      <vt:lpstr>Basic Concepts structure UI </vt:lpstr>
      <vt:lpstr>Display code</vt:lpstr>
      <vt:lpstr>Display code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</cp:revision>
  <dcterms:created xsi:type="dcterms:W3CDTF">2025-08-30T06:40:29Z</dcterms:created>
  <dcterms:modified xsi:type="dcterms:W3CDTF">2025-08-30T11:33:27Z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