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U2fG0sll9ekaxUHnw70uelnRm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5F62B-846E-4DB4-9935-E924F33D2E74}">
  <a:tblStyle styleId="{72D5F62B-846E-4DB4-9935-E924F33D2E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b35a6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cbb35a63d9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opics.worldbank.org/world-development-indicators/themes/peop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SI206 Discussion 8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1400"/>
              <a:buNone/>
            </a:pPr>
            <a:r>
              <a:rPr lang="en-US" sz="5200" dirty="0"/>
              <a:t>API &amp; JSON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124206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Objective</a:t>
            </a:r>
            <a:endParaRPr sz="2200"/>
          </a:p>
        </p:txBody>
      </p:sp>
      <p:sp>
        <p:nvSpPr>
          <p:cNvPr id="54" name="Google Shape;54;p2"/>
          <p:cNvSpPr txBox="1"/>
          <p:nvPr/>
        </p:nvSpPr>
        <p:spPr>
          <a:xfrm>
            <a:off x="464313" y="1136586"/>
            <a:ext cx="8284200" cy="28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The purpose of today’s section is to get familiar with API and JSON.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4860" marR="0" lvl="1" indent="-329565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Create an API request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4860" marR="0" lvl="1" indent="-329565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 familiar with JSON viewer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4860" marR="326390" lvl="1" indent="-328929" algn="l" rtl="0">
              <a:lnSpc>
                <a:spcPct val="1262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Understand the difference between JSON format and python  format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4860" marR="0" lvl="1" indent="-329565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Analyze nested data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4860" marR="0" lvl="1" indent="-329565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390399" y="527710"/>
            <a:ext cx="8245475" cy="34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Understand the difference between JSON format and python format</a:t>
            </a:r>
            <a:endParaRPr sz="2100"/>
          </a:p>
        </p:txBody>
      </p:sp>
      <p:sp>
        <p:nvSpPr>
          <p:cNvPr id="60" name="Google Shape;60;p3"/>
          <p:cNvSpPr txBox="1"/>
          <p:nvPr/>
        </p:nvSpPr>
        <p:spPr>
          <a:xfrm>
            <a:off x="390399" y="1454975"/>
            <a:ext cx="59245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rPr>
              <a:t>url = “</a:t>
            </a:r>
            <a:r>
              <a:rPr lang="en-US" sz="1800" b="0" i="0" u="sng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https://api.sunrise-sunset.org/json?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sng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lat=36.7201600&amp;lng=-4.4203400&amp;date=today</a:t>
            </a:r>
            <a:r>
              <a:rPr lang="en-US" sz="1800" b="0" i="0" u="none" strike="noStrike" cap="none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371349" y="2107941"/>
          <a:ext cx="7607300" cy="1249550"/>
        </p:xfrm>
        <a:graphic>
          <a:graphicData uri="http://schemas.openxmlformats.org/drawingml/2006/table">
            <a:tbl>
              <a:tblPr firstRow="1" bandRow="1">
                <a:noFill/>
                <a:tableStyleId>{72D5F62B-846E-4DB4-9935-E924F33D2E74}</a:tableStyleId>
              </a:tblPr>
              <a:tblGrid>
                <a:gridCol w="7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1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requests.get(url)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0960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receive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data1.text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603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request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 JSON object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json.loads(data2)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609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 -&gt;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5858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 object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800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2" name="Google Shape;62;p3"/>
          <p:cNvGrpSpPr/>
          <p:nvPr/>
        </p:nvGrpSpPr>
        <p:grpSpPr>
          <a:xfrm>
            <a:off x="568473" y="3990298"/>
            <a:ext cx="7898130" cy="979806"/>
            <a:chOff x="568473" y="3990298"/>
            <a:chExt cx="7898130" cy="979806"/>
          </a:xfrm>
        </p:grpSpPr>
        <p:sp>
          <p:nvSpPr>
            <p:cNvPr id="63" name="Google Shape;63;p3"/>
            <p:cNvSpPr/>
            <p:nvPr/>
          </p:nvSpPr>
          <p:spPr>
            <a:xfrm>
              <a:off x="568473" y="3990298"/>
              <a:ext cx="7898130" cy="979805"/>
            </a:xfrm>
            <a:custGeom>
              <a:avLst/>
              <a:gdLst/>
              <a:ahLst/>
              <a:cxnLst/>
              <a:rect l="l" t="t" r="r" b="b"/>
              <a:pathLst>
                <a:path w="7898130" h="979804" extrusionOk="0">
                  <a:moveTo>
                    <a:pt x="7898104" y="0"/>
                  </a:moveTo>
                  <a:lnTo>
                    <a:pt x="0" y="0"/>
                  </a:lnTo>
                  <a:lnTo>
                    <a:pt x="0" y="979802"/>
                  </a:lnTo>
                  <a:lnTo>
                    <a:pt x="7898104" y="979802"/>
                  </a:lnTo>
                  <a:lnTo>
                    <a:pt x="789810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8473" y="3990299"/>
              <a:ext cx="7898130" cy="979805"/>
            </a:xfrm>
            <a:custGeom>
              <a:avLst/>
              <a:gdLst/>
              <a:ahLst/>
              <a:cxnLst/>
              <a:rect l="l" t="t" r="r" b="b"/>
              <a:pathLst>
                <a:path w="7898130" h="979804" extrusionOk="0">
                  <a:moveTo>
                    <a:pt x="0" y="0"/>
                  </a:moveTo>
                  <a:lnTo>
                    <a:pt x="7898104" y="0"/>
                  </a:lnTo>
                  <a:lnTo>
                    <a:pt x="7898104" y="979802"/>
                  </a:lnTo>
                  <a:lnTo>
                    <a:pt x="0" y="9798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858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3"/>
          <p:cNvSpPr txBox="1"/>
          <p:nvPr/>
        </p:nvSpPr>
        <p:spPr>
          <a:xfrm>
            <a:off x="390399" y="3542855"/>
            <a:ext cx="7432675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rPr>
              <a:t>data4 = json.dumps(data3)	# Python -&gt; JSON object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26440" marR="0" lvl="0" indent="-3562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data2 and data4 are identical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6440" marR="0" lvl="0" indent="-3562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paste data2 or data4 to JSON Online Editor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90399" y="220967"/>
            <a:ext cx="8271509" cy="28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50"/>
              <a:t>JSON Editor Online : </a:t>
            </a:r>
            <a:r>
              <a:rPr lang="en-US" sz="1650" u="sng">
                <a:solidFill>
                  <a:srgbClr val="0000FF"/>
                </a:solidFill>
              </a:rPr>
              <a:t>https://jsoneditoronline.org/#left=local.vigeci&amp;right=local.sinece</a:t>
            </a:r>
            <a:endParaRPr sz="1650"/>
          </a:p>
        </p:txBody>
      </p:sp>
      <p:sp>
        <p:nvSpPr>
          <p:cNvPr id="71" name="Google Shape;71;p4"/>
          <p:cNvSpPr txBox="1"/>
          <p:nvPr/>
        </p:nvSpPr>
        <p:spPr>
          <a:xfrm>
            <a:off x="504699" y="774649"/>
            <a:ext cx="46386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5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Char char="●"/>
            </a:pPr>
            <a:r>
              <a:rPr lang="en-US" sz="2700" b="0" i="0" u="none" strike="noStrike" cap="none" baseline="30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Google "JSON editor online"</a:t>
            </a:r>
            <a:endParaRPr sz="27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Char char="●"/>
            </a:pPr>
            <a:r>
              <a:rPr lang="en-US" sz="2700" b="0" i="0" u="none" strike="noStrike" cap="none" baseline="30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Just copy and paste JSON format strings.</a:t>
            </a:r>
            <a:endParaRPr sz="27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474950" y="1711300"/>
            <a:ext cx="6194100" cy="323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601542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/>
              <a:t>Today’s Task (more detail in starter code)</a:t>
            </a:r>
            <a:endParaRPr sz="2200" dirty="0"/>
          </a:p>
        </p:txBody>
      </p:sp>
      <p:sp>
        <p:nvSpPr>
          <p:cNvPr id="78" name="Google Shape;78;p5"/>
          <p:cNvSpPr txBox="1"/>
          <p:nvPr/>
        </p:nvSpPr>
        <p:spPr>
          <a:xfrm>
            <a:off x="498374" y="966954"/>
            <a:ext cx="8216400" cy="4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Use the World Bank API and get population for different countries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 sz="1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get_population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country_code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date) that takes a country code (e.g. USA, BRA)  and a date in years (e.g. 2017) that returns the value as an integer.</a:t>
            </a:r>
            <a:endParaRPr sz="1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endParaRPr sz="1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get_data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country_code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first_year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second_year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) that takes a country code (e.g. USA, BRA)  and two consecutive years (e.g. 2004 and 2005) that returns the data from the API after converting it to a python list.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population_growth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country_code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first_year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second_year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) that calls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get_data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country_code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first_year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second_year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) and returns the population growth of the country for the two years in a tuple.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b35a63d9_0_0"/>
          <p:cNvSpPr txBox="1">
            <a:spLocks noGrp="1"/>
          </p:cNvSpPr>
          <p:nvPr>
            <p:ph type="title"/>
          </p:nvPr>
        </p:nvSpPr>
        <p:spPr>
          <a:xfrm>
            <a:off x="2688559" y="1076358"/>
            <a:ext cx="364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DEMO</a:t>
            </a:r>
            <a:endParaRPr sz="4200"/>
          </a:p>
        </p:txBody>
      </p:sp>
      <p:sp>
        <p:nvSpPr>
          <p:cNvPr id="84" name="Google Shape;84;gcbb35a63d9_0_0"/>
          <p:cNvSpPr txBox="1">
            <a:spLocks noGrp="1"/>
          </p:cNvSpPr>
          <p:nvPr>
            <p:ph type="body" idx="1"/>
          </p:nvPr>
        </p:nvSpPr>
        <p:spPr>
          <a:xfrm>
            <a:off x="519349" y="2788816"/>
            <a:ext cx="7608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Walking through how to solve </a:t>
            </a:r>
            <a:r>
              <a:rPr lang="en-US" sz="2650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get_gdp</a:t>
            </a:r>
            <a:r>
              <a:rPr lang="en-US" sz="2650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90399" y="294462"/>
            <a:ext cx="32778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How to go about TASK 1?</a:t>
            </a:r>
            <a:endParaRPr sz="2200"/>
          </a:p>
        </p:txBody>
      </p:sp>
      <p:sp>
        <p:nvSpPr>
          <p:cNvPr id="90" name="Google Shape;90;p6"/>
          <p:cNvSpPr txBox="1"/>
          <p:nvPr/>
        </p:nvSpPr>
        <p:spPr>
          <a:xfrm>
            <a:off x="459868" y="932980"/>
            <a:ext cx="8120380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9875" marR="1982470" lvl="0" indent="-257809" algn="l" rtl="0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Read documentation for World Bank API </a:t>
            </a:r>
            <a:r>
              <a:rPr lang="en-US" sz="15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https://datahelpdesk.worldbank.org/knowledgebase/articles/898581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0" lvl="0" indent="-2578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What is the base URL of the World Bank API?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210820" lvl="0" indent="-257809" algn="l" rtl="0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What is the code for population information? (Scroll to "Featured Indicators” on the page  below)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http://datatopics.worldbank.org/world-development-indicators/themes/people.html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5080" lvl="0" indent="-257809" algn="l" rtl="0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AutoNum type="arabicPeriod" startAt="4"/>
            </a:pPr>
            <a:r>
              <a:rPr lang="en-US" sz="15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How should the parameters about </a:t>
            </a:r>
            <a:r>
              <a:rPr lang="en-US" sz="15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gdp</a:t>
            </a:r>
            <a:r>
              <a:rPr lang="en-US" sz="15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, country, and year be combined with the base  URL?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SI206 Discussion 8 API &amp; JSON</vt:lpstr>
      <vt:lpstr>Objective</vt:lpstr>
      <vt:lpstr>Understand the difference between JSON format and python format</vt:lpstr>
      <vt:lpstr>JSON Editor Online : https://jsoneditoronline.org/#left=local.vigeci&amp;right=local.sinece</vt:lpstr>
      <vt:lpstr>Today’s Task (more detail in starter code)</vt:lpstr>
      <vt:lpstr>DEMO</vt:lpstr>
      <vt:lpstr>How to go about TASK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SI206 Discussion 8 API &amp; JSON</dc:title>
  <cp:lastModifiedBy>Hardy, Amanda</cp:lastModifiedBy>
  <cp:revision>1</cp:revision>
  <dcterms:created xsi:type="dcterms:W3CDTF">2021-03-05T22:28:47Z</dcterms:created>
  <dcterms:modified xsi:type="dcterms:W3CDTF">2022-03-04T17:02:05Z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2021-03-05T00:00:00Z</vt:filetime>
  </property>
</Properties>
</file>