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3"/>
    <p:sldId id="16140622" r:id="rId4"/>
    <p:sldId id="262" r:id="rId5"/>
    <p:sldId id="263" r:id="rId6"/>
    <p:sldId id="16140626" r:id="rId7"/>
    <p:sldId id="265" r:id="rId8"/>
    <p:sldId id="16140625" r:id="rId9"/>
    <p:sldId id="16140634" r:id="rId10"/>
    <p:sldId id="16140628" r:id="rId11"/>
    <p:sldId id="16140635" r:id="rId12"/>
    <p:sldId id="16140636" r:id="rId13"/>
    <p:sldId id="16140630" r:id="rId14"/>
    <p:sldId id="16140629" r:id="rId15"/>
    <p:sldId id="16140623" r:id="rId16"/>
    <p:sldId id="16140627" r:id="rId17"/>
    <p:sldId id="16140637"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IN" altLang="en-US" b="1" dirty="0" smtClean="0">
                <a:solidFill>
                  <a:schemeClr val="accent1"/>
                </a:solidFill>
                <a:latin typeface="Arial" panose="020B0604020202020204"/>
                <a:cs typeface="Arial" panose="020B0604020202020204"/>
              </a:rPr>
              <a:t>NUTRITION</a:t>
            </a:r>
            <a:r>
              <a:rPr lang="en-US" b="1" dirty="0" smtClean="0">
                <a:solidFill>
                  <a:schemeClr val="accent1"/>
                </a:solidFill>
                <a:latin typeface="Arial" panose="020B0604020202020204"/>
                <a:cs typeface="Arial" panose="020B0604020202020204"/>
              </a:rPr>
              <a:t> age</a:t>
            </a:r>
            <a:r>
              <a:rPr lang="en-US" b="1" dirty="0" smtClean="0">
                <a:ln/>
                <a:solidFill>
                  <a:schemeClr val="accent1"/>
                </a:solidFill>
                <a:effectLst>
                  <a:outerShdw blurRad="38100" dist="25400" dir="5400000" algn="ctr" rotWithShape="0">
                    <a:srgbClr val="6E747A">
                      <a:alpha val="43000"/>
                    </a:srgbClr>
                  </a:outerShdw>
                </a:effectLst>
                <a:latin typeface="Arial" panose="020B0604020202020204"/>
                <a:cs typeface="Arial" panose="020B0604020202020204"/>
              </a:rPr>
              <a:t>nt</a:t>
            </a:r>
            <a:endParaRPr lang="en-US" b="1" dirty="0" smtClean="0">
              <a:ln/>
              <a:solidFill>
                <a:schemeClr val="accent1"/>
              </a:solidFill>
              <a:effectLst>
                <a:outerShdw blurRad="38100" dist="25400" dir="5400000" algn="ctr" rotWithShape="0">
                  <a:srgbClr val="6E747A">
                    <a:alpha val="43000"/>
                  </a:srgbClr>
                </a:outerShdw>
              </a:effectLst>
              <a:latin typeface="Arial" panose="020B0604020202020204"/>
              <a:cs typeface="Arial" panose="020B0604020202020204"/>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IBM </a:t>
            </a:r>
            <a:r>
              <a:rPr lang="en-IN" altLang="en-US" sz="3200" b="1" dirty="0">
                <a:solidFill>
                  <a:schemeClr val="accent1">
                    <a:lumMod val="75000"/>
                  </a:schemeClr>
                </a:solidFill>
                <a:latin typeface="Arial" panose="020B0604020202020204"/>
                <a:cs typeface="Arial" panose="020B0604020202020204"/>
              </a:rPr>
              <a:t>AICTE</a:t>
            </a:r>
            <a:r>
              <a:rPr lang="en-US" sz="3200" b="1" dirty="0">
                <a:solidFill>
                  <a:schemeClr val="accent1">
                    <a:lumMod val="75000"/>
                  </a:schemeClr>
                </a:solidFill>
                <a:latin typeface="Arial" panose="020B0604020202020204"/>
                <a:cs typeface="Arial" panose="020B0604020202020204"/>
              </a:rPr>
              <a:t>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pitchFamily="34" charset="0"/>
                <a:cs typeface="Arial" panose="020B0604020202020204" pitchFamily="34" charset="0"/>
              </a:rPr>
              <a:t>Student name </a:t>
            </a:r>
            <a:r>
              <a:rPr lang="en-US" sz="2000" b="1" dirty="0">
                <a:solidFill>
                  <a:schemeClr val="accent1">
                    <a:lumMod val="75000"/>
                  </a:schemeClr>
                </a:solidFill>
                <a:latin typeface="Arial" panose="020B0604020202020204" pitchFamily="34" charset="0"/>
                <a:cs typeface="Arial" panose="020B0604020202020204" pitchFamily="34" charset="0"/>
              </a:rPr>
              <a:t>:</a:t>
            </a:r>
            <a:r>
              <a:rPr lang="en-IN" altLang="en-US" sz="2000" b="1" dirty="0">
                <a:solidFill>
                  <a:schemeClr val="accent1">
                    <a:lumMod val="75000"/>
                  </a:schemeClr>
                </a:solidFill>
                <a:latin typeface="Arial" panose="020B0604020202020204" pitchFamily="34" charset="0"/>
                <a:cs typeface="Arial" panose="020B0604020202020204" pitchFamily="34" charset="0"/>
              </a:rPr>
              <a:t> </a:t>
            </a:r>
            <a:r>
              <a:rPr lang="en-IN" altLang="en-US" sz="2000" b="1" dirty="0">
                <a:ln/>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sym typeface="+mn-ea"/>
              </a:rPr>
              <a:t>AMJATH HUSSAIN S</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College Name &amp; Department : </a:t>
            </a:r>
            <a:r>
              <a:rPr lang="en-IN" altLang="en-US" sz="2000" b="1" dirty="0">
                <a:ln/>
                <a:solidFill>
                  <a:schemeClr val="accent1"/>
                </a:solidFill>
                <a:effectLst>
                  <a:outerShdw blurRad="38100" dist="25400" dir="5400000" algn="ctr" rotWithShape="0">
                    <a:srgbClr val="6E747A">
                      <a:alpha val="43000"/>
                    </a:srgbClr>
                  </a:outerShdw>
                </a:effectLst>
                <a:latin typeface="Arial" panose="020B0604020202020204"/>
                <a:cs typeface="Arial" panose="020B0604020202020204"/>
              </a:rPr>
              <a:t>K. RAMAKRISHNAN COLLEGE OF ENGINEERING &amp; Department of </a:t>
            </a:r>
            <a:r>
              <a:rPr lang="en-IN" altLang="en-US" sz="2000" b="1" dirty="0">
                <a:ln/>
                <a:solidFill>
                  <a:schemeClr val="accent1"/>
                </a:solidFill>
                <a:effectLst>
                  <a:outerShdw blurRad="38100" dist="25400" dir="5400000" algn="ctr" rotWithShape="0">
                    <a:srgbClr val="6E747A">
                      <a:alpha val="43000"/>
                    </a:srgbClr>
                  </a:outerShdw>
                </a:effectLst>
                <a:latin typeface="Arial" panose="020B0604020202020204"/>
                <a:cs typeface="Arial" panose="020B0604020202020204"/>
                <a:sym typeface="+mn-ea"/>
              </a:rPr>
              <a:t>B.tech (AI&amp;DS)</a:t>
            </a:r>
            <a:endParaRPr lang="en-US" sz="2000" b="1" dirty="0">
              <a:ln/>
              <a:solidFill>
                <a:schemeClr val="accent1"/>
              </a:solidFill>
              <a:effectLst>
                <a:outerShdw blurRad="38100" dist="25400" dir="5400000" algn="ctr" rotWithShape="0">
                  <a:srgbClr val="6E747A">
                    <a:alpha val="43000"/>
                  </a:srgbClr>
                </a:outerShdw>
              </a:effectLst>
              <a:latin typeface="Arial" panose="020B0604020202020204"/>
              <a:cs typeface="Arial" panose="020B0604020202020204"/>
            </a:endParaRPr>
          </a:p>
          <a:p>
            <a:endParaRPr lang="en-US" sz="2000" b="1" dirty="0">
              <a:ln/>
              <a:solidFill>
                <a:schemeClr val="accent1"/>
              </a:solidFill>
              <a:effectLst>
                <a:outerShdw blurRad="38100" dist="25400" dir="5400000" algn="ctr" rotWithShape="0">
                  <a:srgbClr val="6E747A">
                    <a:alpha val="43000"/>
                  </a:srgbClr>
                </a:outerShdw>
              </a:effectLst>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Picture 3" descr="C:\Users\amjat\OneDrive\Pictures\Screenshots\Question 2.pngQuestion 2"/>
          <p:cNvPicPr>
            <a:picLocks noChangeAspect="1"/>
          </p:cNvPicPr>
          <p:nvPr/>
        </p:nvPicPr>
        <p:blipFill>
          <a:blip r:embed="rId1"/>
          <a:srcRect l="14061" t="-216" r="21348" b="216"/>
          <a:stretch>
            <a:fillRect/>
          </a:stretch>
        </p:blipFill>
        <p:spPr>
          <a:xfrm>
            <a:off x="5235575" y="617855"/>
            <a:ext cx="5842635" cy="5598160"/>
          </a:xfrm>
          <a:prstGeom prst="rect">
            <a:avLst/>
          </a:prstGeom>
        </p:spPr>
      </p:pic>
      <p:sp>
        <p:nvSpPr>
          <p:cNvPr id="3" name="Text Box 2"/>
          <p:cNvSpPr txBox="1"/>
          <p:nvPr/>
        </p:nvSpPr>
        <p:spPr>
          <a:xfrm>
            <a:off x="580390" y="1372870"/>
            <a:ext cx="4140200" cy="4843145"/>
          </a:xfrm>
          <a:prstGeom prst="rect">
            <a:avLst/>
          </a:prstGeom>
          <a:noFill/>
        </p:spPr>
        <p:txBody>
          <a:bodyPr wrap="square" rtlCol="0">
            <a:noAutofit/>
          </a:bodyPr>
          <a:p>
            <a:pPr indent="0" algn="l">
              <a:buNone/>
            </a:pPr>
            <a:r>
              <a:rPr lang="en-US" altLang="en-GB" sz="2000">
                <a:latin typeface="Calibri" panose="020F0502020204030204" charset="0"/>
                <a:cs typeface="Calibri" panose="020F0502020204030204" charset="0"/>
              </a:rPr>
              <a:t>Interactive Nutrition Agent: Responds to user queries in real-time with expert-backed answers.</a:t>
            </a:r>
            <a:endParaRPr lang="en-US" altLang="en-GB" sz="2000">
              <a:latin typeface="Calibri" panose="020F0502020204030204" charset="0"/>
              <a:cs typeface="Calibri" panose="020F0502020204030204" charset="0"/>
            </a:endParaRPr>
          </a:p>
          <a:p>
            <a:pPr indent="0" algn="l">
              <a:buNone/>
            </a:pPr>
            <a:r>
              <a:rPr lang="en-US" altLang="en-GB" sz="2000">
                <a:latin typeface="Calibri" panose="020F0502020204030204" charset="0"/>
                <a:cs typeface="Calibri" panose="020F0502020204030204" charset="0"/>
              </a:rPr>
              <a:t>Culturally Relevant Recommendations: Suggests superfoods commonly found and used in Indian households.</a:t>
            </a:r>
            <a:endParaRPr lang="en-US" altLang="en-GB" sz="2000">
              <a:latin typeface="Calibri" panose="020F0502020204030204" charset="0"/>
              <a:cs typeface="Calibri" panose="020F0502020204030204" charset="0"/>
            </a:endParaRPr>
          </a:p>
          <a:p>
            <a:pPr indent="0" algn="l">
              <a:buNone/>
            </a:pPr>
            <a:r>
              <a:rPr lang="en-US" altLang="en-GB" sz="2000">
                <a:latin typeface="Calibri" panose="020F0502020204030204" charset="0"/>
                <a:cs typeface="Calibri" panose="020F0502020204030204" charset="0"/>
              </a:rPr>
              <a:t>Budget-Friendly Focus: Emphasizes affordability while maintaining nutritional value.</a:t>
            </a:r>
            <a:endParaRPr lang="en-US" altLang="en-GB" sz="2000">
              <a:latin typeface="Calibri" panose="020F0502020204030204" charset="0"/>
              <a:cs typeface="Calibri" panose="020F0502020204030204" charset="0"/>
            </a:endParaRPr>
          </a:p>
          <a:p>
            <a:pPr indent="0" algn="l">
              <a:buNone/>
            </a:pPr>
            <a:r>
              <a:rPr lang="en-US" altLang="en-GB" sz="2000">
                <a:latin typeface="Calibri" panose="020F0502020204030204" charset="0"/>
                <a:cs typeface="Calibri" panose="020F0502020204030204" charset="0"/>
              </a:rPr>
              <a:t>Easy-to-Read Format: Uses numbered lists with bold headings and short explanations for clarity.</a:t>
            </a:r>
            <a:endParaRPr lang="en-US" altLang="en-GB" sz="2000">
              <a:latin typeface="Calibri" panose="020F0502020204030204" charset="0"/>
              <a:cs typeface="Calibri" panose="020F0502020204030204" charset="0"/>
            </a:endParaRPr>
          </a:p>
          <a:p>
            <a:pPr indent="0" algn="l">
              <a:buNone/>
            </a:pPr>
            <a:r>
              <a:rPr lang="en-US" altLang="en-GB" sz="2000">
                <a:latin typeface="Calibri" panose="020F0502020204030204" charset="0"/>
                <a:cs typeface="Calibri" panose="020F0502020204030204" charset="0"/>
              </a:rPr>
              <a:t>Practical Usage Tips: Suggests simple ways to include each superfood in daily meals.</a:t>
            </a:r>
            <a:endParaRPr lang="en-US" altLang="en-GB" sz="2000">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3" name="Picture 2" descr="C:\Users\amjat\OneDrive\Pictures\Screenshots\IBM Project.pngIBM Project"/>
          <p:cNvPicPr>
            <a:picLocks noChangeAspect="1"/>
          </p:cNvPicPr>
          <p:nvPr/>
        </p:nvPicPr>
        <p:blipFill>
          <a:blip r:embed="rId1"/>
          <a:srcRect r="-701"/>
          <a:stretch>
            <a:fillRect/>
          </a:stretch>
        </p:blipFill>
        <p:spPr>
          <a:xfrm>
            <a:off x="581025" y="2082165"/>
            <a:ext cx="11029950" cy="4259580"/>
          </a:xfrm>
          <a:prstGeom prst="rect">
            <a:avLst/>
          </a:prstGeom>
        </p:spPr>
      </p:pic>
      <p:sp>
        <p:nvSpPr>
          <p:cNvPr id="5" name="TextBox 4"/>
          <p:cNvSpPr txBox="1"/>
          <p:nvPr/>
        </p:nvSpPr>
        <p:spPr>
          <a:xfrm>
            <a:off x="581660" y="1559560"/>
            <a:ext cx="11028680"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ctr"/>
            <a:r>
              <a:rPr lang="en-US" sz="2800" dirty="0">
                <a:solidFill>
                  <a:schemeClr val="accent2"/>
                </a:solidFill>
                <a:latin typeface="Calibri" panose="020F0502020204030204"/>
                <a:ea typeface="Calibri" panose="020F0502020204030204"/>
                <a:cs typeface="Calibri" panose="020F0502020204030204"/>
              </a:rPr>
              <a:t>Deployed AI Agent</a:t>
            </a:r>
            <a:endParaRPr lang="en-US" sz="2800" dirty="0">
              <a:solidFill>
                <a:schemeClr val="accent2"/>
              </a:solidFill>
              <a:latin typeface="Calibri" panose="020F0502020204030204"/>
              <a:ea typeface="Calibri" panose="020F0502020204030204"/>
              <a:cs typeface="Calibri" panose="020F0502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normAutofit lnSpcReduction="10000"/>
          </a:bodyPr>
          <a:lstStyle/>
          <a:p>
            <a:pPr marL="305435" indent="-305435"/>
            <a:r>
              <a:rPr lang="en-US" altLang="en-GB" sz="2800" dirty="0">
                <a:solidFill>
                  <a:srgbClr val="404040"/>
                </a:solidFill>
                <a:latin typeface="Calibri" panose="020F0502020204030204"/>
                <a:ea typeface="Calibri" panose="020F0502020204030204"/>
                <a:cs typeface="Calibri" panose="020F0502020204030204"/>
              </a:rPr>
              <a:t>The Nutrition Agent delivers smart, personalized meal planning and guidance tailored to health goals and lifestyle.</a:t>
            </a:r>
            <a:endParaRPr lang="en-US" sz="2800" dirty="0">
              <a:solidFill>
                <a:srgbClr val="404040"/>
              </a:solidFill>
              <a:latin typeface="Calibri" panose="020F0502020204030204"/>
              <a:ea typeface="Calibri" panose="020F0502020204030204"/>
              <a:cs typeface="Calibri" panose="020F0502020204030204"/>
            </a:endParaRPr>
          </a:p>
          <a:p>
            <a:pPr marL="305435" indent="-305435"/>
            <a:r>
              <a:rPr lang="en-IN" sz="2800" dirty="0">
                <a:solidFill>
                  <a:srgbClr val="404040"/>
                </a:solidFill>
                <a:latin typeface="Calibri" panose="020F0502020204030204"/>
                <a:ea typeface="Calibri" panose="020F0502020204030204"/>
                <a:cs typeface="Calibri" panose="020F0502020204030204"/>
              </a:rPr>
              <a:t>I</a:t>
            </a:r>
            <a:r>
              <a:rPr lang="en-US" altLang="en-GB" sz="2800" dirty="0">
                <a:solidFill>
                  <a:srgbClr val="404040"/>
                </a:solidFill>
                <a:latin typeface="Calibri" panose="020F0502020204030204"/>
                <a:ea typeface="Calibri" panose="020F0502020204030204"/>
                <a:cs typeface="Calibri" panose="020F0502020204030204"/>
              </a:rPr>
              <a:t>t saves time by automating diet tracking, nutritional analysis, and food recommendations.</a:t>
            </a:r>
            <a:endParaRPr lang="en-US" sz="2800" dirty="0">
              <a:solidFill>
                <a:srgbClr val="404040"/>
              </a:solidFill>
              <a:latin typeface="Calibri" panose="020F0502020204030204"/>
              <a:ea typeface="Calibri" panose="020F0502020204030204"/>
              <a:cs typeface="Calibri" panose="020F0502020204030204"/>
            </a:endParaRPr>
          </a:p>
          <a:p>
            <a:pPr marL="305435" indent="-305435"/>
            <a:r>
              <a:rPr lang="en-IN" sz="2800" dirty="0">
                <a:solidFill>
                  <a:srgbClr val="404040"/>
                </a:solidFill>
                <a:latin typeface="Calibri" panose="020F0502020204030204"/>
                <a:ea typeface="Calibri" panose="020F0502020204030204"/>
                <a:cs typeface="Calibri" panose="020F0502020204030204"/>
              </a:rPr>
              <a:t> </a:t>
            </a:r>
            <a:r>
              <a:rPr lang="en-US" altLang="en-GB" sz="2800" dirty="0">
                <a:solidFill>
                  <a:srgbClr val="404040"/>
                </a:solidFill>
                <a:latin typeface="Calibri" panose="020F0502020204030204"/>
                <a:ea typeface="Calibri" panose="020F0502020204030204"/>
                <a:cs typeface="Calibri" panose="020F0502020204030204"/>
              </a:rPr>
              <a:t>This AI-powered assistant enhances healthy living by making expert nutrition support accessible, consistent, and scalable across individuals and institutions.</a:t>
            </a:r>
            <a:endParaRPr lang="en-IN" sz="2800" dirty="0">
              <a:solidFill>
                <a:srgbClr val="404040"/>
              </a:solidFill>
              <a:latin typeface="Calibri" panose="020F0502020204030204"/>
              <a:ea typeface="Calibri" panose="020F0502020204030204"/>
              <a:cs typeface="Calibri" panose="020F0502020204030204"/>
            </a:endParaRPr>
          </a:p>
          <a:p>
            <a:pPr marL="305435" indent="-305435"/>
            <a:r>
              <a:rPr lang="en-US" altLang="en-GB" sz="2800">
                <a:latin typeface="Calibri" panose="020F0502020204030204"/>
                <a:ea typeface="Calibri" panose="020F0502020204030204"/>
                <a:cs typeface="Calibri" panose="020F0502020204030204"/>
              </a:rPr>
              <a:t>Most importantly, this assistant helps bridge the gap between limited in-person consultations and generic diet tools.</a:t>
            </a:r>
            <a:endParaRPr lang="en-US" altLang="en-GB" sz="2800">
              <a:latin typeface="Calibri" panose="020F0502020204030204"/>
              <a:ea typeface="Calibri" panose="020F0502020204030204"/>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IN" sz="2800" b="1" dirty="0">
                <a:solidFill>
                  <a:srgbClr val="0070C0"/>
                </a:solidFill>
                <a:sym typeface="+mn-ea"/>
              </a:rPr>
              <a:t> GitHub Link :</a:t>
            </a:r>
            <a:r>
              <a:rPr lang="en-IN" sz="2800" b="1" dirty="0">
                <a:solidFill>
                  <a:schemeClr val="tx1"/>
                </a:solidFill>
                <a:sym typeface="+mn-ea"/>
              </a:rPr>
              <a:t> </a:t>
            </a:r>
            <a:r>
              <a:rPr lang="en-US" altLang="en-GB" sz="2800" b="1" dirty="0">
                <a:ln/>
                <a:solidFill>
                  <a:schemeClr val="accent1"/>
                </a:solidFill>
                <a:effectLst>
                  <a:outerShdw blurRad="38100" dist="25400" dir="5400000" algn="ctr" rotWithShape="0">
                    <a:srgbClr val="6E747A">
                      <a:alpha val="43000"/>
                    </a:srgbClr>
                  </a:outerShdw>
                </a:effectLst>
              </a:rPr>
              <a:t>https://github.com/amjathhussain31/IBM-Project</a:t>
            </a:r>
            <a:endParaRPr lang="en-US" altLang="en-GB" sz="2800" b="1" dirty="0">
              <a:solidFill>
                <a:schemeClr val="tx1"/>
              </a:solidFill>
            </a:endParaRPr>
          </a:p>
          <a:p>
            <a:pPr marL="0" indent="0">
              <a:buNone/>
            </a:pPr>
            <a:endParaRPr lang="en-US" altLang="en-GB" sz="2800" b="1"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US" sz="2800" dirty="0">
                <a:latin typeface="Calibri" panose="020F0502020204030204"/>
                <a:ea typeface="+mn-lt"/>
                <a:cs typeface="+mn-lt"/>
              </a:rPr>
              <a:t>Multilingual Research Support</a:t>
            </a:r>
            <a:endParaRPr lang="en-US" sz="2800" dirty="0">
              <a:latin typeface="Calibri" panose="020F0502020204030204"/>
              <a:ea typeface="+mn-lt"/>
              <a:cs typeface="+mn-lt"/>
            </a:endParaRPr>
          </a:p>
          <a:p>
            <a:pPr marL="305435" indent="-305435"/>
            <a:r>
              <a:rPr lang="en-US" sz="2800" dirty="0">
                <a:latin typeface="Calibri" panose="020F0502020204030204"/>
                <a:ea typeface="+mn-lt"/>
                <a:cs typeface="+mn-lt"/>
              </a:rPr>
              <a:t>Voice-Activated Research Assistant</a:t>
            </a:r>
            <a:endParaRPr lang="en-US" sz="2800" dirty="0">
              <a:latin typeface="Calibri" panose="020F0502020204030204"/>
              <a:ea typeface="+mn-lt"/>
              <a:cs typeface="+mn-lt"/>
            </a:endParaRPr>
          </a:p>
          <a:p>
            <a:pPr marL="305435" indent="-305435"/>
            <a:r>
              <a:rPr lang="en-US" altLang="en-GB" sz="2800" dirty="0">
                <a:latin typeface="Calibri" panose="020F0502020204030204"/>
                <a:ea typeface="+mn-lt"/>
                <a:cs typeface="+mn-lt"/>
              </a:rPr>
              <a:t>Integration with Wearables and Health Apps</a:t>
            </a:r>
            <a:endParaRPr lang="en-US" altLang="en-GB" sz="2800" dirty="0">
              <a:latin typeface="Calibri" panose="020F0502020204030204"/>
              <a:ea typeface="+mn-lt"/>
              <a:cs typeface="+mn-lt"/>
            </a:endParaRPr>
          </a:p>
          <a:p>
            <a:pPr marL="305435" indent="-305435"/>
            <a:r>
              <a:rPr lang="en-US" altLang="en-GB" sz="2800" dirty="0">
                <a:latin typeface="Calibri" panose="020F0502020204030204"/>
                <a:ea typeface="+mn-lt"/>
                <a:cs typeface="+mn-lt"/>
              </a:rPr>
              <a:t>Cultural &amp; Regional Food Adaptation</a:t>
            </a:r>
            <a:endParaRPr lang="en-US" altLang="en-GB" sz="2800" dirty="0">
              <a:latin typeface="Calibri" panose="020F0502020204030204"/>
              <a:ea typeface="+mn-lt"/>
              <a:cs typeface="+mn-lt"/>
            </a:endParaRPr>
          </a:p>
          <a:p>
            <a:pPr marL="305435" indent="-305435"/>
            <a:r>
              <a:rPr lang="en-US" altLang="en-GB" sz="2800" dirty="0">
                <a:latin typeface="Calibri" panose="020F0502020204030204"/>
                <a:ea typeface="+mn-lt"/>
                <a:cs typeface="+mn-lt"/>
              </a:rPr>
              <a:t>AI-Powered Grocery &amp; Meal Planning Assistant</a:t>
            </a:r>
            <a:endParaRPr lang="en-US" altLang="en-GB" sz="2800" dirty="0">
              <a:latin typeface="Calibri" panose="020F0502020204030204"/>
              <a:ea typeface="+mn-lt"/>
              <a:cs typeface="+mn-lt"/>
            </a:endParaRPr>
          </a:p>
          <a:p>
            <a:pPr marL="305435" indent="-305435"/>
            <a:r>
              <a:rPr lang="en-US" altLang="en-GB" sz="2800" dirty="0">
                <a:latin typeface="Calibri" panose="020F0502020204030204"/>
                <a:ea typeface="+mn-lt"/>
                <a:cs typeface="+mn-lt"/>
              </a:rPr>
              <a:t>Nutrition Coaching with Real-Time Feedback</a:t>
            </a:r>
            <a:endParaRPr lang="en-US" altLang="en-GB" sz="2800" dirty="0">
              <a:latin typeface="Calibri" panose="020F0502020204030204"/>
              <a:ea typeface="+mn-lt"/>
              <a:cs typeface="+mn-lt"/>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6" name="Content Placeholder 5"/>
          <p:cNvPicPr>
            <a:picLocks noChangeAspect="1"/>
          </p:cNvPicPr>
          <p:nvPr>
            <p:ph idx="1"/>
          </p:nvPr>
        </p:nvPicPr>
        <p:blipFill>
          <a:blip r:embed="rId1"/>
          <a:stretch>
            <a:fillRect/>
          </a:stretch>
        </p:blipFill>
        <p:spPr>
          <a:xfrm>
            <a:off x="1475740" y="1301750"/>
            <a:ext cx="8762365" cy="490728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rcRect l="1031"/>
          <a:stretch>
            <a:fillRect/>
          </a:stretch>
        </p:blipFill>
        <p:spPr>
          <a:xfrm>
            <a:off x="1229995" y="965835"/>
            <a:ext cx="10058400" cy="55568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IBM Certifications</a:t>
            </a: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120" y="1232535"/>
            <a:ext cx="11029315" cy="5172710"/>
          </a:xfrm>
        </p:spPr>
        <p:txBody>
          <a:bodyPr>
            <a:normAutofit fontScale="25000"/>
          </a:bodyPr>
          <a:lstStyle/>
          <a:p>
            <a:pPr marL="0" indent="457200" algn="l">
              <a:buNone/>
            </a:pPr>
            <a:r>
              <a:rPr lang="en-US" altLang="en-GB" sz="9600" dirty="0">
                <a:latin typeface="Calibri" panose="020F0502020204030204"/>
                <a:ea typeface="+mn-lt"/>
                <a:cs typeface="+mn-lt"/>
              </a:rPr>
              <a:t>People often face challenges in managing their nutrition due to lack of personalized guidance, awareness of dietary needs, and time to consult professionals. Existing tools provide generic meal plans and overlook individual factors like health conditions, fitness goals, cultural preferences, and allergies. This makes it difficult for users to make informed, sustainable food choices.</a:t>
            </a:r>
            <a:endParaRPr lang="en-US" altLang="en-GB" sz="9600" dirty="0">
              <a:latin typeface="Calibri" panose="020F0502020204030204"/>
              <a:ea typeface="+mn-lt"/>
              <a:cs typeface="+mn-lt"/>
            </a:endParaRPr>
          </a:p>
          <a:p>
            <a:pPr marL="0" indent="0" algn="l">
              <a:buNone/>
            </a:pPr>
            <a:r>
              <a:rPr lang="en-US" sz="9600" b="1" dirty="0">
                <a:latin typeface="Calibri" panose="020F0502020204030204"/>
                <a:ea typeface="+mn-lt"/>
                <a:cs typeface="+mn-lt"/>
              </a:rPr>
              <a:t>Proposed Solution:</a:t>
            </a:r>
            <a:br>
              <a:rPr lang="en-US" sz="9600" dirty="0">
                <a:latin typeface="Calibri" panose="020F0502020204030204"/>
                <a:ea typeface="+mn-lt"/>
                <a:cs typeface="+mn-lt"/>
              </a:rPr>
            </a:br>
            <a:r>
              <a:rPr lang="en-IN" altLang="en-US" sz="9600" dirty="0">
                <a:latin typeface="Calibri" panose="020F0502020204030204"/>
                <a:ea typeface="Calibri" panose="020F0502020204030204"/>
                <a:cs typeface="Calibri" panose="020F0502020204030204"/>
              </a:rPr>
              <a:t>	</a:t>
            </a:r>
            <a:r>
              <a:rPr lang="en-US" altLang="en-GB" sz="9600" dirty="0">
                <a:latin typeface="Calibri" panose="020F0502020204030204"/>
                <a:ea typeface="Calibri" panose="020F0502020204030204"/>
                <a:cs typeface="Calibri" panose="020F0502020204030204"/>
              </a:rPr>
              <a:t>An AI-powered Nutrition Agent that uses Natural Language Processing (NLP), image understanding, and Retrieval-Augmented Generation (RAG) to deliver personalized meal plans, explain nutritional choices, recommend smart food swaps, and adapt to evolving health data</a:t>
            </a:r>
            <a:r>
              <a:rPr lang="en-IN" altLang="en-US" sz="9600" dirty="0">
                <a:latin typeface="Calibri" panose="020F0502020204030204"/>
                <a:ea typeface="Calibri" panose="020F0502020204030204"/>
                <a:cs typeface="Calibri" panose="020F0502020204030204"/>
              </a:rPr>
              <a:t> </a:t>
            </a:r>
            <a:r>
              <a:rPr lang="en-US" altLang="en-GB" sz="9600" dirty="0">
                <a:latin typeface="Calibri" panose="020F0502020204030204"/>
                <a:ea typeface="Calibri" panose="020F0502020204030204"/>
                <a:cs typeface="Calibri" panose="020F0502020204030204"/>
              </a:rPr>
              <a:t>making healthy eating accessible, tailored, and sustainable for everyone.</a:t>
            </a:r>
            <a:br>
              <a:rPr lang="en-US" sz="2800" dirty="0">
                <a:latin typeface="Calibri" panose="020F0502020204030204"/>
                <a:ea typeface="Calibri" panose="020F0502020204030204"/>
                <a:cs typeface="Calibri" panose="020F0502020204030204"/>
              </a:rPr>
            </a:br>
            <a:endParaRPr lang="en-US" sz="1100">
              <a:solidFill>
                <a:srgbClr val="404040"/>
              </a:solidFill>
              <a:latin typeface="Calibri" panose="020F0502020204030204"/>
              <a:ea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charset="0"/>
              <a:buChar char="q"/>
            </a:pPr>
            <a:r>
              <a:rPr lang="en-IN" altLang="en-US" sz="2800" dirty="0">
                <a:solidFill>
                  <a:srgbClr val="000000"/>
                </a:solidFill>
                <a:latin typeface="Calibri" panose="020F0502020204030204"/>
                <a:ea typeface="Calibri" panose="020F0502020204030204"/>
                <a:cs typeface="Calibri" panose="020F0502020204030204"/>
              </a:rPr>
              <a:t> </a:t>
            </a:r>
            <a:r>
              <a:rPr lang="en-US" sz="2800" dirty="0">
                <a:solidFill>
                  <a:srgbClr val="000000"/>
                </a:solidFill>
                <a:latin typeface="Calibri" panose="020F0502020204030204"/>
                <a:ea typeface="Calibri" panose="020F0502020204030204"/>
                <a:cs typeface="Calibri" panose="020F0502020204030204"/>
              </a:rPr>
              <a:t>IBM cloud lite services</a:t>
            </a:r>
            <a:endParaRPr lang="en-US" sz="2800" dirty="0">
              <a:solidFill>
                <a:srgbClr val="000000"/>
              </a:solidFill>
              <a:latin typeface="Calibri" panose="020F0502020204030204"/>
              <a:ea typeface="Calibri" panose="020F0502020204030204"/>
              <a:cs typeface="Calibri" panose="020F0502020204030204"/>
            </a:endParaRPr>
          </a:p>
          <a:p>
            <a:pPr>
              <a:buFont typeface="Wingdings" panose="05000000000000000000" charset="0"/>
              <a:buChar char="q"/>
            </a:pPr>
            <a:r>
              <a:rPr lang="en-IN" altLang="en-US" sz="2800" dirty="0">
                <a:solidFill>
                  <a:srgbClr val="000000"/>
                </a:solidFill>
                <a:latin typeface="Calibri" panose="020F0502020204030204"/>
                <a:ea typeface="Calibri" panose="020F0502020204030204"/>
                <a:cs typeface="Calibri" panose="020F0502020204030204"/>
              </a:rPr>
              <a:t> </a:t>
            </a:r>
            <a:r>
              <a:rPr lang="en-US" sz="2800" dirty="0">
                <a:solidFill>
                  <a:srgbClr val="000000"/>
                </a:solidFill>
                <a:latin typeface="Calibri" panose="020F0502020204030204"/>
                <a:ea typeface="Calibri" panose="020F0502020204030204"/>
                <a:cs typeface="Calibri" panose="020F0502020204030204"/>
              </a:rPr>
              <a:t>Natural Language Processing (NLP)</a:t>
            </a:r>
            <a:endParaRPr lang="en-US" sz="2800" dirty="0">
              <a:solidFill>
                <a:srgbClr val="000000"/>
              </a:solidFill>
              <a:latin typeface="Calibri" panose="020F0502020204030204"/>
              <a:ea typeface="Calibri" panose="020F0502020204030204"/>
              <a:cs typeface="Calibri" panose="020F0502020204030204"/>
            </a:endParaRPr>
          </a:p>
          <a:p>
            <a:pPr>
              <a:buFont typeface="Wingdings" panose="05000000000000000000" charset="0"/>
              <a:buChar char="q"/>
            </a:pPr>
            <a:r>
              <a:rPr lang="en-IN" altLang="en-US" sz="2800" dirty="0">
                <a:solidFill>
                  <a:srgbClr val="000000"/>
                </a:solidFill>
                <a:latin typeface="Calibri" panose="020F0502020204030204"/>
                <a:ea typeface="Calibri" panose="020F0502020204030204"/>
                <a:cs typeface="Calibri" panose="020F0502020204030204"/>
              </a:rPr>
              <a:t> </a:t>
            </a:r>
            <a:r>
              <a:rPr lang="en-US" sz="2800" dirty="0">
                <a:solidFill>
                  <a:srgbClr val="000000"/>
                </a:solidFill>
                <a:latin typeface="Calibri" panose="020F0502020204030204"/>
                <a:ea typeface="Calibri" panose="020F0502020204030204"/>
                <a:cs typeface="Calibri" panose="020F0502020204030204"/>
              </a:rPr>
              <a:t>Retrieval Augmented Generation (RAG)</a:t>
            </a:r>
            <a:endParaRPr lang="en-US" sz="2800" dirty="0">
              <a:solidFill>
                <a:srgbClr val="000000"/>
              </a:solidFill>
              <a:latin typeface="Calibri" panose="020F0502020204030204"/>
              <a:ea typeface="Calibri" panose="020F0502020204030204"/>
              <a:cs typeface="Calibri" panose="020F0502020204030204"/>
            </a:endParaRPr>
          </a:p>
          <a:p>
            <a:pPr>
              <a:buFont typeface="Wingdings" panose="05000000000000000000" charset="0"/>
              <a:buChar char="q"/>
            </a:pPr>
            <a:r>
              <a:rPr lang="en-IN" altLang="en-US" sz="2800" dirty="0">
                <a:solidFill>
                  <a:srgbClr val="000000"/>
                </a:solidFill>
                <a:latin typeface="Calibri" panose="020F0502020204030204"/>
                <a:ea typeface="Calibri" panose="020F0502020204030204"/>
                <a:cs typeface="Calibri" panose="020F0502020204030204"/>
              </a:rPr>
              <a:t> </a:t>
            </a:r>
            <a:r>
              <a:rPr lang="en-US" sz="2800" dirty="0">
                <a:solidFill>
                  <a:srgbClr val="000000"/>
                </a:solidFill>
                <a:latin typeface="Calibri" panose="020F0502020204030204"/>
                <a:ea typeface="Calibri" panose="020F0502020204030204"/>
                <a:cs typeface="Calibri" panose="020F0502020204030204"/>
              </a:rPr>
              <a:t>IBM Granite model</a:t>
            </a:r>
            <a:endParaRPr lang="en-US" sz="2800" dirty="0">
              <a:solidFill>
                <a:srgbClr val="000000"/>
              </a:solidFill>
              <a:latin typeface="Calibri" panose="020F0502020204030204"/>
              <a:ea typeface="Calibri" panose="020F0502020204030204"/>
              <a:cs typeface="Calibri" panose="020F0502020204030204"/>
            </a:endParaRPr>
          </a:p>
          <a:p>
            <a:pPr marL="0" indent="0">
              <a:buNone/>
            </a:pPr>
            <a:endParaRPr lang="en-US" sz="2800" dirty="0">
              <a:solidFill>
                <a:srgbClr val="000000"/>
              </a:solidFill>
              <a:latin typeface="Calibri" panose="020F0502020204030204"/>
              <a:ea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cloud services used</a:t>
            </a:r>
            <a:endParaRPr lang="en-IN" dirty="0">
              <a:solidFill>
                <a:schemeClr val="accent1"/>
              </a:solidFill>
            </a:endParaRPr>
          </a:p>
        </p:txBody>
      </p:sp>
      <p:sp>
        <p:nvSpPr>
          <p:cNvPr id="3" name="Content Placeholder 2"/>
          <p:cNvSpPr>
            <a:spLocks noGrp="1"/>
          </p:cNvSpPr>
          <p:nvPr>
            <p:ph idx="1"/>
          </p:nvPr>
        </p:nvSpPr>
        <p:spPr/>
        <p:txBody>
          <a:bodyPr/>
          <a:lstStyle/>
          <a:p>
            <a:pPr marL="305435" indent="-305435"/>
            <a:r>
              <a:rPr lang="en-IN" sz="2800" dirty="0"/>
              <a:t>IBM Cloud Watsonx AI Studio</a:t>
            </a:r>
            <a:endParaRPr lang="en-IN" sz="2800" dirty="0"/>
          </a:p>
          <a:p>
            <a:pPr marL="305435" indent="-305435"/>
            <a:r>
              <a:rPr lang="en-IN" sz="2800" dirty="0"/>
              <a:t>IBM Cloud </a:t>
            </a:r>
            <a:r>
              <a:rPr lang="en-IN" sz="2800" dirty="0" err="1"/>
              <a:t>Watsonx</a:t>
            </a:r>
            <a:r>
              <a:rPr lang="en-IN" sz="2800" dirty="0"/>
              <a:t> AI runtime</a:t>
            </a:r>
            <a:endParaRPr lang="en-IN" sz="2800" dirty="0"/>
          </a:p>
          <a:p>
            <a:pPr marL="305435" indent="-305435"/>
            <a:r>
              <a:rPr lang="en-IN" sz="2800" dirty="0"/>
              <a:t>IBM Cloud Agent Lab</a:t>
            </a:r>
            <a:endParaRPr lang="en-IN" sz="2800" dirty="0"/>
          </a:p>
          <a:p>
            <a:pPr marL="305435" indent="-305435"/>
            <a:r>
              <a:rPr lang="en-IN" sz="2800" dirty="0"/>
              <a:t>IBM Granite foundation model</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483360"/>
            <a:ext cx="11029315" cy="4491990"/>
          </a:xfrm>
        </p:spPr>
        <p:txBody>
          <a:bodyPr>
            <a:normAutofit fontScale="25000"/>
          </a:bodyPr>
          <a:lstStyle/>
          <a:p>
            <a:pPr marL="0" indent="0">
              <a:buNone/>
            </a:pPr>
            <a:r>
              <a:rPr lang="en-US" altLang="en-GB" sz="8000" dirty="0">
                <a:solidFill>
                  <a:srgbClr val="0F0F0F"/>
                </a:solidFill>
                <a:latin typeface="Calibri" panose="020F0502020204030204"/>
                <a:ea typeface="+mn-lt"/>
                <a:cs typeface="+mn-lt"/>
              </a:rPr>
              <a:t>This agent will revolutionize personal nutrition management by delivering expert-level guidance instantly, helping users make smarter food choices, improve long-term health, and build sustainable habits. It empowers users with contextual, culturally aware advice tailored to their evolving needs—all without needing constant dietician visits.</a:t>
            </a:r>
            <a:endParaRPr lang="en-IN" sz="8000" dirty="0">
              <a:solidFill>
                <a:srgbClr val="0F0F0F"/>
              </a:solidFill>
              <a:latin typeface="Calibri" panose="020F0502020204030204"/>
              <a:ea typeface="+mn-lt"/>
              <a:cs typeface="+mn-lt"/>
            </a:endParaRPr>
          </a:p>
          <a:p>
            <a:pPr marL="0" indent="0">
              <a:buNone/>
            </a:pPr>
            <a:r>
              <a:rPr lang="en-IN" sz="8000" b="1" dirty="0">
                <a:solidFill>
                  <a:srgbClr val="0F0F0F"/>
                </a:solidFill>
                <a:latin typeface="Calibri" panose="020F0502020204030204"/>
                <a:ea typeface="Calibri" panose="020F0502020204030204"/>
                <a:cs typeface="Calibri" panose="020F0502020204030204"/>
              </a:rPr>
              <a:t>Unique features:</a:t>
            </a:r>
            <a:endParaRPr lang="en-IN" sz="8000" b="1" dirty="0">
              <a:solidFill>
                <a:srgbClr val="0F0F0F"/>
              </a:solidFill>
              <a:latin typeface="Calibri" panose="020F0502020204030204"/>
              <a:ea typeface="Calibri" panose="020F0502020204030204"/>
              <a:cs typeface="Calibri" panose="020F0502020204030204"/>
            </a:endParaRPr>
          </a:p>
          <a:p>
            <a:pPr defTabSz="457200">
              <a:lnSpc>
                <a:spcPct val="100000"/>
              </a:lnSpc>
              <a:buFont typeface="Wingdings" panose="05000000000000000000" charset="0"/>
              <a:buChar char="q"/>
              <a:tabLst>
                <a:tab pos="2865120" algn="l"/>
              </a:tabLst>
            </a:pPr>
            <a:r>
              <a:rPr lang="en-US" altLang="en-GB" sz="8000" dirty="0">
                <a:solidFill>
                  <a:srgbClr val="0F0F0F"/>
                </a:solidFill>
                <a:latin typeface="Calibri" panose="020F0502020204030204"/>
                <a:ea typeface="+mn-lt"/>
                <a:cs typeface="+mn-lt"/>
              </a:rPr>
              <a:t>Multimodal input: Understands food photos, grocery labels, and text</a:t>
            </a:r>
            <a:endParaRPr lang="en-US" altLang="en-GB" sz="8000" dirty="0">
              <a:solidFill>
                <a:srgbClr val="0F0F0F"/>
              </a:solidFill>
              <a:latin typeface="Calibri" panose="020F0502020204030204"/>
              <a:ea typeface="+mn-lt"/>
              <a:cs typeface="+mn-lt"/>
            </a:endParaRPr>
          </a:p>
          <a:p>
            <a:pPr defTabSz="457200">
              <a:lnSpc>
                <a:spcPct val="100000"/>
              </a:lnSpc>
              <a:buFont typeface="Wingdings" panose="05000000000000000000" charset="0"/>
              <a:buChar char="q"/>
              <a:tabLst>
                <a:tab pos="2865120" algn="l"/>
              </a:tabLst>
            </a:pPr>
            <a:r>
              <a:rPr lang="en-US" altLang="en-GB" sz="8000" dirty="0">
                <a:solidFill>
                  <a:srgbClr val="0F0F0F"/>
                </a:solidFill>
                <a:latin typeface="Calibri" panose="020F0502020204030204"/>
                <a:ea typeface="+mn-lt"/>
                <a:cs typeface="+mn-lt"/>
              </a:rPr>
              <a:t>Personalized meal plans based on health conditions, fitness goals &amp; preferences</a:t>
            </a:r>
            <a:endParaRPr lang="en-US" altLang="en-GB" sz="8000" dirty="0">
              <a:solidFill>
                <a:srgbClr val="0F0F0F"/>
              </a:solidFill>
              <a:latin typeface="Calibri" panose="020F0502020204030204"/>
              <a:ea typeface="+mn-lt"/>
              <a:cs typeface="+mn-lt"/>
            </a:endParaRPr>
          </a:p>
          <a:p>
            <a:pPr defTabSz="457200">
              <a:lnSpc>
                <a:spcPct val="100000"/>
              </a:lnSpc>
              <a:buFont typeface="Wingdings" panose="05000000000000000000" charset="0"/>
              <a:buChar char="q"/>
              <a:tabLst>
                <a:tab pos="2865120" algn="l"/>
              </a:tabLst>
            </a:pPr>
            <a:r>
              <a:rPr lang="en-US" altLang="en-GB" sz="8000" dirty="0">
                <a:solidFill>
                  <a:srgbClr val="0F0F0F"/>
                </a:solidFill>
                <a:latin typeface="Calibri" panose="020F0502020204030204"/>
                <a:ea typeface="+mn-lt"/>
                <a:cs typeface="+mn-lt"/>
              </a:rPr>
              <a:t>Smart food swaps &amp; nutrition explanations (e.g., “Why is this better?”)</a:t>
            </a:r>
            <a:endParaRPr lang="en-US" altLang="en-GB" sz="8000" dirty="0">
              <a:solidFill>
                <a:srgbClr val="0F0F0F"/>
              </a:solidFill>
              <a:latin typeface="Calibri" panose="020F0502020204030204"/>
              <a:ea typeface="+mn-lt"/>
              <a:cs typeface="+mn-lt"/>
            </a:endParaRPr>
          </a:p>
          <a:p>
            <a:pPr defTabSz="457200">
              <a:lnSpc>
                <a:spcPct val="100000"/>
              </a:lnSpc>
              <a:buFont typeface="Wingdings" panose="05000000000000000000" charset="0"/>
              <a:buChar char="q"/>
              <a:tabLst>
                <a:tab pos="2865120" algn="l"/>
              </a:tabLst>
            </a:pPr>
            <a:r>
              <a:rPr lang="en-US" altLang="en-GB" sz="8000" dirty="0">
                <a:solidFill>
                  <a:srgbClr val="0F0F0F"/>
                </a:solidFill>
                <a:latin typeface="Calibri" panose="020F0502020204030204"/>
                <a:ea typeface="+mn-lt"/>
                <a:cs typeface="+mn-lt"/>
              </a:rPr>
              <a:t>Real-time adaptability based on user feedback &amp; changing health metrics</a:t>
            </a:r>
            <a:endParaRPr lang="en-US" altLang="en-GB" sz="8000" dirty="0">
              <a:solidFill>
                <a:srgbClr val="0F0F0F"/>
              </a:solidFill>
              <a:latin typeface="Calibri" panose="020F0502020204030204"/>
              <a:ea typeface="+mn-lt"/>
              <a:cs typeface="+mn-lt"/>
            </a:endParaRPr>
          </a:p>
          <a:p>
            <a:pPr defTabSz="457200">
              <a:lnSpc>
                <a:spcPct val="100000"/>
              </a:lnSpc>
              <a:buFont typeface="Wingdings" panose="05000000000000000000" charset="0"/>
              <a:buChar char="q"/>
              <a:tabLst>
                <a:tab pos="2865120" algn="l"/>
              </a:tabLst>
            </a:pPr>
            <a:r>
              <a:rPr lang="en-US" altLang="en-GB" sz="8000" dirty="0">
                <a:solidFill>
                  <a:srgbClr val="0F0F0F"/>
                </a:solidFill>
                <a:latin typeface="Calibri" panose="020F0502020204030204"/>
                <a:ea typeface="+mn-lt"/>
                <a:cs typeface="+mn-lt"/>
              </a:rPr>
              <a:t>Allergy &amp; cultural dietary filter integration</a:t>
            </a:r>
            <a:endParaRPr lang="en-US" altLang="en-GB" sz="8000" dirty="0">
              <a:solidFill>
                <a:srgbClr val="0F0F0F"/>
              </a:solidFill>
              <a:latin typeface="Calibri" panose="020F0502020204030204"/>
              <a:ea typeface="+mn-lt"/>
              <a:cs typeface="+mn-lt"/>
            </a:endParaRPr>
          </a:p>
          <a:p>
            <a:pPr defTabSz="457200">
              <a:lnSpc>
                <a:spcPct val="100000"/>
              </a:lnSpc>
              <a:buFont typeface="Wingdings" panose="05000000000000000000" charset="0"/>
              <a:buChar char="q"/>
              <a:tabLst>
                <a:tab pos="2865120" algn="l"/>
              </a:tabLst>
            </a:pPr>
            <a:r>
              <a:rPr lang="en-US" altLang="en-GB" sz="8000" dirty="0">
                <a:solidFill>
                  <a:srgbClr val="0F0F0F"/>
                </a:solidFill>
                <a:latin typeface="Calibri" panose="020F0502020204030204"/>
                <a:ea typeface="+mn-lt"/>
                <a:cs typeface="+mn-lt"/>
              </a:rPr>
              <a:t>Nutrition education through conversational learning</a:t>
            </a:r>
            <a:endParaRPr lang="en-US" altLang="en-GB" sz="8000" dirty="0">
              <a:solidFill>
                <a:srgbClr val="0F0F0F"/>
              </a:solidFill>
              <a:latin typeface="Calibri" panose="020F0502020204030204"/>
              <a:ea typeface="+mn-lt"/>
              <a:cs typeface="+mn-lt"/>
            </a:endParaRPr>
          </a:p>
          <a:p>
            <a:pPr defTabSz="457200">
              <a:lnSpc>
                <a:spcPct val="100000"/>
              </a:lnSpc>
              <a:buFont typeface="Wingdings" panose="05000000000000000000" charset="0"/>
              <a:buChar char="q"/>
              <a:tabLst>
                <a:tab pos="2865120" algn="l"/>
              </a:tabLst>
            </a:pPr>
            <a:r>
              <a:rPr lang="en-US" altLang="en-GB" sz="8000" dirty="0">
                <a:solidFill>
                  <a:srgbClr val="0F0F0F"/>
                </a:solidFill>
                <a:latin typeface="Calibri" panose="020F0502020204030204"/>
                <a:ea typeface="+mn-lt"/>
                <a:cs typeface="+mn-lt"/>
              </a:rPr>
              <a:t>Integration with wearable health data for dynamic recommendations</a:t>
            </a:r>
            <a:endParaRPr lang="en-IN" sz="8000" dirty="0">
              <a:latin typeface="Calibri" panose="020F0502020204030204"/>
              <a:ea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pPr marL="305435" indent="-305435"/>
            <a:r>
              <a:rPr lang="en-US" altLang="en-GB" sz="2800" dirty="0">
                <a:latin typeface="Calibri" panose="020F0502020204030204"/>
                <a:ea typeface="+mn-lt"/>
                <a:cs typeface="+mn-lt"/>
              </a:rPr>
              <a:t>Health-conscious individuals</a:t>
            </a:r>
            <a:endParaRPr lang="en-IN" sz="2800" dirty="0">
              <a:latin typeface="Calibri" panose="020F0502020204030204"/>
              <a:ea typeface="+mn-lt"/>
              <a:cs typeface="+mn-lt"/>
            </a:endParaRPr>
          </a:p>
          <a:p>
            <a:pPr marL="305435" indent="-305435"/>
            <a:r>
              <a:rPr lang="en-US" altLang="en-GB" sz="2800" dirty="0">
                <a:latin typeface="Calibri" panose="020F0502020204030204"/>
                <a:ea typeface="+mn-lt"/>
                <a:cs typeface="+mn-lt"/>
              </a:rPr>
              <a:t>Hospitals, clinics, and wellness centers</a:t>
            </a:r>
            <a:endParaRPr lang="en-US" altLang="en-GB" sz="2800" dirty="0">
              <a:latin typeface="Calibri" panose="020F0502020204030204"/>
              <a:ea typeface="+mn-lt"/>
              <a:cs typeface="+mn-lt"/>
            </a:endParaRPr>
          </a:p>
          <a:p>
            <a:pPr marL="305435" indent="-305435"/>
            <a:r>
              <a:rPr lang="en-US" altLang="en-GB" sz="2800" dirty="0">
                <a:latin typeface="Calibri" panose="020F0502020204030204"/>
                <a:ea typeface="+mn-lt"/>
                <a:cs typeface="+mn-lt"/>
              </a:rPr>
              <a:t>Parents managing child nutrition</a:t>
            </a:r>
            <a:endParaRPr lang="en-IN" sz="2800" dirty="0">
              <a:latin typeface="Calibri" panose="020F0502020204030204"/>
              <a:ea typeface="+mn-lt"/>
              <a:cs typeface="+mn-lt"/>
            </a:endParaRPr>
          </a:p>
          <a:p>
            <a:pPr marL="305435" indent="-305435"/>
            <a:r>
              <a:rPr lang="en-US" altLang="en-GB" sz="2800">
                <a:latin typeface="Calibri" panose="020F0502020204030204"/>
                <a:ea typeface="Calibri" panose="020F0502020204030204"/>
                <a:cs typeface="Calibri" panose="020F0502020204030204"/>
              </a:rPr>
              <a:t>Elderly care facilities</a:t>
            </a:r>
            <a:endParaRPr lang="en-US" altLang="en-GB" sz="2800">
              <a:latin typeface="Calibri" panose="020F0502020204030204"/>
              <a:ea typeface="Calibri" panose="020F0502020204030204"/>
              <a:cs typeface="Calibri" panose="020F0502020204030204"/>
            </a:endParaRPr>
          </a:p>
          <a:p>
            <a:pPr marL="305435" indent="-305435"/>
            <a:r>
              <a:rPr lang="en-US" altLang="en-GB" sz="2800">
                <a:latin typeface="Calibri" panose="020F0502020204030204"/>
                <a:ea typeface="Calibri" panose="020F0502020204030204"/>
                <a:cs typeface="Calibri" panose="020F0502020204030204"/>
              </a:rPr>
              <a:t>Public health organizations and NGOs</a:t>
            </a:r>
            <a:endParaRPr lang="en-US" altLang="en-GB" sz="2800">
              <a:latin typeface="Calibri" panose="020F0502020204030204"/>
              <a:ea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Picture 3" descr="C:\Users\amjat\OneDrive\Pictures\Screenshots\Agent Preview.pngAgent Preview"/>
          <p:cNvPicPr>
            <a:picLocks noChangeAspect="1"/>
          </p:cNvPicPr>
          <p:nvPr/>
        </p:nvPicPr>
        <p:blipFill>
          <a:blip r:embed="rId1"/>
          <a:srcRect l="-206" t="-216" r="-607" b="216"/>
          <a:stretch>
            <a:fillRect/>
          </a:stretch>
        </p:blipFill>
        <p:spPr>
          <a:xfrm>
            <a:off x="4280535" y="702310"/>
            <a:ext cx="7401560" cy="5598160"/>
          </a:xfrm>
          <a:prstGeom prst="rect">
            <a:avLst/>
          </a:prstGeom>
        </p:spPr>
      </p:pic>
      <p:sp>
        <p:nvSpPr>
          <p:cNvPr id="5" name="Text Box 4"/>
          <p:cNvSpPr txBox="1"/>
          <p:nvPr/>
        </p:nvSpPr>
        <p:spPr>
          <a:xfrm>
            <a:off x="581660" y="1232535"/>
            <a:ext cx="3426460" cy="5067935"/>
          </a:xfrm>
          <a:prstGeom prst="rect">
            <a:avLst/>
          </a:prstGeom>
          <a:noFill/>
        </p:spPr>
        <p:txBody>
          <a:bodyPr wrap="square" rtlCol="0">
            <a:noAutofit/>
          </a:bodyPr>
          <a:p>
            <a:r>
              <a:rPr lang="en-US" altLang="en-GB">
                <a:latin typeface="Calibri" panose="020F0502020204030204" charset="0"/>
                <a:cs typeface="Calibri" panose="020F0502020204030204" charset="0"/>
              </a:rPr>
              <a:t>This is the preview screen of your HealthBuddy Nutrition Agent chatbot. It welcomes users with a friendly intro:</a:t>
            </a:r>
            <a:endParaRPr lang="en-US" altLang="en-GB">
              <a:latin typeface="Calibri" panose="020F0502020204030204" charset="0"/>
              <a:cs typeface="Calibri" panose="020F0502020204030204" charset="0"/>
            </a:endParaRPr>
          </a:p>
          <a:p>
            <a:endParaRPr lang="en-US" altLang="en-GB">
              <a:latin typeface="Calibri" panose="020F0502020204030204" charset="0"/>
              <a:cs typeface="Calibri" panose="020F0502020204030204" charset="0"/>
            </a:endParaRPr>
          </a:p>
          <a:p>
            <a:r>
              <a:rPr lang="en-US" altLang="en-GB">
                <a:latin typeface="Calibri" panose="020F0502020204030204" charset="0"/>
                <a:cs typeface="Calibri" panose="020F0502020204030204" charset="0"/>
              </a:rPr>
              <a:t>"Hi! I’m HealthBuddy — your Nutrition Agent for smart, tasty, and personal healthy eating!"</a:t>
            </a:r>
            <a:endParaRPr lang="en-US" altLang="en-GB">
              <a:latin typeface="Calibri" panose="020F0502020204030204" charset="0"/>
              <a:cs typeface="Calibri" panose="020F0502020204030204" charset="0"/>
            </a:endParaRPr>
          </a:p>
          <a:p>
            <a:r>
              <a:rPr lang="en-US" altLang="en-GB">
                <a:latin typeface="Calibri" panose="020F0502020204030204" charset="0"/>
                <a:cs typeface="Calibri" panose="020F0502020204030204" charset="0"/>
              </a:rPr>
              <a:t>The interface includes:</a:t>
            </a:r>
            <a:endParaRPr lang="en-US" altLang="en-GB">
              <a:latin typeface="Calibri" panose="020F0502020204030204" charset="0"/>
              <a:cs typeface="Calibri" panose="020F0502020204030204" charset="0"/>
            </a:endParaRPr>
          </a:p>
          <a:p>
            <a:endParaRPr lang="en-US" altLang="en-GB">
              <a:latin typeface="Calibri" panose="020F0502020204030204" charset="0"/>
              <a:cs typeface="Calibri" panose="020F0502020204030204" charset="0"/>
            </a:endParaRPr>
          </a:p>
          <a:p>
            <a:r>
              <a:rPr lang="en-US" altLang="en-GB">
                <a:latin typeface="Calibri" panose="020F0502020204030204" charset="0"/>
                <a:cs typeface="Calibri" panose="020F0502020204030204" charset="0"/>
              </a:rPr>
              <a:t>A central visual showing a branching flow, representing interactive AI conversations.</a:t>
            </a:r>
            <a:endParaRPr lang="en-US" altLang="en-GB">
              <a:latin typeface="Calibri" panose="020F0502020204030204" charset="0"/>
              <a:cs typeface="Calibri" panose="020F0502020204030204" charset="0"/>
            </a:endParaRPr>
          </a:p>
          <a:p>
            <a:r>
              <a:rPr lang="en-US" altLang="en-GB">
                <a:latin typeface="Calibri" panose="020F0502020204030204" charset="0"/>
                <a:cs typeface="Calibri" panose="020F0502020204030204" charset="0"/>
              </a:rPr>
              <a:t>Sample questions like “What are some budget-friendly superfoods in India?” and “What’s the best diet for muscle building at home?” to guide users.</a:t>
            </a:r>
            <a:endParaRPr lang="en-US" altLang="en-GB">
              <a:latin typeface="Calibri" panose="020F0502020204030204" charset="0"/>
              <a:cs typeface="Calibri" panose="020F0502020204030204" charset="0"/>
            </a:endParaRPr>
          </a:p>
          <a:p>
            <a:endParaRPr lang="en-US" altLang="en-GB"/>
          </a:p>
          <a:p>
            <a:endParaRPr lang="en-US" alt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9" name="Content Placeholder 5" descr="C:\Users\amjat\OneDrive\Pictures\Screenshots\Question 1.pngQuestion 1"/>
          <p:cNvPicPr>
            <a:picLocks noGrp="1" noChangeAspect="1"/>
          </p:cNvPicPr>
          <p:nvPr>
            <p:ph idx="1"/>
          </p:nvPr>
        </p:nvPicPr>
        <p:blipFill>
          <a:blip r:embed="rId1"/>
          <a:srcRect l="-117" t="-226" r="24527" b="226"/>
          <a:stretch>
            <a:fillRect/>
          </a:stretch>
        </p:blipFill>
        <p:spPr>
          <a:xfrm>
            <a:off x="4256405" y="702310"/>
            <a:ext cx="7579995" cy="5670550"/>
          </a:xfrm>
          <a:prstGeom prst="rect">
            <a:avLst/>
          </a:prstGeom>
        </p:spPr>
      </p:pic>
      <p:sp>
        <p:nvSpPr>
          <p:cNvPr id="3" name="Text Box 2"/>
          <p:cNvSpPr txBox="1"/>
          <p:nvPr/>
        </p:nvSpPr>
        <p:spPr>
          <a:xfrm>
            <a:off x="474980" y="1232535"/>
            <a:ext cx="3640455" cy="5140960"/>
          </a:xfrm>
          <a:prstGeom prst="rect">
            <a:avLst/>
          </a:prstGeom>
          <a:noFill/>
        </p:spPr>
        <p:txBody>
          <a:bodyPr wrap="square" rtlCol="0">
            <a:noAutofit/>
          </a:bodyPr>
          <a:p>
            <a:pPr algn="l"/>
            <a:r>
              <a:rPr lang="en-US" altLang="en-GB" sz="2000">
                <a:latin typeface="Calibri" panose="020F0502020204030204" charset="0"/>
                <a:cs typeface="Calibri" panose="020F0502020204030204" charset="0"/>
              </a:rPr>
              <a:t>User Query Display: Shows the user's question ("what are the nutritious foods in our daily life") with timestamp.</a:t>
            </a:r>
            <a:endParaRPr lang="en-US" altLang="en-GB" sz="2000">
              <a:latin typeface="Calibri" panose="020F0502020204030204" charset="0"/>
              <a:cs typeface="Calibri" panose="020F0502020204030204" charset="0"/>
            </a:endParaRPr>
          </a:p>
          <a:p>
            <a:pPr algn="l"/>
            <a:r>
              <a:rPr lang="en-US" altLang="en-GB" sz="2000">
                <a:latin typeface="Calibri" panose="020F0502020204030204" charset="0"/>
                <a:cs typeface="Calibri" panose="020F0502020204030204" charset="0"/>
              </a:rPr>
              <a:t>Structured AI Response: The AI replies with a numbered list of 7 nutritious food categories, each explained clearly.</a:t>
            </a:r>
            <a:endParaRPr lang="en-US" altLang="en-GB" sz="2000">
              <a:latin typeface="Calibri" panose="020F0502020204030204" charset="0"/>
              <a:cs typeface="Calibri" panose="020F0502020204030204" charset="0"/>
            </a:endParaRPr>
          </a:p>
          <a:p>
            <a:pPr algn="l"/>
            <a:r>
              <a:rPr lang="en-US" altLang="en-GB" sz="2000">
                <a:latin typeface="Calibri" panose="020F0502020204030204" charset="0"/>
                <a:cs typeface="Calibri" panose="020F0502020204030204" charset="0"/>
              </a:rPr>
              <a:t>Health Focus: Highlights benefits like vitamins, fiber, protein, and healthy fats.</a:t>
            </a:r>
            <a:endParaRPr lang="en-US" altLang="en-GB" sz="2000">
              <a:latin typeface="Calibri" panose="020F0502020204030204" charset="0"/>
              <a:cs typeface="Calibri" panose="020F0502020204030204" charset="0"/>
            </a:endParaRPr>
          </a:p>
          <a:p>
            <a:pPr algn="l"/>
            <a:r>
              <a:rPr lang="en-US" altLang="en-GB" sz="2000">
                <a:latin typeface="Calibri" panose="020F0502020204030204" charset="0"/>
                <a:cs typeface="Calibri" panose="020F0502020204030204" charset="0"/>
              </a:rPr>
              <a:t>User-Friendly Interface: Clean design with visible chat history and response formatting.</a:t>
            </a:r>
            <a:endParaRPr lang="en-US" altLang="en-GB" sz="2000">
              <a:latin typeface="Calibri" panose="020F0502020204030204" charset="0"/>
              <a:cs typeface="Calibri" panose="020F0502020204030204" charset="0"/>
            </a:endParaRPr>
          </a:p>
          <a:p>
            <a:pPr algn="l"/>
            <a:r>
              <a:rPr lang="en-US" altLang="en-GB" sz="2000">
                <a:latin typeface="Calibri" panose="020F0502020204030204" charset="0"/>
                <a:cs typeface="Calibri" panose="020F0502020204030204" charset="0"/>
              </a:rPr>
              <a:t>Input Box: Allows users to continue asking questions interactively.</a:t>
            </a:r>
            <a:endParaRPr lang="en-US" altLang="en-GB" sz="200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8D289AE2-D2AE-49D1-AFAC-3A79F6794255}">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4547</Words>
  <Application>WPS Presentation</Application>
  <PresentationFormat>Widescreen</PresentationFormat>
  <Paragraphs>121</Paragraphs>
  <Slides>17</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17</vt:i4>
      </vt:variant>
    </vt:vector>
  </HeadingPairs>
  <TitlesOfParts>
    <vt:vector size="37"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Wingdings</vt:lpstr>
      <vt:lpstr>华文中宋</vt:lpstr>
      <vt:lpstr>Times New Roman</vt:lpstr>
      <vt:lpstr>Arial Narrow</vt:lpstr>
      <vt:lpstr>Bahnschrift Light Condensed</vt:lpstr>
      <vt:lpstr>Bahnschrift SemiLight Condensed</vt:lpstr>
      <vt:lpstr>Calibri Light</vt:lpstr>
      <vt:lpstr>Calibri</vt:lpstr>
      <vt:lpstr>DividendVTI</vt:lpstr>
      <vt:lpstr>Travel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演示文稿</vt:lpstr>
      <vt:lpstr>IBM Certifications</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Amjath Hussain S</cp:lastModifiedBy>
  <cp:revision>145</cp:revision>
  <dcterms:created xsi:type="dcterms:W3CDTF">2021-05-26T16:50:00Z</dcterms:created>
  <dcterms:modified xsi:type="dcterms:W3CDTF">2025-08-03T13:31:13Z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32BEBE06B73B43708BA2B6B6FBB784DE_13</vt:lpwstr>
  </property>
  <property fmtid="{D5CDD505-2E9C-101B-9397-08002B2CF9AE}" pid="4" name="KSOProductBuildVer">
    <vt:lpwstr>2057-12.2.0.21936</vt:lpwstr>
  </property>
</Properties>
</file>