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84" r:id="rId5"/>
    <p:sldId id="273" r:id="rId6"/>
    <p:sldId id="274" r:id="rId7"/>
    <p:sldId id="263" r:id="rId8"/>
    <p:sldId id="287" r:id="rId9"/>
    <p:sldId id="275" r:id="rId10"/>
    <p:sldId id="276" r:id="rId11"/>
    <p:sldId id="277" r:id="rId12"/>
    <p:sldId id="278" r:id="rId13"/>
    <p:sldId id="279" r:id="rId14"/>
    <p:sldId id="280" r:id="rId15"/>
    <p:sldId id="281" r:id="rId16"/>
    <p:sldId id="262" r:id="rId17"/>
    <p:sldId id="286" r:id="rId18"/>
    <p:sldId id="285" r:id="rId19"/>
    <p:sldId id="266" r:id="rId20"/>
  </p:sldIdLst>
  <p:sldSz cx="18288000" cy="10287000"/>
  <p:notesSz cx="6858000" cy="9144000"/>
  <p:embeddedFontLst>
    <p:embeddedFont>
      <p:font typeface="Clear Sans Regular Bold" panose="020B0603030202020304" pitchFamily="3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81DB"/>
    <a:srgbClr val="2831A2"/>
    <a:srgbClr val="8CB9D8"/>
    <a:srgbClr val="C573FF"/>
    <a:srgbClr val="A100FF"/>
    <a:srgbClr val="883C84"/>
    <a:srgbClr val="461B49"/>
    <a:srgbClr val="963488"/>
    <a:srgbClr val="2086AA"/>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08" autoAdjust="0"/>
    <p:restoredTop sz="73126" autoAdjust="0"/>
  </p:normalViewPr>
  <p:slideViewPr>
    <p:cSldViewPr>
      <p:cViewPr varScale="1">
        <p:scale>
          <a:sx n="92" d="100"/>
          <a:sy n="92" d="100"/>
        </p:scale>
        <p:origin x="184"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3687648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358680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extLst>
      <p:ext uri="{BB962C8B-B14F-4D97-AF65-F5344CB8AC3E}">
        <p14:creationId xmlns:p14="http://schemas.microsoft.com/office/powerpoint/2010/main" val="86116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extLst>
      <p:ext uri="{BB962C8B-B14F-4D97-AF65-F5344CB8AC3E}">
        <p14:creationId xmlns:p14="http://schemas.microsoft.com/office/powerpoint/2010/main" val="1198168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extLst>
      <p:ext uri="{BB962C8B-B14F-4D97-AF65-F5344CB8AC3E}">
        <p14:creationId xmlns:p14="http://schemas.microsoft.com/office/powerpoint/2010/main" val="2463531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16</a:t>
            </a:fld>
            <a:endParaRPr lang="cs-C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17</a:t>
            </a:fld>
            <a:endParaRPr lang="cs-CZ"/>
          </a:p>
        </p:txBody>
      </p:sp>
    </p:spTree>
    <p:extLst>
      <p:ext uri="{BB962C8B-B14F-4D97-AF65-F5344CB8AC3E}">
        <p14:creationId xmlns:p14="http://schemas.microsoft.com/office/powerpoint/2010/main" val="2545470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18</a:t>
            </a:fld>
            <a:endParaRPr lang="cs-CZ"/>
          </a:p>
        </p:txBody>
      </p:sp>
    </p:spTree>
    <p:extLst>
      <p:ext uri="{BB962C8B-B14F-4D97-AF65-F5344CB8AC3E}">
        <p14:creationId xmlns:p14="http://schemas.microsoft.com/office/powerpoint/2010/main" val="3792092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19</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825783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591034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1041167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1090792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1468080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573FF">
            <a:alpha val="85098"/>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public.tableau.com/views/Sleep_Health_Overview/Dashboard1?:language=en-US&amp;publish=yes&amp;:sid=&amp;:display_count=n&amp;:origin=viz_share_link"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3">
            <a:extLst>
              <a:ext uri="{FF2B5EF4-FFF2-40B4-BE49-F238E27FC236}">
                <a16:creationId xmlns:a16="http://schemas.microsoft.com/office/drawing/2014/main" id="{875871AC-4C27-5AF2-95D9-92DEEF17F38F}"/>
              </a:ext>
            </a:extLst>
          </p:cNvPr>
          <p:cNvGrpSpPr/>
          <p:nvPr/>
        </p:nvGrpSpPr>
        <p:grpSpPr>
          <a:xfrm>
            <a:off x="142382" y="368463"/>
            <a:ext cx="8747134" cy="9550074"/>
            <a:chOff x="0" y="0"/>
            <a:chExt cx="13390046" cy="12632924"/>
          </a:xfrm>
        </p:grpSpPr>
        <p:pic>
          <p:nvPicPr>
            <p:cNvPr id="31" name="Picture 4">
              <a:extLst>
                <a:ext uri="{FF2B5EF4-FFF2-40B4-BE49-F238E27FC236}">
                  <a16:creationId xmlns:a16="http://schemas.microsoft.com/office/drawing/2014/main" id="{327577CD-B29F-2C4E-8F04-18BC35E8F51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32" name="Picture 5">
              <a:extLst>
                <a:ext uri="{FF2B5EF4-FFF2-40B4-BE49-F238E27FC236}">
                  <a16:creationId xmlns:a16="http://schemas.microsoft.com/office/drawing/2014/main" id="{3F42F919-56A9-3E6E-F950-2333F69E0C1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33" name="Picture 6">
              <a:extLst>
                <a:ext uri="{FF2B5EF4-FFF2-40B4-BE49-F238E27FC236}">
                  <a16:creationId xmlns:a16="http://schemas.microsoft.com/office/drawing/2014/main" id="{8042BE39-1EDA-891C-D5DF-F3FFDF51FE1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34" name="Picture 7">
              <a:extLst>
                <a:ext uri="{FF2B5EF4-FFF2-40B4-BE49-F238E27FC236}">
                  <a16:creationId xmlns:a16="http://schemas.microsoft.com/office/drawing/2014/main" id="{C1C79E1A-587E-0F04-B9EA-6850B794D10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35" name="Picture 8">
              <a:extLst>
                <a:ext uri="{FF2B5EF4-FFF2-40B4-BE49-F238E27FC236}">
                  <a16:creationId xmlns:a16="http://schemas.microsoft.com/office/drawing/2014/main" id="{667BE6D5-986C-EAFF-B34C-408474806DA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36" name="Picture 9">
              <a:extLst>
                <a:ext uri="{FF2B5EF4-FFF2-40B4-BE49-F238E27FC236}">
                  <a16:creationId xmlns:a16="http://schemas.microsoft.com/office/drawing/2014/main" id="{318D624D-3F37-46D2-8293-E7349044D91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37" name="Picture 10">
              <a:extLst>
                <a:ext uri="{FF2B5EF4-FFF2-40B4-BE49-F238E27FC236}">
                  <a16:creationId xmlns:a16="http://schemas.microsoft.com/office/drawing/2014/main" id="{B454115B-C3A2-EDC0-132A-E95D02EB0AB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38" name="Picture 11">
              <a:extLst>
                <a:ext uri="{FF2B5EF4-FFF2-40B4-BE49-F238E27FC236}">
                  <a16:creationId xmlns:a16="http://schemas.microsoft.com/office/drawing/2014/main" id="{8CACD053-AC9A-0CCF-C25A-ED1DA6838D7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39" name="Picture 12">
              <a:extLst>
                <a:ext uri="{FF2B5EF4-FFF2-40B4-BE49-F238E27FC236}">
                  <a16:creationId xmlns:a16="http://schemas.microsoft.com/office/drawing/2014/main" id="{D1945020-7258-60C7-17C0-1EBB0836237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40" name="Picture 13">
              <a:extLst>
                <a:ext uri="{FF2B5EF4-FFF2-40B4-BE49-F238E27FC236}">
                  <a16:creationId xmlns:a16="http://schemas.microsoft.com/office/drawing/2014/main" id="{2E05D8ED-59A3-28E3-66C4-CA2DD709EED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41" name="Picture 14">
              <a:extLst>
                <a:ext uri="{FF2B5EF4-FFF2-40B4-BE49-F238E27FC236}">
                  <a16:creationId xmlns:a16="http://schemas.microsoft.com/office/drawing/2014/main" id="{C2BD38E1-3DCE-FB35-F4D1-0B0366F9EBE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42" name="Picture 15">
              <a:extLst>
                <a:ext uri="{FF2B5EF4-FFF2-40B4-BE49-F238E27FC236}">
                  <a16:creationId xmlns:a16="http://schemas.microsoft.com/office/drawing/2014/main" id="{55A2759D-A61B-94BB-F4CE-5DA718D9E45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43" name="Picture 16">
              <a:extLst>
                <a:ext uri="{FF2B5EF4-FFF2-40B4-BE49-F238E27FC236}">
                  <a16:creationId xmlns:a16="http://schemas.microsoft.com/office/drawing/2014/main" id="{327133C3-DCAF-6DC7-14EE-4E115C2D22E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44" name="Picture 17">
              <a:extLst>
                <a:ext uri="{FF2B5EF4-FFF2-40B4-BE49-F238E27FC236}">
                  <a16:creationId xmlns:a16="http://schemas.microsoft.com/office/drawing/2014/main" id="{A87CE9E3-B02A-6E97-EABD-078C39C6C12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45" name="Picture 18">
              <a:extLst>
                <a:ext uri="{FF2B5EF4-FFF2-40B4-BE49-F238E27FC236}">
                  <a16:creationId xmlns:a16="http://schemas.microsoft.com/office/drawing/2014/main" id="{78568E45-4A70-EBD4-6A1D-DC44E361686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46" name="Picture 19">
              <a:extLst>
                <a:ext uri="{FF2B5EF4-FFF2-40B4-BE49-F238E27FC236}">
                  <a16:creationId xmlns:a16="http://schemas.microsoft.com/office/drawing/2014/main" id="{631CD724-EFE2-FBF2-AE37-A95D3068470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3" name="Group 3"/>
          <p:cNvGrpSpPr/>
          <p:nvPr/>
        </p:nvGrpSpPr>
        <p:grpSpPr>
          <a:xfrm>
            <a:off x="9144000" y="368463"/>
            <a:ext cx="8747134" cy="9550074"/>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47" name="Group 46">
            <a:extLst>
              <a:ext uri="{FF2B5EF4-FFF2-40B4-BE49-F238E27FC236}">
                <a16:creationId xmlns:a16="http://schemas.microsoft.com/office/drawing/2014/main" id="{BBE84E46-DC7C-53C2-0FB8-7BAB5D628486}"/>
              </a:ext>
            </a:extLst>
          </p:cNvPr>
          <p:cNvGrpSpPr/>
          <p:nvPr/>
        </p:nvGrpSpPr>
        <p:grpSpPr>
          <a:xfrm>
            <a:off x="4434205" y="628376"/>
            <a:ext cx="8934225" cy="9030248"/>
            <a:chOff x="4434205" y="628376"/>
            <a:chExt cx="8934225" cy="9030248"/>
          </a:xfrm>
        </p:grpSpPr>
        <p:grpSp>
          <p:nvGrpSpPr>
            <p:cNvPr id="21" name="Group 21"/>
            <p:cNvGrpSpPr>
              <a:grpSpLocks noChangeAspect="1"/>
            </p:cNvGrpSpPr>
            <p:nvPr/>
          </p:nvGrpSpPr>
          <p:grpSpPr>
            <a:xfrm>
              <a:off x="4434205" y="628376"/>
              <a:ext cx="8934225" cy="9030248"/>
              <a:chOff x="607031" y="-300627"/>
              <a:chExt cx="6350000" cy="6350000"/>
            </a:xfrm>
          </p:grpSpPr>
          <p:sp>
            <p:nvSpPr>
              <p:cNvPr id="22" name="Freeform 22"/>
              <p:cNvSpPr/>
              <p:nvPr/>
            </p:nvSpPr>
            <p:spPr>
              <a:xfrm>
                <a:off x="607031" y="-300627"/>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6281DB"/>
              </a:solidFill>
            </p:spPr>
            <p:txBody>
              <a:bodyPr/>
              <a:lstStyle/>
              <a:p>
                <a:endParaRPr lang="en-AU" dirty="0"/>
              </a:p>
            </p:txBody>
          </p:sp>
        </p:grpSp>
        <p:sp>
          <p:nvSpPr>
            <p:cNvPr id="24" name="TextBox 24"/>
            <p:cNvSpPr txBox="1"/>
            <p:nvPr/>
          </p:nvSpPr>
          <p:spPr>
            <a:xfrm>
              <a:off x="4647882" y="2211016"/>
              <a:ext cx="8570657" cy="3816429"/>
            </a:xfrm>
            <a:prstGeom prst="rect">
              <a:avLst/>
            </a:prstGeom>
          </p:spPr>
          <p:txBody>
            <a:bodyPr wrap="square" lIns="0" tIns="0" rIns="0" bIns="0" rtlCol="0" anchor="t">
              <a:spAutoFit/>
            </a:bodyPr>
            <a:lstStyle/>
            <a:p>
              <a:pPr algn="ctr"/>
              <a:r>
                <a:rPr lang="en-US" sz="8000" b="1" spc="-105" dirty="0">
                  <a:solidFill>
                    <a:srgbClr val="FFFFFF"/>
                  </a:solidFill>
                </a:rPr>
                <a:t>SLEEP HEALTH ANALYSIS</a:t>
              </a:r>
            </a:p>
            <a:p>
              <a:pPr algn="ctr"/>
              <a:r>
                <a:rPr lang="en-US" sz="4000" i="1" spc="-105" dirty="0">
                  <a:solidFill>
                    <a:srgbClr val="FFFFFF"/>
                  </a:solidFill>
                </a:rPr>
                <a:t>BY: DATA BUS</a:t>
              </a:r>
            </a:p>
            <a:p>
              <a:pPr algn="ctr"/>
              <a:endParaRPr lang="en-US" sz="4800" spc="-105" dirty="0">
                <a:solidFill>
                  <a:srgbClr val="FFFFFF"/>
                </a:solidFill>
              </a:endParaRPr>
            </a:p>
          </p:txBody>
        </p:sp>
        <p:pic>
          <p:nvPicPr>
            <p:cNvPr id="1026" name="Picture 2">
              <a:extLst>
                <a:ext uri="{FF2B5EF4-FFF2-40B4-BE49-F238E27FC236}">
                  <a16:creationId xmlns:a16="http://schemas.microsoft.com/office/drawing/2014/main" id="{2A663540-BE0E-46D2-671E-392512AE27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1961" y="4896124"/>
              <a:ext cx="4762500" cy="47625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386482" cy="10287000"/>
          </a:xfrm>
          <a:prstGeom prst="rect">
            <a:avLst/>
          </a:prstGeom>
          <a:solidFill>
            <a:srgbClr val="8CB9D8"/>
          </a:solidFill>
        </p:spPr>
        <p:txBody>
          <a:bodyPr/>
          <a:lstStyle/>
          <a:p>
            <a:endParaRPr lang="en-US"/>
          </a:p>
        </p:txBody>
      </p:sp>
      <p:sp>
        <p:nvSpPr>
          <p:cNvPr id="27" name="TextBox 34">
            <a:extLst>
              <a:ext uri="{FF2B5EF4-FFF2-40B4-BE49-F238E27FC236}">
                <a16:creationId xmlns:a16="http://schemas.microsoft.com/office/drawing/2014/main" id="{08C0C38C-651F-D08B-65B4-FE3473D5BEE1}"/>
              </a:ext>
            </a:extLst>
          </p:cNvPr>
          <p:cNvSpPr txBox="1"/>
          <p:nvPr/>
        </p:nvSpPr>
        <p:spPr>
          <a:xfrm rot="16200000">
            <a:off x="-3382373" y="3466248"/>
            <a:ext cx="9151227" cy="923330"/>
          </a:xfrm>
          <a:prstGeom prst="rect">
            <a:avLst/>
          </a:prstGeom>
        </p:spPr>
        <p:txBody>
          <a:bodyPr wrap="square" lIns="0" tIns="0" rIns="0" bIns="0" rtlCol="0" anchor="t">
            <a:spAutoFit/>
          </a:bodyPr>
          <a:lstStyle/>
          <a:p>
            <a:pPr>
              <a:lnSpc>
                <a:spcPts val="7192"/>
              </a:lnSpc>
            </a:pPr>
            <a:r>
              <a:rPr lang="en-US" sz="6000" spc="-640" dirty="0">
                <a:solidFill>
                  <a:schemeClr val="bg1"/>
                </a:solidFill>
                <a:latin typeface="Clear Sans Regular Bold"/>
              </a:rPr>
              <a:t>3.  Data Analysis/Insights</a:t>
            </a:r>
          </a:p>
        </p:txBody>
      </p:sp>
      <p:sp>
        <p:nvSpPr>
          <p:cNvPr id="33" name="TextBox 32">
            <a:extLst>
              <a:ext uri="{FF2B5EF4-FFF2-40B4-BE49-F238E27FC236}">
                <a16:creationId xmlns:a16="http://schemas.microsoft.com/office/drawing/2014/main" id="{B86DCFFD-5924-06C1-5C11-CA5C313BA138}"/>
              </a:ext>
            </a:extLst>
          </p:cNvPr>
          <p:cNvSpPr txBox="1"/>
          <p:nvPr/>
        </p:nvSpPr>
        <p:spPr>
          <a:xfrm>
            <a:off x="3733800" y="0"/>
            <a:ext cx="12192000" cy="523220"/>
          </a:xfrm>
          <a:prstGeom prst="rect">
            <a:avLst/>
          </a:prstGeom>
          <a:noFill/>
        </p:spPr>
        <p:txBody>
          <a:bodyPr wrap="square" rtlCol="0">
            <a:spAutoFit/>
          </a:bodyPr>
          <a:lstStyle/>
          <a:p>
            <a:pPr algn="ctr"/>
            <a:r>
              <a:rPr lang="en-US" sz="2800" b="1" i="1" dirty="0">
                <a:solidFill>
                  <a:srgbClr val="333333"/>
                </a:solidFill>
                <a:effectLst/>
                <a:latin typeface="+mj-lt"/>
              </a:rPr>
              <a:t>Sleep Disorder Vs Avg. Quality Of Sleep, Avg. Stress Level and Avg. Sleep duration</a:t>
            </a:r>
            <a:endParaRPr lang="en-US" sz="5400" i="1" dirty="0">
              <a:latin typeface="+mj-lt"/>
            </a:endParaRPr>
          </a:p>
        </p:txBody>
      </p:sp>
      <p:pic>
        <p:nvPicPr>
          <p:cNvPr id="35" name="Picture 34">
            <a:extLst>
              <a:ext uri="{FF2B5EF4-FFF2-40B4-BE49-F238E27FC236}">
                <a16:creationId xmlns:a16="http://schemas.microsoft.com/office/drawing/2014/main" id="{5708E6C7-0EC9-6A75-ADDE-1392C879C681}"/>
              </a:ext>
            </a:extLst>
          </p:cNvPr>
          <p:cNvPicPr>
            <a:picLocks noChangeAspect="1"/>
          </p:cNvPicPr>
          <p:nvPr/>
        </p:nvPicPr>
        <p:blipFill>
          <a:blip r:embed="rId3"/>
          <a:stretch>
            <a:fillRect/>
          </a:stretch>
        </p:blipFill>
        <p:spPr>
          <a:xfrm>
            <a:off x="16195155" y="1217786"/>
            <a:ext cx="1599364" cy="1431812"/>
          </a:xfrm>
          <a:prstGeom prst="rect">
            <a:avLst/>
          </a:prstGeom>
        </p:spPr>
      </p:pic>
      <p:pic>
        <p:nvPicPr>
          <p:cNvPr id="5" name="Picture 4">
            <a:extLst>
              <a:ext uri="{FF2B5EF4-FFF2-40B4-BE49-F238E27FC236}">
                <a16:creationId xmlns:a16="http://schemas.microsoft.com/office/drawing/2014/main" id="{B4D57E80-8747-74B5-EC17-40AF017232CD}"/>
              </a:ext>
            </a:extLst>
          </p:cNvPr>
          <p:cNvPicPr>
            <a:picLocks noChangeAspect="1"/>
          </p:cNvPicPr>
          <p:nvPr/>
        </p:nvPicPr>
        <p:blipFill>
          <a:blip r:embed="rId4"/>
          <a:stretch>
            <a:fillRect/>
          </a:stretch>
        </p:blipFill>
        <p:spPr>
          <a:xfrm>
            <a:off x="6388700" y="469651"/>
            <a:ext cx="5510600" cy="9347698"/>
          </a:xfrm>
          <a:prstGeom prst="rect">
            <a:avLst/>
          </a:prstGeom>
        </p:spPr>
      </p:pic>
    </p:spTree>
    <p:extLst>
      <p:ext uri="{BB962C8B-B14F-4D97-AF65-F5344CB8AC3E}">
        <p14:creationId xmlns:p14="http://schemas.microsoft.com/office/powerpoint/2010/main" val="328969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386482" cy="10287000"/>
          </a:xfrm>
          <a:prstGeom prst="rect">
            <a:avLst/>
          </a:prstGeom>
          <a:solidFill>
            <a:srgbClr val="8CB9D8"/>
          </a:solidFill>
        </p:spPr>
        <p:txBody>
          <a:bodyPr/>
          <a:lstStyle/>
          <a:p>
            <a:endParaRPr lang="en-US"/>
          </a:p>
        </p:txBody>
      </p:sp>
      <p:sp>
        <p:nvSpPr>
          <p:cNvPr id="27" name="TextBox 34">
            <a:extLst>
              <a:ext uri="{FF2B5EF4-FFF2-40B4-BE49-F238E27FC236}">
                <a16:creationId xmlns:a16="http://schemas.microsoft.com/office/drawing/2014/main" id="{08C0C38C-651F-D08B-65B4-FE3473D5BEE1}"/>
              </a:ext>
            </a:extLst>
          </p:cNvPr>
          <p:cNvSpPr txBox="1"/>
          <p:nvPr/>
        </p:nvSpPr>
        <p:spPr>
          <a:xfrm rot="16200000">
            <a:off x="-3382373" y="3466248"/>
            <a:ext cx="9151227" cy="923330"/>
          </a:xfrm>
          <a:prstGeom prst="rect">
            <a:avLst/>
          </a:prstGeom>
        </p:spPr>
        <p:txBody>
          <a:bodyPr wrap="square" lIns="0" tIns="0" rIns="0" bIns="0" rtlCol="0" anchor="t">
            <a:spAutoFit/>
          </a:bodyPr>
          <a:lstStyle/>
          <a:p>
            <a:pPr>
              <a:lnSpc>
                <a:spcPts val="7192"/>
              </a:lnSpc>
            </a:pPr>
            <a:r>
              <a:rPr lang="en-US" sz="6000" spc="-640" dirty="0">
                <a:solidFill>
                  <a:schemeClr val="bg1"/>
                </a:solidFill>
                <a:latin typeface="Clear Sans Regular Bold"/>
              </a:rPr>
              <a:t>3.  Data Analysis/Insights</a:t>
            </a:r>
          </a:p>
        </p:txBody>
      </p:sp>
      <p:sp>
        <p:nvSpPr>
          <p:cNvPr id="33" name="TextBox 32">
            <a:extLst>
              <a:ext uri="{FF2B5EF4-FFF2-40B4-BE49-F238E27FC236}">
                <a16:creationId xmlns:a16="http://schemas.microsoft.com/office/drawing/2014/main" id="{B86DCFFD-5924-06C1-5C11-CA5C313BA138}"/>
              </a:ext>
            </a:extLst>
          </p:cNvPr>
          <p:cNvSpPr txBox="1"/>
          <p:nvPr/>
        </p:nvSpPr>
        <p:spPr>
          <a:xfrm>
            <a:off x="3112195" y="-17585"/>
            <a:ext cx="12192000" cy="461665"/>
          </a:xfrm>
          <a:prstGeom prst="rect">
            <a:avLst/>
          </a:prstGeom>
          <a:noFill/>
        </p:spPr>
        <p:txBody>
          <a:bodyPr wrap="square" rtlCol="0">
            <a:spAutoFit/>
          </a:bodyPr>
          <a:lstStyle/>
          <a:p>
            <a:pPr algn="ctr"/>
            <a:r>
              <a:rPr lang="en-US" sz="2400" b="1" i="1" dirty="0">
                <a:solidFill>
                  <a:srgbClr val="333333"/>
                </a:solidFill>
                <a:effectLst/>
                <a:latin typeface="+mj-lt"/>
              </a:rPr>
              <a:t>Sleep Disorder Vs Blood Pressure and BMI Category</a:t>
            </a:r>
            <a:endParaRPr lang="en-US" sz="6600" i="1" dirty="0">
              <a:latin typeface="+mj-lt"/>
            </a:endParaRPr>
          </a:p>
        </p:txBody>
      </p:sp>
      <p:pic>
        <p:nvPicPr>
          <p:cNvPr id="35" name="Picture 34">
            <a:extLst>
              <a:ext uri="{FF2B5EF4-FFF2-40B4-BE49-F238E27FC236}">
                <a16:creationId xmlns:a16="http://schemas.microsoft.com/office/drawing/2014/main" id="{5708E6C7-0EC9-6A75-ADDE-1392C879C681}"/>
              </a:ext>
            </a:extLst>
          </p:cNvPr>
          <p:cNvPicPr>
            <a:picLocks noChangeAspect="1"/>
          </p:cNvPicPr>
          <p:nvPr/>
        </p:nvPicPr>
        <p:blipFill>
          <a:blip r:embed="rId3"/>
          <a:stretch>
            <a:fillRect/>
          </a:stretch>
        </p:blipFill>
        <p:spPr>
          <a:xfrm>
            <a:off x="16195155" y="1217786"/>
            <a:ext cx="1599364" cy="1431812"/>
          </a:xfrm>
          <a:prstGeom prst="rect">
            <a:avLst/>
          </a:prstGeom>
        </p:spPr>
      </p:pic>
      <p:pic>
        <p:nvPicPr>
          <p:cNvPr id="3" name="Picture 2">
            <a:extLst>
              <a:ext uri="{FF2B5EF4-FFF2-40B4-BE49-F238E27FC236}">
                <a16:creationId xmlns:a16="http://schemas.microsoft.com/office/drawing/2014/main" id="{43C42289-E89B-FDA1-B055-6DC10770C3BD}"/>
              </a:ext>
            </a:extLst>
          </p:cNvPr>
          <p:cNvPicPr>
            <a:picLocks noChangeAspect="1"/>
          </p:cNvPicPr>
          <p:nvPr/>
        </p:nvPicPr>
        <p:blipFill>
          <a:blip r:embed="rId4"/>
          <a:stretch>
            <a:fillRect/>
          </a:stretch>
        </p:blipFill>
        <p:spPr>
          <a:xfrm>
            <a:off x="6395218" y="444080"/>
            <a:ext cx="5791200" cy="9322420"/>
          </a:xfrm>
          <a:prstGeom prst="rect">
            <a:avLst/>
          </a:prstGeom>
        </p:spPr>
      </p:pic>
    </p:spTree>
    <p:extLst>
      <p:ext uri="{BB962C8B-B14F-4D97-AF65-F5344CB8AC3E}">
        <p14:creationId xmlns:p14="http://schemas.microsoft.com/office/powerpoint/2010/main" val="2243075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386482" cy="10287000"/>
          </a:xfrm>
          <a:prstGeom prst="rect">
            <a:avLst/>
          </a:prstGeom>
          <a:solidFill>
            <a:srgbClr val="8CB9D8"/>
          </a:solidFill>
        </p:spPr>
        <p:txBody>
          <a:bodyPr/>
          <a:lstStyle/>
          <a:p>
            <a:endParaRPr lang="en-US"/>
          </a:p>
        </p:txBody>
      </p:sp>
      <p:sp>
        <p:nvSpPr>
          <p:cNvPr id="27" name="TextBox 34">
            <a:extLst>
              <a:ext uri="{FF2B5EF4-FFF2-40B4-BE49-F238E27FC236}">
                <a16:creationId xmlns:a16="http://schemas.microsoft.com/office/drawing/2014/main" id="{08C0C38C-651F-D08B-65B4-FE3473D5BEE1}"/>
              </a:ext>
            </a:extLst>
          </p:cNvPr>
          <p:cNvSpPr txBox="1"/>
          <p:nvPr/>
        </p:nvSpPr>
        <p:spPr>
          <a:xfrm rot="16200000">
            <a:off x="-3382373" y="3466248"/>
            <a:ext cx="9151227" cy="923330"/>
          </a:xfrm>
          <a:prstGeom prst="rect">
            <a:avLst/>
          </a:prstGeom>
        </p:spPr>
        <p:txBody>
          <a:bodyPr wrap="square" lIns="0" tIns="0" rIns="0" bIns="0" rtlCol="0" anchor="t">
            <a:spAutoFit/>
          </a:bodyPr>
          <a:lstStyle/>
          <a:p>
            <a:pPr>
              <a:lnSpc>
                <a:spcPts val="7192"/>
              </a:lnSpc>
            </a:pPr>
            <a:r>
              <a:rPr lang="en-US" sz="6000" spc="-640" dirty="0">
                <a:solidFill>
                  <a:schemeClr val="bg1"/>
                </a:solidFill>
                <a:latin typeface="Clear Sans Regular Bold"/>
              </a:rPr>
              <a:t>3.  Data Analysis/Insights</a:t>
            </a:r>
          </a:p>
        </p:txBody>
      </p:sp>
      <p:sp>
        <p:nvSpPr>
          <p:cNvPr id="33" name="TextBox 32">
            <a:extLst>
              <a:ext uri="{FF2B5EF4-FFF2-40B4-BE49-F238E27FC236}">
                <a16:creationId xmlns:a16="http://schemas.microsoft.com/office/drawing/2014/main" id="{B86DCFFD-5924-06C1-5C11-CA5C313BA138}"/>
              </a:ext>
            </a:extLst>
          </p:cNvPr>
          <p:cNvSpPr txBox="1"/>
          <p:nvPr/>
        </p:nvSpPr>
        <p:spPr>
          <a:xfrm>
            <a:off x="3112195" y="-17585"/>
            <a:ext cx="12192000" cy="461665"/>
          </a:xfrm>
          <a:prstGeom prst="rect">
            <a:avLst/>
          </a:prstGeom>
          <a:noFill/>
        </p:spPr>
        <p:txBody>
          <a:bodyPr wrap="square" rtlCol="0">
            <a:spAutoFit/>
          </a:bodyPr>
          <a:lstStyle/>
          <a:p>
            <a:pPr algn="ctr"/>
            <a:r>
              <a:rPr lang="en-US" sz="2400" b="1" i="1" dirty="0">
                <a:solidFill>
                  <a:srgbClr val="333333"/>
                </a:solidFill>
                <a:effectLst/>
                <a:latin typeface="+mj-lt"/>
              </a:rPr>
              <a:t>Relation between Quality of Sleep Vs Physical Activity Level and Daily Steps</a:t>
            </a:r>
            <a:endParaRPr lang="en-US" sz="8000" i="1" dirty="0">
              <a:latin typeface="+mj-lt"/>
            </a:endParaRPr>
          </a:p>
        </p:txBody>
      </p:sp>
      <p:pic>
        <p:nvPicPr>
          <p:cNvPr id="4" name="Picture 3">
            <a:extLst>
              <a:ext uri="{FF2B5EF4-FFF2-40B4-BE49-F238E27FC236}">
                <a16:creationId xmlns:a16="http://schemas.microsoft.com/office/drawing/2014/main" id="{37A2AF0E-E21F-69E7-3143-7266D76D6F6A}"/>
              </a:ext>
            </a:extLst>
          </p:cNvPr>
          <p:cNvPicPr>
            <a:picLocks noChangeAspect="1"/>
          </p:cNvPicPr>
          <p:nvPr/>
        </p:nvPicPr>
        <p:blipFill>
          <a:blip r:embed="rId3"/>
          <a:stretch>
            <a:fillRect/>
          </a:stretch>
        </p:blipFill>
        <p:spPr>
          <a:xfrm>
            <a:off x="5104564" y="382773"/>
            <a:ext cx="8610600" cy="9521453"/>
          </a:xfrm>
          <a:prstGeom prst="rect">
            <a:avLst/>
          </a:prstGeom>
        </p:spPr>
      </p:pic>
    </p:spTree>
    <p:extLst>
      <p:ext uri="{BB962C8B-B14F-4D97-AF65-F5344CB8AC3E}">
        <p14:creationId xmlns:p14="http://schemas.microsoft.com/office/powerpoint/2010/main" val="4133045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386482" cy="10287000"/>
          </a:xfrm>
          <a:prstGeom prst="rect">
            <a:avLst/>
          </a:prstGeom>
          <a:solidFill>
            <a:srgbClr val="8CB9D8"/>
          </a:solidFill>
        </p:spPr>
        <p:txBody>
          <a:bodyPr/>
          <a:lstStyle/>
          <a:p>
            <a:endParaRPr lang="en-US"/>
          </a:p>
        </p:txBody>
      </p:sp>
      <p:sp>
        <p:nvSpPr>
          <p:cNvPr id="27" name="TextBox 34">
            <a:extLst>
              <a:ext uri="{FF2B5EF4-FFF2-40B4-BE49-F238E27FC236}">
                <a16:creationId xmlns:a16="http://schemas.microsoft.com/office/drawing/2014/main" id="{08C0C38C-651F-D08B-65B4-FE3473D5BEE1}"/>
              </a:ext>
            </a:extLst>
          </p:cNvPr>
          <p:cNvSpPr txBox="1"/>
          <p:nvPr/>
        </p:nvSpPr>
        <p:spPr>
          <a:xfrm rot="16200000">
            <a:off x="-3382373" y="3466248"/>
            <a:ext cx="9151227" cy="923330"/>
          </a:xfrm>
          <a:prstGeom prst="rect">
            <a:avLst/>
          </a:prstGeom>
        </p:spPr>
        <p:txBody>
          <a:bodyPr wrap="square" lIns="0" tIns="0" rIns="0" bIns="0" rtlCol="0" anchor="t">
            <a:spAutoFit/>
          </a:bodyPr>
          <a:lstStyle/>
          <a:p>
            <a:pPr>
              <a:lnSpc>
                <a:spcPts val="7192"/>
              </a:lnSpc>
            </a:pPr>
            <a:r>
              <a:rPr lang="en-US" sz="6000" spc="-640" dirty="0">
                <a:solidFill>
                  <a:schemeClr val="bg1"/>
                </a:solidFill>
                <a:latin typeface="Clear Sans Regular Bold"/>
              </a:rPr>
              <a:t>3.  Data Analysis/Insights</a:t>
            </a:r>
          </a:p>
        </p:txBody>
      </p:sp>
      <p:sp>
        <p:nvSpPr>
          <p:cNvPr id="33" name="TextBox 32">
            <a:extLst>
              <a:ext uri="{FF2B5EF4-FFF2-40B4-BE49-F238E27FC236}">
                <a16:creationId xmlns:a16="http://schemas.microsoft.com/office/drawing/2014/main" id="{B86DCFFD-5924-06C1-5C11-CA5C313BA138}"/>
              </a:ext>
            </a:extLst>
          </p:cNvPr>
          <p:cNvSpPr txBox="1"/>
          <p:nvPr/>
        </p:nvSpPr>
        <p:spPr>
          <a:xfrm>
            <a:off x="3112195" y="-17585"/>
            <a:ext cx="12192000" cy="523220"/>
          </a:xfrm>
          <a:prstGeom prst="rect">
            <a:avLst/>
          </a:prstGeom>
          <a:noFill/>
        </p:spPr>
        <p:txBody>
          <a:bodyPr wrap="square" rtlCol="0">
            <a:spAutoFit/>
          </a:bodyPr>
          <a:lstStyle/>
          <a:p>
            <a:pPr algn="ctr"/>
            <a:r>
              <a:rPr lang="en-US" sz="2800" b="1" i="1" dirty="0">
                <a:solidFill>
                  <a:srgbClr val="333333"/>
                </a:solidFill>
                <a:effectLst/>
                <a:latin typeface="+mj-lt"/>
              </a:rPr>
              <a:t>Relation between Stress Level and Sleep Duration</a:t>
            </a:r>
            <a:endParaRPr lang="en-US" sz="11500" i="1" dirty="0">
              <a:latin typeface="+mj-lt"/>
            </a:endParaRPr>
          </a:p>
        </p:txBody>
      </p:sp>
      <p:pic>
        <p:nvPicPr>
          <p:cNvPr id="3" name="Picture 2">
            <a:extLst>
              <a:ext uri="{FF2B5EF4-FFF2-40B4-BE49-F238E27FC236}">
                <a16:creationId xmlns:a16="http://schemas.microsoft.com/office/drawing/2014/main" id="{6FF3A0B0-3A8F-A856-421D-4D756BAD9238}"/>
              </a:ext>
            </a:extLst>
          </p:cNvPr>
          <p:cNvPicPr>
            <a:picLocks noChangeAspect="1"/>
          </p:cNvPicPr>
          <p:nvPr/>
        </p:nvPicPr>
        <p:blipFill>
          <a:blip r:embed="rId3"/>
          <a:stretch>
            <a:fillRect/>
          </a:stretch>
        </p:blipFill>
        <p:spPr>
          <a:xfrm>
            <a:off x="4953000" y="1028700"/>
            <a:ext cx="8962657" cy="8782050"/>
          </a:xfrm>
          <a:prstGeom prst="rect">
            <a:avLst/>
          </a:prstGeom>
        </p:spPr>
      </p:pic>
    </p:spTree>
    <p:extLst>
      <p:ext uri="{BB962C8B-B14F-4D97-AF65-F5344CB8AC3E}">
        <p14:creationId xmlns:p14="http://schemas.microsoft.com/office/powerpoint/2010/main" val="420890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386482" cy="10287000"/>
          </a:xfrm>
          <a:prstGeom prst="rect">
            <a:avLst/>
          </a:prstGeom>
          <a:solidFill>
            <a:srgbClr val="8CB9D8"/>
          </a:solidFill>
        </p:spPr>
        <p:txBody>
          <a:bodyPr/>
          <a:lstStyle/>
          <a:p>
            <a:endParaRPr lang="en-US"/>
          </a:p>
        </p:txBody>
      </p:sp>
      <p:sp>
        <p:nvSpPr>
          <p:cNvPr id="27" name="TextBox 34">
            <a:extLst>
              <a:ext uri="{FF2B5EF4-FFF2-40B4-BE49-F238E27FC236}">
                <a16:creationId xmlns:a16="http://schemas.microsoft.com/office/drawing/2014/main" id="{08C0C38C-651F-D08B-65B4-FE3473D5BEE1}"/>
              </a:ext>
            </a:extLst>
          </p:cNvPr>
          <p:cNvSpPr txBox="1"/>
          <p:nvPr/>
        </p:nvSpPr>
        <p:spPr>
          <a:xfrm rot="16200000">
            <a:off x="-3382373" y="3466248"/>
            <a:ext cx="9151227" cy="923330"/>
          </a:xfrm>
          <a:prstGeom prst="rect">
            <a:avLst/>
          </a:prstGeom>
        </p:spPr>
        <p:txBody>
          <a:bodyPr wrap="square" lIns="0" tIns="0" rIns="0" bIns="0" rtlCol="0" anchor="t">
            <a:spAutoFit/>
          </a:bodyPr>
          <a:lstStyle/>
          <a:p>
            <a:pPr>
              <a:lnSpc>
                <a:spcPts val="7192"/>
              </a:lnSpc>
            </a:pPr>
            <a:r>
              <a:rPr lang="en-US" sz="6000" spc="-640" dirty="0">
                <a:solidFill>
                  <a:schemeClr val="bg1"/>
                </a:solidFill>
                <a:latin typeface="Clear Sans Regular Bold"/>
              </a:rPr>
              <a:t>3.  Data Analysis/Insights</a:t>
            </a:r>
          </a:p>
        </p:txBody>
      </p:sp>
      <p:sp>
        <p:nvSpPr>
          <p:cNvPr id="33" name="TextBox 32">
            <a:extLst>
              <a:ext uri="{FF2B5EF4-FFF2-40B4-BE49-F238E27FC236}">
                <a16:creationId xmlns:a16="http://schemas.microsoft.com/office/drawing/2014/main" id="{B86DCFFD-5924-06C1-5C11-CA5C313BA138}"/>
              </a:ext>
            </a:extLst>
          </p:cNvPr>
          <p:cNvSpPr txBox="1"/>
          <p:nvPr/>
        </p:nvSpPr>
        <p:spPr>
          <a:xfrm>
            <a:off x="3118057" y="190500"/>
            <a:ext cx="12192000" cy="523220"/>
          </a:xfrm>
          <a:prstGeom prst="rect">
            <a:avLst/>
          </a:prstGeom>
          <a:noFill/>
        </p:spPr>
        <p:txBody>
          <a:bodyPr wrap="square" rtlCol="0">
            <a:spAutoFit/>
          </a:bodyPr>
          <a:lstStyle/>
          <a:p>
            <a:pPr algn="ctr"/>
            <a:r>
              <a:rPr lang="en-US" sz="2800" b="1" i="1" dirty="0">
                <a:solidFill>
                  <a:srgbClr val="333333"/>
                </a:solidFill>
                <a:effectLst/>
                <a:latin typeface="+mj-lt"/>
              </a:rPr>
              <a:t>Stress Level by Occupation</a:t>
            </a:r>
            <a:endParaRPr lang="en-US" sz="11500" i="1" dirty="0">
              <a:latin typeface="+mj-lt"/>
            </a:endParaRPr>
          </a:p>
        </p:txBody>
      </p:sp>
      <p:pic>
        <p:nvPicPr>
          <p:cNvPr id="4" name="Picture 3">
            <a:extLst>
              <a:ext uri="{FF2B5EF4-FFF2-40B4-BE49-F238E27FC236}">
                <a16:creationId xmlns:a16="http://schemas.microsoft.com/office/drawing/2014/main" id="{9B719A8C-100E-240F-EE1E-B41689709557}"/>
              </a:ext>
            </a:extLst>
          </p:cNvPr>
          <p:cNvPicPr>
            <a:picLocks noChangeAspect="1"/>
          </p:cNvPicPr>
          <p:nvPr/>
        </p:nvPicPr>
        <p:blipFill>
          <a:blip r:embed="rId3"/>
          <a:stretch>
            <a:fillRect/>
          </a:stretch>
        </p:blipFill>
        <p:spPr>
          <a:xfrm>
            <a:off x="2819400" y="1104900"/>
            <a:ext cx="15354300" cy="6414039"/>
          </a:xfrm>
          <a:prstGeom prst="rect">
            <a:avLst/>
          </a:prstGeom>
        </p:spPr>
      </p:pic>
    </p:spTree>
    <p:extLst>
      <p:ext uri="{BB962C8B-B14F-4D97-AF65-F5344CB8AC3E}">
        <p14:creationId xmlns:p14="http://schemas.microsoft.com/office/powerpoint/2010/main" val="4130014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386482" cy="10287000"/>
          </a:xfrm>
          <a:prstGeom prst="rect">
            <a:avLst/>
          </a:prstGeom>
          <a:solidFill>
            <a:srgbClr val="8CB9D8"/>
          </a:solidFill>
        </p:spPr>
        <p:txBody>
          <a:bodyPr/>
          <a:lstStyle/>
          <a:p>
            <a:endParaRPr lang="en-US"/>
          </a:p>
        </p:txBody>
      </p:sp>
      <p:sp>
        <p:nvSpPr>
          <p:cNvPr id="27" name="TextBox 34">
            <a:extLst>
              <a:ext uri="{FF2B5EF4-FFF2-40B4-BE49-F238E27FC236}">
                <a16:creationId xmlns:a16="http://schemas.microsoft.com/office/drawing/2014/main" id="{08C0C38C-651F-D08B-65B4-FE3473D5BEE1}"/>
              </a:ext>
            </a:extLst>
          </p:cNvPr>
          <p:cNvSpPr txBox="1"/>
          <p:nvPr/>
        </p:nvSpPr>
        <p:spPr>
          <a:xfrm rot="16200000">
            <a:off x="-3382373" y="3466248"/>
            <a:ext cx="9151227" cy="923330"/>
          </a:xfrm>
          <a:prstGeom prst="rect">
            <a:avLst/>
          </a:prstGeom>
        </p:spPr>
        <p:txBody>
          <a:bodyPr wrap="square" lIns="0" tIns="0" rIns="0" bIns="0" rtlCol="0" anchor="t">
            <a:spAutoFit/>
          </a:bodyPr>
          <a:lstStyle/>
          <a:p>
            <a:pPr>
              <a:lnSpc>
                <a:spcPts val="7192"/>
              </a:lnSpc>
            </a:pPr>
            <a:r>
              <a:rPr lang="en-US" sz="6000" spc="-640" dirty="0">
                <a:solidFill>
                  <a:schemeClr val="bg1"/>
                </a:solidFill>
                <a:latin typeface="Clear Sans Regular Bold"/>
              </a:rPr>
              <a:t>3.  Data Analysis/Insights</a:t>
            </a:r>
          </a:p>
        </p:txBody>
      </p:sp>
      <p:sp>
        <p:nvSpPr>
          <p:cNvPr id="33" name="TextBox 32">
            <a:extLst>
              <a:ext uri="{FF2B5EF4-FFF2-40B4-BE49-F238E27FC236}">
                <a16:creationId xmlns:a16="http://schemas.microsoft.com/office/drawing/2014/main" id="{B86DCFFD-5924-06C1-5C11-CA5C313BA138}"/>
              </a:ext>
            </a:extLst>
          </p:cNvPr>
          <p:cNvSpPr txBox="1"/>
          <p:nvPr/>
        </p:nvSpPr>
        <p:spPr>
          <a:xfrm>
            <a:off x="3118057" y="190500"/>
            <a:ext cx="12192000" cy="523220"/>
          </a:xfrm>
          <a:prstGeom prst="rect">
            <a:avLst/>
          </a:prstGeom>
          <a:noFill/>
        </p:spPr>
        <p:txBody>
          <a:bodyPr wrap="square" rtlCol="0">
            <a:spAutoFit/>
          </a:bodyPr>
          <a:lstStyle/>
          <a:p>
            <a:pPr algn="ctr"/>
            <a:r>
              <a:rPr lang="en-US" sz="2800" b="1" i="1" dirty="0">
                <a:solidFill>
                  <a:srgbClr val="333333"/>
                </a:solidFill>
                <a:effectLst/>
                <a:latin typeface="+mj-lt"/>
              </a:rPr>
              <a:t>Correlation Physical activity/Stress</a:t>
            </a:r>
            <a:endParaRPr lang="en-US" sz="11500" i="1" dirty="0">
              <a:latin typeface="+mj-lt"/>
            </a:endParaRPr>
          </a:p>
        </p:txBody>
      </p:sp>
      <p:pic>
        <p:nvPicPr>
          <p:cNvPr id="3" name="Picture 2">
            <a:extLst>
              <a:ext uri="{FF2B5EF4-FFF2-40B4-BE49-F238E27FC236}">
                <a16:creationId xmlns:a16="http://schemas.microsoft.com/office/drawing/2014/main" id="{B3EA8077-EBD5-CE60-A2F2-FE938C9472EE}"/>
              </a:ext>
            </a:extLst>
          </p:cNvPr>
          <p:cNvPicPr>
            <a:picLocks noChangeAspect="1"/>
          </p:cNvPicPr>
          <p:nvPr/>
        </p:nvPicPr>
        <p:blipFill>
          <a:blip r:embed="rId3"/>
          <a:stretch>
            <a:fillRect/>
          </a:stretch>
        </p:blipFill>
        <p:spPr>
          <a:xfrm>
            <a:off x="2514600" y="1333500"/>
            <a:ext cx="15041825" cy="5257800"/>
          </a:xfrm>
          <a:prstGeom prst="rect">
            <a:avLst/>
          </a:prstGeom>
        </p:spPr>
      </p:pic>
    </p:spTree>
    <p:extLst>
      <p:ext uri="{BB962C8B-B14F-4D97-AF65-F5344CB8AC3E}">
        <p14:creationId xmlns:p14="http://schemas.microsoft.com/office/powerpoint/2010/main" val="1947499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EB14868-9142-7295-221D-FD9B35482BCB}"/>
              </a:ext>
            </a:extLst>
          </p:cNvPr>
          <p:cNvSpPr/>
          <p:nvPr/>
        </p:nvSpPr>
        <p:spPr>
          <a:xfrm>
            <a:off x="4343400" y="3390900"/>
            <a:ext cx="12570418" cy="3235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just">
              <a:buAutoNum type="arabicPeriod"/>
            </a:pPr>
            <a:r>
              <a:rPr lang="en-US" sz="3200" b="1" dirty="0">
                <a:solidFill>
                  <a:srgbClr val="333333"/>
                </a:solidFill>
                <a:effectLst/>
              </a:rPr>
              <a:t>The factors affecting the most sleep disorders</a:t>
            </a:r>
          </a:p>
          <a:p>
            <a:pPr algn="just"/>
            <a:r>
              <a:rPr lang="en-US" sz="3200" b="1" dirty="0">
                <a:solidFill>
                  <a:srgbClr val="333333"/>
                </a:solidFill>
              </a:rPr>
              <a:t>    </a:t>
            </a:r>
            <a:r>
              <a:rPr lang="en-US" sz="3200" i="1" dirty="0">
                <a:solidFill>
                  <a:srgbClr val="333333"/>
                </a:solidFill>
                <a:effectLst/>
              </a:rPr>
              <a:t>Quality Sleep, Stress Level, Sleep Duration, Blood Pressure, Body Weight</a:t>
            </a:r>
          </a:p>
          <a:p>
            <a:pPr algn="just"/>
            <a:r>
              <a:rPr lang="en-US" sz="3200" b="1" dirty="0">
                <a:solidFill>
                  <a:srgbClr val="333333"/>
                </a:solidFill>
                <a:effectLst/>
              </a:rPr>
              <a:t>2. What are the potential improvements we can do to overcome this </a:t>
            </a:r>
          </a:p>
          <a:p>
            <a:pPr algn="just"/>
            <a:r>
              <a:rPr lang="en-US" sz="3200" b="1" dirty="0">
                <a:solidFill>
                  <a:srgbClr val="333333"/>
                </a:solidFill>
              </a:rPr>
              <a:t>   </a:t>
            </a:r>
            <a:r>
              <a:rPr lang="en-US" sz="3200" i="1" dirty="0">
                <a:solidFill>
                  <a:srgbClr val="333333"/>
                </a:solidFill>
                <a:effectLst/>
              </a:rPr>
              <a:t>Physical Activity, Sleep Well, Less Stress</a:t>
            </a:r>
          </a:p>
          <a:p>
            <a:pPr algn="just"/>
            <a:r>
              <a:rPr lang="en-US" sz="3200" b="1" dirty="0">
                <a:solidFill>
                  <a:srgbClr val="333333"/>
                </a:solidFill>
                <a:effectLst/>
              </a:rPr>
              <a:t>3. How these issues impact different occupations </a:t>
            </a:r>
          </a:p>
          <a:p>
            <a:pPr algn="just"/>
            <a:r>
              <a:rPr lang="en-US" sz="3200" b="1" dirty="0">
                <a:solidFill>
                  <a:srgbClr val="333333"/>
                </a:solidFill>
              </a:rPr>
              <a:t>   </a:t>
            </a:r>
            <a:r>
              <a:rPr lang="en-US" sz="3200" i="1" dirty="0">
                <a:solidFill>
                  <a:srgbClr val="333333"/>
                </a:solidFill>
              </a:rPr>
              <a:t>Most stressful occupation is 'Sales Representative'</a:t>
            </a:r>
            <a:endParaRPr lang="en-US" sz="3200" i="1" dirty="0"/>
          </a:p>
        </p:txBody>
      </p:sp>
      <p:sp>
        <p:nvSpPr>
          <p:cNvPr id="15" name="AutoShape 22">
            <a:extLst>
              <a:ext uri="{FF2B5EF4-FFF2-40B4-BE49-F238E27FC236}">
                <a16:creationId xmlns:a16="http://schemas.microsoft.com/office/drawing/2014/main" id="{B1502C59-0115-91DC-38BC-B909A454CFF0}"/>
              </a:ext>
            </a:extLst>
          </p:cNvPr>
          <p:cNvSpPr/>
          <p:nvPr/>
        </p:nvSpPr>
        <p:spPr>
          <a:xfrm>
            <a:off x="0" y="0"/>
            <a:ext cx="2386482" cy="10287000"/>
          </a:xfrm>
          <a:prstGeom prst="rect">
            <a:avLst/>
          </a:prstGeom>
          <a:solidFill>
            <a:srgbClr val="6281DB"/>
          </a:solidFill>
        </p:spPr>
        <p:txBody>
          <a:bodyPr/>
          <a:lstStyle/>
          <a:p>
            <a:endParaRPr lang="en-US" dirty="0"/>
          </a:p>
        </p:txBody>
      </p:sp>
      <p:sp>
        <p:nvSpPr>
          <p:cNvPr id="16" name="TextBox 34">
            <a:extLst>
              <a:ext uri="{FF2B5EF4-FFF2-40B4-BE49-F238E27FC236}">
                <a16:creationId xmlns:a16="http://schemas.microsoft.com/office/drawing/2014/main" id="{8436C3BF-1D3A-554B-FA44-1CF2E2274EAA}"/>
              </a:ext>
            </a:extLst>
          </p:cNvPr>
          <p:cNvSpPr txBox="1"/>
          <p:nvPr/>
        </p:nvSpPr>
        <p:spPr>
          <a:xfrm rot="16200000">
            <a:off x="-660839" y="4681834"/>
            <a:ext cx="3708161" cy="923330"/>
          </a:xfrm>
          <a:prstGeom prst="rect">
            <a:avLst/>
          </a:prstGeom>
        </p:spPr>
        <p:txBody>
          <a:bodyPr wrap="square" lIns="0" tIns="0" rIns="0" bIns="0" rtlCol="0" anchor="t">
            <a:spAutoFit/>
          </a:bodyPr>
          <a:lstStyle/>
          <a:p>
            <a:pPr>
              <a:lnSpc>
                <a:spcPts val="7192"/>
              </a:lnSpc>
            </a:pPr>
            <a:r>
              <a:rPr lang="en-US" sz="6600" b="1" dirty="0">
                <a:solidFill>
                  <a:schemeClr val="bg1"/>
                </a:solidFill>
                <a:latin typeface="+mj-lt"/>
              </a:rPr>
              <a:t>INSIGHTS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22">
            <a:extLst>
              <a:ext uri="{FF2B5EF4-FFF2-40B4-BE49-F238E27FC236}">
                <a16:creationId xmlns:a16="http://schemas.microsoft.com/office/drawing/2014/main" id="{B1502C59-0115-91DC-38BC-B909A454CFF0}"/>
              </a:ext>
            </a:extLst>
          </p:cNvPr>
          <p:cNvSpPr/>
          <p:nvPr/>
        </p:nvSpPr>
        <p:spPr>
          <a:xfrm>
            <a:off x="0" y="0"/>
            <a:ext cx="2386482" cy="10287000"/>
          </a:xfrm>
          <a:prstGeom prst="rect">
            <a:avLst/>
          </a:prstGeom>
          <a:solidFill>
            <a:srgbClr val="6281DB"/>
          </a:solidFill>
        </p:spPr>
        <p:txBody>
          <a:bodyPr/>
          <a:lstStyle/>
          <a:p>
            <a:endParaRPr lang="en-US" dirty="0"/>
          </a:p>
        </p:txBody>
      </p:sp>
      <p:sp>
        <p:nvSpPr>
          <p:cNvPr id="16" name="TextBox 34">
            <a:extLst>
              <a:ext uri="{FF2B5EF4-FFF2-40B4-BE49-F238E27FC236}">
                <a16:creationId xmlns:a16="http://schemas.microsoft.com/office/drawing/2014/main" id="{8436C3BF-1D3A-554B-FA44-1CF2E2274EAA}"/>
              </a:ext>
            </a:extLst>
          </p:cNvPr>
          <p:cNvSpPr txBox="1"/>
          <p:nvPr/>
        </p:nvSpPr>
        <p:spPr>
          <a:xfrm rot="16200000">
            <a:off x="-1372099" y="4681835"/>
            <a:ext cx="5130680" cy="923330"/>
          </a:xfrm>
          <a:prstGeom prst="rect">
            <a:avLst/>
          </a:prstGeom>
        </p:spPr>
        <p:txBody>
          <a:bodyPr wrap="square" lIns="0" tIns="0" rIns="0" bIns="0" rtlCol="0" anchor="t">
            <a:spAutoFit/>
          </a:bodyPr>
          <a:lstStyle/>
          <a:p>
            <a:pPr>
              <a:lnSpc>
                <a:spcPts val="7192"/>
              </a:lnSpc>
            </a:pPr>
            <a:r>
              <a:rPr lang="en-US" sz="6600" b="1" dirty="0">
                <a:solidFill>
                  <a:schemeClr val="bg1"/>
                </a:solidFill>
                <a:latin typeface="+mj-lt"/>
              </a:rPr>
              <a:t>DASHBOARDS</a:t>
            </a:r>
          </a:p>
        </p:txBody>
      </p:sp>
      <p:sp>
        <p:nvSpPr>
          <p:cNvPr id="2" name="Rectangle 1">
            <a:extLst>
              <a:ext uri="{FF2B5EF4-FFF2-40B4-BE49-F238E27FC236}">
                <a16:creationId xmlns:a16="http://schemas.microsoft.com/office/drawing/2014/main" id="{5E7A3C15-33C7-5A6E-150C-A1A6C0E72923}"/>
              </a:ext>
            </a:extLst>
          </p:cNvPr>
          <p:cNvSpPr/>
          <p:nvPr/>
        </p:nvSpPr>
        <p:spPr>
          <a:xfrm>
            <a:off x="3581400" y="3695700"/>
            <a:ext cx="4953000" cy="15274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just">
              <a:buAutoNum type="arabicPeriod"/>
            </a:pPr>
            <a:r>
              <a:rPr lang="en-US" sz="4000" dirty="0">
                <a:solidFill>
                  <a:srgbClr val="333333"/>
                </a:solidFill>
                <a:hlinkClick r:id="rId3"/>
              </a:rPr>
              <a:t>Dashboard 1</a:t>
            </a:r>
            <a:r>
              <a:rPr lang="en-US" sz="4000" dirty="0">
                <a:solidFill>
                  <a:srgbClr val="333333"/>
                </a:solidFill>
              </a:rPr>
              <a:t>  </a:t>
            </a:r>
          </a:p>
          <a:p>
            <a:pPr marL="342900" indent="-342900" algn="just">
              <a:buAutoNum type="arabicPeriod"/>
            </a:pPr>
            <a:r>
              <a:rPr lang="en-US" sz="4000" dirty="0">
                <a:solidFill>
                  <a:srgbClr val="333333"/>
                </a:solidFill>
              </a:rPr>
              <a:t>Dashboard 2</a:t>
            </a:r>
            <a:endParaRPr lang="en-US" sz="4000" dirty="0"/>
          </a:p>
        </p:txBody>
      </p:sp>
    </p:spTree>
    <p:extLst>
      <p:ext uri="{BB962C8B-B14F-4D97-AF65-F5344CB8AC3E}">
        <p14:creationId xmlns:p14="http://schemas.microsoft.com/office/powerpoint/2010/main" val="1300710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22">
            <a:extLst>
              <a:ext uri="{FF2B5EF4-FFF2-40B4-BE49-F238E27FC236}">
                <a16:creationId xmlns:a16="http://schemas.microsoft.com/office/drawing/2014/main" id="{B1502C59-0115-91DC-38BC-B909A454CFF0}"/>
              </a:ext>
            </a:extLst>
          </p:cNvPr>
          <p:cNvSpPr/>
          <p:nvPr/>
        </p:nvSpPr>
        <p:spPr>
          <a:xfrm>
            <a:off x="0" y="0"/>
            <a:ext cx="2386482" cy="10287000"/>
          </a:xfrm>
          <a:prstGeom prst="rect">
            <a:avLst/>
          </a:prstGeom>
          <a:solidFill>
            <a:srgbClr val="6281DB"/>
          </a:solidFill>
        </p:spPr>
        <p:txBody>
          <a:bodyPr/>
          <a:lstStyle/>
          <a:p>
            <a:endParaRPr lang="en-US" dirty="0"/>
          </a:p>
        </p:txBody>
      </p:sp>
      <p:sp>
        <p:nvSpPr>
          <p:cNvPr id="16" name="TextBox 34">
            <a:extLst>
              <a:ext uri="{FF2B5EF4-FFF2-40B4-BE49-F238E27FC236}">
                <a16:creationId xmlns:a16="http://schemas.microsoft.com/office/drawing/2014/main" id="{8436C3BF-1D3A-554B-FA44-1CF2E2274EAA}"/>
              </a:ext>
            </a:extLst>
          </p:cNvPr>
          <p:cNvSpPr txBox="1"/>
          <p:nvPr/>
        </p:nvSpPr>
        <p:spPr>
          <a:xfrm rot="16200000">
            <a:off x="-724398" y="4618274"/>
            <a:ext cx="3835280" cy="923330"/>
          </a:xfrm>
          <a:prstGeom prst="rect">
            <a:avLst/>
          </a:prstGeom>
        </p:spPr>
        <p:txBody>
          <a:bodyPr wrap="square" lIns="0" tIns="0" rIns="0" bIns="0" rtlCol="0" anchor="t">
            <a:spAutoFit/>
          </a:bodyPr>
          <a:lstStyle/>
          <a:p>
            <a:pPr>
              <a:lnSpc>
                <a:spcPts val="7192"/>
              </a:lnSpc>
            </a:pPr>
            <a:r>
              <a:rPr lang="en-US" sz="6600" b="1" dirty="0">
                <a:solidFill>
                  <a:schemeClr val="bg1"/>
                </a:solidFill>
                <a:latin typeface="+mj-lt"/>
              </a:rPr>
              <a:t>SUMMARY</a:t>
            </a:r>
          </a:p>
        </p:txBody>
      </p:sp>
      <p:sp>
        <p:nvSpPr>
          <p:cNvPr id="2" name="TextBox 1">
            <a:extLst>
              <a:ext uri="{FF2B5EF4-FFF2-40B4-BE49-F238E27FC236}">
                <a16:creationId xmlns:a16="http://schemas.microsoft.com/office/drawing/2014/main" id="{8FCCF2A6-F3DB-AE98-2D19-37ADD1074D51}"/>
              </a:ext>
            </a:extLst>
          </p:cNvPr>
          <p:cNvSpPr txBox="1"/>
          <p:nvPr/>
        </p:nvSpPr>
        <p:spPr>
          <a:xfrm>
            <a:off x="4724400" y="2019300"/>
            <a:ext cx="7270047" cy="5693866"/>
          </a:xfrm>
          <a:prstGeom prst="rect">
            <a:avLst/>
          </a:prstGeom>
          <a:noFill/>
        </p:spPr>
        <p:txBody>
          <a:bodyPr wrap="square">
            <a:spAutoFit/>
          </a:bodyPr>
          <a:lstStyle/>
          <a:p>
            <a:pPr algn="just"/>
            <a:r>
              <a:rPr lang="en-US" sz="2800" dirty="0"/>
              <a:t>Our analysis delved into understanding sleep disorder, focusing on the factors that create sleep disorder and what steps we can take to overcome this issue. Through visualizations, we highlighted the factors, providing valuable insights that what are the reasons for sleep disorder. In fact, we found the affecting factors for sleep disorder: </a:t>
            </a:r>
            <a:r>
              <a:rPr lang="en-US" sz="2800" i="1" dirty="0"/>
              <a:t>Quality Sleep, Stress Level, Sleep Duration, Blood Pressure, Body Weight</a:t>
            </a:r>
            <a:r>
              <a:rPr lang="en-US" sz="2800" dirty="0"/>
              <a:t>. This analysis aids in understanding that </a:t>
            </a:r>
            <a:r>
              <a:rPr lang="en-US" sz="2800" i="1" dirty="0"/>
              <a:t>Physical Activity, Sound Sleep , Less Stress</a:t>
            </a:r>
            <a:r>
              <a:rPr lang="en-US" sz="2800" dirty="0"/>
              <a:t> are the steps that people can take to overcome the issue of sleep disorder.</a:t>
            </a:r>
          </a:p>
        </p:txBody>
      </p:sp>
    </p:spTree>
    <p:extLst>
      <p:ext uri="{BB962C8B-B14F-4D97-AF65-F5344CB8AC3E}">
        <p14:creationId xmlns:p14="http://schemas.microsoft.com/office/powerpoint/2010/main" val="2540650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29" name="Group 3">
            <a:extLst>
              <a:ext uri="{FF2B5EF4-FFF2-40B4-BE49-F238E27FC236}">
                <a16:creationId xmlns:a16="http://schemas.microsoft.com/office/drawing/2014/main" id="{E1C65C50-F5FF-6FED-F907-28F20F4188A9}"/>
              </a:ext>
            </a:extLst>
          </p:cNvPr>
          <p:cNvGrpSpPr/>
          <p:nvPr/>
        </p:nvGrpSpPr>
        <p:grpSpPr>
          <a:xfrm>
            <a:off x="294782" y="520863"/>
            <a:ext cx="8747134" cy="9550074"/>
            <a:chOff x="0" y="0"/>
            <a:chExt cx="13390046" cy="12632924"/>
          </a:xfrm>
        </p:grpSpPr>
        <p:pic>
          <p:nvPicPr>
            <p:cNvPr id="30" name="Picture 4">
              <a:extLst>
                <a:ext uri="{FF2B5EF4-FFF2-40B4-BE49-F238E27FC236}">
                  <a16:creationId xmlns:a16="http://schemas.microsoft.com/office/drawing/2014/main" id="{683DBD1F-2B3D-282A-163C-7957EABAFF5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31" name="Picture 5">
              <a:extLst>
                <a:ext uri="{FF2B5EF4-FFF2-40B4-BE49-F238E27FC236}">
                  <a16:creationId xmlns:a16="http://schemas.microsoft.com/office/drawing/2014/main" id="{C1D2DF16-F3BB-7983-2BC9-BF6E55374AF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32" name="Picture 6">
              <a:extLst>
                <a:ext uri="{FF2B5EF4-FFF2-40B4-BE49-F238E27FC236}">
                  <a16:creationId xmlns:a16="http://schemas.microsoft.com/office/drawing/2014/main" id="{C3F38A54-9165-1A06-EBA5-13BABC8E46C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33" name="Picture 7">
              <a:extLst>
                <a:ext uri="{FF2B5EF4-FFF2-40B4-BE49-F238E27FC236}">
                  <a16:creationId xmlns:a16="http://schemas.microsoft.com/office/drawing/2014/main" id="{750E7015-C8C8-261A-3129-5493F0AADD2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34" name="Picture 8">
              <a:extLst>
                <a:ext uri="{FF2B5EF4-FFF2-40B4-BE49-F238E27FC236}">
                  <a16:creationId xmlns:a16="http://schemas.microsoft.com/office/drawing/2014/main" id="{17903CE3-8D5B-FACE-A4D2-C11B1B15976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35" name="Picture 9">
              <a:extLst>
                <a:ext uri="{FF2B5EF4-FFF2-40B4-BE49-F238E27FC236}">
                  <a16:creationId xmlns:a16="http://schemas.microsoft.com/office/drawing/2014/main" id="{A08A721B-1702-229A-173F-B2E790674DF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36" name="Picture 10">
              <a:extLst>
                <a:ext uri="{FF2B5EF4-FFF2-40B4-BE49-F238E27FC236}">
                  <a16:creationId xmlns:a16="http://schemas.microsoft.com/office/drawing/2014/main" id="{8F5F5656-C5A4-517A-2ED3-D1604CBD573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37" name="Picture 11">
              <a:extLst>
                <a:ext uri="{FF2B5EF4-FFF2-40B4-BE49-F238E27FC236}">
                  <a16:creationId xmlns:a16="http://schemas.microsoft.com/office/drawing/2014/main" id="{5B7701FF-59A9-F82A-48FA-8063AC4465E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38" name="Picture 12">
              <a:extLst>
                <a:ext uri="{FF2B5EF4-FFF2-40B4-BE49-F238E27FC236}">
                  <a16:creationId xmlns:a16="http://schemas.microsoft.com/office/drawing/2014/main" id="{84AFC323-7C21-F2C8-A933-478E503FA4C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39" name="Picture 13">
              <a:extLst>
                <a:ext uri="{FF2B5EF4-FFF2-40B4-BE49-F238E27FC236}">
                  <a16:creationId xmlns:a16="http://schemas.microsoft.com/office/drawing/2014/main" id="{65BAD355-0BE9-09B5-0D3C-B45725B7E74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40" name="Picture 14">
              <a:extLst>
                <a:ext uri="{FF2B5EF4-FFF2-40B4-BE49-F238E27FC236}">
                  <a16:creationId xmlns:a16="http://schemas.microsoft.com/office/drawing/2014/main" id="{4F2EDDC5-3060-DDB5-1EC4-590ED1C1100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41" name="Picture 15">
              <a:extLst>
                <a:ext uri="{FF2B5EF4-FFF2-40B4-BE49-F238E27FC236}">
                  <a16:creationId xmlns:a16="http://schemas.microsoft.com/office/drawing/2014/main" id="{EA2F487C-4EEE-A509-5624-CD6D278A439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42" name="Picture 16">
              <a:extLst>
                <a:ext uri="{FF2B5EF4-FFF2-40B4-BE49-F238E27FC236}">
                  <a16:creationId xmlns:a16="http://schemas.microsoft.com/office/drawing/2014/main" id="{9C50E7B4-14AB-919E-2472-9AF81E7EE3A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43" name="Picture 17">
              <a:extLst>
                <a:ext uri="{FF2B5EF4-FFF2-40B4-BE49-F238E27FC236}">
                  <a16:creationId xmlns:a16="http://schemas.microsoft.com/office/drawing/2014/main" id="{CB78FD79-58A2-D77B-EC5B-D106BCC71CB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44" name="Picture 18">
              <a:extLst>
                <a:ext uri="{FF2B5EF4-FFF2-40B4-BE49-F238E27FC236}">
                  <a16:creationId xmlns:a16="http://schemas.microsoft.com/office/drawing/2014/main" id="{95D59B8B-2AC3-966D-05F7-9294B78650E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45" name="Picture 19">
              <a:extLst>
                <a:ext uri="{FF2B5EF4-FFF2-40B4-BE49-F238E27FC236}">
                  <a16:creationId xmlns:a16="http://schemas.microsoft.com/office/drawing/2014/main" id="{D94C88D4-50A9-7DA8-B42D-900EFDC945F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46" name="Group 3">
            <a:extLst>
              <a:ext uri="{FF2B5EF4-FFF2-40B4-BE49-F238E27FC236}">
                <a16:creationId xmlns:a16="http://schemas.microsoft.com/office/drawing/2014/main" id="{1AB33E8F-B7B4-571A-F88B-1126541EE72C}"/>
              </a:ext>
            </a:extLst>
          </p:cNvPr>
          <p:cNvGrpSpPr/>
          <p:nvPr/>
        </p:nvGrpSpPr>
        <p:grpSpPr>
          <a:xfrm>
            <a:off x="9296400" y="520863"/>
            <a:ext cx="8747134" cy="9550074"/>
            <a:chOff x="0" y="0"/>
            <a:chExt cx="13390046" cy="12632924"/>
          </a:xfrm>
        </p:grpSpPr>
        <p:pic>
          <p:nvPicPr>
            <p:cNvPr id="47" name="Picture 4">
              <a:extLst>
                <a:ext uri="{FF2B5EF4-FFF2-40B4-BE49-F238E27FC236}">
                  <a16:creationId xmlns:a16="http://schemas.microsoft.com/office/drawing/2014/main" id="{D0C6C867-74CE-ECD0-A194-15AD2D35A75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48" name="Picture 5">
              <a:extLst>
                <a:ext uri="{FF2B5EF4-FFF2-40B4-BE49-F238E27FC236}">
                  <a16:creationId xmlns:a16="http://schemas.microsoft.com/office/drawing/2014/main" id="{F7D9FD49-7CE7-2387-4B77-2A0E20E3415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49" name="Picture 6">
              <a:extLst>
                <a:ext uri="{FF2B5EF4-FFF2-40B4-BE49-F238E27FC236}">
                  <a16:creationId xmlns:a16="http://schemas.microsoft.com/office/drawing/2014/main" id="{F526A110-F218-E93A-48AC-DDB5C278712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50" name="Picture 7">
              <a:extLst>
                <a:ext uri="{FF2B5EF4-FFF2-40B4-BE49-F238E27FC236}">
                  <a16:creationId xmlns:a16="http://schemas.microsoft.com/office/drawing/2014/main" id="{EE394074-075D-0394-9FD0-BD87321E4EB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1" name="Picture 8">
              <a:extLst>
                <a:ext uri="{FF2B5EF4-FFF2-40B4-BE49-F238E27FC236}">
                  <a16:creationId xmlns:a16="http://schemas.microsoft.com/office/drawing/2014/main" id="{ECA0E0D0-118B-C03C-F3BF-01E105C295F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52" name="Picture 9">
              <a:extLst>
                <a:ext uri="{FF2B5EF4-FFF2-40B4-BE49-F238E27FC236}">
                  <a16:creationId xmlns:a16="http://schemas.microsoft.com/office/drawing/2014/main" id="{5413B89F-FCC4-B8F2-DFC1-571A210C54C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53" name="Picture 10">
              <a:extLst>
                <a:ext uri="{FF2B5EF4-FFF2-40B4-BE49-F238E27FC236}">
                  <a16:creationId xmlns:a16="http://schemas.microsoft.com/office/drawing/2014/main" id="{900A4359-AB7F-C228-E9C6-2B83D86CA8A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54" name="Picture 11">
              <a:extLst>
                <a:ext uri="{FF2B5EF4-FFF2-40B4-BE49-F238E27FC236}">
                  <a16:creationId xmlns:a16="http://schemas.microsoft.com/office/drawing/2014/main" id="{4051921C-8470-1531-45EC-6ACC6A8B9F7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55" name="Picture 12">
              <a:extLst>
                <a:ext uri="{FF2B5EF4-FFF2-40B4-BE49-F238E27FC236}">
                  <a16:creationId xmlns:a16="http://schemas.microsoft.com/office/drawing/2014/main" id="{2AF3B281-AC54-9477-C997-FF239C78CD7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56" name="Picture 13">
              <a:extLst>
                <a:ext uri="{FF2B5EF4-FFF2-40B4-BE49-F238E27FC236}">
                  <a16:creationId xmlns:a16="http://schemas.microsoft.com/office/drawing/2014/main" id="{450DAD91-D9A2-2B08-EEEE-806B00271E0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57" name="Picture 14">
              <a:extLst>
                <a:ext uri="{FF2B5EF4-FFF2-40B4-BE49-F238E27FC236}">
                  <a16:creationId xmlns:a16="http://schemas.microsoft.com/office/drawing/2014/main" id="{930EE99C-D7C2-ACCA-A9FB-6198ED52BBD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58" name="Picture 15">
              <a:extLst>
                <a:ext uri="{FF2B5EF4-FFF2-40B4-BE49-F238E27FC236}">
                  <a16:creationId xmlns:a16="http://schemas.microsoft.com/office/drawing/2014/main" id="{C6654AE2-9616-6C12-799E-0470A7202DE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59" name="Picture 16">
              <a:extLst>
                <a:ext uri="{FF2B5EF4-FFF2-40B4-BE49-F238E27FC236}">
                  <a16:creationId xmlns:a16="http://schemas.microsoft.com/office/drawing/2014/main" id="{64229310-8045-078E-44D4-9606D327F7B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60" name="Picture 17">
              <a:extLst>
                <a:ext uri="{FF2B5EF4-FFF2-40B4-BE49-F238E27FC236}">
                  <a16:creationId xmlns:a16="http://schemas.microsoft.com/office/drawing/2014/main" id="{64A30971-6BAD-E7BD-E955-7FD63402F86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61" name="Picture 18">
              <a:extLst>
                <a:ext uri="{FF2B5EF4-FFF2-40B4-BE49-F238E27FC236}">
                  <a16:creationId xmlns:a16="http://schemas.microsoft.com/office/drawing/2014/main" id="{153F321A-606E-18EE-BBA8-89A9E3732DC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62" name="Picture 19">
              <a:extLst>
                <a:ext uri="{FF2B5EF4-FFF2-40B4-BE49-F238E27FC236}">
                  <a16:creationId xmlns:a16="http://schemas.microsoft.com/office/drawing/2014/main" id="{7FA65BC7-4526-3679-1BF6-4C505114F17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63" name="Group 62">
            <a:extLst>
              <a:ext uri="{FF2B5EF4-FFF2-40B4-BE49-F238E27FC236}">
                <a16:creationId xmlns:a16="http://schemas.microsoft.com/office/drawing/2014/main" id="{F5B518B5-5C4E-BEB6-B88B-0A5A5A6D2E92}"/>
              </a:ext>
            </a:extLst>
          </p:cNvPr>
          <p:cNvGrpSpPr/>
          <p:nvPr/>
        </p:nvGrpSpPr>
        <p:grpSpPr>
          <a:xfrm>
            <a:off x="4586605" y="780776"/>
            <a:ext cx="8934225" cy="9030248"/>
            <a:chOff x="4434205" y="628376"/>
            <a:chExt cx="8934225" cy="9030248"/>
          </a:xfrm>
        </p:grpSpPr>
        <p:grpSp>
          <p:nvGrpSpPr>
            <p:cNvPr id="64" name="Group 21">
              <a:extLst>
                <a:ext uri="{FF2B5EF4-FFF2-40B4-BE49-F238E27FC236}">
                  <a16:creationId xmlns:a16="http://schemas.microsoft.com/office/drawing/2014/main" id="{72C68FEB-861E-D2C4-AF01-51AC5D996BE9}"/>
                </a:ext>
              </a:extLst>
            </p:cNvPr>
            <p:cNvGrpSpPr>
              <a:grpSpLocks noChangeAspect="1"/>
            </p:cNvGrpSpPr>
            <p:nvPr/>
          </p:nvGrpSpPr>
          <p:grpSpPr>
            <a:xfrm>
              <a:off x="4434205" y="628376"/>
              <a:ext cx="8934225" cy="9030248"/>
              <a:chOff x="607031" y="-300627"/>
              <a:chExt cx="6350000" cy="6350000"/>
            </a:xfrm>
          </p:grpSpPr>
          <p:sp>
            <p:nvSpPr>
              <p:cNvPr id="67" name="Freeform 22">
                <a:extLst>
                  <a:ext uri="{FF2B5EF4-FFF2-40B4-BE49-F238E27FC236}">
                    <a16:creationId xmlns:a16="http://schemas.microsoft.com/office/drawing/2014/main" id="{FA546A50-0235-F4E9-21C6-F1498CA88EEB}"/>
                  </a:ext>
                </a:extLst>
              </p:cNvPr>
              <p:cNvSpPr/>
              <p:nvPr/>
            </p:nvSpPr>
            <p:spPr>
              <a:xfrm>
                <a:off x="607031" y="-300627"/>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6281DB"/>
              </a:solidFill>
            </p:spPr>
            <p:txBody>
              <a:bodyPr/>
              <a:lstStyle/>
              <a:p>
                <a:endParaRPr lang="en-AU" dirty="0"/>
              </a:p>
            </p:txBody>
          </p:sp>
        </p:grpSp>
        <p:sp>
          <p:nvSpPr>
            <p:cNvPr id="65" name="TextBox 24">
              <a:extLst>
                <a:ext uri="{FF2B5EF4-FFF2-40B4-BE49-F238E27FC236}">
                  <a16:creationId xmlns:a16="http://schemas.microsoft.com/office/drawing/2014/main" id="{4C1AAB98-ECFD-B8E7-0ACC-3F1E54CFB3B0}"/>
                </a:ext>
              </a:extLst>
            </p:cNvPr>
            <p:cNvSpPr txBox="1"/>
            <p:nvPr/>
          </p:nvSpPr>
          <p:spPr>
            <a:xfrm>
              <a:off x="4610103" y="2594441"/>
              <a:ext cx="8570657" cy="2800767"/>
            </a:xfrm>
            <a:prstGeom prst="rect">
              <a:avLst/>
            </a:prstGeom>
          </p:spPr>
          <p:txBody>
            <a:bodyPr wrap="square" lIns="0" tIns="0" rIns="0" bIns="0" rtlCol="0" anchor="t">
              <a:spAutoFit/>
            </a:bodyPr>
            <a:lstStyle/>
            <a:p>
              <a:pPr algn="ctr"/>
              <a:r>
                <a:rPr lang="en-US" sz="8000" b="1" spc="-105" dirty="0">
                  <a:solidFill>
                    <a:srgbClr val="FFFFFF"/>
                  </a:solidFill>
                </a:rPr>
                <a:t>THANK YOU!</a:t>
              </a:r>
            </a:p>
            <a:p>
              <a:pPr algn="ctr"/>
              <a:r>
                <a:rPr lang="en-US" sz="5400" i="1" spc="-105" dirty="0">
                  <a:solidFill>
                    <a:srgbClr val="FFFFFF"/>
                  </a:solidFill>
                </a:rPr>
                <a:t>ANY QUESTIONS?</a:t>
              </a:r>
            </a:p>
            <a:p>
              <a:pPr algn="ctr"/>
              <a:endParaRPr lang="en-US" sz="4800" spc="-105" dirty="0">
                <a:solidFill>
                  <a:srgbClr val="FFFFFF"/>
                </a:solidFill>
              </a:endParaRPr>
            </a:p>
          </p:txBody>
        </p:sp>
        <p:pic>
          <p:nvPicPr>
            <p:cNvPr id="66" name="Picture 2">
              <a:extLst>
                <a:ext uri="{FF2B5EF4-FFF2-40B4-BE49-F238E27FC236}">
                  <a16:creationId xmlns:a16="http://schemas.microsoft.com/office/drawing/2014/main" id="{634D596D-9840-23D4-D32E-7DADB5DBBC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1961" y="4896124"/>
              <a:ext cx="4762500" cy="47625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07999" y="881662"/>
            <a:ext cx="7190025" cy="1231107"/>
          </a:xfrm>
          <a:prstGeom prst="rect">
            <a:avLst/>
          </a:prstGeom>
        </p:spPr>
        <p:txBody>
          <a:bodyPr wrap="square" lIns="0" tIns="0" rIns="0" bIns="0" rtlCol="0" anchor="t">
            <a:spAutoFit/>
          </a:bodyPr>
          <a:lstStyle/>
          <a:p>
            <a:pPr algn="ctr">
              <a:lnSpc>
                <a:spcPts val="9600"/>
              </a:lnSpc>
            </a:pPr>
            <a:r>
              <a:rPr lang="en-US" sz="8000" spc="-80" dirty="0">
                <a:solidFill>
                  <a:schemeClr val="bg1"/>
                </a:solidFill>
                <a:latin typeface="+mj-lt"/>
              </a:rPr>
              <a:t>MEET THE TEAM</a:t>
            </a:r>
          </a:p>
        </p:txBody>
      </p:sp>
      <p:grpSp>
        <p:nvGrpSpPr>
          <p:cNvPr id="17" name="Group 17"/>
          <p:cNvGrpSpPr/>
          <p:nvPr/>
        </p:nvGrpSpPr>
        <p:grpSpPr>
          <a:xfrm>
            <a:off x="8093099" y="406153"/>
            <a:ext cx="2093680" cy="9474693"/>
            <a:chOff x="0" y="0"/>
            <a:chExt cx="3005065" cy="12632924"/>
          </a:xfrm>
          <a:solidFill>
            <a:schemeClr val="bg1"/>
          </a:solidFill>
        </p:grpSpPr>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FCF99024-4B7D-92A7-F44E-7E81EFD9C388}"/>
              </a:ext>
            </a:extLst>
          </p:cNvPr>
          <p:cNvSpPr txBox="1"/>
          <p:nvPr/>
        </p:nvSpPr>
        <p:spPr>
          <a:xfrm>
            <a:off x="539204" y="2160119"/>
            <a:ext cx="7327614" cy="7848302"/>
          </a:xfrm>
          <a:prstGeom prst="rect">
            <a:avLst/>
          </a:prstGeom>
          <a:noFill/>
        </p:spPr>
        <p:txBody>
          <a:bodyPr wrap="square" rtlCol="0">
            <a:spAutoFit/>
          </a:bodyPr>
          <a:lstStyle/>
          <a:p>
            <a:pPr algn="ctr"/>
            <a:r>
              <a:rPr lang="en-US" sz="3600" b="1" dirty="0" err="1">
                <a:solidFill>
                  <a:schemeClr val="tx2">
                    <a:lumMod val="75000"/>
                  </a:schemeClr>
                </a:solidFill>
                <a:latin typeface="+mj-lt"/>
              </a:rPr>
              <a:t>Anto</a:t>
            </a:r>
            <a:r>
              <a:rPr lang="en-US" sz="3600" b="1" dirty="0">
                <a:solidFill>
                  <a:schemeClr val="tx2">
                    <a:lumMod val="75000"/>
                  </a:schemeClr>
                </a:solidFill>
                <a:latin typeface="+mj-lt"/>
              </a:rPr>
              <a:t> Kim</a:t>
            </a:r>
          </a:p>
          <a:p>
            <a:pPr algn="ctr"/>
            <a:r>
              <a:rPr lang="en-US" sz="3600" i="1" dirty="0">
                <a:solidFill>
                  <a:schemeClr val="tx2">
                    <a:lumMod val="75000"/>
                  </a:schemeClr>
                </a:solidFill>
                <a:latin typeface="+mj-lt"/>
              </a:rPr>
              <a:t>Final Polishing</a:t>
            </a:r>
          </a:p>
          <a:p>
            <a:pPr algn="ctr"/>
            <a:r>
              <a:rPr lang="en-US" sz="3600" i="1" dirty="0">
                <a:solidFill>
                  <a:schemeClr val="tx2">
                    <a:lumMod val="75000"/>
                  </a:schemeClr>
                </a:solidFill>
                <a:latin typeface="+mj-lt"/>
              </a:rPr>
              <a:t>Slides Editing</a:t>
            </a:r>
          </a:p>
          <a:p>
            <a:pPr algn="ctr"/>
            <a:r>
              <a:rPr lang="en-US" sz="3600" i="1" dirty="0">
                <a:solidFill>
                  <a:schemeClr val="tx2">
                    <a:lumMod val="75000"/>
                  </a:schemeClr>
                </a:solidFill>
                <a:latin typeface="+mj-lt"/>
              </a:rPr>
              <a:t>Presentation Script</a:t>
            </a:r>
          </a:p>
          <a:p>
            <a:pPr algn="ctr"/>
            <a:endParaRPr lang="en-US" sz="3600" b="1" dirty="0">
              <a:solidFill>
                <a:schemeClr val="tx2">
                  <a:lumMod val="75000"/>
                </a:schemeClr>
              </a:solidFill>
              <a:latin typeface="+mj-lt"/>
            </a:endParaRPr>
          </a:p>
          <a:p>
            <a:pPr algn="ctr"/>
            <a:r>
              <a:rPr lang="en-US" sz="3600" b="1" dirty="0" err="1">
                <a:solidFill>
                  <a:schemeClr val="tx2">
                    <a:lumMod val="75000"/>
                  </a:schemeClr>
                </a:solidFill>
                <a:latin typeface="+mj-lt"/>
              </a:rPr>
              <a:t>Priyangka</a:t>
            </a:r>
            <a:r>
              <a:rPr lang="en-US" sz="3600" b="1" dirty="0">
                <a:solidFill>
                  <a:schemeClr val="tx2">
                    <a:lumMod val="75000"/>
                  </a:schemeClr>
                </a:solidFill>
                <a:latin typeface="+mj-lt"/>
              </a:rPr>
              <a:t> Roy</a:t>
            </a:r>
          </a:p>
          <a:p>
            <a:pPr algn="ctr"/>
            <a:r>
              <a:rPr lang="en-US" sz="3600" i="1" dirty="0">
                <a:solidFill>
                  <a:schemeClr val="tx2">
                    <a:lumMod val="75000"/>
                  </a:schemeClr>
                </a:solidFill>
                <a:latin typeface="+mj-lt"/>
              </a:rPr>
              <a:t>EDA</a:t>
            </a:r>
          </a:p>
          <a:p>
            <a:pPr algn="ctr"/>
            <a:r>
              <a:rPr lang="en-US" sz="3600" i="1" dirty="0">
                <a:solidFill>
                  <a:schemeClr val="tx2">
                    <a:lumMod val="75000"/>
                  </a:schemeClr>
                </a:solidFill>
                <a:latin typeface="+mj-lt"/>
              </a:rPr>
              <a:t>Dashboard 1</a:t>
            </a:r>
          </a:p>
          <a:p>
            <a:pPr algn="ctr"/>
            <a:r>
              <a:rPr lang="en-US" sz="3600" i="1" dirty="0">
                <a:solidFill>
                  <a:schemeClr val="tx2">
                    <a:lumMod val="75000"/>
                  </a:schemeClr>
                </a:solidFill>
                <a:latin typeface="+mj-lt"/>
              </a:rPr>
              <a:t>Presentation Slides</a:t>
            </a:r>
            <a:br>
              <a:rPr lang="en-US" sz="3600" i="1" dirty="0">
                <a:solidFill>
                  <a:schemeClr val="tx2">
                    <a:lumMod val="75000"/>
                  </a:schemeClr>
                </a:solidFill>
                <a:latin typeface="+mj-lt"/>
              </a:rPr>
            </a:br>
            <a:endParaRPr lang="en-US" sz="3600" b="1" dirty="0">
              <a:solidFill>
                <a:schemeClr val="tx2">
                  <a:lumMod val="75000"/>
                </a:schemeClr>
              </a:solidFill>
              <a:latin typeface="+mj-lt"/>
            </a:endParaRPr>
          </a:p>
          <a:p>
            <a:pPr algn="ctr"/>
            <a:r>
              <a:rPr lang="en-US" sz="3600" b="1" dirty="0">
                <a:solidFill>
                  <a:schemeClr val="tx2">
                    <a:lumMod val="75000"/>
                  </a:schemeClr>
                </a:solidFill>
                <a:latin typeface="+mj-lt"/>
              </a:rPr>
              <a:t>Jesus</a:t>
            </a:r>
          </a:p>
          <a:p>
            <a:pPr lvl="1" algn="ctr"/>
            <a:r>
              <a:rPr lang="en-US" sz="3600" i="1" dirty="0">
                <a:solidFill>
                  <a:schemeClr val="tx2">
                    <a:lumMod val="75000"/>
                  </a:schemeClr>
                </a:solidFill>
                <a:latin typeface="+mj-lt"/>
              </a:rPr>
              <a:t>Data Preprocessing</a:t>
            </a:r>
          </a:p>
          <a:p>
            <a:pPr lvl="1" algn="ctr"/>
            <a:r>
              <a:rPr lang="en-US" sz="3600" i="1" dirty="0">
                <a:solidFill>
                  <a:schemeClr val="tx2">
                    <a:lumMod val="75000"/>
                  </a:schemeClr>
                </a:solidFill>
                <a:latin typeface="+mj-lt"/>
              </a:rPr>
              <a:t>Dashboard 2</a:t>
            </a:r>
          </a:p>
          <a:p>
            <a:pPr lvl="1" algn="ctr"/>
            <a:r>
              <a:rPr lang="en-US" sz="3600" i="1" dirty="0">
                <a:solidFill>
                  <a:schemeClr val="tx2">
                    <a:lumMod val="75000"/>
                  </a:schemeClr>
                </a:solidFill>
                <a:latin typeface="+mj-lt"/>
              </a:rPr>
              <a:t>Presentation</a:t>
            </a:r>
            <a:endParaRPr lang="en-US" sz="3600" b="1" dirty="0">
              <a:solidFill>
                <a:schemeClr val="tx2">
                  <a:lumMod val="75000"/>
                </a:schemeClr>
              </a:solidFill>
              <a:latin typeface="+mj-lt"/>
            </a:endParaRPr>
          </a:p>
        </p:txBody>
      </p:sp>
      <p:sp>
        <p:nvSpPr>
          <p:cNvPr id="38" name="TextBox 3">
            <a:extLst>
              <a:ext uri="{FF2B5EF4-FFF2-40B4-BE49-F238E27FC236}">
                <a16:creationId xmlns:a16="http://schemas.microsoft.com/office/drawing/2014/main" id="{AC458D76-C2C2-05B8-99EB-987D1F5139AF}"/>
              </a:ext>
            </a:extLst>
          </p:cNvPr>
          <p:cNvSpPr txBox="1"/>
          <p:nvPr/>
        </p:nvSpPr>
        <p:spPr>
          <a:xfrm>
            <a:off x="10744200" y="881662"/>
            <a:ext cx="7714078" cy="1231106"/>
          </a:xfrm>
          <a:prstGeom prst="rect">
            <a:avLst/>
          </a:prstGeom>
        </p:spPr>
        <p:txBody>
          <a:bodyPr wrap="square" lIns="0" tIns="0" rIns="0" bIns="0" rtlCol="0" anchor="t">
            <a:spAutoFit/>
          </a:bodyPr>
          <a:lstStyle/>
          <a:p>
            <a:pPr>
              <a:lnSpc>
                <a:spcPts val="9600"/>
              </a:lnSpc>
            </a:pPr>
            <a:r>
              <a:rPr lang="en-US" sz="8000" spc="-80" dirty="0">
                <a:solidFill>
                  <a:schemeClr val="bg1"/>
                </a:solidFill>
                <a:latin typeface="+mj-lt"/>
              </a:rPr>
              <a:t>TODAY’S AGENDA</a:t>
            </a:r>
          </a:p>
        </p:txBody>
      </p:sp>
      <p:sp>
        <p:nvSpPr>
          <p:cNvPr id="40" name="TextBox 4">
            <a:extLst>
              <a:ext uri="{FF2B5EF4-FFF2-40B4-BE49-F238E27FC236}">
                <a16:creationId xmlns:a16="http://schemas.microsoft.com/office/drawing/2014/main" id="{F8EEFC55-68F0-2BF9-C6B3-6CE80AC8FF98}"/>
              </a:ext>
            </a:extLst>
          </p:cNvPr>
          <p:cNvSpPr txBox="1"/>
          <p:nvPr/>
        </p:nvSpPr>
        <p:spPr>
          <a:xfrm>
            <a:off x="11732980" y="3374297"/>
            <a:ext cx="4648200" cy="3538405"/>
          </a:xfrm>
          <a:prstGeom prst="rect">
            <a:avLst/>
          </a:prstGeom>
        </p:spPr>
        <p:txBody>
          <a:bodyPr wrap="square" lIns="0" tIns="0" rIns="0" bIns="0" rtlCol="0" anchor="t">
            <a:spAutoFit/>
          </a:bodyPr>
          <a:lstStyle/>
          <a:p>
            <a:pPr marL="685800" indent="-685800" algn="ctr">
              <a:lnSpc>
                <a:spcPts val="2660"/>
              </a:lnSpc>
              <a:buFont typeface="Arial" panose="020B0604020202020204" pitchFamily="34" charset="0"/>
              <a:buChar char="•"/>
            </a:pPr>
            <a:r>
              <a:rPr lang="en-US" sz="4800" spc="-19" dirty="0">
                <a:solidFill>
                  <a:schemeClr val="tx2">
                    <a:lumMod val="75000"/>
                  </a:schemeClr>
                </a:solidFill>
                <a:latin typeface="+mj-lt"/>
              </a:rPr>
              <a:t>Introduction</a:t>
            </a:r>
          </a:p>
          <a:p>
            <a:pPr algn="ctr">
              <a:lnSpc>
                <a:spcPts val="2660"/>
              </a:lnSpc>
            </a:pPr>
            <a:endParaRPr lang="en-US" sz="4800" spc="-19" dirty="0">
              <a:solidFill>
                <a:schemeClr val="tx2">
                  <a:lumMod val="75000"/>
                </a:schemeClr>
              </a:solidFill>
              <a:latin typeface="+mj-lt"/>
            </a:endParaRPr>
          </a:p>
          <a:p>
            <a:pPr marL="685800" indent="-685800" algn="ctr">
              <a:lnSpc>
                <a:spcPts val="2660"/>
              </a:lnSpc>
              <a:buFont typeface="Arial" panose="020B0604020202020204" pitchFamily="34" charset="0"/>
              <a:buChar char="•"/>
            </a:pPr>
            <a:endParaRPr lang="en-US" sz="4800" spc="-19" dirty="0">
              <a:solidFill>
                <a:schemeClr val="tx2">
                  <a:lumMod val="75000"/>
                </a:schemeClr>
              </a:solidFill>
              <a:latin typeface="+mj-lt"/>
            </a:endParaRPr>
          </a:p>
          <a:p>
            <a:pPr marL="685800" indent="-685800" algn="ctr">
              <a:lnSpc>
                <a:spcPts val="2660"/>
              </a:lnSpc>
              <a:buFont typeface="Arial" panose="020B0604020202020204" pitchFamily="34" charset="0"/>
              <a:buChar char="•"/>
            </a:pPr>
            <a:r>
              <a:rPr lang="en-US" sz="4800" spc="-19" dirty="0">
                <a:solidFill>
                  <a:schemeClr val="tx2">
                    <a:lumMod val="75000"/>
                  </a:schemeClr>
                </a:solidFill>
                <a:latin typeface="+mj-lt"/>
              </a:rPr>
              <a:t>Process</a:t>
            </a:r>
          </a:p>
          <a:p>
            <a:pPr marL="685800" indent="-685800" algn="ctr">
              <a:lnSpc>
                <a:spcPts val="2660"/>
              </a:lnSpc>
              <a:buFont typeface="Arial" panose="020B0604020202020204" pitchFamily="34" charset="0"/>
              <a:buChar char="•"/>
            </a:pPr>
            <a:endParaRPr lang="en-US" sz="4800" spc="-19" dirty="0">
              <a:solidFill>
                <a:schemeClr val="tx2">
                  <a:lumMod val="75000"/>
                </a:schemeClr>
              </a:solidFill>
              <a:latin typeface="+mj-lt"/>
            </a:endParaRPr>
          </a:p>
          <a:p>
            <a:pPr marL="685800" indent="-685800" algn="ctr">
              <a:lnSpc>
                <a:spcPts val="2660"/>
              </a:lnSpc>
              <a:buFont typeface="Arial" panose="020B0604020202020204" pitchFamily="34" charset="0"/>
              <a:buChar char="•"/>
            </a:pPr>
            <a:endParaRPr lang="en-US" sz="4800" spc="-19" dirty="0">
              <a:solidFill>
                <a:schemeClr val="tx2">
                  <a:lumMod val="75000"/>
                </a:schemeClr>
              </a:solidFill>
              <a:latin typeface="+mj-lt"/>
            </a:endParaRPr>
          </a:p>
          <a:p>
            <a:pPr marL="685800" indent="-685800" algn="ctr">
              <a:lnSpc>
                <a:spcPts val="2660"/>
              </a:lnSpc>
              <a:buFont typeface="Arial" panose="020B0604020202020204" pitchFamily="34" charset="0"/>
              <a:buChar char="•"/>
            </a:pPr>
            <a:r>
              <a:rPr lang="en-US" sz="4800" spc="-19" dirty="0">
                <a:solidFill>
                  <a:schemeClr val="tx2">
                    <a:lumMod val="75000"/>
                  </a:schemeClr>
                </a:solidFill>
                <a:latin typeface="+mj-lt"/>
              </a:rPr>
              <a:t>Insights</a:t>
            </a:r>
          </a:p>
          <a:p>
            <a:pPr marL="685800" indent="-685800" algn="ctr">
              <a:lnSpc>
                <a:spcPts val="2660"/>
              </a:lnSpc>
              <a:buFont typeface="Arial" panose="020B0604020202020204" pitchFamily="34" charset="0"/>
              <a:buChar char="•"/>
            </a:pPr>
            <a:endParaRPr lang="en-US" sz="4800" spc="-19" dirty="0">
              <a:solidFill>
                <a:schemeClr val="tx2">
                  <a:lumMod val="75000"/>
                </a:schemeClr>
              </a:solidFill>
              <a:latin typeface="+mj-lt"/>
            </a:endParaRPr>
          </a:p>
          <a:p>
            <a:pPr marL="685800" indent="-685800" algn="ctr">
              <a:lnSpc>
                <a:spcPts val="2660"/>
              </a:lnSpc>
              <a:buFont typeface="Arial" panose="020B0604020202020204" pitchFamily="34" charset="0"/>
              <a:buChar char="•"/>
            </a:pPr>
            <a:endParaRPr lang="en-US" sz="4800" spc="-19" dirty="0">
              <a:solidFill>
                <a:schemeClr val="tx2">
                  <a:lumMod val="75000"/>
                </a:schemeClr>
              </a:solidFill>
              <a:latin typeface="+mj-lt"/>
            </a:endParaRPr>
          </a:p>
          <a:p>
            <a:pPr marL="685800" indent="-685800" algn="ctr">
              <a:lnSpc>
                <a:spcPts val="2660"/>
              </a:lnSpc>
              <a:buFont typeface="Arial" panose="020B0604020202020204" pitchFamily="34" charset="0"/>
              <a:buChar char="•"/>
            </a:pPr>
            <a:r>
              <a:rPr lang="en-US" sz="4800" spc="-19" dirty="0">
                <a:solidFill>
                  <a:schemeClr val="tx2">
                    <a:lumMod val="75000"/>
                  </a:schemeClr>
                </a:solidFill>
                <a:latin typeface="+mj-lt"/>
              </a:rPr>
              <a:t>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utoShape 31"/>
          <p:cNvSpPr/>
          <p:nvPr/>
        </p:nvSpPr>
        <p:spPr>
          <a:xfrm>
            <a:off x="3886200" y="952500"/>
            <a:ext cx="13182600" cy="8382000"/>
          </a:xfrm>
          <a:prstGeom prst="rect">
            <a:avLst/>
          </a:prstGeom>
          <a:noFill/>
        </p:spPr>
        <p:txBody>
          <a:bodyPr/>
          <a:lstStyle/>
          <a:p>
            <a:r>
              <a:rPr lang="en-US" sz="4000" b="1" dirty="0">
                <a:solidFill>
                  <a:schemeClr val="tx2">
                    <a:lumMod val="75000"/>
                  </a:schemeClr>
                </a:solidFill>
              </a:rPr>
              <a:t>Sleep disorders </a:t>
            </a:r>
            <a:r>
              <a:rPr lang="en-US" sz="4000" dirty="0">
                <a:solidFill>
                  <a:schemeClr val="tx2">
                    <a:lumMod val="75000"/>
                  </a:schemeClr>
                </a:solidFill>
              </a:rPr>
              <a:t>including </a:t>
            </a:r>
            <a:r>
              <a:rPr lang="en-US" sz="4000" i="1" dirty="0">
                <a:solidFill>
                  <a:schemeClr val="tx2">
                    <a:lumMod val="75000"/>
                  </a:schemeClr>
                </a:solidFill>
              </a:rPr>
              <a:t>insomnia</a:t>
            </a:r>
            <a:r>
              <a:rPr lang="en-US" sz="4000" dirty="0">
                <a:solidFill>
                  <a:schemeClr val="tx2">
                    <a:lumMod val="75000"/>
                  </a:schemeClr>
                </a:solidFill>
              </a:rPr>
              <a:t> and </a:t>
            </a:r>
            <a:r>
              <a:rPr lang="en-US" sz="4000" i="1" dirty="0">
                <a:solidFill>
                  <a:schemeClr val="tx2">
                    <a:lumMod val="75000"/>
                  </a:schemeClr>
                </a:solidFill>
              </a:rPr>
              <a:t>sleep apnea</a:t>
            </a:r>
            <a:r>
              <a:rPr lang="en-US" sz="4000" dirty="0">
                <a:solidFill>
                  <a:schemeClr val="tx2">
                    <a:lumMod val="75000"/>
                  </a:schemeClr>
                </a:solidFill>
              </a:rPr>
              <a:t>, are significant public health issues linked to various physical and mental health problems exacerbated by stress, sedentary behavior, and poor sleep hygiene. </a:t>
            </a:r>
          </a:p>
          <a:p>
            <a:r>
              <a:rPr lang="en-US" sz="4000" dirty="0">
                <a:solidFill>
                  <a:schemeClr val="tx2">
                    <a:lumMod val="75000"/>
                  </a:schemeClr>
                </a:solidFill>
              </a:rPr>
              <a:t>According to the American Sleep Association:</a:t>
            </a:r>
          </a:p>
          <a:p>
            <a:pPr marL="571500" indent="-571500">
              <a:buFontTx/>
              <a:buChar char="-"/>
            </a:pPr>
            <a:r>
              <a:rPr lang="en-US" sz="4000" dirty="0">
                <a:solidFill>
                  <a:schemeClr val="tx2">
                    <a:lumMod val="75000"/>
                  </a:schemeClr>
                </a:solidFill>
              </a:rPr>
              <a:t>50-70 million U.S. adults suffer from a sleep disorder. </a:t>
            </a:r>
          </a:p>
          <a:p>
            <a:pPr marL="571500" indent="-571500">
              <a:buFontTx/>
              <a:buChar char="-"/>
            </a:pPr>
            <a:r>
              <a:rPr lang="en-US" sz="4000" dirty="0">
                <a:solidFill>
                  <a:schemeClr val="tx2">
                    <a:lumMod val="75000"/>
                  </a:schemeClr>
                </a:solidFill>
              </a:rPr>
              <a:t>Insomnia affects about 30% of adults with short-term issues and 10% with chronic insomnia</a:t>
            </a:r>
          </a:p>
          <a:p>
            <a:pPr marL="571500" indent="-571500">
              <a:buFontTx/>
              <a:buChar char="-"/>
            </a:pPr>
            <a:r>
              <a:rPr lang="en-US" sz="4000" dirty="0">
                <a:solidFill>
                  <a:schemeClr val="tx2">
                    <a:lumMod val="75000"/>
                  </a:schemeClr>
                </a:solidFill>
              </a:rPr>
              <a:t>Sleep apnea impacts an estimated 25 million adults. </a:t>
            </a:r>
          </a:p>
          <a:p>
            <a:endParaRPr lang="en-US" sz="4000" dirty="0">
              <a:solidFill>
                <a:schemeClr val="tx2">
                  <a:lumMod val="75000"/>
                </a:schemeClr>
              </a:solidFill>
            </a:endParaRPr>
          </a:p>
          <a:p>
            <a:r>
              <a:rPr lang="en-US" sz="4000" dirty="0">
                <a:solidFill>
                  <a:schemeClr val="tx2">
                    <a:lumMod val="75000"/>
                  </a:schemeClr>
                </a:solidFill>
              </a:rPr>
              <a:t>Today, we will focus on:</a:t>
            </a:r>
          </a:p>
          <a:p>
            <a:pPr marL="457200" indent="-457200">
              <a:buAutoNum type="arabicParenR"/>
            </a:pPr>
            <a:r>
              <a:rPr lang="en-US" sz="4000" dirty="0">
                <a:solidFill>
                  <a:schemeClr val="tx2">
                    <a:lumMod val="75000"/>
                  </a:schemeClr>
                </a:solidFill>
              </a:rPr>
              <a:t>Factors affecting sleep disorders</a:t>
            </a:r>
          </a:p>
          <a:p>
            <a:pPr marL="457200" indent="-457200">
              <a:buAutoNum type="arabicParenR"/>
            </a:pPr>
            <a:r>
              <a:rPr lang="en-US" sz="4000" dirty="0">
                <a:solidFill>
                  <a:schemeClr val="tx2">
                    <a:lumMod val="75000"/>
                  </a:schemeClr>
                </a:solidFill>
              </a:rPr>
              <a:t>Potential improvements to overcome sleep disorders</a:t>
            </a:r>
          </a:p>
          <a:p>
            <a:pPr marL="457200" indent="-457200">
              <a:buAutoNum type="arabicParenR"/>
            </a:pPr>
            <a:r>
              <a:rPr lang="en-US" sz="4000" dirty="0">
                <a:solidFill>
                  <a:schemeClr val="tx2">
                    <a:lumMod val="75000"/>
                  </a:schemeClr>
                </a:solidFill>
              </a:rPr>
              <a:t>Impact sleep disorders have on different occupations. </a:t>
            </a:r>
          </a:p>
        </p:txBody>
      </p:sp>
      <p:grpSp>
        <p:nvGrpSpPr>
          <p:cNvPr id="54" name="Group 53">
            <a:extLst>
              <a:ext uri="{FF2B5EF4-FFF2-40B4-BE49-F238E27FC236}">
                <a16:creationId xmlns:a16="http://schemas.microsoft.com/office/drawing/2014/main" id="{14036C5C-CFC0-7646-3631-ACA46D6B51CA}"/>
              </a:ext>
            </a:extLst>
          </p:cNvPr>
          <p:cNvGrpSpPr/>
          <p:nvPr/>
        </p:nvGrpSpPr>
        <p:grpSpPr>
          <a:xfrm>
            <a:off x="0" y="0"/>
            <a:ext cx="2386482" cy="10287000"/>
            <a:chOff x="0" y="0"/>
            <a:chExt cx="2386482" cy="10287000"/>
          </a:xfrm>
        </p:grpSpPr>
        <p:sp>
          <p:nvSpPr>
            <p:cNvPr id="49" name="AutoShape 22">
              <a:extLst>
                <a:ext uri="{FF2B5EF4-FFF2-40B4-BE49-F238E27FC236}">
                  <a16:creationId xmlns:a16="http://schemas.microsoft.com/office/drawing/2014/main" id="{79E4B2A5-D20F-C52E-8F8A-D4E9E5C46C7D}"/>
                </a:ext>
              </a:extLst>
            </p:cNvPr>
            <p:cNvSpPr/>
            <p:nvPr/>
          </p:nvSpPr>
          <p:spPr>
            <a:xfrm>
              <a:off x="0" y="0"/>
              <a:ext cx="2386482" cy="10287000"/>
            </a:xfrm>
            <a:prstGeom prst="rect">
              <a:avLst/>
            </a:prstGeom>
            <a:solidFill>
              <a:srgbClr val="6281DB"/>
            </a:solidFill>
          </p:spPr>
          <p:txBody>
            <a:bodyPr/>
            <a:lstStyle/>
            <a:p>
              <a:endParaRPr lang="en-US" dirty="0"/>
            </a:p>
          </p:txBody>
        </p:sp>
        <p:sp>
          <p:nvSpPr>
            <p:cNvPr id="50" name="TextBox 34">
              <a:extLst>
                <a:ext uri="{FF2B5EF4-FFF2-40B4-BE49-F238E27FC236}">
                  <a16:creationId xmlns:a16="http://schemas.microsoft.com/office/drawing/2014/main" id="{7F1BCBC5-06F2-4BF3-0EDA-5B288D5A625D}"/>
                </a:ext>
              </a:extLst>
            </p:cNvPr>
            <p:cNvSpPr txBox="1"/>
            <p:nvPr/>
          </p:nvSpPr>
          <p:spPr>
            <a:xfrm rot="16200000">
              <a:off x="-1905319" y="4681835"/>
              <a:ext cx="6197121" cy="923330"/>
            </a:xfrm>
            <a:prstGeom prst="rect">
              <a:avLst/>
            </a:prstGeom>
          </p:spPr>
          <p:txBody>
            <a:bodyPr wrap="square" lIns="0" tIns="0" rIns="0" bIns="0" rtlCol="0" anchor="t">
              <a:spAutoFit/>
            </a:bodyPr>
            <a:lstStyle/>
            <a:p>
              <a:pPr>
                <a:lnSpc>
                  <a:spcPts val="7192"/>
                </a:lnSpc>
              </a:pPr>
              <a:r>
                <a:rPr lang="en-US" sz="6600" b="1" dirty="0">
                  <a:solidFill>
                    <a:schemeClr val="bg1"/>
                  </a:solidFill>
                  <a:latin typeface="+mj-lt"/>
                </a:rPr>
                <a:t>INTRODUCTION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14036C5C-CFC0-7646-3631-ACA46D6B51CA}"/>
              </a:ext>
            </a:extLst>
          </p:cNvPr>
          <p:cNvGrpSpPr/>
          <p:nvPr/>
        </p:nvGrpSpPr>
        <p:grpSpPr>
          <a:xfrm>
            <a:off x="0" y="0"/>
            <a:ext cx="2386482" cy="10287000"/>
            <a:chOff x="0" y="0"/>
            <a:chExt cx="2386482" cy="10287000"/>
          </a:xfrm>
        </p:grpSpPr>
        <p:sp>
          <p:nvSpPr>
            <p:cNvPr id="49" name="AutoShape 22">
              <a:extLst>
                <a:ext uri="{FF2B5EF4-FFF2-40B4-BE49-F238E27FC236}">
                  <a16:creationId xmlns:a16="http://schemas.microsoft.com/office/drawing/2014/main" id="{79E4B2A5-D20F-C52E-8F8A-D4E9E5C46C7D}"/>
                </a:ext>
              </a:extLst>
            </p:cNvPr>
            <p:cNvSpPr/>
            <p:nvPr/>
          </p:nvSpPr>
          <p:spPr>
            <a:xfrm>
              <a:off x="0" y="0"/>
              <a:ext cx="2386482" cy="10287000"/>
            </a:xfrm>
            <a:prstGeom prst="rect">
              <a:avLst/>
            </a:prstGeom>
            <a:solidFill>
              <a:srgbClr val="6281DB"/>
            </a:solidFill>
          </p:spPr>
          <p:txBody>
            <a:bodyPr/>
            <a:lstStyle/>
            <a:p>
              <a:endParaRPr lang="en-US" dirty="0"/>
            </a:p>
          </p:txBody>
        </p:sp>
        <p:sp>
          <p:nvSpPr>
            <p:cNvPr id="50" name="TextBox 34">
              <a:extLst>
                <a:ext uri="{FF2B5EF4-FFF2-40B4-BE49-F238E27FC236}">
                  <a16:creationId xmlns:a16="http://schemas.microsoft.com/office/drawing/2014/main" id="{7F1BCBC5-06F2-4BF3-0EDA-5B288D5A625D}"/>
                </a:ext>
              </a:extLst>
            </p:cNvPr>
            <p:cNvSpPr txBox="1"/>
            <p:nvPr/>
          </p:nvSpPr>
          <p:spPr>
            <a:xfrm rot="16200000">
              <a:off x="-737039" y="4430966"/>
              <a:ext cx="3860561" cy="923330"/>
            </a:xfrm>
            <a:prstGeom prst="rect">
              <a:avLst/>
            </a:prstGeom>
          </p:spPr>
          <p:txBody>
            <a:bodyPr wrap="square" lIns="0" tIns="0" rIns="0" bIns="0" rtlCol="0" anchor="t">
              <a:spAutoFit/>
            </a:bodyPr>
            <a:lstStyle/>
            <a:p>
              <a:pPr>
                <a:lnSpc>
                  <a:spcPts val="7192"/>
                </a:lnSpc>
              </a:pPr>
              <a:r>
                <a:rPr lang="en-US" sz="6600" b="1" dirty="0">
                  <a:solidFill>
                    <a:schemeClr val="bg1"/>
                  </a:solidFill>
                  <a:latin typeface="+mj-lt"/>
                </a:rPr>
                <a:t>PROCESS</a:t>
              </a:r>
            </a:p>
          </p:txBody>
        </p:sp>
      </p:grpSp>
      <p:grpSp>
        <p:nvGrpSpPr>
          <p:cNvPr id="2" name="Group 13">
            <a:extLst>
              <a:ext uri="{FF2B5EF4-FFF2-40B4-BE49-F238E27FC236}">
                <a16:creationId xmlns:a16="http://schemas.microsoft.com/office/drawing/2014/main" id="{05C3639B-BAA9-2B89-145B-28F51955B19B}"/>
              </a:ext>
            </a:extLst>
          </p:cNvPr>
          <p:cNvGrpSpPr/>
          <p:nvPr/>
        </p:nvGrpSpPr>
        <p:grpSpPr>
          <a:xfrm>
            <a:off x="3439250" y="2252545"/>
            <a:ext cx="1794565" cy="1720708"/>
            <a:chOff x="0" y="80720"/>
            <a:chExt cx="2392752" cy="2294277"/>
          </a:xfrm>
        </p:grpSpPr>
        <p:grpSp>
          <p:nvGrpSpPr>
            <p:cNvPr id="3" name="Group 14">
              <a:extLst>
                <a:ext uri="{FF2B5EF4-FFF2-40B4-BE49-F238E27FC236}">
                  <a16:creationId xmlns:a16="http://schemas.microsoft.com/office/drawing/2014/main" id="{05231298-7E35-5C3E-51FC-CBD0270E9820}"/>
                </a:ext>
              </a:extLst>
            </p:cNvPr>
            <p:cNvGrpSpPr>
              <a:grpSpLocks noChangeAspect="1"/>
            </p:cNvGrpSpPr>
            <p:nvPr/>
          </p:nvGrpSpPr>
          <p:grpSpPr>
            <a:xfrm>
              <a:off x="0" y="342565"/>
              <a:ext cx="2032432" cy="2032432"/>
              <a:chOff x="0" y="0"/>
              <a:chExt cx="6350000" cy="6350000"/>
            </a:xfrm>
          </p:grpSpPr>
          <p:sp>
            <p:nvSpPr>
              <p:cNvPr id="5" name="Freeform 15">
                <a:extLst>
                  <a:ext uri="{FF2B5EF4-FFF2-40B4-BE49-F238E27FC236}">
                    <a16:creationId xmlns:a16="http://schemas.microsoft.com/office/drawing/2014/main" id="{C9277F32-15C2-7FEF-7242-9E50801725AF}"/>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4" name="Picture 16">
              <a:extLst>
                <a:ext uri="{FF2B5EF4-FFF2-40B4-BE49-F238E27FC236}">
                  <a16:creationId xmlns:a16="http://schemas.microsoft.com/office/drawing/2014/main" id="{D7C3232E-A569-0121-85B2-AF0B4C04CF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6484543">
              <a:off x="358154" y="78551"/>
              <a:ext cx="2032430" cy="2036767"/>
            </a:xfrm>
            <a:prstGeom prst="rect">
              <a:avLst/>
            </a:prstGeom>
          </p:spPr>
        </p:pic>
      </p:grpSp>
      <p:grpSp>
        <p:nvGrpSpPr>
          <p:cNvPr id="6" name="Group 5">
            <a:extLst>
              <a:ext uri="{FF2B5EF4-FFF2-40B4-BE49-F238E27FC236}">
                <a16:creationId xmlns:a16="http://schemas.microsoft.com/office/drawing/2014/main" id="{B518881C-43B3-A7ED-38CE-BBFA4D2BE29A}"/>
              </a:ext>
            </a:extLst>
          </p:cNvPr>
          <p:cNvGrpSpPr/>
          <p:nvPr/>
        </p:nvGrpSpPr>
        <p:grpSpPr>
          <a:xfrm>
            <a:off x="4191000" y="2628900"/>
            <a:ext cx="13750535" cy="4851923"/>
            <a:chOff x="2748469" y="2569370"/>
            <a:chExt cx="13750535" cy="4851923"/>
          </a:xfrm>
        </p:grpSpPr>
        <p:grpSp>
          <p:nvGrpSpPr>
            <p:cNvPr id="7" name="Group 17">
              <a:extLst>
                <a:ext uri="{FF2B5EF4-FFF2-40B4-BE49-F238E27FC236}">
                  <a16:creationId xmlns:a16="http://schemas.microsoft.com/office/drawing/2014/main" id="{6DE042D6-FE89-0E41-5CC6-455B2B283C3E}"/>
                </a:ext>
              </a:extLst>
            </p:cNvPr>
            <p:cNvGrpSpPr/>
            <p:nvPr/>
          </p:nvGrpSpPr>
          <p:grpSpPr>
            <a:xfrm>
              <a:off x="3722154" y="3875615"/>
              <a:ext cx="1854962" cy="1720710"/>
              <a:chOff x="0" y="80717"/>
              <a:chExt cx="2392751" cy="2294280"/>
            </a:xfrm>
          </p:grpSpPr>
          <p:grpSp>
            <p:nvGrpSpPr>
              <p:cNvPr id="16" name="Group 18">
                <a:extLst>
                  <a:ext uri="{FF2B5EF4-FFF2-40B4-BE49-F238E27FC236}">
                    <a16:creationId xmlns:a16="http://schemas.microsoft.com/office/drawing/2014/main" id="{D7E76190-DFF6-7F0D-8096-7392D86C6197}"/>
                  </a:ext>
                </a:extLst>
              </p:cNvPr>
              <p:cNvGrpSpPr>
                <a:grpSpLocks noChangeAspect="1"/>
              </p:cNvGrpSpPr>
              <p:nvPr/>
            </p:nvGrpSpPr>
            <p:grpSpPr>
              <a:xfrm>
                <a:off x="0" y="342565"/>
                <a:ext cx="2032432" cy="2032432"/>
                <a:chOff x="0" y="0"/>
                <a:chExt cx="6350000" cy="6350000"/>
              </a:xfrm>
            </p:grpSpPr>
            <p:sp>
              <p:nvSpPr>
                <p:cNvPr id="18" name="Freeform 19">
                  <a:extLst>
                    <a:ext uri="{FF2B5EF4-FFF2-40B4-BE49-F238E27FC236}">
                      <a16:creationId xmlns:a16="http://schemas.microsoft.com/office/drawing/2014/main" id="{0E821848-F4C1-D08E-247E-D86D3C32BA99}"/>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17" name="Picture 20">
                <a:extLst>
                  <a:ext uri="{FF2B5EF4-FFF2-40B4-BE49-F238E27FC236}">
                    <a16:creationId xmlns:a16="http://schemas.microsoft.com/office/drawing/2014/main" id="{B9126DEF-277F-5FF1-7EE9-E0CCA3AA7F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6484543">
                <a:off x="358153" y="78550"/>
                <a:ext cx="2032432" cy="2036765"/>
              </a:xfrm>
              <a:prstGeom prst="rect">
                <a:avLst/>
              </a:prstGeom>
            </p:spPr>
          </p:pic>
        </p:grpSp>
        <p:grpSp>
          <p:nvGrpSpPr>
            <p:cNvPr id="8" name="Group 25">
              <a:extLst>
                <a:ext uri="{FF2B5EF4-FFF2-40B4-BE49-F238E27FC236}">
                  <a16:creationId xmlns:a16="http://schemas.microsoft.com/office/drawing/2014/main" id="{223BA7F5-C516-9E9F-EE21-65C8D9E02EEB}"/>
                </a:ext>
              </a:extLst>
            </p:cNvPr>
            <p:cNvGrpSpPr/>
            <p:nvPr/>
          </p:nvGrpSpPr>
          <p:grpSpPr>
            <a:xfrm>
              <a:off x="5295340" y="5700584"/>
              <a:ext cx="1855571" cy="1720709"/>
              <a:chOff x="0" y="80718"/>
              <a:chExt cx="2474094" cy="2294279"/>
            </a:xfrm>
          </p:grpSpPr>
          <p:grpSp>
            <p:nvGrpSpPr>
              <p:cNvPr id="13" name="Group 26">
                <a:extLst>
                  <a:ext uri="{FF2B5EF4-FFF2-40B4-BE49-F238E27FC236}">
                    <a16:creationId xmlns:a16="http://schemas.microsoft.com/office/drawing/2014/main" id="{45B9CAA3-2B28-7758-557E-563D83D6F229}"/>
                  </a:ext>
                </a:extLst>
              </p:cNvPr>
              <p:cNvGrpSpPr>
                <a:grpSpLocks noChangeAspect="1"/>
              </p:cNvGrpSpPr>
              <p:nvPr/>
            </p:nvGrpSpPr>
            <p:grpSpPr>
              <a:xfrm>
                <a:off x="0" y="342565"/>
                <a:ext cx="2032432" cy="2032432"/>
                <a:chOff x="0" y="0"/>
                <a:chExt cx="6350000" cy="6350000"/>
              </a:xfrm>
            </p:grpSpPr>
            <p:sp>
              <p:nvSpPr>
                <p:cNvPr id="15" name="Freeform 27">
                  <a:extLst>
                    <a:ext uri="{FF2B5EF4-FFF2-40B4-BE49-F238E27FC236}">
                      <a16:creationId xmlns:a16="http://schemas.microsoft.com/office/drawing/2014/main" id="{E86963AE-5D5B-940D-0699-2925D409C261}"/>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dirty="0"/>
                </a:p>
              </p:txBody>
            </p:sp>
          </p:grpSp>
          <p:pic>
            <p:nvPicPr>
              <p:cNvPr id="14" name="Picture 28">
                <a:extLst>
                  <a:ext uri="{FF2B5EF4-FFF2-40B4-BE49-F238E27FC236}">
                    <a16:creationId xmlns:a16="http://schemas.microsoft.com/office/drawing/2014/main" id="{4F823EAF-0843-968E-F8F1-3EC81DFC88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6484543">
                <a:off x="439496" y="78551"/>
                <a:ext cx="2032432" cy="2036765"/>
              </a:xfrm>
              <a:prstGeom prst="rect">
                <a:avLst/>
              </a:prstGeom>
            </p:spPr>
          </p:pic>
        </p:grpSp>
        <p:sp>
          <p:nvSpPr>
            <p:cNvPr id="9" name="TextBox 34">
              <a:extLst>
                <a:ext uri="{FF2B5EF4-FFF2-40B4-BE49-F238E27FC236}">
                  <a16:creationId xmlns:a16="http://schemas.microsoft.com/office/drawing/2014/main" id="{DCD7445E-FA7A-1CAD-19EE-33AAC1F80699}"/>
                </a:ext>
              </a:extLst>
            </p:cNvPr>
            <p:cNvSpPr txBox="1"/>
            <p:nvPr/>
          </p:nvSpPr>
          <p:spPr>
            <a:xfrm>
              <a:off x="2748469" y="2569370"/>
              <a:ext cx="8548862"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1     Data Understanding </a:t>
              </a:r>
            </a:p>
          </p:txBody>
        </p:sp>
        <p:sp>
          <p:nvSpPr>
            <p:cNvPr id="10" name="TextBox 35">
              <a:extLst>
                <a:ext uri="{FF2B5EF4-FFF2-40B4-BE49-F238E27FC236}">
                  <a16:creationId xmlns:a16="http://schemas.microsoft.com/office/drawing/2014/main" id="{20F45F20-64AF-0662-F024-7A94BB77F691}"/>
                </a:ext>
              </a:extLst>
            </p:cNvPr>
            <p:cNvSpPr txBox="1"/>
            <p:nvPr/>
          </p:nvSpPr>
          <p:spPr>
            <a:xfrm>
              <a:off x="4520153" y="4237491"/>
              <a:ext cx="8548862"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2     Feature Engineering</a:t>
              </a:r>
            </a:p>
          </p:txBody>
        </p:sp>
        <p:sp>
          <p:nvSpPr>
            <p:cNvPr id="11" name="TextBox 37">
              <a:extLst>
                <a:ext uri="{FF2B5EF4-FFF2-40B4-BE49-F238E27FC236}">
                  <a16:creationId xmlns:a16="http://schemas.microsoft.com/office/drawing/2014/main" id="{212D3B33-BA49-1F8F-CBD1-8BDC921896CD}"/>
                </a:ext>
              </a:extLst>
            </p:cNvPr>
            <p:cNvSpPr txBox="1"/>
            <p:nvPr/>
          </p:nvSpPr>
          <p:spPr>
            <a:xfrm>
              <a:off x="6134571" y="6079568"/>
              <a:ext cx="10364433"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3     Data Analysis/ Insights </a:t>
              </a:r>
            </a:p>
          </p:txBody>
        </p:sp>
        <p:sp>
          <p:nvSpPr>
            <p:cNvPr id="12" name="TextBox 38">
              <a:extLst>
                <a:ext uri="{FF2B5EF4-FFF2-40B4-BE49-F238E27FC236}">
                  <a16:creationId xmlns:a16="http://schemas.microsoft.com/office/drawing/2014/main" id="{C93885C4-EBE4-E011-D9CD-B915C670C0D0}"/>
                </a:ext>
              </a:extLst>
            </p:cNvPr>
            <p:cNvSpPr txBox="1"/>
            <p:nvPr/>
          </p:nvSpPr>
          <p:spPr>
            <a:xfrm>
              <a:off x="6448597" y="4646245"/>
              <a:ext cx="7319250"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 </a:t>
              </a:r>
            </a:p>
          </p:txBody>
        </p:sp>
      </p:grpSp>
    </p:spTree>
    <p:extLst>
      <p:ext uri="{BB962C8B-B14F-4D97-AF65-F5344CB8AC3E}">
        <p14:creationId xmlns:p14="http://schemas.microsoft.com/office/powerpoint/2010/main" val="390637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E7B45E-8DE3-9472-968B-08B71A65486F}"/>
              </a:ext>
            </a:extLst>
          </p:cNvPr>
          <p:cNvGrpSpPr/>
          <p:nvPr/>
        </p:nvGrpSpPr>
        <p:grpSpPr>
          <a:xfrm>
            <a:off x="0" y="0"/>
            <a:ext cx="2386482" cy="10287000"/>
            <a:chOff x="0" y="20355"/>
            <a:chExt cx="2386482" cy="10287000"/>
          </a:xfrm>
        </p:grpSpPr>
        <p:sp>
          <p:nvSpPr>
            <p:cNvPr id="5" name="AutoShape 22">
              <a:extLst>
                <a:ext uri="{FF2B5EF4-FFF2-40B4-BE49-F238E27FC236}">
                  <a16:creationId xmlns:a16="http://schemas.microsoft.com/office/drawing/2014/main" id="{FA8894CB-90BD-C6C5-F843-C86AE98882BC}"/>
                </a:ext>
              </a:extLst>
            </p:cNvPr>
            <p:cNvSpPr/>
            <p:nvPr/>
          </p:nvSpPr>
          <p:spPr>
            <a:xfrm>
              <a:off x="0" y="20355"/>
              <a:ext cx="2386482" cy="10287000"/>
            </a:xfrm>
            <a:prstGeom prst="rect">
              <a:avLst/>
            </a:prstGeom>
            <a:solidFill>
              <a:srgbClr val="8CB9D8">
                <a:alpha val="89804"/>
              </a:srgbClr>
            </a:solidFill>
            <a:ln>
              <a:noFill/>
            </a:ln>
          </p:spPr>
          <p:txBody>
            <a:bodyPr/>
            <a:lstStyle/>
            <a:p>
              <a:endParaRPr lang="en-US" dirty="0"/>
            </a:p>
          </p:txBody>
        </p:sp>
        <p:sp>
          <p:nvSpPr>
            <p:cNvPr id="7" name="TextBox 34">
              <a:extLst>
                <a:ext uri="{FF2B5EF4-FFF2-40B4-BE49-F238E27FC236}">
                  <a16:creationId xmlns:a16="http://schemas.microsoft.com/office/drawing/2014/main" id="{1F4A1BA3-AA5E-06DB-CBAB-72256A63E994}"/>
                </a:ext>
              </a:extLst>
            </p:cNvPr>
            <p:cNvSpPr txBox="1"/>
            <p:nvPr/>
          </p:nvSpPr>
          <p:spPr>
            <a:xfrm>
              <a:off x="731576" y="983449"/>
              <a:ext cx="923330" cy="8360812"/>
            </a:xfrm>
            <a:prstGeom prst="rect">
              <a:avLst/>
            </a:prstGeom>
          </p:spPr>
          <p:txBody>
            <a:bodyPr vert="vert270" wrap="square" lIns="0" tIns="0" rIns="0" bIns="0" rtlCol="0" anchor="t">
              <a:spAutoFit/>
            </a:bodyPr>
            <a:lstStyle/>
            <a:p>
              <a:pPr>
                <a:lnSpc>
                  <a:spcPts val="7192"/>
                </a:lnSpc>
              </a:pPr>
              <a:r>
                <a:rPr lang="en-US" sz="7000" spc="-640" dirty="0">
                  <a:solidFill>
                    <a:schemeClr val="bg1"/>
                  </a:solidFill>
                  <a:latin typeface="Clear Sans Regular Bold"/>
                </a:rPr>
                <a:t>1.  Data Understanding </a:t>
              </a:r>
            </a:p>
          </p:txBody>
        </p:sp>
      </p:grpSp>
      <p:grpSp>
        <p:nvGrpSpPr>
          <p:cNvPr id="12" name="Group 11">
            <a:extLst>
              <a:ext uri="{FF2B5EF4-FFF2-40B4-BE49-F238E27FC236}">
                <a16:creationId xmlns:a16="http://schemas.microsoft.com/office/drawing/2014/main" id="{5646BA2B-227C-51F2-C39C-CF8787D0A22C}"/>
              </a:ext>
            </a:extLst>
          </p:cNvPr>
          <p:cNvGrpSpPr/>
          <p:nvPr/>
        </p:nvGrpSpPr>
        <p:grpSpPr>
          <a:xfrm>
            <a:off x="2874876" y="571500"/>
            <a:ext cx="14498724" cy="9356744"/>
            <a:chOff x="2874876" y="790793"/>
            <a:chExt cx="14498724" cy="9356744"/>
          </a:xfrm>
        </p:grpSpPr>
        <p:sp>
          <p:nvSpPr>
            <p:cNvPr id="21" name="TextBox 20">
              <a:extLst>
                <a:ext uri="{FF2B5EF4-FFF2-40B4-BE49-F238E27FC236}">
                  <a16:creationId xmlns:a16="http://schemas.microsoft.com/office/drawing/2014/main" id="{2D6DA27C-EE27-045D-39BE-948A4306D71B}"/>
                </a:ext>
              </a:extLst>
            </p:cNvPr>
            <p:cNvSpPr txBox="1"/>
            <p:nvPr/>
          </p:nvSpPr>
          <p:spPr>
            <a:xfrm>
              <a:off x="2895600" y="790793"/>
              <a:ext cx="3613425" cy="646331"/>
            </a:xfrm>
            <a:prstGeom prst="rect">
              <a:avLst/>
            </a:prstGeom>
            <a:noFill/>
          </p:spPr>
          <p:txBody>
            <a:bodyPr wrap="none" rtlCol="0">
              <a:spAutoFit/>
            </a:bodyPr>
            <a:lstStyle/>
            <a:p>
              <a:pPr marL="571500" indent="-571500">
                <a:buFont typeface="Arial" panose="020B0604020202020204" pitchFamily="34" charset="0"/>
                <a:buChar char="•"/>
              </a:pPr>
              <a:r>
                <a:rPr lang="en-US" sz="3600" dirty="0"/>
                <a:t>Missing Values </a:t>
              </a:r>
            </a:p>
          </p:txBody>
        </p:sp>
        <p:pic>
          <p:nvPicPr>
            <p:cNvPr id="4" name="Picture 3">
              <a:extLst>
                <a:ext uri="{FF2B5EF4-FFF2-40B4-BE49-F238E27FC236}">
                  <a16:creationId xmlns:a16="http://schemas.microsoft.com/office/drawing/2014/main" id="{AFD24C05-2205-E8A9-D3EA-4964F7C9D62D}"/>
                </a:ext>
              </a:extLst>
            </p:cNvPr>
            <p:cNvPicPr>
              <a:picLocks noChangeAspect="1"/>
            </p:cNvPicPr>
            <p:nvPr/>
          </p:nvPicPr>
          <p:blipFill>
            <a:blip r:embed="rId3"/>
            <a:stretch>
              <a:fillRect/>
            </a:stretch>
          </p:blipFill>
          <p:spPr>
            <a:xfrm>
              <a:off x="3581400" y="1467163"/>
              <a:ext cx="3509230" cy="3832776"/>
            </a:xfrm>
            <a:prstGeom prst="rect">
              <a:avLst/>
            </a:prstGeom>
          </p:spPr>
        </p:pic>
        <p:pic>
          <p:nvPicPr>
            <p:cNvPr id="6" name="Picture 5">
              <a:extLst>
                <a:ext uri="{FF2B5EF4-FFF2-40B4-BE49-F238E27FC236}">
                  <a16:creationId xmlns:a16="http://schemas.microsoft.com/office/drawing/2014/main" id="{EF5BDA53-21D8-11CF-97AA-8EA43B4A9759}"/>
                </a:ext>
              </a:extLst>
            </p:cNvPr>
            <p:cNvPicPr>
              <a:picLocks noChangeAspect="1"/>
            </p:cNvPicPr>
            <p:nvPr/>
          </p:nvPicPr>
          <p:blipFill>
            <a:blip r:embed="rId4"/>
            <a:stretch>
              <a:fillRect/>
            </a:stretch>
          </p:blipFill>
          <p:spPr>
            <a:xfrm>
              <a:off x="9982200" y="1467163"/>
              <a:ext cx="3801037" cy="600164"/>
            </a:xfrm>
            <a:prstGeom prst="rect">
              <a:avLst/>
            </a:prstGeom>
          </p:spPr>
        </p:pic>
        <p:pic>
          <p:nvPicPr>
            <p:cNvPr id="8" name="Picture 7">
              <a:extLst>
                <a:ext uri="{FF2B5EF4-FFF2-40B4-BE49-F238E27FC236}">
                  <a16:creationId xmlns:a16="http://schemas.microsoft.com/office/drawing/2014/main" id="{7933CCFB-E61B-C38D-32EF-4B4FD0E1909E}"/>
                </a:ext>
              </a:extLst>
            </p:cNvPr>
            <p:cNvPicPr>
              <a:picLocks noChangeAspect="1"/>
            </p:cNvPicPr>
            <p:nvPr/>
          </p:nvPicPr>
          <p:blipFill>
            <a:blip r:embed="rId5"/>
            <a:stretch>
              <a:fillRect/>
            </a:stretch>
          </p:blipFill>
          <p:spPr>
            <a:xfrm>
              <a:off x="3581400" y="6186185"/>
              <a:ext cx="13792200" cy="3961352"/>
            </a:xfrm>
            <a:prstGeom prst="rect">
              <a:avLst/>
            </a:prstGeom>
          </p:spPr>
        </p:pic>
        <p:sp>
          <p:nvSpPr>
            <p:cNvPr id="9" name="TextBox 8">
              <a:extLst>
                <a:ext uri="{FF2B5EF4-FFF2-40B4-BE49-F238E27FC236}">
                  <a16:creationId xmlns:a16="http://schemas.microsoft.com/office/drawing/2014/main" id="{8658986C-F3DC-2F7C-ED51-5FE141D82E70}"/>
                </a:ext>
              </a:extLst>
            </p:cNvPr>
            <p:cNvSpPr txBox="1"/>
            <p:nvPr/>
          </p:nvSpPr>
          <p:spPr>
            <a:xfrm>
              <a:off x="2874876" y="5555982"/>
              <a:ext cx="4297908" cy="646331"/>
            </a:xfrm>
            <a:prstGeom prst="rect">
              <a:avLst/>
            </a:prstGeom>
            <a:noFill/>
          </p:spPr>
          <p:txBody>
            <a:bodyPr wrap="none" rtlCol="0">
              <a:spAutoFit/>
            </a:bodyPr>
            <a:lstStyle/>
            <a:p>
              <a:pPr marL="571500" indent="-571500">
                <a:buFont typeface="Arial" panose="020B0604020202020204" pitchFamily="34" charset="0"/>
                <a:buChar char="•"/>
              </a:pPr>
              <a:r>
                <a:rPr lang="en-US" sz="3600" dirty="0"/>
                <a:t>Summary Statistics</a:t>
              </a:r>
            </a:p>
          </p:txBody>
        </p:sp>
        <p:sp>
          <p:nvSpPr>
            <p:cNvPr id="11" name="TextBox 10">
              <a:extLst>
                <a:ext uri="{FF2B5EF4-FFF2-40B4-BE49-F238E27FC236}">
                  <a16:creationId xmlns:a16="http://schemas.microsoft.com/office/drawing/2014/main" id="{0F4DDFE4-6102-CF0E-6561-52F993641316}"/>
                </a:ext>
              </a:extLst>
            </p:cNvPr>
            <p:cNvSpPr txBox="1"/>
            <p:nvPr/>
          </p:nvSpPr>
          <p:spPr>
            <a:xfrm>
              <a:off x="9296400" y="790793"/>
              <a:ext cx="2709140" cy="646331"/>
            </a:xfrm>
            <a:prstGeom prst="rect">
              <a:avLst/>
            </a:prstGeom>
            <a:noFill/>
          </p:spPr>
          <p:txBody>
            <a:bodyPr wrap="none" rtlCol="0">
              <a:spAutoFit/>
            </a:bodyPr>
            <a:lstStyle/>
            <a:p>
              <a:pPr marL="571500" indent="-571500">
                <a:buFont typeface="Arial" panose="020B0604020202020204" pitchFamily="34" charset="0"/>
                <a:buChar char="•"/>
              </a:pPr>
              <a:r>
                <a:rPr lang="en-US" sz="3600" dirty="0"/>
                <a:t>Duplicates</a:t>
              </a:r>
            </a:p>
          </p:txBody>
        </p:sp>
      </p:grpSp>
    </p:spTree>
    <p:extLst>
      <p:ext uri="{BB962C8B-B14F-4D97-AF65-F5344CB8AC3E}">
        <p14:creationId xmlns:p14="http://schemas.microsoft.com/office/powerpoint/2010/main" val="317856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2">
            <a:extLst>
              <a:ext uri="{FF2B5EF4-FFF2-40B4-BE49-F238E27FC236}">
                <a16:creationId xmlns:a16="http://schemas.microsoft.com/office/drawing/2014/main" id="{32EED9EB-D0FA-7D05-78AC-C7E9D7C3DE29}"/>
              </a:ext>
            </a:extLst>
          </p:cNvPr>
          <p:cNvSpPr/>
          <p:nvPr/>
        </p:nvSpPr>
        <p:spPr>
          <a:xfrm>
            <a:off x="0" y="0"/>
            <a:ext cx="2386482" cy="10287000"/>
          </a:xfrm>
          <a:prstGeom prst="rect">
            <a:avLst/>
          </a:prstGeom>
          <a:solidFill>
            <a:srgbClr val="8CB9D8"/>
          </a:solidFill>
          <a:ln>
            <a:noFill/>
          </a:ln>
        </p:spPr>
        <p:txBody>
          <a:bodyPr/>
          <a:lstStyle/>
          <a:p>
            <a:endParaRPr lang="en-US"/>
          </a:p>
        </p:txBody>
      </p:sp>
      <p:sp>
        <p:nvSpPr>
          <p:cNvPr id="19" name="TextBox 34">
            <a:extLst>
              <a:ext uri="{FF2B5EF4-FFF2-40B4-BE49-F238E27FC236}">
                <a16:creationId xmlns:a16="http://schemas.microsoft.com/office/drawing/2014/main" id="{A3EE7672-4C67-36B4-E3BE-EC78800C5D9B}"/>
              </a:ext>
            </a:extLst>
          </p:cNvPr>
          <p:cNvSpPr txBox="1"/>
          <p:nvPr/>
        </p:nvSpPr>
        <p:spPr>
          <a:xfrm>
            <a:off x="838200" y="948035"/>
            <a:ext cx="923330" cy="8390930"/>
          </a:xfrm>
          <a:prstGeom prst="rect">
            <a:avLst/>
          </a:prstGeom>
        </p:spPr>
        <p:txBody>
          <a:bodyPr vert="vert270" wrap="square" lIns="0" tIns="0" rIns="0" bIns="0" rtlCol="0" anchor="t">
            <a:spAutoFit/>
          </a:bodyPr>
          <a:lstStyle/>
          <a:p>
            <a:pPr>
              <a:lnSpc>
                <a:spcPts val="7192"/>
              </a:lnSpc>
            </a:pPr>
            <a:r>
              <a:rPr lang="en-US" sz="7192" spc="-640" dirty="0">
                <a:solidFill>
                  <a:schemeClr val="bg1"/>
                </a:solidFill>
                <a:latin typeface="Clear Sans Regular Bold"/>
              </a:rPr>
              <a:t>2.  Feature Engineering</a:t>
            </a:r>
          </a:p>
        </p:txBody>
      </p:sp>
      <p:sp>
        <p:nvSpPr>
          <p:cNvPr id="3" name="TextBox 2">
            <a:extLst>
              <a:ext uri="{FF2B5EF4-FFF2-40B4-BE49-F238E27FC236}">
                <a16:creationId xmlns:a16="http://schemas.microsoft.com/office/drawing/2014/main" id="{20DFA135-A34B-66BE-12B6-E24178752A5F}"/>
              </a:ext>
            </a:extLst>
          </p:cNvPr>
          <p:cNvSpPr txBox="1"/>
          <p:nvPr/>
        </p:nvSpPr>
        <p:spPr>
          <a:xfrm>
            <a:off x="3886200" y="1333500"/>
            <a:ext cx="8545160" cy="4524315"/>
          </a:xfrm>
          <a:prstGeom prst="rect">
            <a:avLst/>
          </a:prstGeom>
          <a:noFill/>
        </p:spPr>
        <p:txBody>
          <a:bodyPr wrap="none" rtlCol="0">
            <a:spAutoFit/>
          </a:bodyPr>
          <a:lstStyle/>
          <a:p>
            <a:pPr marL="571500" indent="-571500">
              <a:buFont typeface="Arial" panose="020B0604020202020204" pitchFamily="34" charset="0"/>
              <a:buChar char="•"/>
            </a:pPr>
            <a:r>
              <a:rPr lang="en-US" sz="3600" dirty="0"/>
              <a:t>4 Age Groups were created:</a:t>
            </a:r>
          </a:p>
          <a:p>
            <a:pPr marL="1028700" lvl="1" indent="-571500">
              <a:buFont typeface="Arial" panose="020B0604020202020204" pitchFamily="34" charset="0"/>
              <a:buChar char="•"/>
            </a:pPr>
            <a:r>
              <a:rPr lang="en-US" sz="3600" dirty="0"/>
              <a:t>27-29 year </a:t>
            </a:r>
            <a:r>
              <a:rPr lang="en-US" sz="3600" dirty="0" err="1"/>
              <a:t>olds</a:t>
            </a:r>
            <a:endParaRPr lang="en-US" sz="3600" dirty="0"/>
          </a:p>
          <a:p>
            <a:pPr marL="1028700" lvl="1" indent="-571500">
              <a:buFont typeface="Arial" panose="020B0604020202020204" pitchFamily="34" charset="0"/>
              <a:buChar char="•"/>
            </a:pPr>
            <a:r>
              <a:rPr lang="en-US" sz="3600" dirty="0"/>
              <a:t>30-39 year </a:t>
            </a:r>
            <a:r>
              <a:rPr lang="en-US" sz="3600" dirty="0" err="1"/>
              <a:t>olds</a:t>
            </a:r>
            <a:endParaRPr lang="en-US" sz="3600" dirty="0"/>
          </a:p>
          <a:p>
            <a:pPr marL="1028700" lvl="1" indent="-571500">
              <a:buFont typeface="Arial" panose="020B0604020202020204" pitchFamily="34" charset="0"/>
              <a:buChar char="•"/>
            </a:pPr>
            <a:r>
              <a:rPr lang="en-US" sz="3600" dirty="0"/>
              <a:t>40-49 year </a:t>
            </a:r>
            <a:r>
              <a:rPr lang="en-US" sz="3600" dirty="0" err="1"/>
              <a:t>olds</a:t>
            </a:r>
            <a:endParaRPr lang="en-US" sz="3600" dirty="0"/>
          </a:p>
          <a:p>
            <a:pPr marL="1028700" lvl="1" indent="-571500">
              <a:buFont typeface="Arial" panose="020B0604020202020204" pitchFamily="34" charset="0"/>
              <a:buChar char="•"/>
            </a:pPr>
            <a:r>
              <a:rPr lang="en-US" sz="3600" dirty="0"/>
              <a:t>50-58 year </a:t>
            </a:r>
            <a:r>
              <a:rPr lang="en-US" sz="3600" dirty="0" err="1"/>
              <a:t>olds</a:t>
            </a:r>
            <a:endParaRPr lang="en-US" sz="3600" dirty="0"/>
          </a:p>
          <a:p>
            <a:pPr lvl="1"/>
            <a:endParaRPr lang="en-US" sz="3600" dirty="0"/>
          </a:p>
          <a:p>
            <a:pPr marL="571500" indent="-571500">
              <a:buFont typeface="Arial" panose="020B0604020202020204" pitchFamily="34" charset="0"/>
              <a:buChar char="•"/>
            </a:pPr>
            <a:r>
              <a:rPr lang="en-US" sz="3600" dirty="0"/>
              <a:t>BMI Category values were modified from:</a:t>
            </a:r>
          </a:p>
          <a:p>
            <a:pPr marL="1028700" lvl="1" indent="-571500">
              <a:buFont typeface="Arial" panose="020B0604020202020204" pitchFamily="34" charset="0"/>
              <a:buChar char="•"/>
            </a:pPr>
            <a:r>
              <a:rPr lang="en-US" sz="3600" dirty="0"/>
              <a:t>‘Normal Weight’ -&gt; ‘Normal’ </a:t>
            </a:r>
          </a:p>
        </p:txBody>
      </p:sp>
    </p:spTree>
    <p:extLst>
      <p:ext uri="{BB962C8B-B14F-4D97-AF65-F5344CB8AC3E}">
        <p14:creationId xmlns:p14="http://schemas.microsoft.com/office/powerpoint/2010/main" val="12513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386482" cy="10287000"/>
          </a:xfrm>
          <a:prstGeom prst="rect">
            <a:avLst/>
          </a:prstGeom>
          <a:solidFill>
            <a:srgbClr val="8CB9D8"/>
          </a:solidFill>
        </p:spPr>
        <p:txBody>
          <a:bodyPr/>
          <a:lstStyle/>
          <a:p>
            <a:endParaRPr lang="en-US"/>
          </a:p>
        </p:txBody>
      </p:sp>
      <p:sp>
        <p:nvSpPr>
          <p:cNvPr id="27" name="TextBox 34">
            <a:extLst>
              <a:ext uri="{FF2B5EF4-FFF2-40B4-BE49-F238E27FC236}">
                <a16:creationId xmlns:a16="http://schemas.microsoft.com/office/drawing/2014/main" id="{08C0C38C-651F-D08B-65B4-FE3473D5BEE1}"/>
              </a:ext>
            </a:extLst>
          </p:cNvPr>
          <p:cNvSpPr txBox="1"/>
          <p:nvPr/>
        </p:nvSpPr>
        <p:spPr>
          <a:xfrm>
            <a:off x="838200" y="419100"/>
            <a:ext cx="923330" cy="9146824"/>
          </a:xfrm>
          <a:prstGeom prst="rect">
            <a:avLst/>
          </a:prstGeom>
        </p:spPr>
        <p:txBody>
          <a:bodyPr vert="vert270" wrap="square" lIns="0" tIns="0" rIns="0" bIns="0" rtlCol="0" anchor="t">
            <a:spAutoFit/>
          </a:bodyPr>
          <a:lstStyle/>
          <a:p>
            <a:pPr>
              <a:lnSpc>
                <a:spcPts val="7192"/>
              </a:lnSpc>
            </a:pPr>
            <a:r>
              <a:rPr lang="en-US" sz="7192" spc="-640" dirty="0">
                <a:solidFill>
                  <a:schemeClr val="bg1"/>
                </a:solidFill>
                <a:latin typeface="Clear Sans Regular Bold"/>
              </a:rPr>
              <a:t>3.  Data Analysis/Insights</a:t>
            </a:r>
          </a:p>
        </p:txBody>
      </p:sp>
      <p:sp>
        <p:nvSpPr>
          <p:cNvPr id="33" name="TextBox 32">
            <a:extLst>
              <a:ext uri="{FF2B5EF4-FFF2-40B4-BE49-F238E27FC236}">
                <a16:creationId xmlns:a16="http://schemas.microsoft.com/office/drawing/2014/main" id="{B86DCFFD-5924-06C1-5C11-CA5C313BA138}"/>
              </a:ext>
            </a:extLst>
          </p:cNvPr>
          <p:cNvSpPr txBox="1"/>
          <p:nvPr/>
        </p:nvSpPr>
        <p:spPr>
          <a:xfrm>
            <a:off x="2599730" y="876300"/>
            <a:ext cx="5081118" cy="523220"/>
          </a:xfrm>
          <a:prstGeom prst="rect">
            <a:avLst/>
          </a:prstGeom>
          <a:noFill/>
        </p:spPr>
        <p:txBody>
          <a:bodyPr wrap="square" rtlCol="0">
            <a:spAutoFit/>
          </a:bodyPr>
          <a:lstStyle/>
          <a:p>
            <a:r>
              <a:rPr lang="en-US" sz="2800" b="1" i="1" dirty="0">
                <a:solidFill>
                  <a:srgbClr val="333333"/>
                </a:solidFill>
                <a:effectLst/>
                <a:latin typeface="+mj-lt"/>
              </a:rPr>
              <a:t>Proportion Of Sleep Disorder</a:t>
            </a:r>
            <a:endParaRPr lang="en-US" sz="2800" i="1"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386482" cy="10287000"/>
          </a:xfrm>
          <a:prstGeom prst="rect">
            <a:avLst/>
          </a:prstGeom>
          <a:solidFill>
            <a:srgbClr val="8CB9D8"/>
          </a:solidFill>
        </p:spPr>
        <p:txBody>
          <a:bodyPr/>
          <a:lstStyle/>
          <a:p>
            <a:endParaRPr lang="en-US"/>
          </a:p>
        </p:txBody>
      </p:sp>
      <p:sp>
        <p:nvSpPr>
          <p:cNvPr id="27" name="TextBox 34">
            <a:extLst>
              <a:ext uri="{FF2B5EF4-FFF2-40B4-BE49-F238E27FC236}">
                <a16:creationId xmlns:a16="http://schemas.microsoft.com/office/drawing/2014/main" id="{08C0C38C-651F-D08B-65B4-FE3473D5BEE1}"/>
              </a:ext>
            </a:extLst>
          </p:cNvPr>
          <p:cNvSpPr txBox="1"/>
          <p:nvPr/>
        </p:nvSpPr>
        <p:spPr>
          <a:xfrm>
            <a:off x="838200" y="419100"/>
            <a:ext cx="923330" cy="9146824"/>
          </a:xfrm>
          <a:prstGeom prst="rect">
            <a:avLst/>
          </a:prstGeom>
        </p:spPr>
        <p:txBody>
          <a:bodyPr vert="vert270" wrap="square" lIns="0" tIns="0" rIns="0" bIns="0" rtlCol="0" anchor="t">
            <a:spAutoFit/>
          </a:bodyPr>
          <a:lstStyle/>
          <a:p>
            <a:pPr>
              <a:lnSpc>
                <a:spcPts val="7192"/>
              </a:lnSpc>
            </a:pPr>
            <a:r>
              <a:rPr lang="en-US" sz="7192" spc="-640" dirty="0">
                <a:solidFill>
                  <a:schemeClr val="bg1"/>
                </a:solidFill>
                <a:latin typeface="Clear Sans Regular Bold"/>
              </a:rPr>
              <a:t>3.  Data Analysis/Insights</a:t>
            </a:r>
          </a:p>
        </p:txBody>
      </p:sp>
      <p:pic>
        <p:nvPicPr>
          <p:cNvPr id="31" name="Picture 30">
            <a:extLst>
              <a:ext uri="{FF2B5EF4-FFF2-40B4-BE49-F238E27FC236}">
                <a16:creationId xmlns:a16="http://schemas.microsoft.com/office/drawing/2014/main" id="{08063E1C-142A-7BF2-BF4D-F5CF5473A2FC}"/>
              </a:ext>
            </a:extLst>
          </p:cNvPr>
          <p:cNvPicPr>
            <a:picLocks noChangeAspect="1"/>
          </p:cNvPicPr>
          <p:nvPr/>
        </p:nvPicPr>
        <p:blipFill>
          <a:blip r:embed="rId3"/>
          <a:stretch>
            <a:fillRect/>
          </a:stretch>
        </p:blipFill>
        <p:spPr>
          <a:xfrm>
            <a:off x="4191000" y="1181100"/>
            <a:ext cx="12004155" cy="8765825"/>
          </a:xfrm>
          <a:prstGeom prst="rect">
            <a:avLst/>
          </a:prstGeom>
        </p:spPr>
      </p:pic>
      <p:sp>
        <p:nvSpPr>
          <p:cNvPr id="33" name="TextBox 32">
            <a:extLst>
              <a:ext uri="{FF2B5EF4-FFF2-40B4-BE49-F238E27FC236}">
                <a16:creationId xmlns:a16="http://schemas.microsoft.com/office/drawing/2014/main" id="{B86DCFFD-5924-06C1-5C11-CA5C313BA138}"/>
              </a:ext>
            </a:extLst>
          </p:cNvPr>
          <p:cNvSpPr txBox="1"/>
          <p:nvPr/>
        </p:nvSpPr>
        <p:spPr>
          <a:xfrm>
            <a:off x="2615082" y="1148862"/>
            <a:ext cx="5081118" cy="523220"/>
          </a:xfrm>
          <a:prstGeom prst="rect">
            <a:avLst/>
          </a:prstGeom>
          <a:noFill/>
        </p:spPr>
        <p:txBody>
          <a:bodyPr wrap="square" rtlCol="0">
            <a:spAutoFit/>
          </a:bodyPr>
          <a:lstStyle/>
          <a:p>
            <a:r>
              <a:rPr lang="en-US" sz="2800" b="1" i="1" dirty="0">
                <a:solidFill>
                  <a:srgbClr val="333333"/>
                </a:solidFill>
                <a:effectLst/>
                <a:latin typeface="+mj-lt"/>
              </a:rPr>
              <a:t>Proportion Of Sleep Disorder</a:t>
            </a:r>
            <a:endParaRPr lang="en-US" sz="2800" i="1" dirty="0">
              <a:latin typeface="+mj-lt"/>
            </a:endParaRPr>
          </a:p>
        </p:txBody>
      </p:sp>
      <p:pic>
        <p:nvPicPr>
          <p:cNvPr id="35" name="Picture 34">
            <a:extLst>
              <a:ext uri="{FF2B5EF4-FFF2-40B4-BE49-F238E27FC236}">
                <a16:creationId xmlns:a16="http://schemas.microsoft.com/office/drawing/2014/main" id="{5708E6C7-0EC9-6A75-ADDE-1392C879C681}"/>
              </a:ext>
            </a:extLst>
          </p:cNvPr>
          <p:cNvPicPr>
            <a:picLocks noChangeAspect="1"/>
          </p:cNvPicPr>
          <p:nvPr/>
        </p:nvPicPr>
        <p:blipFill>
          <a:blip r:embed="rId4"/>
          <a:stretch>
            <a:fillRect/>
          </a:stretch>
        </p:blipFill>
        <p:spPr>
          <a:xfrm>
            <a:off x="16195155" y="1217786"/>
            <a:ext cx="1599364" cy="1431812"/>
          </a:xfrm>
          <a:prstGeom prst="rect">
            <a:avLst/>
          </a:prstGeom>
        </p:spPr>
      </p:pic>
    </p:spTree>
    <p:extLst>
      <p:ext uri="{BB962C8B-B14F-4D97-AF65-F5344CB8AC3E}">
        <p14:creationId xmlns:p14="http://schemas.microsoft.com/office/powerpoint/2010/main" val="51474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386482" cy="10287000"/>
          </a:xfrm>
          <a:prstGeom prst="rect">
            <a:avLst/>
          </a:prstGeom>
          <a:solidFill>
            <a:srgbClr val="8CB9D8"/>
          </a:solidFill>
        </p:spPr>
        <p:txBody>
          <a:bodyPr/>
          <a:lstStyle/>
          <a:p>
            <a:endParaRPr lang="en-US" dirty="0"/>
          </a:p>
        </p:txBody>
      </p:sp>
      <p:sp>
        <p:nvSpPr>
          <p:cNvPr id="27" name="TextBox 34">
            <a:extLst>
              <a:ext uri="{FF2B5EF4-FFF2-40B4-BE49-F238E27FC236}">
                <a16:creationId xmlns:a16="http://schemas.microsoft.com/office/drawing/2014/main" id="{08C0C38C-651F-D08B-65B4-FE3473D5BEE1}"/>
              </a:ext>
            </a:extLst>
          </p:cNvPr>
          <p:cNvSpPr txBox="1"/>
          <p:nvPr/>
        </p:nvSpPr>
        <p:spPr>
          <a:xfrm rot="16200000">
            <a:off x="-3525566" y="3636342"/>
            <a:ext cx="9151227" cy="923330"/>
          </a:xfrm>
          <a:prstGeom prst="rect">
            <a:avLst/>
          </a:prstGeom>
        </p:spPr>
        <p:txBody>
          <a:bodyPr wrap="square" lIns="0" tIns="0" rIns="0" bIns="0" rtlCol="0" anchor="t">
            <a:spAutoFit/>
          </a:bodyPr>
          <a:lstStyle/>
          <a:p>
            <a:pPr>
              <a:lnSpc>
                <a:spcPts val="7192"/>
              </a:lnSpc>
            </a:pPr>
            <a:r>
              <a:rPr lang="en-US" sz="6000" spc="-640" dirty="0">
                <a:solidFill>
                  <a:schemeClr val="bg1"/>
                </a:solidFill>
                <a:latin typeface="Clear Sans Regular Bold"/>
              </a:rPr>
              <a:t>3.  Data Analysis/Insights</a:t>
            </a:r>
          </a:p>
        </p:txBody>
      </p:sp>
      <p:sp>
        <p:nvSpPr>
          <p:cNvPr id="33" name="TextBox 32">
            <a:extLst>
              <a:ext uri="{FF2B5EF4-FFF2-40B4-BE49-F238E27FC236}">
                <a16:creationId xmlns:a16="http://schemas.microsoft.com/office/drawing/2014/main" id="{B86DCFFD-5924-06C1-5C11-CA5C313BA138}"/>
              </a:ext>
            </a:extLst>
          </p:cNvPr>
          <p:cNvSpPr txBox="1"/>
          <p:nvPr/>
        </p:nvSpPr>
        <p:spPr>
          <a:xfrm>
            <a:off x="2386482" y="68280"/>
            <a:ext cx="5081118" cy="707886"/>
          </a:xfrm>
          <a:prstGeom prst="rect">
            <a:avLst/>
          </a:prstGeom>
          <a:noFill/>
        </p:spPr>
        <p:txBody>
          <a:bodyPr wrap="square" rtlCol="0">
            <a:spAutoFit/>
          </a:bodyPr>
          <a:lstStyle/>
          <a:p>
            <a:pPr algn="ctr"/>
            <a:r>
              <a:rPr lang="en-US" sz="2800" b="1" i="1" dirty="0">
                <a:solidFill>
                  <a:srgbClr val="333333"/>
                </a:solidFill>
                <a:effectLst/>
                <a:latin typeface="+mj-lt"/>
              </a:rPr>
              <a:t>Sleep Disorder In Gender</a:t>
            </a:r>
            <a:r>
              <a:rPr lang="en-US" sz="4000" b="1" i="1" dirty="0">
                <a:solidFill>
                  <a:srgbClr val="333333"/>
                </a:solidFill>
                <a:effectLst/>
                <a:latin typeface="+mj-lt"/>
              </a:rPr>
              <a:t> </a:t>
            </a:r>
            <a:endParaRPr lang="en-US" sz="4000" i="1" dirty="0">
              <a:latin typeface="+mj-lt"/>
            </a:endParaRPr>
          </a:p>
        </p:txBody>
      </p:sp>
      <p:pic>
        <p:nvPicPr>
          <p:cNvPr id="35" name="Picture 34">
            <a:extLst>
              <a:ext uri="{FF2B5EF4-FFF2-40B4-BE49-F238E27FC236}">
                <a16:creationId xmlns:a16="http://schemas.microsoft.com/office/drawing/2014/main" id="{5708E6C7-0EC9-6A75-ADDE-1392C879C681}"/>
              </a:ext>
            </a:extLst>
          </p:cNvPr>
          <p:cNvPicPr>
            <a:picLocks noChangeAspect="1"/>
          </p:cNvPicPr>
          <p:nvPr/>
        </p:nvPicPr>
        <p:blipFill>
          <a:blip r:embed="rId3"/>
          <a:stretch>
            <a:fillRect/>
          </a:stretch>
        </p:blipFill>
        <p:spPr>
          <a:xfrm>
            <a:off x="16195155" y="1217786"/>
            <a:ext cx="1599364" cy="1431812"/>
          </a:xfrm>
          <a:prstGeom prst="rect">
            <a:avLst/>
          </a:prstGeom>
        </p:spPr>
      </p:pic>
      <p:pic>
        <p:nvPicPr>
          <p:cNvPr id="3" name="Picture 2">
            <a:extLst>
              <a:ext uri="{FF2B5EF4-FFF2-40B4-BE49-F238E27FC236}">
                <a16:creationId xmlns:a16="http://schemas.microsoft.com/office/drawing/2014/main" id="{7352B16A-0B2A-6DDE-BB62-3DE2D77F36C5}"/>
              </a:ext>
            </a:extLst>
          </p:cNvPr>
          <p:cNvPicPr>
            <a:picLocks noChangeAspect="1"/>
          </p:cNvPicPr>
          <p:nvPr/>
        </p:nvPicPr>
        <p:blipFill>
          <a:blip r:embed="rId4"/>
          <a:stretch>
            <a:fillRect/>
          </a:stretch>
        </p:blipFill>
        <p:spPr>
          <a:xfrm>
            <a:off x="2623180" y="750844"/>
            <a:ext cx="6377355" cy="9113820"/>
          </a:xfrm>
          <a:prstGeom prst="rect">
            <a:avLst/>
          </a:prstGeom>
        </p:spPr>
      </p:pic>
      <p:sp>
        <p:nvSpPr>
          <p:cNvPr id="4" name="TextBox 3">
            <a:extLst>
              <a:ext uri="{FF2B5EF4-FFF2-40B4-BE49-F238E27FC236}">
                <a16:creationId xmlns:a16="http://schemas.microsoft.com/office/drawing/2014/main" id="{EFFF3FB8-D7D8-E71C-BA4B-4FE693261D2C}"/>
              </a:ext>
            </a:extLst>
          </p:cNvPr>
          <p:cNvSpPr txBox="1"/>
          <p:nvPr/>
        </p:nvSpPr>
        <p:spPr>
          <a:xfrm>
            <a:off x="9677400" y="-89857"/>
            <a:ext cx="5081118" cy="923330"/>
          </a:xfrm>
          <a:prstGeom prst="rect">
            <a:avLst/>
          </a:prstGeom>
          <a:noFill/>
        </p:spPr>
        <p:txBody>
          <a:bodyPr wrap="square" rtlCol="0">
            <a:spAutoFit/>
          </a:bodyPr>
          <a:lstStyle/>
          <a:p>
            <a:r>
              <a:rPr lang="en-US" sz="2800" b="1" i="1" dirty="0">
                <a:solidFill>
                  <a:srgbClr val="333333"/>
                </a:solidFill>
                <a:effectLst/>
                <a:latin typeface="+mj-lt"/>
              </a:rPr>
              <a:t>Disorder in Different Age Group</a:t>
            </a:r>
            <a:r>
              <a:rPr lang="en-US" sz="5400" b="1" i="1" dirty="0">
                <a:solidFill>
                  <a:srgbClr val="333333"/>
                </a:solidFill>
                <a:effectLst/>
                <a:latin typeface="+mj-lt"/>
              </a:rPr>
              <a:t> </a:t>
            </a:r>
            <a:endParaRPr lang="en-US" sz="5400" i="1" dirty="0">
              <a:latin typeface="+mj-lt"/>
            </a:endParaRPr>
          </a:p>
        </p:txBody>
      </p:sp>
      <p:pic>
        <p:nvPicPr>
          <p:cNvPr id="6" name="Picture 5">
            <a:extLst>
              <a:ext uri="{FF2B5EF4-FFF2-40B4-BE49-F238E27FC236}">
                <a16:creationId xmlns:a16="http://schemas.microsoft.com/office/drawing/2014/main" id="{FEF44E38-0EFE-3DAE-EAC0-272C1691A6DF}"/>
              </a:ext>
            </a:extLst>
          </p:cNvPr>
          <p:cNvPicPr>
            <a:picLocks noChangeAspect="1"/>
          </p:cNvPicPr>
          <p:nvPr/>
        </p:nvPicPr>
        <p:blipFill>
          <a:blip r:embed="rId5"/>
          <a:stretch>
            <a:fillRect/>
          </a:stretch>
        </p:blipFill>
        <p:spPr>
          <a:xfrm>
            <a:off x="9982200" y="895102"/>
            <a:ext cx="3657600" cy="9161641"/>
          </a:xfrm>
          <a:prstGeom prst="rect">
            <a:avLst/>
          </a:prstGeom>
        </p:spPr>
      </p:pic>
    </p:spTree>
    <p:extLst>
      <p:ext uri="{BB962C8B-B14F-4D97-AF65-F5344CB8AC3E}">
        <p14:creationId xmlns:p14="http://schemas.microsoft.com/office/powerpoint/2010/main" val="2992542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TotalTime>
  <Words>540</Words>
  <Application>Microsoft Macintosh PowerPoint</Application>
  <PresentationFormat>Custom</PresentationFormat>
  <Paragraphs>125</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Clear Sans Regular Bold</vt:lpstr>
      <vt:lpstr>Graphik Regular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Kim, Alex</cp:lastModifiedBy>
  <cp:revision>67</cp:revision>
  <dcterms:created xsi:type="dcterms:W3CDTF">2006-08-16T00:00:00Z</dcterms:created>
  <dcterms:modified xsi:type="dcterms:W3CDTF">2024-06-29T22:15:45Z</dcterms:modified>
  <dc:identifier>DAEhDyfaYKE</dc:identifier>
</cp:coreProperties>
</file>