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8" r:id="rId6"/>
    <p:sldId id="261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6B8"/>
    <a:srgbClr val="92D050"/>
    <a:srgbClr val="7FB7DF"/>
    <a:srgbClr val="3E89CE"/>
    <a:srgbClr val="2F6EA7"/>
    <a:srgbClr val="CC99FF"/>
    <a:srgbClr val="FF99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2" d="100"/>
          <a:sy n="72" d="100"/>
        </p:scale>
        <p:origin x="130" y="62"/>
      </p:cViewPr>
      <p:guideLst/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0636-407B-40E6-8FA8-3C8807445E70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3D95-6C0D-4B7C-B13C-1117976FE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9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8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1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8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2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5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E7D4-3145-4F39-B806-BD1B90D49BE5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2766" y="1616146"/>
            <a:ext cx="3558363" cy="1681163"/>
          </a:xfrm>
        </p:spPr>
        <p:txBody>
          <a:bodyPr>
            <a:noAutofit/>
          </a:bodyPr>
          <a:lstStyle/>
          <a:p>
            <a:pPr algn="l"/>
            <a:r>
              <a:rPr lang="en-US" altLang="zh-TW" sz="96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zh-TW" altLang="en-US" sz="96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85050" y="5078179"/>
            <a:ext cx="3522921" cy="1662863"/>
          </a:xfrm>
        </p:spPr>
        <p:txBody>
          <a:bodyPr>
            <a:normAutofit/>
          </a:bodyPr>
          <a:lstStyle/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NTUEE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3</a:t>
            </a:r>
          </a:p>
          <a:p>
            <a:pPr algn="r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B03901004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高子佳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B03901014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張雅量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B03901017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董子維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00989" y="3297309"/>
            <a:ext cx="5791199" cy="1072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1488" y="43702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2017 Spring, </a:t>
            </a:r>
            <a:r>
              <a:rPr lang="en-US" altLang="zh-TW" sz="2000" dirty="0" smtClean="0"/>
              <a:t>Algorithm</a:t>
            </a:r>
            <a:endParaRPr lang="en-US" altLang="zh-TW" sz="2000" dirty="0"/>
          </a:p>
          <a:p>
            <a:r>
              <a:rPr lang="en-US" altLang="zh-TW" sz="2000" dirty="0"/>
              <a:t>Final Project </a:t>
            </a:r>
            <a:r>
              <a:rPr lang="en-US" altLang="zh-TW" sz="2000" dirty="0" smtClean="0"/>
              <a:t>Presentation</a:t>
            </a:r>
            <a:endParaRPr lang="en-US" altLang="zh-TW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7419754" y="-1650324"/>
            <a:ext cx="6858000" cy="5613991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457200" y="3274731"/>
            <a:ext cx="8867422" cy="0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315700" y="3190064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21226" y="2144715"/>
            <a:ext cx="897467" cy="860338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807200" y="2993764"/>
            <a:ext cx="2434071" cy="0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8236559" y="2071337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655296" y="2891537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05984" y="3190063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color balancing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altLang="zh-TW" dirty="0" smtClean="0"/>
              <a:t>Sort subgraph set with </a:t>
            </a:r>
            <a:r>
              <a:rPr lang="en-US" altLang="zh-TW" b="1" dirty="0" smtClean="0"/>
              <a:t>color difference</a:t>
            </a:r>
          </a:p>
          <a:p>
            <a:pPr lvl="0"/>
            <a:r>
              <a:rPr lang="en-US" altLang="zh-TW" dirty="0" smtClean="0"/>
              <a:t>Pick one as begin</a:t>
            </a:r>
          </a:p>
          <a:p>
            <a:pPr lvl="0"/>
            <a:r>
              <a:rPr lang="en-US" altLang="zh-TW" dirty="0" smtClean="0"/>
              <a:t>Flip color </a:t>
            </a:r>
            <a:r>
              <a:rPr lang="en-US" altLang="zh-TW" dirty="0" smtClean="0"/>
              <a:t>when</a:t>
            </a:r>
            <a:r>
              <a:rPr lang="en-US" altLang="zh-TW" dirty="0" smtClean="0"/>
              <a:t> </a:t>
            </a:r>
            <a:r>
              <a:rPr lang="en-US" altLang="zh-TW" dirty="0" smtClean="0"/>
              <a:t>color </a:t>
            </a:r>
            <a:r>
              <a:rPr lang="en-US" altLang="zh-TW" dirty="0" smtClean="0"/>
              <a:t>diff </a:t>
            </a:r>
            <a:r>
              <a:rPr lang="en-US" altLang="zh-TW" dirty="0" smtClean="0"/>
              <a:t>&gt; 0</a:t>
            </a:r>
          </a:p>
          <a:p>
            <a:pPr lvl="0"/>
            <a:r>
              <a:rPr lang="en-US" altLang="zh-TW" dirty="0" smtClean="0"/>
              <a:t>Change begin and obtain the min color diff</a:t>
            </a:r>
            <a:endParaRPr lang="en-US" altLang="zh-TW" dirty="0"/>
          </a:p>
        </p:txBody>
      </p:sp>
      <p:grpSp>
        <p:nvGrpSpPr>
          <p:cNvPr id="28" name="群組 27"/>
          <p:cNvGrpSpPr/>
          <p:nvPr/>
        </p:nvGrpSpPr>
        <p:grpSpPr>
          <a:xfrm>
            <a:off x="1360968" y="4593266"/>
            <a:ext cx="2612067" cy="446568"/>
            <a:chOff x="1360968" y="4593266"/>
            <a:chExt cx="2612067" cy="446568"/>
          </a:xfrm>
        </p:grpSpPr>
        <p:sp>
          <p:nvSpPr>
            <p:cNvPr id="4" name="矩形 3"/>
            <p:cNvSpPr/>
            <p:nvPr/>
          </p:nvSpPr>
          <p:spPr>
            <a:xfrm>
              <a:off x="1360968" y="4593266"/>
              <a:ext cx="361507" cy="446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11080" y="4593266"/>
              <a:ext cx="361507" cy="446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61192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711304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61416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1528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單箭頭接點 14"/>
          <p:cNvCxnSpPr/>
          <p:nvPr/>
        </p:nvCxnSpPr>
        <p:spPr>
          <a:xfrm flipH="1" flipV="1">
            <a:off x="1541721" y="5039834"/>
            <a:ext cx="1" cy="29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185530" y="5337544"/>
            <a:ext cx="7123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begin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93487" y="5858007"/>
            <a:ext cx="2876110" cy="369332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Color diff = </a:t>
            </a:r>
            <a:r>
              <a:rPr lang="en-US" altLang="zh-TW" dirty="0" smtClean="0">
                <a:solidFill>
                  <a:schemeClr val="accent1"/>
                </a:solidFill>
              </a:rPr>
              <a:t>blue</a:t>
            </a:r>
            <a:r>
              <a:rPr lang="en-US" altLang="zh-TW" dirty="0" smtClean="0"/>
              <a:t> – </a:t>
            </a:r>
            <a:r>
              <a:rPr lang="en-US" altLang="zh-TW" dirty="0" smtClean="0">
                <a:solidFill>
                  <a:srgbClr val="92D050"/>
                </a:solidFill>
              </a:rPr>
              <a:t>green</a:t>
            </a:r>
            <a:r>
              <a:rPr lang="en-US" altLang="zh-TW" dirty="0" smtClean="0"/>
              <a:t> &gt; 0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5850565" y="4593266"/>
            <a:ext cx="2612067" cy="446568"/>
            <a:chOff x="1360968" y="4593266"/>
            <a:chExt cx="2612067" cy="446568"/>
          </a:xfrm>
        </p:grpSpPr>
        <p:sp>
          <p:nvSpPr>
            <p:cNvPr id="30" name="矩形 29"/>
            <p:cNvSpPr/>
            <p:nvPr/>
          </p:nvSpPr>
          <p:spPr>
            <a:xfrm>
              <a:off x="1360968" y="4593266"/>
              <a:ext cx="361507" cy="446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811080" y="4593266"/>
              <a:ext cx="361507" cy="4465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261192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11304" y="4593266"/>
              <a:ext cx="361507" cy="4465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161416" y="4593266"/>
              <a:ext cx="361507" cy="4465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11528" y="4593266"/>
              <a:ext cx="361507" cy="446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4136065" y="4816550"/>
            <a:ext cx="1467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6042842" y="5039834"/>
            <a:ext cx="1" cy="29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686651" y="5337544"/>
            <a:ext cx="7123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begin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669272" y="5337546"/>
            <a:ext cx="53162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flip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40" idx="0"/>
            <a:endCxn id="31" idx="2"/>
          </p:cNvCxnSpPr>
          <p:nvPr/>
        </p:nvCxnSpPr>
        <p:spPr>
          <a:xfrm flipH="1" flipV="1">
            <a:off x="6481431" y="5039834"/>
            <a:ext cx="453656" cy="2977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635641" y="5942568"/>
            <a:ext cx="1203252" cy="3693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 begin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3" idx="0"/>
            <a:endCxn id="5" idx="2"/>
          </p:cNvCxnSpPr>
          <p:nvPr/>
        </p:nvCxnSpPr>
        <p:spPr>
          <a:xfrm flipH="1" flipV="1">
            <a:off x="1991834" y="5039834"/>
            <a:ext cx="245433" cy="90273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661298" y="4000650"/>
            <a:ext cx="107920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Don’t flip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9" idx="2"/>
            <a:endCxn id="32" idx="0"/>
          </p:cNvCxnSpPr>
          <p:nvPr/>
        </p:nvCxnSpPr>
        <p:spPr>
          <a:xfrm flipH="1">
            <a:off x="6931543" y="4369982"/>
            <a:ext cx="269358" cy="22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920372" y="4000650"/>
            <a:ext cx="2876110" cy="3693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Color diff = </a:t>
            </a:r>
            <a:r>
              <a:rPr lang="en-US" altLang="zh-TW" dirty="0" smtClean="0">
                <a:solidFill>
                  <a:schemeClr val="accent1"/>
                </a:solidFill>
              </a:rPr>
              <a:t>blue</a:t>
            </a:r>
            <a:r>
              <a:rPr lang="en-US" altLang="zh-TW" dirty="0" smtClean="0"/>
              <a:t> – </a:t>
            </a:r>
            <a:r>
              <a:rPr lang="en-US" altLang="zh-TW" dirty="0" smtClean="0">
                <a:solidFill>
                  <a:srgbClr val="92D050"/>
                </a:solidFill>
              </a:rPr>
              <a:t>green</a:t>
            </a:r>
            <a:r>
              <a:rPr lang="en-US" altLang="zh-TW" dirty="0" smtClean="0"/>
              <a:t> &lt; 0</a:t>
            </a:r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612372" y="4816550"/>
            <a:ext cx="57415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9175898" y="4816550"/>
            <a:ext cx="0" cy="161614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072811" y="6432698"/>
            <a:ext cx="610308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39" grpId="0" animBg="1"/>
      <p:bldP spid="40" grpId="0" animBg="1"/>
      <p:bldP spid="43" grpId="0" animBg="1"/>
      <p:bldP spid="49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7281736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287911" y="1102608"/>
            <a:ext cx="70612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Painting result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endParaRPr lang="en-US" altLang="zh-TW" dirty="0" smtClean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90" y="4193772"/>
            <a:ext cx="3311419" cy="18626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0" t="24410" r="6778" b="22595"/>
          <a:stretch/>
        </p:blipFill>
        <p:spPr>
          <a:xfrm>
            <a:off x="927435" y="1853164"/>
            <a:ext cx="4508205" cy="16011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r="22221"/>
          <a:stretch/>
        </p:blipFill>
        <p:spPr>
          <a:xfrm>
            <a:off x="800874" y="3724487"/>
            <a:ext cx="2690037" cy="28012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26" y="3954398"/>
            <a:ext cx="3824289" cy="21511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7981"/>
            <a:ext cx="4248447" cy="23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7281736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287911" y="1102608"/>
            <a:ext cx="70612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Code inefficient</a:t>
            </a:r>
          </a:p>
          <a:p>
            <a:pPr lvl="1"/>
            <a:r>
              <a:rPr lang="en-US" altLang="zh-TW" dirty="0" smtClean="0"/>
              <a:t>Read in file</a:t>
            </a:r>
          </a:p>
          <a:p>
            <a:pPr lvl="1"/>
            <a:r>
              <a:rPr lang="en-US" altLang="zh-TW" dirty="0" smtClean="0"/>
              <a:t>Edge construction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Better color balancing method?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28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783726" cy="4351338"/>
          </a:xfrm>
        </p:spPr>
        <p:txBody>
          <a:bodyPr numCol="2"/>
          <a:lstStyle/>
          <a:p>
            <a:pPr marL="228600" indent="-228600"/>
            <a:r>
              <a:rPr lang="en-US" altLang="zh-TW" b="1" baseline="0" dirty="0" smtClean="0"/>
              <a:t>Problem description</a:t>
            </a:r>
            <a:endParaRPr lang="en-US" altLang="zh-TW" baseline="0" dirty="0" smtClean="0"/>
          </a:p>
          <a:p>
            <a:pPr marL="228600" indent="-228600"/>
            <a:r>
              <a:rPr lang="en-US" altLang="zh-TW" b="1" dirty="0" smtClean="0"/>
              <a:t>Algorithm</a:t>
            </a:r>
            <a:endParaRPr lang="en-US" altLang="zh-TW" baseline="0" dirty="0" smtClean="0"/>
          </a:p>
          <a:p>
            <a:r>
              <a:rPr lang="en-US" altLang="zh-TW" b="1" baseline="0" dirty="0" smtClean="0"/>
              <a:t>Implementation</a:t>
            </a:r>
          </a:p>
          <a:p>
            <a:r>
              <a:rPr lang="en-US" altLang="zh-TW" b="1" dirty="0" smtClean="0"/>
              <a:t>Result</a:t>
            </a:r>
          </a:p>
          <a:p>
            <a:r>
              <a:rPr lang="en-US" altLang="zh-TW" b="1" dirty="0" smtClean="0"/>
              <a:t>Discussion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76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566864" y="2677408"/>
            <a:ext cx="9458879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5192890" y="1238075"/>
            <a:ext cx="9906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Balancing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8365"/>
            <a:ext cx="10134600" cy="4554844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Color Balancing for Double Patterning</a:t>
            </a:r>
          </a:p>
          <a:p>
            <a:r>
              <a:rPr lang="en-US" altLang="zh-TW" dirty="0"/>
              <a:t>ICCAD 2015 Contest</a:t>
            </a:r>
            <a:endParaRPr lang="en-US" altLang="zh-TW" b="1" dirty="0" smtClean="0"/>
          </a:p>
          <a:p>
            <a:pPr lvl="0"/>
            <a:endParaRPr lang="en-US" altLang="zh-TW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2E76B8"/>
                </a:solidFill>
              </a:rPr>
              <a:t>Read in file and graph construction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2E76B8"/>
                </a:solidFill>
              </a:rPr>
              <a:t>Color conflict detection</a:t>
            </a:r>
            <a:endParaRPr lang="en-US" altLang="zh-TW" baseline="0" dirty="0" smtClean="0">
              <a:solidFill>
                <a:srgbClr val="2E76B8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2E76B8"/>
                </a:solidFill>
              </a:rPr>
              <a:t>Window based optimization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baseline="0" dirty="0" smtClean="0">
                <a:solidFill>
                  <a:srgbClr val="2E76B8"/>
                </a:solidFill>
              </a:rPr>
              <a:t>Output</a:t>
            </a:r>
            <a:r>
              <a:rPr lang="en-US" altLang="zh-TW" dirty="0" smtClean="0">
                <a:solidFill>
                  <a:srgbClr val="2E76B8"/>
                </a:solidFill>
              </a:rPr>
              <a:t> format</a:t>
            </a:r>
            <a:endParaRPr lang="en-US" altLang="zh-TW" baseline="0" dirty="0" smtClean="0">
              <a:solidFill>
                <a:srgbClr val="2E7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1328" t="9893" r="20297" b="8308"/>
          <a:stretch/>
        </p:blipFill>
        <p:spPr>
          <a:xfrm>
            <a:off x="3549831" y="871871"/>
            <a:ext cx="8399393" cy="56523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8365"/>
            <a:ext cx="10134600" cy="4554844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/>
              <a:t>Node</a:t>
            </a:r>
          </a:p>
          <a:p>
            <a:pPr lvl="0"/>
            <a:r>
              <a:rPr lang="en-US" altLang="zh-TW" dirty="0" smtClean="0">
                <a:solidFill>
                  <a:srgbClr val="FF0000"/>
                </a:solidFill>
              </a:rPr>
              <a:t>Edge</a:t>
            </a:r>
          </a:p>
          <a:p>
            <a:pPr lvl="0"/>
            <a:r>
              <a:rPr lang="en-US" altLang="zh-TW" dirty="0" smtClean="0">
                <a:solidFill>
                  <a:srgbClr val="7030A0"/>
                </a:solidFill>
              </a:rPr>
              <a:t>Graph</a:t>
            </a:r>
          </a:p>
          <a:p>
            <a:pPr lvl="0"/>
            <a:r>
              <a:rPr lang="en-US" altLang="zh-TW" dirty="0" smtClean="0">
                <a:solidFill>
                  <a:srgbClr val="00B050"/>
                </a:solidFill>
              </a:rPr>
              <a:t>Subgraph</a:t>
            </a:r>
          </a:p>
          <a:p>
            <a:pPr lvl="0"/>
            <a:r>
              <a:rPr lang="en-US" altLang="zh-TW" dirty="0" smtClean="0"/>
              <a:t>Window</a:t>
            </a:r>
          </a:p>
          <a:p>
            <a:pPr lvl="0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(Color) Conflict</a:t>
            </a:r>
          </a:p>
          <a:p>
            <a:pPr lvl="0"/>
            <a:r>
              <a:rPr lang="en-US" altLang="zh-TW" dirty="0" smtClean="0"/>
              <a:t>Color density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44593" y="1828102"/>
            <a:ext cx="1096040" cy="369332"/>
          </a:xfrm>
          <a:prstGeom prst="rect">
            <a:avLst/>
          </a:prstGeom>
          <a:solidFill>
            <a:srgbClr val="7FB7DF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81014" y="4518837"/>
            <a:ext cx="86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Edge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5833" y="4518837"/>
            <a:ext cx="255181" cy="563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868633" y="3338623"/>
            <a:ext cx="0" cy="48909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443330" y="3806456"/>
            <a:ext cx="42530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443330" y="3827721"/>
            <a:ext cx="0" cy="10604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453963" y="4888169"/>
            <a:ext cx="65921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134447" y="4888169"/>
            <a:ext cx="0" cy="8959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113181" y="5794744"/>
            <a:ext cx="180753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8888819" y="4316819"/>
            <a:ext cx="0" cy="14672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888819" y="4327451"/>
            <a:ext cx="44656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9346017" y="3338623"/>
            <a:ext cx="0" cy="98883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879265" y="3338623"/>
            <a:ext cx="245612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307418" y="2370066"/>
            <a:ext cx="11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Subgraph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6251944" y="2739398"/>
            <a:ext cx="627321" cy="62901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326372" y="66564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Graph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848986" y="3157870"/>
            <a:ext cx="119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Conflict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50326" y="6443330"/>
            <a:ext cx="2849525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5520267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287911" y="1102608"/>
            <a:ext cx="70612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stage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altLang="zh-TW" b="1" dirty="0" smtClean="0">
                <a:solidFill>
                  <a:srgbClr val="2E76B8"/>
                </a:solidFill>
              </a:rPr>
              <a:t>Graph construction</a:t>
            </a:r>
          </a:p>
          <a:p>
            <a:pPr lvl="1"/>
            <a:r>
              <a:rPr lang="en-US" altLang="zh-TW" dirty="0" smtClean="0"/>
              <a:t>Brute force method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0"/>
            <a:r>
              <a:rPr lang="en-US" altLang="zh-TW" b="1" dirty="0">
                <a:solidFill>
                  <a:srgbClr val="2E76B8"/>
                </a:solidFill>
              </a:rPr>
              <a:t>Color conflict </a:t>
            </a:r>
            <a:r>
              <a:rPr lang="en-US" altLang="zh-TW" b="1" dirty="0" smtClean="0">
                <a:solidFill>
                  <a:srgbClr val="2E76B8"/>
                </a:solidFill>
              </a:rPr>
              <a:t>detection</a:t>
            </a:r>
          </a:p>
          <a:p>
            <a:pPr lvl="1"/>
            <a:r>
              <a:rPr lang="en-US" altLang="zh-TW" dirty="0" smtClean="0"/>
              <a:t>DFS search, alternatively paint</a:t>
            </a:r>
          </a:p>
          <a:p>
            <a:pPr lvl="1"/>
            <a:r>
              <a:rPr lang="en-US" altLang="zh-TW" dirty="0" smtClean="0"/>
              <a:t>Color violation </a:t>
            </a:r>
            <a:r>
              <a:rPr lang="en-US" altLang="zh-TW" dirty="0" smtClean="0">
                <a:sym typeface="Wingdings" panose="05000000000000000000" pitchFamily="2" charset="2"/>
              </a:rPr>
              <a:t> color conflict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Also construct subgraph</a:t>
            </a:r>
          </a:p>
          <a:p>
            <a:pPr lvl="1"/>
            <a:endParaRPr lang="en-US" altLang="zh-TW" dirty="0"/>
          </a:p>
          <a:p>
            <a:pPr lvl="0"/>
            <a:r>
              <a:rPr lang="en-US" altLang="zh-TW" b="1" dirty="0">
                <a:solidFill>
                  <a:srgbClr val="2E76B8"/>
                </a:solidFill>
              </a:rPr>
              <a:t>Window based </a:t>
            </a:r>
            <a:r>
              <a:rPr lang="en-US" altLang="zh-TW" b="1" dirty="0" smtClean="0">
                <a:solidFill>
                  <a:srgbClr val="2E76B8"/>
                </a:solidFill>
              </a:rPr>
              <a:t>optimization</a:t>
            </a:r>
          </a:p>
          <a:p>
            <a:pPr lvl="1"/>
            <a:r>
              <a:rPr lang="en-US" altLang="zh-TW" dirty="0" smtClean="0"/>
              <a:t>Greedy algorithm</a:t>
            </a:r>
          </a:p>
          <a:p>
            <a:pPr lvl="1"/>
            <a:r>
              <a:rPr lang="en-US" altLang="zh-TW" dirty="0" smtClean="0"/>
              <a:t>Flip or not flip the subgraph</a:t>
            </a:r>
          </a:p>
          <a:p>
            <a:pPr lvl="1"/>
            <a:r>
              <a:rPr lang="en-US" altLang="zh-TW" dirty="0" smtClean="0"/>
              <a:t>Nodes across windows?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0"/>
            <a:r>
              <a:rPr lang="en-US" altLang="zh-TW" b="1" dirty="0">
                <a:solidFill>
                  <a:srgbClr val="2E76B8"/>
                </a:solidFill>
              </a:rPr>
              <a:t>Output </a:t>
            </a:r>
            <a:r>
              <a:rPr lang="en-US" altLang="zh-TW" b="1" dirty="0" smtClean="0">
                <a:solidFill>
                  <a:srgbClr val="2E76B8"/>
                </a:solidFill>
              </a:rPr>
              <a:t>format</a:t>
            </a:r>
            <a:endParaRPr lang="en-US" altLang="zh-TW" b="1" dirty="0">
              <a:solidFill>
                <a:srgbClr val="2E7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7281736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287911" y="1102608"/>
            <a:ext cx="70612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altLang="zh-TW" b="1" dirty="0" smtClean="0">
                <a:solidFill>
                  <a:srgbClr val="2E76B8"/>
                </a:solidFill>
              </a:rPr>
              <a:t>Graph</a:t>
            </a:r>
          </a:p>
          <a:p>
            <a:pPr lvl="1"/>
            <a:r>
              <a:rPr lang="en-US" altLang="zh-TW" dirty="0" smtClean="0"/>
              <a:t>Read in file</a:t>
            </a:r>
          </a:p>
          <a:p>
            <a:pPr lvl="1"/>
            <a:r>
              <a:rPr lang="en-US" altLang="zh-TW" dirty="0" smtClean="0"/>
              <a:t>Subgraph construct</a:t>
            </a:r>
          </a:p>
          <a:p>
            <a:pPr lvl="1"/>
            <a:r>
              <a:rPr lang="en-US" altLang="zh-TW" dirty="0" smtClean="0"/>
              <a:t>Color bounding box</a:t>
            </a:r>
          </a:p>
          <a:p>
            <a:pPr lvl="1"/>
            <a:endParaRPr lang="en-US" altLang="zh-TW" dirty="0" smtClean="0"/>
          </a:p>
          <a:p>
            <a:pPr lvl="0"/>
            <a:r>
              <a:rPr lang="en-US" altLang="zh-TW" b="1" dirty="0" smtClean="0">
                <a:solidFill>
                  <a:srgbClr val="2E76B8"/>
                </a:solidFill>
              </a:rPr>
              <a:t>Window</a:t>
            </a:r>
          </a:p>
          <a:p>
            <a:pPr lvl="1"/>
            <a:r>
              <a:rPr lang="en-US" altLang="zh-TW" dirty="0" smtClean="0"/>
              <a:t>Subgraph set</a:t>
            </a:r>
          </a:p>
          <a:p>
            <a:pPr lvl="1"/>
            <a:r>
              <a:rPr lang="en-US" altLang="zh-TW" dirty="0" smtClean="0"/>
              <a:t>Color density calculate</a:t>
            </a:r>
          </a:p>
          <a:p>
            <a:pPr lvl="1"/>
            <a:r>
              <a:rPr lang="en-US" altLang="zh-TW" dirty="0" smtClean="0"/>
              <a:t>Greedy color balancing</a:t>
            </a:r>
          </a:p>
          <a:p>
            <a:pPr lvl="1"/>
            <a:endParaRPr lang="en-US" altLang="zh-TW" dirty="0" smtClean="0"/>
          </a:p>
          <a:p>
            <a:pPr lvl="0"/>
            <a:r>
              <a:rPr lang="en-US" altLang="zh-TW" b="1" dirty="0" smtClean="0">
                <a:solidFill>
                  <a:srgbClr val="2E76B8"/>
                </a:solidFill>
              </a:rPr>
              <a:t>Subgraph</a:t>
            </a:r>
          </a:p>
          <a:p>
            <a:pPr lvl="1"/>
            <a:r>
              <a:rPr lang="en-US" altLang="zh-TW" dirty="0" smtClean="0"/>
              <a:t>Color difference value</a:t>
            </a:r>
          </a:p>
          <a:p>
            <a:pPr lvl="1"/>
            <a:r>
              <a:rPr lang="en-US" altLang="zh-TW" dirty="0" smtClean="0"/>
              <a:t>Color conflict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0"/>
            <a:r>
              <a:rPr lang="en-US" altLang="zh-TW" b="1" dirty="0" smtClean="0">
                <a:solidFill>
                  <a:srgbClr val="2E76B8"/>
                </a:solidFill>
              </a:rPr>
              <a:t>Node &amp; Edge</a:t>
            </a:r>
          </a:p>
          <a:p>
            <a:pPr lvl="1"/>
            <a:r>
              <a:rPr lang="en-US" altLang="zh-TW" dirty="0" smtClean="0"/>
              <a:t>Corner location</a:t>
            </a:r>
          </a:p>
          <a:p>
            <a:pPr lvl="1"/>
            <a:r>
              <a:rPr lang="en-US" altLang="zh-TW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2658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223</Words>
  <Application>Microsoft Office PowerPoint</Application>
  <PresentationFormat>寬螢幕</PresentationFormat>
  <Paragraphs>107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Color</vt:lpstr>
      <vt:lpstr>Outline</vt:lpstr>
      <vt:lpstr>Problem description</vt:lpstr>
      <vt:lpstr>Color Balancing</vt:lpstr>
      <vt:lpstr>Notation</vt:lpstr>
      <vt:lpstr>Algorithm</vt:lpstr>
      <vt:lpstr>4 stage</vt:lpstr>
      <vt:lpstr>Implementation</vt:lpstr>
      <vt:lpstr>Data structure</vt:lpstr>
      <vt:lpstr>Greedy color balancing</vt:lpstr>
      <vt:lpstr>Result</vt:lpstr>
      <vt:lpstr>Painting result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– Pipeline version</dc:title>
  <dc:creator>Albert</dc:creator>
  <cp:lastModifiedBy>Albert</cp:lastModifiedBy>
  <cp:revision>35</cp:revision>
  <dcterms:created xsi:type="dcterms:W3CDTF">2017-05-31T16:43:27Z</dcterms:created>
  <dcterms:modified xsi:type="dcterms:W3CDTF">2017-06-11T06:03:53Z</dcterms:modified>
</cp:coreProperties>
</file>