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7"/>
    <p:restoredTop sz="96327"/>
  </p:normalViewPr>
  <p:slideViewPr>
    <p:cSldViewPr snapToGrid="0" snapToObjects="1">
      <p:cViewPr>
        <p:scale>
          <a:sx n="103" d="100"/>
          <a:sy n="103" d="100"/>
        </p:scale>
        <p:origin x="5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8F0B-86E6-4748-A603-ADDB2EB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3DB0-B68A-7B4E-958D-4429815A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7168-E81C-6747-841D-876EC30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95E2-8758-D44F-A06A-322A53F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E863-67E5-D24F-8A4D-1B660E5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37BD-E6DE-144F-8AA6-32BB9358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4994B-6201-A141-A275-2E181DA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1417-0EE6-EB4B-8DFF-0D668DF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DA64-344F-FC4F-9829-8F779436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DB9B-CB84-DA4C-BBF3-6F2482A5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8A01-C0F0-2C44-A69A-9B11AEFF5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325FF-BB57-1F4B-B171-47993F91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5C80-E537-194F-B56E-C82F05DA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0253-6146-3A49-9500-49122CEF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CC10-A46B-3F4C-9EE0-AC05D47D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8E34-61AE-DD48-BAF0-C863B30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CC9-1C01-E843-B9B1-E35A6EE8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B4E2-A101-1946-859C-CD1BA89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BCBE-62BC-604C-86E5-200206E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FCEB-06B9-8444-A44C-AFB0B3B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91CA-0BF4-3548-BB6B-D47D2804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697E-3493-2C4A-BC8C-8879E865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E0C1-7BB0-AD40-B5B5-1F3A7B31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5120-AD61-8846-BE9B-CAE5BB4A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7CAF-37DE-284D-AC49-9C1FD5A4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AFEC-F298-BD4B-AEC1-6BD0709A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5A1B-20D7-284E-92F5-B4EF8EF49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ADB8-215D-1547-BD5E-84BA0423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6AB5-3816-FF4D-AE46-6B4C9F5F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4831-71EE-1849-AF53-2C8A5C2C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0EE33-6296-B749-8940-8F9E26F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7C3-C8EB-864C-88E7-EE690DFF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220B-6EF8-CA4D-86CB-5CD5D7E4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228AA-B0E7-A343-A807-21333F4A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1860D-B458-B243-B681-2621C695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CEAD4-E59A-C649-8D56-BAEF5344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F546F-A4E8-9E4A-92F1-508A5ABB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85E5-4A9E-A949-8F6B-B07E2FF5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FC55-929F-B049-B93B-29116756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B84B-7A7E-AE48-B528-3C38B2F0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F2737-D93B-E346-86C3-849E032C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E99B-07A7-5A4C-8D60-2D6E217E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0576-B914-634F-91D5-82573EA2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8EE7C-9429-5E48-A9FC-95FF857F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58F4E-64EE-A045-9EE5-4809F02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92501-5689-9B40-924D-80F91EA1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EC4B-53BA-9E4F-A6D1-B79FC7F6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F425-FB82-EF46-B074-83017031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13DB6-B94E-B647-AED5-0A5E3A30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9C1-65C3-7843-AFA0-2E846D7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E34A-799C-C548-8BFF-6648290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42B3-60F5-5541-AB78-DA8505D4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7088-1A34-4843-8390-61E9727D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E0656-23C4-EA4C-AFE5-F3A5275A8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40288-F3B8-7D4D-AB6B-C99E1B4A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2CB6-300D-7541-AF0C-C6362CD1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7C17-A839-7D44-89DC-E00F55F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F1FC-4095-E742-84A8-3B70EE82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3132D-0D92-9F41-8CF6-DF1DD51D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6840-07AA-054B-AD0D-0544551A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C44F-0F67-C746-BA6D-5A955BA5A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27E8-3530-344A-93A3-1FA638510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AFFF-6B58-304E-ADD4-1B8CC097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Churning Out A Telecom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C000"/>
                </a:solidFill>
              </a:rPr>
              <a:t>Quick Insights into customer attrition and a potential solution for SyriaTel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1163A23-D8D0-F940-9712-1FD718DE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 r="55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360557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Recco / Deployment: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Establish a higher tier of customer service for high usage customers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Scale charges as users enter the 16</a:t>
            </a:r>
            <a:r>
              <a:rPr lang="en-US" sz="1800" b="1" baseline="30000">
                <a:solidFill>
                  <a:schemeClr val="tx1"/>
                </a:solidFill>
              </a:rPr>
              <a:t>th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percentile of usage in order to stifle churning and retain high value customers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indoor, wall&#10;&#10;Description automatically generated">
            <a:extLst>
              <a:ext uri="{FF2B5EF4-FFF2-40B4-BE49-F238E27FC236}">
                <a16:creationId xmlns:a16="http://schemas.microsoft.com/office/drawing/2014/main" id="{44C32BD6-4FA8-D840-8BF8-F51F6F58E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5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80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60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Business Problem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The Data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Methodology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Results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Recommendations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tanding in front of a building&#10;&#10;Description automatically generated with low confidence">
            <a:extLst>
              <a:ext uri="{FF2B5EF4-FFF2-40B4-BE49-F238E27FC236}">
                <a16:creationId xmlns:a16="http://schemas.microsoft.com/office/drawing/2014/main" id="{465B0CD1-D5B5-A14C-BAA2-506656F2E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83" b="-1"/>
          <a:stretch/>
        </p:blipFill>
        <p:spPr>
          <a:xfrm>
            <a:off x="5441735" y="1085903"/>
            <a:ext cx="5934456" cy="4686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7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60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00" dirty="0"/>
              <a:t>Determine why </a:t>
            </a:r>
            <a:r>
              <a:rPr lang="en-US" sz="1300" dirty="0" err="1"/>
              <a:t>SyriaTel</a:t>
            </a:r>
            <a:r>
              <a:rPr lang="en-US" sz="1300" dirty="0"/>
              <a:t> is experiencing a 15% churn rate and propose a potential solution to halt the attrition.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oup of people holding their cell phones&#10;&#10;Description automatically generated with low confidence">
            <a:extLst>
              <a:ext uri="{FF2B5EF4-FFF2-40B4-BE49-F238E27FC236}">
                <a16:creationId xmlns:a16="http://schemas.microsoft.com/office/drawing/2014/main" id="{E1961836-3DD0-EC45-9DE7-9CAB2744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35" y="1448375"/>
            <a:ext cx="5934456" cy="39612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62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610B62-EEF8-4526-A7B2-4E91F131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60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000" dirty="0"/>
              <a:t>The data contains a range of features mostly focusing on on hours of usage and charges experienced.</a:t>
            </a:r>
          </a:p>
          <a:p>
            <a:pPr algn="l"/>
            <a:r>
              <a:rPr lang="en-US" sz="1000" dirty="0"/>
              <a:t>The largest finding when exploring data was an expected class imbalance between churners and loyal customers.</a:t>
            </a:r>
            <a:endParaRPr lang="en-US" sz="10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07C959D6-CB32-1D4C-9234-6B1891BA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9" r="8964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12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610B62-EEF8-4526-A7B2-4E91F131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60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E7391-CBD7-B44E-9B51-8F85FF99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500"/>
              <a:t>1. Overview of Business Understanding</a:t>
            </a:r>
          </a:p>
          <a:p>
            <a:pPr algn="l"/>
            <a:r>
              <a:rPr lang="en-US" sz="1500"/>
              <a:t>2. Data Understanding</a:t>
            </a:r>
          </a:p>
          <a:p>
            <a:pPr algn="l"/>
            <a:r>
              <a:rPr lang="en-US" sz="1500"/>
              <a:t>3. Data Preparation</a:t>
            </a:r>
          </a:p>
          <a:p>
            <a:pPr algn="l"/>
            <a:r>
              <a:rPr lang="en-US" sz="1500"/>
              <a:t>4. Modeling</a:t>
            </a:r>
          </a:p>
          <a:p>
            <a:pPr algn="l"/>
            <a:r>
              <a:rPr lang="en-US" sz="1500"/>
              <a:t>5.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76B0EE-EDAD-5846-8B8E-946FEF5A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7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55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Metrics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Five Machine Learning Models were run in order to determine the most efficient classifier for the task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Random Forest Classifiers stood out, scoring the highest initial F1 at ~83%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This model was then isolated and optimized with grid search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84AB96E-A1A7-E34D-91B0-D5F9341A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314088"/>
            <a:ext cx="4475531" cy="2226576"/>
          </a:xfrm>
          <a:prstGeom prst="rect">
            <a:avLst/>
          </a:prstGeom>
          <a:effectLst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Model Metrics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Optimized Random Forest Metrics resulted in strong F1, Precision, Recall and Accuracy Scores: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Model Test Precision: 0.83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Model Test Recall: 0.87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Model Test Accuracy: 0.95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Model Test F1: 0.85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BAE1A1E-2C26-9841-8975-2D5EF68A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1288"/>
            <a:ext cx="6019331" cy="3792178"/>
          </a:xfrm>
          <a:prstGeom prst="rect">
            <a:avLst/>
          </a:prstGeom>
          <a:effectLst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Analysis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 Model highly prioritizes the total number of Service Calls, Day Minutes and Day Charges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This clearly indicates that customers with high usage are not having their needs met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This also highlights that SyriaTels most valuable customers are the customers that are churning 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B98D4D0-1149-114D-A471-B74711AA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53" y="833418"/>
            <a:ext cx="3501843" cy="5187917"/>
          </a:xfrm>
          <a:prstGeom prst="rect">
            <a:avLst/>
          </a:prstGeom>
          <a:effectLst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ADC-C202-A94D-AA5A-54FCBF88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233850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/>
              <a:t>Usage and Customer Service Calls by User Type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16DA201-3867-0648-887F-083D5B11F20B}"/>
              </a:ext>
            </a:extLst>
          </p:cNvPr>
          <p:cNvSpPr txBox="1">
            <a:spLocks/>
          </p:cNvSpPr>
          <p:nvPr/>
        </p:nvSpPr>
        <p:spPr>
          <a:xfrm>
            <a:off x="648931" y="2042984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Churners were 16% more active then their Non Churner counter parts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marL="114300"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  <a:p>
            <a:pPr marL="114300">
              <a:lnSpc>
                <a:spcPct val="90000"/>
              </a:lnSpc>
            </a:pPr>
            <a:endParaRPr lang="en-US" sz="1700" dirty="0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Churners were also X% more likely to call customer service than their Non Churner counter parts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93723E6-EEFE-0348-8918-8FB2CE1E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76" y="694945"/>
            <a:ext cx="3163824" cy="2322576"/>
          </a:xfrm>
          <a:prstGeom prst="rect">
            <a:avLst/>
          </a:prstGeom>
        </p:spPr>
      </p:pic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FA3A885-6205-AD49-9220-87DF8FBA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4" y="3721608"/>
            <a:ext cx="3293488" cy="2322576"/>
          </a:xfrm>
          <a:prstGeom prst="rect">
            <a:avLst/>
          </a:prstGeom>
          <a:effectLst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963C90-CAA0-8E48-A75C-3465029AE2B9}"/>
              </a:ext>
            </a:extLst>
          </p:cNvPr>
          <p:cNvSpPr txBox="1">
            <a:spLocks/>
          </p:cNvSpPr>
          <p:nvPr/>
        </p:nvSpPr>
        <p:spPr>
          <a:xfrm>
            <a:off x="648931" y="2438401"/>
            <a:ext cx="3605571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306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Churning Out A Telecom Solution</vt:lpstr>
      <vt:lpstr>Outline</vt:lpstr>
      <vt:lpstr>Business Problem</vt:lpstr>
      <vt:lpstr>Data</vt:lpstr>
      <vt:lpstr>Methodology</vt:lpstr>
      <vt:lpstr>Model Metrics</vt:lpstr>
      <vt:lpstr>Final Model Metrics</vt:lpstr>
      <vt:lpstr>Feature Importance Analysis</vt:lpstr>
      <vt:lpstr>Usage and Customer Service Calls by User Type</vt:lpstr>
      <vt:lpstr>Recco / Deployment: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Corp Real Estate Development</dc:title>
  <dc:creator>Matthew Gayanelo</dc:creator>
  <cp:lastModifiedBy>Matthew Gayanelo</cp:lastModifiedBy>
  <cp:revision>8</cp:revision>
  <cp:lastPrinted>2021-08-16T23:53:09Z</cp:lastPrinted>
  <dcterms:created xsi:type="dcterms:W3CDTF">2021-06-30T15:13:04Z</dcterms:created>
  <dcterms:modified xsi:type="dcterms:W3CDTF">2021-08-16T23:55:11Z</dcterms:modified>
</cp:coreProperties>
</file>