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9"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958"/>
    <p:restoredTop sz="96327"/>
  </p:normalViewPr>
  <p:slideViewPr>
    <p:cSldViewPr snapToGrid="0" snapToObjects="1">
      <p:cViewPr varScale="1">
        <p:scale>
          <a:sx n="88" d="100"/>
          <a:sy n="88" d="100"/>
        </p:scale>
        <p:origin x="176" y="10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6/30/21</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753359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6/30/21</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156190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6/30/21</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567874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6/30/21</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973531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6/30/21</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458115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6/30/21</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639076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6/30/21</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388333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6/30/21</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104897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6/30/21</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946672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6/30/21</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22069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6/30/21</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957677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6/30/21</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34810168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16F6374-2300-41FF-BA7E-22FADCD95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0864D9E-0A0C-482E-86DE-9C4E729C3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8"/>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4F9ADC-C202-A94D-AA5A-54FCBF88D0FB}"/>
              </a:ext>
            </a:extLst>
          </p:cNvPr>
          <p:cNvSpPr>
            <a:spLocks noGrp="1"/>
          </p:cNvSpPr>
          <p:nvPr>
            <p:ph type="ctrTitle"/>
          </p:nvPr>
        </p:nvSpPr>
        <p:spPr>
          <a:xfrm>
            <a:off x="847726" y="579694"/>
            <a:ext cx="3910046" cy="2930269"/>
          </a:xfrm>
        </p:spPr>
        <p:txBody>
          <a:bodyPr>
            <a:normAutofit/>
          </a:bodyPr>
          <a:lstStyle/>
          <a:p>
            <a:r>
              <a:rPr lang="en-US" dirty="0"/>
              <a:t>Kings Corp Real Estate Development</a:t>
            </a:r>
          </a:p>
        </p:txBody>
      </p:sp>
      <p:sp>
        <p:nvSpPr>
          <p:cNvPr id="3" name="Subtitle 2">
            <a:extLst>
              <a:ext uri="{FF2B5EF4-FFF2-40B4-BE49-F238E27FC236}">
                <a16:creationId xmlns:a16="http://schemas.microsoft.com/office/drawing/2014/main" id="{4DCE7391-CBD7-B44E-9B51-8F85FF99DB2B}"/>
              </a:ext>
            </a:extLst>
          </p:cNvPr>
          <p:cNvSpPr>
            <a:spLocks noGrp="1"/>
          </p:cNvSpPr>
          <p:nvPr>
            <p:ph type="subTitle" idx="1"/>
          </p:nvPr>
        </p:nvSpPr>
        <p:spPr>
          <a:xfrm>
            <a:off x="847726" y="3602038"/>
            <a:ext cx="3910046" cy="2666800"/>
          </a:xfrm>
        </p:spPr>
        <p:txBody>
          <a:bodyPr>
            <a:normAutofit/>
          </a:bodyPr>
          <a:lstStyle/>
          <a:p>
            <a:r>
              <a:rPr lang="en-US" dirty="0"/>
              <a:t>A data lead strategy to develop a new luxury housing community in King County</a:t>
            </a:r>
          </a:p>
        </p:txBody>
      </p:sp>
      <p:grpSp>
        <p:nvGrpSpPr>
          <p:cNvPr id="28" name="Group 27">
            <a:extLst>
              <a:ext uri="{FF2B5EF4-FFF2-40B4-BE49-F238E27FC236}">
                <a16:creationId xmlns:a16="http://schemas.microsoft.com/office/drawing/2014/main" id="{859EF20D-5821-4F54-BD14-AB7D16330F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1535" y="-6437"/>
            <a:ext cx="6400800" cy="6864437"/>
            <a:chOff x="5171535" y="-6437"/>
            <a:chExt cx="6400800" cy="6864437"/>
          </a:xfrm>
        </p:grpSpPr>
        <p:cxnSp>
          <p:nvCxnSpPr>
            <p:cNvPr id="29" name="Straight Connector 28">
              <a:extLst>
                <a:ext uri="{FF2B5EF4-FFF2-40B4-BE49-F238E27FC236}">
                  <a16:creationId xmlns:a16="http://schemas.microsoft.com/office/drawing/2014/main" id="{658C3964-BF34-4211-835A-24B827B779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81337"/>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C498194-83A5-4CCE-AA0B-12C3FE68EE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76734"/>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B125AC6-B711-4F7C-B0D2-8369A8D67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5171535" y="0"/>
              <a:ext cx="0"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543B8FC-DC9A-4AC0-BF25-85AF5B4944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4" name="Picture 3" descr="Outdoor warehouse">
            <a:extLst>
              <a:ext uri="{FF2B5EF4-FFF2-40B4-BE49-F238E27FC236}">
                <a16:creationId xmlns:a16="http://schemas.microsoft.com/office/drawing/2014/main" id="{E0F88ECB-D2FF-469D-BB91-3DB17EF3325D}"/>
              </a:ext>
            </a:extLst>
          </p:cNvPr>
          <p:cNvPicPr>
            <a:picLocks noChangeAspect="1"/>
          </p:cNvPicPr>
          <p:nvPr/>
        </p:nvPicPr>
        <p:blipFill rotWithShape="1">
          <a:blip r:embed="rId2"/>
          <a:srcRect l="13249" r="24394"/>
          <a:stretch/>
        </p:blipFill>
        <p:spPr>
          <a:xfrm>
            <a:off x="5995647" y="913559"/>
            <a:ext cx="4717453" cy="5030881"/>
          </a:xfrm>
          <a:prstGeom prst="rect">
            <a:avLst/>
          </a:prstGeom>
        </p:spPr>
      </p:pic>
    </p:spTree>
    <p:extLst>
      <p:ext uri="{BB962C8B-B14F-4D97-AF65-F5344CB8AC3E}">
        <p14:creationId xmlns:p14="http://schemas.microsoft.com/office/powerpoint/2010/main" val="267346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F9ADC-C202-A94D-AA5A-54FCBF88D0FB}"/>
              </a:ext>
            </a:extLst>
          </p:cNvPr>
          <p:cNvSpPr>
            <a:spLocks noGrp="1"/>
          </p:cNvSpPr>
          <p:nvPr>
            <p:ph type="ctrTitle"/>
          </p:nvPr>
        </p:nvSpPr>
        <p:spPr>
          <a:xfrm>
            <a:off x="847726" y="-334705"/>
            <a:ext cx="3910046" cy="2666800"/>
          </a:xfrm>
        </p:spPr>
        <p:txBody>
          <a:bodyPr>
            <a:normAutofit/>
          </a:bodyPr>
          <a:lstStyle/>
          <a:p>
            <a:r>
              <a:rPr lang="en-US" dirty="0"/>
              <a:t>Deployment:</a:t>
            </a:r>
          </a:p>
        </p:txBody>
      </p:sp>
      <p:sp>
        <p:nvSpPr>
          <p:cNvPr id="7" name="Subtitle 2">
            <a:extLst>
              <a:ext uri="{FF2B5EF4-FFF2-40B4-BE49-F238E27FC236}">
                <a16:creationId xmlns:a16="http://schemas.microsoft.com/office/drawing/2014/main" id="{E2963C90-CAA0-8E48-A75C-3465029AE2B9}"/>
              </a:ext>
            </a:extLst>
          </p:cNvPr>
          <p:cNvSpPr txBox="1">
            <a:spLocks/>
          </p:cNvSpPr>
          <p:nvPr/>
        </p:nvSpPr>
        <p:spPr>
          <a:xfrm>
            <a:off x="860502" y="2666856"/>
            <a:ext cx="4959529" cy="3053527"/>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2">
                    <a:lumMod val="60000"/>
                    <a:lumOff val="40000"/>
                  </a:schemeClr>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2">
                    <a:lumMod val="60000"/>
                    <a:lumOff val="40000"/>
                  </a:schemeClr>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2">
                    <a:lumMod val="60000"/>
                    <a:lumOff val="40000"/>
                  </a:schemeClr>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2">
                    <a:lumMod val="60000"/>
                    <a:lumOff val="40000"/>
                  </a:schemeClr>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2">
                    <a:lumMod val="60000"/>
                    <a:lumOff val="4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Develop a community with homes larger than 3k SQFT, Graded 10 or Higher by a waterfront community.</a:t>
            </a:r>
          </a:p>
          <a:p>
            <a:endParaRPr lang="en-US" dirty="0"/>
          </a:p>
        </p:txBody>
      </p:sp>
      <p:pic>
        <p:nvPicPr>
          <p:cNvPr id="6" name="Picture 5" descr="A deck with chairs and a body of water in the background&#10;&#10;Description automatically generated with low confidence">
            <a:extLst>
              <a:ext uri="{FF2B5EF4-FFF2-40B4-BE49-F238E27FC236}">
                <a16:creationId xmlns:a16="http://schemas.microsoft.com/office/drawing/2014/main" id="{237E19B8-20A4-8540-A7BF-ED811917EE0C}"/>
              </a:ext>
            </a:extLst>
          </p:cNvPr>
          <p:cNvPicPr>
            <a:picLocks noChangeAspect="1"/>
          </p:cNvPicPr>
          <p:nvPr/>
        </p:nvPicPr>
        <p:blipFill>
          <a:blip r:embed="rId2"/>
          <a:stretch>
            <a:fillRect/>
          </a:stretch>
        </p:blipFill>
        <p:spPr>
          <a:xfrm>
            <a:off x="6371971" y="1626191"/>
            <a:ext cx="4835496" cy="3053526"/>
          </a:xfrm>
          <a:prstGeom prst="rect">
            <a:avLst/>
          </a:prstGeom>
        </p:spPr>
      </p:pic>
    </p:spTree>
    <p:extLst>
      <p:ext uri="{BB962C8B-B14F-4D97-AF65-F5344CB8AC3E}">
        <p14:creationId xmlns:p14="http://schemas.microsoft.com/office/powerpoint/2010/main" val="1898093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F9ADC-C202-A94D-AA5A-54FCBF88D0FB}"/>
              </a:ext>
            </a:extLst>
          </p:cNvPr>
          <p:cNvSpPr>
            <a:spLocks noGrp="1"/>
          </p:cNvSpPr>
          <p:nvPr>
            <p:ph type="ctrTitle"/>
          </p:nvPr>
        </p:nvSpPr>
        <p:spPr>
          <a:xfrm>
            <a:off x="847726" y="-334705"/>
            <a:ext cx="3910046" cy="2666800"/>
          </a:xfrm>
        </p:spPr>
        <p:txBody>
          <a:bodyPr>
            <a:normAutofit/>
          </a:bodyPr>
          <a:lstStyle/>
          <a:p>
            <a:r>
              <a:rPr lang="en-US" dirty="0"/>
              <a:t>Outline</a:t>
            </a:r>
          </a:p>
        </p:txBody>
      </p:sp>
      <p:sp>
        <p:nvSpPr>
          <p:cNvPr id="3" name="Subtitle 2">
            <a:extLst>
              <a:ext uri="{FF2B5EF4-FFF2-40B4-BE49-F238E27FC236}">
                <a16:creationId xmlns:a16="http://schemas.microsoft.com/office/drawing/2014/main" id="{4DCE7391-CBD7-B44E-9B51-8F85FF99DB2B}"/>
              </a:ext>
            </a:extLst>
          </p:cNvPr>
          <p:cNvSpPr>
            <a:spLocks noGrp="1"/>
          </p:cNvSpPr>
          <p:nvPr>
            <p:ph type="subTitle" idx="1"/>
          </p:nvPr>
        </p:nvSpPr>
        <p:spPr>
          <a:xfrm>
            <a:off x="847726" y="2687638"/>
            <a:ext cx="3910046" cy="2666800"/>
          </a:xfrm>
        </p:spPr>
        <p:txBody>
          <a:bodyPr>
            <a:normAutofit/>
          </a:bodyPr>
          <a:lstStyle/>
          <a:p>
            <a:pPr marL="342900" indent="-342900">
              <a:buFont typeface="Arial" panose="020B0604020202020204" pitchFamily="34" charset="0"/>
              <a:buChar char="•"/>
            </a:pPr>
            <a:r>
              <a:rPr lang="en-US" dirty="0"/>
              <a:t>Business Problem</a:t>
            </a:r>
          </a:p>
          <a:p>
            <a:pPr marL="342900" indent="-342900">
              <a:buFont typeface="Arial" panose="020B0604020202020204" pitchFamily="34" charset="0"/>
              <a:buChar char="•"/>
            </a:pPr>
            <a:r>
              <a:rPr lang="en-US" dirty="0"/>
              <a:t>The Data</a:t>
            </a:r>
          </a:p>
          <a:p>
            <a:pPr marL="342900" indent="-342900">
              <a:buFont typeface="Arial" panose="020B0604020202020204" pitchFamily="34" charset="0"/>
              <a:buChar char="•"/>
            </a:pPr>
            <a:r>
              <a:rPr lang="en-US" dirty="0"/>
              <a:t>Methodology</a:t>
            </a:r>
          </a:p>
          <a:p>
            <a:pPr marL="342900" indent="-342900">
              <a:buFont typeface="Arial" panose="020B0604020202020204" pitchFamily="34" charset="0"/>
              <a:buChar char="•"/>
            </a:pPr>
            <a:r>
              <a:rPr lang="en-US" dirty="0"/>
              <a:t>Results</a:t>
            </a:r>
          </a:p>
          <a:p>
            <a:pPr marL="342900" indent="-342900">
              <a:buFont typeface="Arial" panose="020B0604020202020204" pitchFamily="34" charset="0"/>
              <a:buChar char="•"/>
            </a:pPr>
            <a:r>
              <a:rPr lang="en-US" dirty="0"/>
              <a:t>Recommendations</a:t>
            </a:r>
          </a:p>
        </p:txBody>
      </p:sp>
      <p:pic>
        <p:nvPicPr>
          <p:cNvPr id="6" name="Picture 5" descr="A city skyline with a body of water in the foreground&#10;&#10;Description automatically generated with medium confidence">
            <a:extLst>
              <a:ext uri="{FF2B5EF4-FFF2-40B4-BE49-F238E27FC236}">
                <a16:creationId xmlns:a16="http://schemas.microsoft.com/office/drawing/2014/main" id="{CA4A980C-9CA2-F04B-9A3A-7247BCD1CAE8}"/>
              </a:ext>
            </a:extLst>
          </p:cNvPr>
          <p:cNvPicPr>
            <a:picLocks noChangeAspect="1"/>
          </p:cNvPicPr>
          <p:nvPr/>
        </p:nvPicPr>
        <p:blipFill>
          <a:blip r:embed="rId2"/>
          <a:stretch>
            <a:fillRect/>
          </a:stretch>
        </p:blipFill>
        <p:spPr>
          <a:xfrm>
            <a:off x="4731873" y="1715387"/>
            <a:ext cx="6612401" cy="3195994"/>
          </a:xfrm>
          <a:prstGeom prst="rect">
            <a:avLst/>
          </a:prstGeom>
        </p:spPr>
      </p:pic>
    </p:spTree>
    <p:extLst>
      <p:ext uri="{BB962C8B-B14F-4D97-AF65-F5344CB8AC3E}">
        <p14:creationId xmlns:p14="http://schemas.microsoft.com/office/powerpoint/2010/main" val="84171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F9ADC-C202-A94D-AA5A-54FCBF88D0FB}"/>
              </a:ext>
            </a:extLst>
          </p:cNvPr>
          <p:cNvSpPr>
            <a:spLocks noGrp="1"/>
          </p:cNvSpPr>
          <p:nvPr>
            <p:ph type="ctrTitle"/>
          </p:nvPr>
        </p:nvSpPr>
        <p:spPr>
          <a:xfrm>
            <a:off x="847726" y="-334705"/>
            <a:ext cx="3910046" cy="2666800"/>
          </a:xfrm>
        </p:spPr>
        <p:txBody>
          <a:bodyPr>
            <a:normAutofit/>
          </a:bodyPr>
          <a:lstStyle/>
          <a:p>
            <a:r>
              <a:rPr lang="en-US" dirty="0"/>
              <a:t>Business Problem</a:t>
            </a:r>
          </a:p>
        </p:txBody>
      </p:sp>
      <p:sp>
        <p:nvSpPr>
          <p:cNvPr id="3" name="Subtitle 2">
            <a:extLst>
              <a:ext uri="{FF2B5EF4-FFF2-40B4-BE49-F238E27FC236}">
                <a16:creationId xmlns:a16="http://schemas.microsoft.com/office/drawing/2014/main" id="{4DCE7391-CBD7-B44E-9B51-8F85FF99DB2B}"/>
              </a:ext>
            </a:extLst>
          </p:cNvPr>
          <p:cNvSpPr>
            <a:spLocks noGrp="1"/>
          </p:cNvSpPr>
          <p:nvPr>
            <p:ph type="subTitle" idx="1"/>
          </p:nvPr>
        </p:nvSpPr>
        <p:spPr>
          <a:xfrm>
            <a:off x="847726" y="2687638"/>
            <a:ext cx="3910046" cy="2666800"/>
          </a:xfrm>
        </p:spPr>
        <p:txBody>
          <a:bodyPr>
            <a:normAutofit fontScale="70000" lnSpcReduction="20000"/>
          </a:bodyPr>
          <a:lstStyle/>
          <a:p>
            <a:r>
              <a:rPr lang="en-US" dirty="0"/>
              <a:t>The company is currently too liquid and requires new investment propositions.</a:t>
            </a:r>
          </a:p>
          <a:p>
            <a:endParaRPr lang="en-US" dirty="0"/>
          </a:p>
          <a:p>
            <a:r>
              <a:rPr lang="en-US" dirty="0"/>
              <a:t>Use King County housing data to identify 3 core elements that King Corp can focus on in order to develop a successful high end luxury housing community.</a:t>
            </a:r>
          </a:p>
          <a:p>
            <a:endParaRPr lang="en-US" dirty="0"/>
          </a:p>
          <a:p>
            <a:r>
              <a:rPr lang="en-US" i="1" dirty="0"/>
              <a:t>Make sure to quantify results in order to finance to understand scalability*</a:t>
            </a:r>
          </a:p>
        </p:txBody>
      </p:sp>
      <p:pic>
        <p:nvPicPr>
          <p:cNvPr id="5" name="Picture 4" descr="Men standing on a construction site&#10;&#10;Description automatically generated with medium confidence">
            <a:extLst>
              <a:ext uri="{FF2B5EF4-FFF2-40B4-BE49-F238E27FC236}">
                <a16:creationId xmlns:a16="http://schemas.microsoft.com/office/drawing/2014/main" id="{0EBE919B-50C8-E849-8AC7-BA2B0DBCE448}"/>
              </a:ext>
            </a:extLst>
          </p:cNvPr>
          <p:cNvPicPr>
            <a:picLocks noChangeAspect="1"/>
          </p:cNvPicPr>
          <p:nvPr/>
        </p:nvPicPr>
        <p:blipFill>
          <a:blip r:embed="rId2"/>
          <a:stretch>
            <a:fillRect/>
          </a:stretch>
        </p:blipFill>
        <p:spPr>
          <a:xfrm>
            <a:off x="5523469" y="2196951"/>
            <a:ext cx="5379995" cy="3413188"/>
          </a:xfrm>
          <a:prstGeom prst="rect">
            <a:avLst/>
          </a:prstGeom>
        </p:spPr>
      </p:pic>
    </p:spTree>
    <p:extLst>
      <p:ext uri="{BB962C8B-B14F-4D97-AF65-F5344CB8AC3E}">
        <p14:creationId xmlns:p14="http://schemas.microsoft.com/office/powerpoint/2010/main" val="61627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F9ADC-C202-A94D-AA5A-54FCBF88D0FB}"/>
              </a:ext>
            </a:extLst>
          </p:cNvPr>
          <p:cNvSpPr>
            <a:spLocks noGrp="1"/>
          </p:cNvSpPr>
          <p:nvPr>
            <p:ph type="ctrTitle"/>
          </p:nvPr>
        </p:nvSpPr>
        <p:spPr>
          <a:xfrm>
            <a:off x="847726" y="-334705"/>
            <a:ext cx="3910046" cy="2666800"/>
          </a:xfrm>
        </p:spPr>
        <p:txBody>
          <a:bodyPr>
            <a:normAutofit/>
          </a:bodyPr>
          <a:lstStyle/>
          <a:p>
            <a:r>
              <a:rPr lang="en-US" dirty="0"/>
              <a:t>Data</a:t>
            </a:r>
          </a:p>
        </p:txBody>
      </p:sp>
      <p:sp>
        <p:nvSpPr>
          <p:cNvPr id="3" name="Subtitle 2">
            <a:extLst>
              <a:ext uri="{FF2B5EF4-FFF2-40B4-BE49-F238E27FC236}">
                <a16:creationId xmlns:a16="http://schemas.microsoft.com/office/drawing/2014/main" id="{4DCE7391-CBD7-B44E-9B51-8F85FF99DB2B}"/>
              </a:ext>
            </a:extLst>
          </p:cNvPr>
          <p:cNvSpPr>
            <a:spLocks noGrp="1"/>
          </p:cNvSpPr>
          <p:nvPr>
            <p:ph type="subTitle" idx="1"/>
          </p:nvPr>
        </p:nvSpPr>
        <p:spPr>
          <a:xfrm>
            <a:off x="847726" y="2687638"/>
            <a:ext cx="3910046" cy="2666800"/>
          </a:xfrm>
        </p:spPr>
        <p:txBody>
          <a:bodyPr>
            <a:normAutofit fontScale="70000" lnSpcReduction="20000"/>
          </a:bodyPr>
          <a:lstStyle/>
          <a:p>
            <a:r>
              <a:rPr lang="en-US" dirty="0"/>
              <a:t>The data contains a range of features including square footage, bedrooms, location, a grade (based on a King County), and other variables.</a:t>
            </a:r>
          </a:p>
          <a:p>
            <a:endParaRPr lang="en-US" dirty="0"/>
          </a:p>
          <a:p>
            <a:r>
              <a:rPr lang="en-US" dirty="0"/>
              <a:t>Initial understanding of real estate markets will lead us to focus on square footage and location during model construction, but all other variables will be iterated through during modelling to determine any unseen relationships.</a:t>
            </a:r>
            <a:endParaRPr lang="en-US" i="1" dirty="0"/>
          </a:p>
        </p:txBody>
      </p:sp>
      <p:pic>
        <p:nvPicPr>
          <p:cNvPr id="7" name="Picture 6" descr="A picture containing indoor&#10;&#10;Description automatically generated">
            <a:extLst>
              <a:ext uri="{FF2B5EF4-FFF2-40B4-BE49-F238E27FC236}">
                <a16:creationId xmlns:a16="http://schemas.microsoft.com/office/drawing/2014/main" id="{07C959D6-CB32-1D4C-9234-6B1891BAF43B}"/>
              </a:ext>
            </a:extLst>
          </p:cNvPr>
          <p:cNvPicPr>
            <a:picLocks noChangeAspect="1"/>
          </p:cNvPicPr>
          <p:nvPr/>
        </p:nvPicPr>
        <p:blipFill>
          <a:blip r:embed="rId2"/>
          <a:stretch>
            <a:fillRect/>
          </a:stretch>
        </p:blipFill>
        <p:spPr>
          <a:xfrm>
            <a:off x="5486399" y="2332095"/>
            <a:ext cx="4992901" cy="3170674"/>
          </a:xfrm>
          <a:prstGeom prst="rect">
            <a:avLst/>
          </a:prstGeom>
        </p:spPr>
      </p:pic>
    </p:spTree>
    <p:extLst>
      <p:ext uri="{BB962C8B-B14F-4D97-AF65-F5344CB8AC3E}">
        <p14:creationId xmlns:p14="http://schemas.microsoft.com/office/powerpoint/2010/main" val="394126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F9ADC-C202-A94D-AA5A-54FCBF88D0FB}"/>
              </a:ext>
            </a:extLst>
          </p:cNvPr>
          <p:cNvSpPr>
            <a:spLocks noGrp="1"/>
          </p:cNvSpPr>
          <p:nvPr>
            <p:ph type="ctrTitle"/>
          </p:nvPr>
        </p:nvSpPr>
        <p:spPr>
          <a:xfrm>
            <a:off x="847726" y="-334705"/>
            <a:ext cx="3910046" cy="2666800"/>
          </a:xfrm>
        </p:spPr>
        <p:txBody>
          <a:bodyPr>
            <a:normAutofit/>
          </a:bodyPr>
          <a:lstStyle/>
          <a:p>
            <a:r>
              <a:rPr lang="en-US" dirty="0"/>
              <a:t>Methodology</a:t>
            </a:r>
          </a:p>
        </p:txBody>
      </p:sp>
      <p:sp>
        <p:nvSpPr>
          <p:cNvPr id="3" name="Subtitle 2">
            <a:extLst>
              <a:ext uri="{FF2B5EF4-FFF2-40B4-BE49-F238E27FC236}">
                <a16:creationId xmlns:a16="http://schemas.microsoft.com/office/drawing/2014/main" id="{4DCE7391-CBD7-B44E-9B51-8F85FF99DB2B}"/>
              </a:ext>
            </a:extLst>
          </p:cNvPr>
          <p:cNvSpPr>
            <a:spLocks noGrp="1"/>
          </p:cNvSpPr>
          <p:nvPr>
            <p:ph type="subTitle" idx="1"/>
          </p:nvPr>
        </p:nvSpPr>
        <p:spPr>
          <a:xfrm>
            <a:off x="847726" y="3053584"/>
            <a:ext cx="3910046" cy="2666800"/>
          </a:xfrm>
        </p:spPr>
        <p:txBody>
          <a:bodyPr>
            <a:normAutofit/>
          </a:bodyPr>
          <a:lstStyle/>
          <a:p>
            <a:r>
              <a:rPr lang="en-US" dirty="0"/>
              <a:t>1. Overview of Business Understanding</a:t>
            </a:r>
          </a:p>
          <a:p>
            <a:r>
              <a:rPr lang="en-US" dirty="0"/>
              <a:t>2. Data Understanding</a:t>
            </a:r>
          </a:p>
          <a:p>
            <a:r>
              <a:rPr lang="en-US" dirty="0"/>
              <a:t>3. Data Preparation</a:t>
            </a:r>
          </a:p>
          <a:p>
            <a:r>
              <a:rPr lang="en-US" dirty="0"/>
              <a:t>4. Modeling</a:t>
            </a:r>
          </a:p>
          <a:p>
            <a:r>
              <a:rPr lang="en-US" dirty="0"/>
              <a:t>5. Evaluation</a:t>
            </a:r>
          </a:p>
        </p:txBody>
      </p:sp>
      <p:pic>
        <p:nvPicPr>
          <p:cNvPr id="5" name="Picture 4" descr="Diagram&#10;&#10;Description automatically generated">
            <a:extLst>
              <a:ext uri="{FF2B5EF4-FFF2-40B4-BE49-F238E27FC236}">
                <a16:creationId xmlns:a16="http://schemas.microsoft.com/office/drawing/2014/main" id="{4876B0EE-EDAD-5846-8B8E-946FEF5A2CBF}"/>
              </a:ext>
            </a:extLst>
          </p:cNvPr>
          <p:cNvPicPr>
            <a:picLocks noChangeAspect="1"/>
          </p:cNvPicPr>
          <p:nvPr/>
        </p:nvPicPr>
        <p:blipFill>
          <a:blip r:embed="rId2"/>
          <a:stretch>
            <a:fillRect/>
          </a:stretch>
        </p:blipFill>
        <p:spPr>
          <a:xfrm>
            <a:off x="6096000" y="1607172"/>
            <a:ext cx="4539251" cy="4113212"/>
          </a:xfrm>
          <a:prstGeom prst="rect">
            <a:avLst/>
          </a:prstGeom>
        </p:spPr>
      </p:pic>
    </p:spTree>
    <p:extLst>
      <p:ext uri="{BB962C8B-B14F-4D97-AF65-F5344CB8AC3E}">
        <p14:creationId xmlns:p14="http://schemas.microsoft.com/office/powerpoint/2010/main" val="3495530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F9ADC-C202-A94D-AA5A-54FCBF88D0FB}"/>
              </a:ext>
            </a:extLst>
          </p:cNvPr>
          <p:cNvSpPr>
            <a:spLocks noGrp="1"/>
          </p:cNvSpPr>
          <p:nvPr>
            <p:ph type="ctrTitle"/>
          </p:nvPr>
        </p:nvSpPr>
        <p:spPr>
          <a:xfrm>
            <a:off x="847726" y="-334705"/>
            <a:ext cx="3910046" cy="2666800"/>
          </a:xfrm>
        </p:spPr>
        <p:txBody>
          <a:bodyPr>
            <a:normAutofit/>
          </a:bodyPr>
          <a:lstStyle/>
          <a:p>
            <a:r>
              <a:rPr lang="en-US" dirty="0"/>
              <a:t>Results:</a:t>
            </a:r>
          </a:p>
        </p:txBody>
      </p:sp>
      <p:sp>
        <p:nvSpPr>
          <p:cNvPr id="7" name="Subtitle 2">
            <a:extLst>
              <a:ext uri="{FF2B5EF4-FFF2-40B4-BE49-F238E27FC236}">
                <a16:creationId xmlns:a16="http://schemas.microsoft.com/office/drawing/2014/main" id="{E2963C90-CAA0-8E48-A75C-3465029AE2B9}"/>
              </a:ext>
            </a:extLst>
          </p:cNvPr>
          <p:cNvSpPr txBox="1">
            <a:spLocks/>
          </p:cNvSpPr>
          <p:nvPr/>
        </p:nvSpPr>
        <p:spPr>
          <a:xfrm>
            <a:off x="860502" y="2666856"/>
            <a:ext cx="4959529" cy="3053527"/>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2">
                    <a:lumMod val="60000"/>
                    <a:lumOff val="40000"/>
                  </a:schemeClr>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2">
                    <a:lumMod val="60000"/>
                    <a:lumOff val="40000"/>
                  </a:schemeClr>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2">
                    <a:lumMod val="60000"/>
                    <a:lumOff val="40000"/>
                  </a:schemeClr>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2">
                    <a:lumMod val="60000"/>
                    <a:lumOff val="40000"/>
                  </a:schemeClr>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2">
                    <a:lumMod val="60000"/>
                    <a:lumOff val="4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Three features have clearly dominated our analysis:</a:t>
            </a:r>
          </a:p>
          <a:p>
            <a:endParaRPr lang="en-US" dirty="0"/>
          </a:p>
          <a:p>
            <a:pPr marL="457200" indent="-457200">
              <a:buAutoNum type="arabicPeriod"/>
            </a:pPr>
            <a:r>
              <a:rPr lang="en-US" dirty="0"/>
              <a:t>Location – Specifically Waterfront Housing</a:t>
            </a:r>
          </a:p>
          <a:p>
            <a:pPr marL="457200" indent="-457200">
              <a:buAutoNum type="arabicPeriod"/>
            </a:pPr>
            <a:r>
              <a:rPr lang="en-US" dirty="0"/>
              <a:t>King County Housing Grade</a:t>
            </a:r>
          </a:p>
          <a:p>
            <a:pPr marL="457200" indent="-457200">
              <a:buAutoNum type="arabicPeriod"/>
            </a:pPr>
            <a:r>
              <a:rPr lang="en-US" dirty="0"/>
              <a:t>Size</a:t>
            </a:r>
          </a:p>
        </p:txBody>
      </p:sp>
      <p:pic>
        <p:nvPicPr>
          <p:cNvPr id="9" name="Picture 8" descr="A deck with chairs and a body of water in the background&#10;&#10;Description automatically generated with low confidence">
            <a:extLst>
              <a:ext uri="{FF2B5EF4-FFF2-40B4-BE49-F238E27FC236}">
                <a16:creationId xmlns:a16="http://schemas.microsoft.com/office/drawing/2014/main" id="{1690D586-1E50-3A44-845C-1C226A6CFDFC}"/>
              </a:ext>
            </a:extLst>
          </p:cNvPr>
          <p:cNvPicPr>
            <a:picLocks noChangeAspect="1"/>
          </p:cNvPicPr>
          <p:nvPr/>
        </p:nvPicPr>
        <p:blipFill>
          <a:blip r:embed="rId2"/>
          <a:stretch>
            <a:fillRect/>
          </a:stretch>
        </p:blipFill>
        <p:spPr>
          <a:xfrm>
            <a:off x="6371971" y="2468019"/>
            <a:ext cx="4835496" cy="3053526"/>
          </a:xfrm>
          <a:prstGeom prst="rect">
            <a:avLst/>
          </a:prstGeom>
        </p:spPr>
      </p:pic>
    </p:spTree>
    <p:extLst>
      <p:ext uri="{BB962C8B-B14F-4D97-AF65-F5344CB8AC3E}">
        <p14:creationId xmlns:p14="http://schemas.microsoft.com/office/powerpoint/2010/main" val="1597487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F9ADC-C202-A94D-AA5A-54FCBF88D0FB}"/>
              </a:ext>
            </a:extLst>
          </p:cNvPr>
          <p:cNvSpPr>
            <a:spLocks noGrp="1"/>
          </p:cNvSpPr>
          <p:nvPr>
            <p:ph type="ctrTitle"/>
          </p:nvPr>
        </p:nvSpPr>
        <p:spPr>
          <a:xfrm>
            <a:off x="847726" y="-334705"/>
            <a:ext cx="3910046" cy="2666800"/>
          </a:xfrm>
        </p:spPr>
        <p:txBody>
          <a:bodyPr>
            <a:normAutofit/>
          </a:bodyPr>
          <a:lstStyle/>
          <a:p>
            <a:r>
              <a:rPr lang="en-US" dirty="0"/>
              <a:t>Location:</a:t>
            </a:r>
          </a:p>
        </p:txBody>
      </p:sp>
      <p:sp>
        <p:nvSpPr>
          <p:cNvPr id="7" name="Subtitle 2">
            <a:extLst>
              <a:ext uri="{FF2B5EF4-FFF2-40B4-BE49-F238E27FC236}">
                <a16:creationId xmlns:a16="http://schemas.microsoft.com/office/drawing/2014/main" id="{E2963C90-CAA0-8E48-A75C-3465029AE2B9}"/>
              </a:ext>
            </a:extLst>
          </p:cNvPr>
          <p:cNvSpPr txBox="1">
            <a:spLocks/>
          </p:cNvSpPr>
          <p:nvPr/>
        </p:nvSpPr>
        <p:spPr>
          <a:xfrm>
            <a:off x="860502" y="2666856"/>
            <a:ext cx="4959529" cy="3053527"/>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2">
                    <a:lumMod val="60000"/>
                    <a:lumOff val="40000"/>
                  </a:schemeClr>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2">
                    <a:lumMod val="60000"/>
                    <a:lumOff val="40000"/>
                  </a:schemeClr>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2">
                    <a:lumMod val="60000"/>
                    <a:lumOff val="40000"/>
                  </a:schemeClr>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2">
                    <a:lumMod val="60000"/>
                    <a:lumOff val="40000"/>
                  </a:schemeClr>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2">
                    <a:lumMod val="60000"/>
                    <a:lumOff val="4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Waterfront Locations drive price higher than almost any other factor.</a:t>
            </a:r>
          </a:p>
          <a:p>
            <a:endParaRPr lang="en-US" dirty="0"/>
          </a:p>
          <a:p>
            <a:r>
              <a:rPr lang="en-US" dirty="0"/>
              <a:t>As seen in the graph to the right, the mean price for a waterfront house, with SQFT and Grade held constant, can be 55% higher than a non waterfront house.</a:t>
            </a:r>
          </a:p>
          <a:p>
            <a:endParaRPr lang="en-US" dirty="0"/>
          </a:p>
          <a:p>
            <a:r>
              <a:rPr lang="en-US" dirty="0"/>
              <a:t>Depending on </a:t>
            </a:r>
            <a:r>
              <a:rPr lang="en-US" dirty="0" err="1"/>
              <a:t>sqft</a:t>
            </a:r>
            <a:r>
              <a:rPr lang="en-US" dirty="0"/>
              <a:t> size and grade mix, incremental increase in pricing can range up to 3X</a:t>
            </a:r>
          </a:p>
          <a:p>
            <a:endParaRPr lang="en-US" dirty="0"/>
          </a:p>
          <a:p>
            <a:endParaRPr lang="en-US" dirty="0"/>
          </a:p>
        </p:txBody>
      </p:sp>
      <p:pic>
        <p:nvPicPr>
          <p:cNvPr id="8" name="Picture 7" descr="Chart, bar chart&#10;&#10;Description automatically generated">
            <a:extLst>
              <a:ext uri="{FF2B5EF4-FFF2-40B4-BE49-F238E27FC236}">
                <a16:creationId xmlns:a16="http://schemas.microsoft.com/office/drawing/2014/main" id="{E25B0982-A6D5-2F4C-AA78-450723D478F6}"/>
              </a:ext>
            </a:extLst>
          </p:cNvPr>
          <p:cNvPicPr>
            <a:picLocks noChangeAspect="1"/>
          </p:cNvPicPr>
          <p:nvPr/>
        </p:nvPicPr>
        <p:blipFill>
          <a:blip r:embed="rId2"/>
          <a:stretch>
            <a:fillRect/>
          </a:stretch>
        </p:blipFill>
        <p:spPr>
          <a:xfrm>
            <a:off x="6091885" y="2102536"/>
            <a:ext cx="4902200" cy="3517900"/>
          </a:xfrm>
          <a:prstGeom prst="rect">
            <a:avLst/>
          </a:prstGeom>
        </p:spPr>
      </p:pic>
    </p:spTree>
    <p:extLst>
      <p:ext uri="{BB962C8B-B14F-4D97-AF65-F5344CB8AC3E}">
        <p14:creationId xmlns:p14="http://schemas.microsoft.com/office/powerpoint/2010/main" val="1961369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F9ADC-C202-A94D-AA5A-54FCBF88D0FB}"/>
              </a:ext>
            </a:extLst>
          </p:cNvPr>
          <p:cNvSpPr>
            <a:spLocks noGrp="1"/>
          </p:cNvSpPr>
          <p:nvPr>
            <p:ph type="ctrTitle"/>
          </p:nvPr>
        </p:nvSpPr>
        <p:spPr>
          <a:xfrm>
            <a:off x="847726" y="-334705"/>
            <a:ext cx="3910046" cy="2666800"/>
          </a:xfrm>
        </p:spPr>
        <p:txBody>
          <a:bodyPr>
            <a:normAutofit/>
          </a:bodyPr>
          <a:lstStyle/>
          <a:p>
            <a:r>
              <a:rPr lang="en-US" dirty="0"/>
              <a:t>Grade:</a:t>
            </a:r>
          </a:p>
        </p:txBody>
      </p:sp>
      <p:sp>
        <p:nvSpPr>
          <p:cNvPr id="7" name="Subtitle 2">
            <a:extLst>
              <a:ext uri="{FF2B5EF4-FFF2-40B4-BE49-F238E27FC236}">
                <a16:creationId xmlns:a16="http://schemas.microsoft.com/office/drawing/2014/main" id="{E2963C90-CAA0-8E48-A75C-3465029AE2B9}"/>
              </a:ext>
            </a:extLst>
          </p:cNvPr>
          <p:cNvSpPr txBox="1">
            <a:spLocks/>
          </p:cNvSpPr>
          <p:nvPr/>
        </p:nvSpPr>
        <p:spPr>
          <a:xfrm>
            <a:off x="860502" y="2666856"/>
            <a:ext cx="4959529" cy="3053527"/>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2">
                    <a:lumMod val="60000"/>
                    <a:lumOff val="40000"/>
                  </a:schemeClr>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2">
                    <a:lumMod val="60000"/>
                    <a:lumOff val="40000"/>
                  </a:schemeClr>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2">
                    <a:lumMod val="60000"/>
                    <a:lumOff val="40000"/>
                  </a:schemeClr>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2">
                    <a:lumMod val="60000"/>
                    <a:lumOff val="40000"/>
                  </a:schemeClr>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2">
                    <a:lumMod val="60000"/>
                    <a:lumOff val="4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Grade had the second highest impact on our model, displaying a potential increase of 21% increase in price between a house graded 10 and a house graded 8.</a:t>
            </a:r>
          </a:p>
          <a:p>
            <a:endParaRPr lang="en-US" dirty="0"/>
          </a:p>
          <a:p>
            <a:r>
              <a:rPr lang="en-US" dirty="0"/>
              <a:t>Further analysis into houses standardized at SQFT of 3k, with waterfront views showed that an increase in grade from 8 to 10 would result in price of up to 67% </a:t>
            </a:r>
          </a:p>
          <a:p>
            <a:endParaRPr lang="en-US" dirty="0"/>
          </a:p>
          <a:p>
            <a:endParaRPr lang="en-US" dirty="0"/>
          </a:p>
        </p:txBody>
      </p:sp>
      <p:pic>
        <p:nvPicPr>
          <p:cNvPr id="6" name="Picture 5" descr="Chart, bar chart&#10;&#10;Description automatically generated">
            <a:extLst>
              <a:ext uri="{FF2B5EF4-FFF2-40B4-BE49-F238E27FC236}">
                <a16:creationId xmlns:a16="http://schemas.microsoft.com/office/drawing/2014/main" id="{2349CFEA-7CB6-BA43-83E6-1AA1090C05E1}"/>
              </a:ext>
            </a:extLst>
          </p:cNvPr>
          <p:cNvPicPr>
            <a:picLocks noChangeAspect="1"/>
          </p:cNvPicPr>
          <p:nvPr/>
        </p:nvPicPr>
        <p:blipFill>
          <a:blip r:embed="rId2"/>
          <a:stretch>
            <a:fillRect/>
          </a:stretch>
        </p:blipFill>
        <p:spPr>
          <a:xfrm>
            <a:off x="6371971" y="2332095"/>
            <a:ext cx="4660900" cy="3302000"/>
          </a:xfrm>
          <a:prstGeom prst="rect">
            <a:avLst/>
          </a:prstGeom>
        </p:spPr>
      </p:pic>
    </p:spTree>
    <p:extLst>
      <p:ext uri="{BB962C8B-B14F-4D97-AF65-F5344CB8AC3E}">
        <p14:creationId xmlns:p14="http://schemas.microsoft.com/office/powerpoint/2010/main" val="2725439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F9ADC-C202-A94D-AA5A-54FCBF88D0FB}"/>
              </a:ext>
            </a:extLst>
          </p:cNvPr>
          <p:cNvSpPr>
            <a:spLocks noGrp="1"/>
          </p:cNvSpPr>
          <p:nvPr>
            <p:ph type="ctrTitle"/>
          </p:nvPr>
        </p:nvSpPr>
        <p:spPr>
          <a:xfrm>
            <a:off x="847726" y="-334705"/>
            <a:ext cx="3910046" cy="2666800"/>
          </a:xfrm>
        </p:spPr>
        <p:txBody>
          <a:bodyPr>
            <a:normAutofit/>
          </a:bodyPr>
          <a:lstStyle/>
          <a:p>
            <a:r>
              <a:rPr lang="en-US" dirty="0"/>
              <a:t>Size:</a:t>
            </a:r>
          </a:p>
        </p:txBody>
      </p:sp>
      <p:sp>
        <p:nvSpPr>
          <p:cNvPr id="7" name="Subtitle 2">
            <a:extLst>
              <a:ext uri="{FF2B5EF4-FFF2-40B4-BE49-F238E27FC236}">
                <a16:creationId xmlns:a16="http://schemas.microsoft.com/office/drawing/2014/main" id="{E2963C90-CAA0-8E48-A75C-3465029AE2B9}"/>
              </a:ext>
            </a:extLst>
          </p:cNvPr>
          <p:cNvSpPr txBox="1">
            <a:spLocks/>
          </p:cNvSpPr>
          <p:nvPr/>
        </p:nvSpPr>
        <p:spPr>
          <a:xfrm>
            <a:off x="860502" y="2666856"/>
            <a:ext cx="4959529" cy="3053527"/>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2">
                    <a:lumMod val="60000"/>
                    <a:lumOff val="40000"/>
                  </a:schemeClr>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2">
                    <a:lumMod val="60000"/>
                    <a:lumOff val="40000"/>
                  </a:schemeClr>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2">
                    <a:lumMod val="60000"/>
                    <a:lumOff val="40000"/>
                  </a:schemeClr>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2">
                    <a:lumMod val="60000"/>
                    <a:lumOff val="40000"/>
                  </a:schemeClr>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2">
                    <a:lumMod val="60000"/>
                    <a:lumOff val="4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Size had the third largest impact on pricing. Specifically, when standardizing for grade and waterfront views, we found that a 500 SQFT increase in size could increase a home value by 28%</a:t>
            </a:r>
          </a:p>
          <a:p>
            <a:endParaRPr lang="en-US" dirty="0"/>
          </a:p>
        </p:txBody>
      </p:sp>
      <p:pic>
        <p:nvPicPr>
          <p:cNvPr id="4" name="Picture 3" descr="Chart, bar chart&#10;&#10;Description automatically generated">
            <a:extLst>
              <a:ext uri="{FF2B5EF4-FFF2-40B4-BE49-F238E27FC236}">
                <a16:creationId xmlns:a16="http://schemas.microsoft.com/office/drawing/2014/main" id="{28391E29-2E91-3045-B2BD-9154A9DF7D52}"/>
              </a:ext>
            </a:extLst>
          </p:cNvPr>
          <p:cNvPicPr>
            <a:picLocks noChangeAspect="1"/>
          </p:cNvPicPr>
          <p:nvPr/>
        </p:nvPicPr>
        <p:blipFill>
          <a:blip r:embed="rId2"/>
          <a:stretch>
            <a:fillRect/>
          </a:stretch>
        </p:blipFill>
        <p:spPr>
          <a:xfrm>
            <a:off x="6371971" y="2332095"/>
            <a:ext cx="4724400" cy="3327400"/>
          </a:xfrm>
          <a:prstGeom prst="rect">
            <a:avLst/>
          </a:prstGeom>
        </p:spPr>
      </p:pic>
    </p:spTree>
    <p:extLst>
      <p:ext uri="{BB962C8B-B14F-4D97-AF65-F5344CB8AC3E}">
        <p14:creationId xmlns:p14="http://schemas.microsoft.com/office/powerpoint/2010/main" val="63018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ArchVTI">
  <a:themeElements>
    <a:clrScheme name="Custom 42">
      <a:dk1>
        <a:sysClr val="windowText" lastClr="000000"/>
      </a:dk1>
      <a:lt1>
        <a:sysClr val="window" lastClr="FFFFFF"/>
      </a:lt1>
      <a:dk2>
        <a:srgbClr val="642626"/>
      </a:dk2>
      <a:lt2>
        <a:srgbClr val="F3F0E9"/>
      </a:lt2>
      <a:accent1>
        <a:srgbClr val="556D6F"/>
      </a:accent1>
      <a:accent2>
        <a:srgbClr val="C05050"/>
      </a:accent2>
      <a:accent3>
        <a:srgbClr val="BF873A"/>
      </a:accent3>
      <a:accent4>
        <a:srgbClr val="D8897E"/>
      </a:accent4>
      <a:accent5>
        <a:srgbClr val="A4976B"/>
      </a:accent5>
      <a:accent6>
        <a:srgbClr val="D49D8C"/>
      </a:accent6>
      <a:hlink>
        <a:srgbClr val="D13D6E"/>
      </a:hlink>
      <a:folHlink>
        <a:srgbClr val="6C9D92"/>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docProps/app.xml><?xml version="1.0" encoding="utf-8"?>
<Properties xmlns="http://schemas.openxmlformats.org/officeDocument/2006/extended-properties" xmlns:vt="http://schemas.openxmlformats.org/officeDocument/2006/docPropsVTypes">
  <TotalTime>87</TotalTime>
  <Words>377</Words>
  <Application>Microsoft Macintosh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Avenir Next LT Pro</vt:lpstr>
      <vt:lpstr>Footlight MT Light</vt:lpstr>
      <vt:lpstr>ArchVTI</vt:lpstr>
      <vt:lpstr>Kings Corp Real Estate Development</vt:lpstr>
      <vt:lpstr>Outline</vt:lpstr>
      <vt:lpstr>Business Problem</vt:lpstr>
      <vt:lpstr>Data</vt:lpstr>
      <vt:lpstr>Methodology</vt:lpstr>
      <vt:lpstr>Results:</vt:lpstr>
      <vt:lpstr>Location:</vt:lpstr>
      <vt:lpstr>Grade:</vt:lpstr>
      <vt:lpstr>Size:</vt:lpstr>
      <vt:lpstr>Deployment: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Kings Corp Real Estate Development</dc:title>
  <dc:creator>Matthew Gayanelo</dc:creator>
  <cp:lastModifiedBy>Matthew Gayanelo</cp:lastModifiedBy>
  <cp:revision>6</cp:revision>
  <dcterms:created xsi:type="dcterms:W3CDTF">2021-06-30T15:13:04Z</dcterms:created>
  <dcterms:modified xsi:type="dcterms:W3CDTF">2021-06-30T16:40:54Z</dcterms:modified>
</cp:coreProperties>
</file>