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-182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D998-3DBA-458B-A701-9431BFA599C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FA6C-D74F-4ACC-81B7-C737B9F627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CDU UHF Screens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82386" y="228600"/>
            <a:ext cx="3577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CDU: UHF Main Screen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360028" y="1219200"/>
            <a:ext cx="44196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676400" y="1534875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811067" y="1613024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1694133" y="2466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828800" y="2545068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reeform 9"/>
          <p:cNvSpPr/>
          <p:nvPr/>
        </p:nvSpPr>
        <p:spPr>
          <a:xfrm>
            <a:off x="1702524" y="2939130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837191" y="3017279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reeform 11"/>
          <p:cNvSpPr/>
          <p:nvPr/>
        </p:nvSpPr>
        <p:spPr>
          <a:xfrm>
            <a:off x="1694133" y="199012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828800" y="2068275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reeform 13"/>
          <p:cNvSpPr/>
          <p:nvPr/>
        </p:nvSpPr>
        <p:spPr>
          <a:xfrm rot="10800000">
            <a:off x="6931716" y="154118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7066383" y="1619332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Freeform 15"/>
          <p:cNvSpPr/>
          <p:nvPr/>
        </p:nvSpPr>
        <p:spPr>
          <a:xfrm rot="10800000">
            <a:off x="6949449" y="2473227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084116" y="2551376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reeform 17"/>
          <p:cNvSpPr/>
          <p:nvPr/>
        </p:nvSpPr>
        <p:spPr>
          <a:xfrm rot="10800000">
            <a:off x="6957840" y="2945438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7092507" y="3023587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Freeform 19"/>
          <p:cNvSpPr/>
          <p:nvPr/>
        </p:nvSpPr>
        <p:spPr>
          <a:xfrm rot="10800000">
            <a:off x="6949449" y="199643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7084116" y="2074583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428" y="1524000"/>
            <a:ext cx="904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 225.00</a:t>
            </a:r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16835" y="1905000"/>
            <a:ext cx="1079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A 230.00 T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512428" y="1981200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SQ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12428" y="2895600"/>
            <a:ext cx="678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PROG</a:t>
            </a:r>
            <a:endParaRPr 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77938" y="3048000"/>
            <a:ext cx="783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VOL 08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839089" y="1537062"/>
            <a:ext cx="871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FRQ/CH</a:t>
            </a:r>
            <a:endParaRPr lang="en-US" sz="16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202683" y="1994262"/>
            <a:ext cx="4814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TST</a:t>
            </a:r>
            <a:endParaRPr 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682345" y="2908662"/>
            <a:ext cx="106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MN/BOTH</a:t>
            </a:r>
            <a:endParaRPr lang="en-US" b="1" dirty="0"/>
          </a:p>
        </p:txBody>
      </p:sp>
      <p:sp>
        <p:nvSpPr>
          <p:cNvPr id="30" name="Rectangular Callout 29"/>
          <p:cNvSpPr/>
          <p:nvPr/>
        </p:nvSpPr>
        <p:spPr>
          <a:xfrm>
            <a:off x="7543800" y="838200"/>
            <a:ext cx="1447800" cy="533400"/>
          </a:xfrm>
          <a:prstGeom prst="wedgeRectCallout">
            <a:avLst>
              <a:gd name="adj1" fmla="val -59215"/>
              <a:gd name="adj2" fmla="val 79037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Displays and  Selects </a:t>
            </a:r>
            <a:r>
              <a:rPr lang="en-US" sz="1050" dirty="0" smtClean="0">
                <a:solidFill>
                  <a:schemeClr val="tx1"/>
                </a:solidFill>
              </a:rPr>
              <a:t>Frequency/ </a:t>
            </a:r>
            <a:r>
              <a:rPr lang="en-US" sz="1050" dirty="0" smtClean="0">
                <a:solidFill>
                  <a:schemeClr val="tx1"/>
                </a:solidFill>
              </a:rPr>
              <a:t>Channel  (4)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7543800" y="1600200"/>
            <a:ext cx="1447800" cy="533400"/>
          </a:xfrm>
          <a:prstGeom prst="wedgeRectCallout">
            <a:avLst>
              <a:gd name="adj1" fmla="val -56603"/>
              <a:gd name="adj2" fmla="val 64083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I KHz Test Transmission On /OFF </a:t>
            </a:r>
            <a:r>
              <a:rPr lang="en-US" sz="1050" dirty="0" smtClean="0">
                <a:solidFill>
                  <a:schemeClr val="tx1"/>
                </a:solidFill>
              </a:rPr>
              <a:t>(3) 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2" name="Rectangular Callout 31"/>
          <p:cNvSpPr/>
          <p:nvPr/>
        </p:nvSpPr>
        <p:spPr>
          <a:xfrm>
            <a:off x="7772400" y="2590800"/>
            <a:ext cx="1219200" cy="371459"/>
          </a:xfrm>
          <a:prstGeom prst="wedgeRectCallout">
            <a:avLst>
              <a:gd name="adj1" fmla="val -79612"/>
              <a:gd name="adj2" fmla="val 69144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Select: Main or </a:t>
            </a:r>
            <a:r>
              <a:rPr lang="en-US" sz="1050" dirty="0" smtClean="0">
                <a:solidFill>
                  <a:schemeClr val="tx1"/>
                </a:solidFill>
              </a:rPr>
              <a:t>Both (5) 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3" name="Rectangular Callout 32"/>
          <p:cNvSpPr/>
          <p:nvPr/>
        </p:nvSpPr>
        <p:spPr>
          <a:xfrm>
            <a:off x="304800" y="685800"/>
            <a:ext cx="2860964" cy="438467"/>
          </a:xfrm>
          <a:prstGeom prst="wedgeRectCallout">
            <a:avLst>
              <a:gd name="adj1" fmla="val 111223"/>
              <a:gd name="adj2" fmla="val 268313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Display </a:t>
            </a:r>
            <a:r>
              <a:rPr lang="en-US" sz="1050" b="1" dirty="0" smtClean="0">
                <a:solidFill>
                  <a:schemeClr val="tx1"/>
                </a:solidFill>
              </a:rPr>
              <a:t>“T”</a:t>
            </a:r>
            <a:r>
              <a:rPr lang="en-US" sz="1050" dirty="0" smtClean="0">
                <a:solidFill>
                  <a:schemeClr val="tx1"/>
                </a:solidFill>
              </a:rPr>
              <a:t> when PTT/TST is pressed or </a:t>
            </a:r>
            <a:r>
              <a:rPr lang="en-US" sz="1050" b="1" dirty="0" smtClean="0">
                <a:solidFill>
                  <a:schemeClr val="tx1"/>
                </a:solidFill>
              </a:rPr>
              <a:t>MN</a:t>
            </a:r>
            <a:r>
              <a:rPr lang="en-US" sz="1050" dirty="0" smtClean="0">
                <a:solidFill>
                  <a:schemeClr val="tx1"/>
                </a:solidFill>
              </a:rPr>
              <a:t> or </a:t>
            </a:r>
            <a:r>
              <a:rPr lang="en-US" sz="1050" b="1" dirty="0" smtClean="0">
                <a:solidFill>
                  <a:schemeClr val="tx1"/>
                </a:solidFill>
              </a:rPr>
              <a:t>GD</a:t>
            </a:r>
            <a:r>
              <a:rPr lang="en-US" sz="1050" dirty="0" smtClean="0">
                <a:solidFill>
                  <a:schemeClr val="tx1"/>
                </a:solidFill>
              </a:rPr>
              <a:t> when Main or Guard is received </a:t>
            </a:r>
            <a:r>
              <a:rPr lang="en-US" sz="1050" dirty="0" smtClean="0">
                <a:solidFill>
                  <a:schemeClr val="tx1"/>
                </a:solidFill>
              </a:rPr>
              <a:t>(2&amp;5)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304800" y="1219200"/>
            <a:ext cx="1563188" cy="276509"/>
          </a:xfrm>
          <a:prstGeom prst="wedgeRectCallout">
            <a:avLst>
              <a:gd name="adj1" fmla="val 96299"/>
              <a:gd name="adj2" fmla="val 104375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Standby Frequency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5" name="Rectangular Callout 34"/>
          <p:cNvSpPr/>
          <p:nvPr/>
        </p:nvSpPr>
        <p:spPr>
          <a:xfrm>
            <a:off x="152400" y="1676400"/>
            <a:ext cx="1639388" cy="304800"/>
          </a:xfrm>
          <a:prstGeom prst="wedgeRectCallout">
            <a:avLst>
              <a:gd name="adj1" fmla="val 193644"/>
              <a:gd name="adj2" fmla="val 81752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Active or Tuned </a:t>
            </a:r>
            <a:r>
              <a:rPr lang="en-US" sz="1050" dirty="0" smtClean="0">
                <a:solidFill>
                  <a:schemeClr val="tx1"/>
                </a:solidFill>
              </a:rPr>
              <a:t>Frequency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6" name="Rectangular Callout 35"/>
          <p:cNvSpPr/>
          <p:nvPr/>
        </p:nvSpPr>
        <p:spPr>
          <a:xfrm>
            <a:off x="152400" y="2057400"/>
            <a:ext cx="1131917" cy="326439"/>
          </a:xfrm>
          <a:prstGeom prst="wedgeRectCallout">
            <a:avLst>
              <a:gd name="adj1" fmla="val 87595"/>
              <a:gd name="adj2" fmla="val -272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Squelch ON/OFF (See Note </a:t>
            </a:r>
            <a:r>
              <a:rPr lang="en-US" sz="1050" dirty="0" smtClean="0">
                <a:solidFill>
                  <a:schemeClr val="tx1"/>
                </a:solidFill>
              </a:rPr>
              <a:t>6) 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76200" y="2590800"/>
            <a:ext cx="1371600" cy="476847"/>
          </a:xfrm>
          <a:prstGeom prst="wedgeRectCallout">
            <a:avLst>
              <a:gd name="adj1" fmla="val 70628"/>
              <a:gd name="adj2" fmla="val 58462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Channel Program </a:t>
            </a:r>
            <a:r>
              <a:rPr lang="en-US" sz="1050" dirty="0">
                <a:solidFill>
                  <a:schemeClr val="tx1"/>
                </a:solidFill>
              </a:rPr>
              <a:t>M</a:t>
            </a:r>
            <a:r>
              <a:rPr lang="en-US" sz="1050" dirty="0" smtClean="0">
                <a:solidFill>
                  <a:schemeClr val="tx1"/>
                </a:solidFill>
              </a:rPr>
              <a:t>ode </a:t>
            </a:r>
            <a:r>
              <a:rPr lang="en-US" sz="1050" dirty="0">
                <a:solidFill>
                  <a:schemeClr val="tx1"/>
                </a:solidFill>
              </a:rPr>
              <a:t>S</a:t>
            </a:r>
            <a:r>
              <a:rPr lang="en-US" sz="1050" dirty="0" smtClean="0">
                <a:solidFill>
                  <a:schemeClr val="tx1"/>
                </a:solidFill>
              </a:rPr>
              <a:t>election</a:t>
            </a:r>
            <a:r>
              <a:rPr lang="en-US" sz="1050" dirty="0" smtClean="0"/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(7) 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8" name="Rectangular Callout 37"/>
          <p:cNvSpPr/>
          <p:nvPr/>
        </p:nvSpPr>
        <p:spPr>
          <a:xfrm>
            <a:off x="533400" y="3352800"/>
            <a:ext cx="1131917" cy="326439"/>
          </a:xfrm>
          <a:prstGeom prst="wedgeRectCallout">
            <a:avLst>
              <a:gd name="adj1" fmla="val 277435"/>
              <a:gd name="adj2" fmla="val -74303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Volume display </a:t>
            </a:r>
            <a:r>
              <a:rPr lang="en-US" sz="1050" dirty="0" smtClean="0">
                <a:solidFill>
                  <a:schemeClr val="tx1"/>
                </a:solidFill>
              </a:rPr>
              <a:t>(See Note </a:t>
            </a:r>
            <a:r>
              <a:rPr lang="en-US" sz="1050" dirty="0" smtClean="0">
                <a:solidFill>
                  <a:schemeClr val="tx1"/>
                </a:solidFill>
              </a:rPr>
              <a:t>1) 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52400" y="4038600"/>
            <a:ext cx="8809117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There are 21 volume level (0 to 20) without roll-over.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“</a:t>
            </a:r>
            <a:r>
              <a:rPr lang="en-US" sz="1050" dirty="0" smtClean="0"/>
              <a:t>T” is displayed when UHF radio is transmitting. (PPT or TST pressed). “T” is displayed when the ASCII “1” is sent from interface unit to RCP. See note 7 for MN/GD display function.</a:t>
            </a:r>
            <a:endParaRPr lang="en-US" sz="1050" strike="sngStrike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 1.0 KHz audio  tone is transmitted for 5 Sec when TST is pressed. If  PTT is pressed during TST transmission TST is inhibited.</a:t>
            </a:r>
            <a:r>
              <a:rPr lang="en-US" sz="1050" dirty="0" smtClean="0">
                <a:solidFill>
                  <a:srgbClr val="FF0000"/>
                </a:solidFill>
              </a:rPr>
              <a:t> </a:t>
            </a:r>
            <a:endParaRPr lang="en-US" sz="1050" dirty="0" smtClean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Pressing FRQ/CH soft button will scroll through displaying Main Frequency (FRQ) and Channel No(CH</a:t>
            </a:r>
            <a:r>
              <a:rPr lang="en-US" sz="1050" dirty="0" smtClean="0"/>
              <a:t>). The selection is highlighted.</a:t>
            </a:r>
            <a:endParaRPr lang="en-US" sz="105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MN/BOTH </a:t>
            </a:r>
            <a:r>
              <a:rPr lang="en-US" sz="1050" dirty="0" smtClean="0"/>
              <a:t>function is for receiver selection. The soft button select either MN or MN/BOTH. In Main (MN)mode the transmitting and receiving is on the displayed channel. In BOTH receiver scan on both MN and GD and locks to the either frequency. Locked frequency annunciator ( MN or GD) is displayed at the same location as “T”. Transmission in this mode is on MN </a:t>
            </a:r>
            <a:r>
              <a:rPr lang="en-US" sz="1050" dirty="0" smtClean="0"/>
              <a:t>frequency</a:t>
            </a:r>
            <a:endParaRPr lang="en-US" sz="1050" dirty="0" smtClean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Squelch is switch on or off by pressing “SQ” soft button. SQ is highlighted when selected. </a:t>
            </a:r>
            <a:endParaRPr lang="en-US" sz="1050" dirty="0" smtClean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050" dirty="0" smtClean="0"/>
              <a:t>Pressing the “PROG” soft button, displays the channel programming screen (shown in the next slide). In this mode a tuned frequency can be assigned to a selected channel.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ular Callout 47"/>
          <p:cNvSpPr/>
          <p:nvPr/>
        </p:nvSpPr>
        <p:spPr>
          <a:xfrm>
            <a:off x="76200" y="1752600"/>
            <a:ext cx="1715588" cy="352709"/>
          </a:xfrm>
          <a:prstGeom prst="wedgeRectCallout">
            <a:avLst>
              <a:gd name="adj1" fmla="val 47188"/>
              <a:gd name="adj2" fmla="val 152522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Delete </a:t>
            </a:r>
            <a:r>
              <a:rPr lang="en-US" sz="1050" dirty="0" smtClean="0">
                <a:solidFill>
                  <a:schemeClr val="tx1"/>
                </a:solidFill>
              </a:rPr>
              <a:t>Frequency of the </a:t>
            </a:r>
            <a:r>
              <a:rPr lang="en-US" sz="1050" dirty="0" smtClean="0">
                <a:solidFill>
                  <a:schemeClr val="tx1"/>
                </a:solidFill>
              </a:rPr>
              <a:t>Selected Channel </a:t>
            </a:r>
            <a:r>
              <a:rPr lang="en-US" sz="1050" dirty="0" smtClean="0">
                <a:solidFill>
                  <a:schemeClr val="tx1"/>
                </a:solidFill>
              </a:rPr>
              <a:t>(4)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858000" y="1371600"/>
            <a:ext cx="6858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34193" y="228600"/>
            <a:ext cx="4071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CDU: UHF Program Screen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360028" y="1219200"/>
            <a:ext cx="4419600" cy="2362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/>
          <p:cNvSpPr/>
          <p:nvPr/>
        </p:nvSpPr>
        <p:spPr>
          <a:xfrm>
            <a:off x="1676400" y="1534875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811067" y="1613024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" name="Freeform 7"/>
          <p:cNvSpPr/>
          <p:nvPr/>
        </p:nvSpPr>
        <p:spPr>
          <a:xfrm>
            <a:off x="1694133" y="2466919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828800" y="2545068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Freeform 9"/>
          <p:cNvSpPr/>
          <p:nvPr/>
        </p:nvSpPr>
        <p:spPr>
          <a:xfrm>
            <a:off x="1702524" y="2939130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1837191" y="3017279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Freeform 11"/>
          <p:cNvSpPr/>
          <p:nvPr/>
        </p:nvSpPr>
        <p:spPr>
          <a:xfrm>
            <a:off x="1694133" y="1990126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1828800" y="2068275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Freeform 13"/>
          <p:cNvSpPr/>
          <p:nvPr/>
        </p:nvSpPr>
        <p:spPr>
          <a:xfrm rot="10800000">
            <a:off x="6931716" y="1541183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Right Arrow 14"/>
          <p:cNvSpPr/>
          <p:nvPr/>
        </p:nvSpPr>
        <p:spPr>
          <a:xfrm rot="10800000">
            <a:off x="7066383" y="1619332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Freeform 15"/>
          <p:cNvSpPr/>
          <p:nvPr/>
        </p:nvSpPr>
        <p:spPr>
          <a:xfrm rot="10800000">
            <a:off x="6949449" y="2473227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7084116" y="2551376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reeform 17"/>
          <p:cNvSpPr/>
          <p:nvPr/>
        </p:nvSpPr>
        <p:spPr>
          <a:xfrm rot="10800000">
            <a:off x="6957840" y="2945438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9" name="Right Arrow 18"/>
          <p:cNvSpPr/>
          <p:nvPr/>
        </p:nvSpPr>
        <p:spPr>
          <a:xfrm rot="10800000">
            <a:off x="7092507" y="3023587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Freeform 19"/>
          <p:cNvSpPr/>
          <p:nvPr/>
        </p:nvSpPr>
        <p:spPr>
          <a:xfrm rot="10800000">
            <a:off x="6949449" y="1996434"/>
            <a:ext cx="4976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endParaRPr lang="en-US" sz="14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7084116" y="2074583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2512428" y="1524000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 225.00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12428" y="2895600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EXIT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172200" y="15240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CH1</a:t>
            </a:r>
            <a:endParaRPr lang="en-US" sz="1600" b="1" dirty="0"/>
          </a:p>
        </p:txBody>
      </p:sp>
      <p:sp>
        <p:nvSpPr>
          <p:cNvPr id="31" name="Rectangular Callout 30"/>
          <p:cNvSpPr/>
          <p:nvPr/>
        </p:nvSpPr>
        <p:spPr>
          <a:xfrm>
            <a:off x="7543800" y="533400"/>
            <a:ext cx="1447800" cy="533400"/>
          </a:xfrm>
          <a:prstGeom prst="wedgeRectCallout">
            <a:avLst>
              <a:gd name="adj1" fmla="val -48934"/>
              <a:gd name="adj2" fmla="val 126532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Press button to select respective channel (1) 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4" name="Rectangular Callout 33"/>
          <p:cNvSpPr/>
          <p:nvPr/>
        </p:nvSpPr>
        <p:spPr>
          <a:xfrm>
            <a:off x="152400" y="1143000"/>
            <a:ext cx="1715588" cy="352709"/>
          </a:xfrm>
          <a:prstGeom prst="wedgeRectCallout">
            <a:avLst>
              <a:gd name="adj1" fmla="val 96299"/>
              <a:gd name="adj2" fmla="val 104375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Selected Channel </a:t>
            </a:r>
            <a:r>
              <a:rPr lang="en-US" sz="1050" dirty="0" smtClean="0">
                <a:solidFill>
                  <a:schemeClr val="tx1"/>
                </a:solidFill>
              </a:rPr>
              <a:t>Frequency displayed (2)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7" name="Rectangular Callout 36"/>
          <p:cNvSpPr/>
          <p:nvPr/>
        </p:nvSpPr>
        <p:spPr>
          <a:xfrm>
            <a:off x="76200" y="2514600"/>
            <a:ext cx="1371600" cy="476847"/>
          </a:xfrm>
          <a:prstGeom prst="wedgeRectCallout">
            <a:avLst>
              <a:gd name="adj1" fmla="val 70628"/>
              <a:gd name="adj2" fmla="val 58462"/>
            </a:avLst>
          </a:prstGeom>
          <a:solidFill>
            <a:schemeClr val="accent1">
              <a:alpha val="54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Save and Exit to main page (3) 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72200" y="1981200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CH2</a:t>
            </a:r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172200" y="2932614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CH4</a:t>
            </a:r>
            <a:endParaRPr lang="en-US" sz="16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161310" y="2462352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CH3</a:t>
            </a:r>
            <a:endParaRPr lang="en-US" sz="16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518959" y="245799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DELETE</a:t>
            </a:r>
            <a:endParaRPr lang="en-US" sz="16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04800" y="4191000"/>
            <a:ext cx="85878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Select channel to program by press respective soft key. The selected channel will be highlighted. By default CH 1 is highlighted. Only one channel can be selected at a time</a:t>
            </a:r>
            <a:r>
              <a:rPr lang="en-US" sz="1200" dirty="0" smtClean="0"/>
              <a:t>. A total of 20 Channels are available on the UHF RT</a:t>
            </a: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The selected channel frequency is displayed. The frequency can be edited by </a:t>
            </a:r>
            <a:r>
              <a:rPr lang="en-US" sz="1200" dirty="0" smtClean="0"/>
              <a:t>pressing the corresponding soft button to edit the frequency and keying in the new valve. Use the number pad to enter frequency, the back button to delete on digit at a time and the OK button to save the frequency. And OK again to make it the standby frequency.</a:t>
            </a: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To save the edited frequency and exit to main screen press “EXIT” soft key. To return to main page in the case of the delete or no change press “EXIT”.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To delete the frequency for the selected channel press the “DELETE” soft key. When </a:t>
            </a:r>
            <a:r>
              <a:rPr lang="en-US" sz="1200" dirty="0" smtClean="0"/>
              <a:t>deleted,  </a:t>
            </a:r>
            <a:r>
              <a:rPr lang="en-US" sz="1200" dirty="0" smtClean="0"/>
              <a:t>“EMPTY” is displayed in place of frequency.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To scroll channel pages use the </a:t>
            </a:r>
            <a:r>
              <a:rPr lang="en-US" sz="1200" dirty="0" smtClean="0"/>
              <a:t>NEXT and BACK buttons on the keypad.. </a:t>
            </a:r>
            <a:r>
              <a:rPr lang="en-US" sz="1200" dirty="0" smtClean="0"/>
              <a:t>There are a total of 20 channels with </a:t>
            </a:r>
            <a:r>
              <a:rPr lang="en-US" sz="1200" dirty="0" smtClean="0"/>
              <a:t>4 </a:t>
            </a:r>
            <a:r>
              <a:rPr lang="en-US" sz="1200" dirty="0" smtClean="0"/>
              <a:t>channels per </a:t>
            </a:r>
            <a:r>
              <a:rPr lang="en-US" sz="1200" dirty="0" smtClean="0"/>
              <a:t>page. </a:t>
            </a: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The </a:t>
            </a:r>
            <a:r>
              <a:rPr lang="en-US" sz="1200" dirty="0" smtClean="0"/>
              <a:t>“EMPTY” channels are </a:t>
            </a:r>
            <a:r>
              <a:rPr lang="en-US" sz="1200" dirty="0" smtClean="0"/>
              <a:t>inhibited.</a:t>
            </a:r>
            <a:endParaRPr lang="en-US" sz="1400" dirty="0" smtClean="0"/>
          </a:p>
        </p:txBody>
      </p:sp>
      <p:sp>
        <p:nvSpPr>
          <p:cNvPr id="50" name="Freeform 49"/>
          <p:cNvSpPr/>
          <p:nvPr/>
        </p:nvSpPr>
        <p:spPr>
          <a:xfrm>
            <a:off x="2286000" y="3733800"/>
            <a:ext cx="5738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US" sz="1100" dirty="0" smtClean="0">
                <a:latin typeface="Arial" pitchFamily="18"/>
                <a:ea typeface="Microsoft YaHei" pitchFamily="2"/>
                <a:cs typeface="Lucida Sans" pitchFamily="2"/>
              </a:rPr>
              <a:t>BACK</a:t>
            </a:r>
            <a:endParaRPr lang="en-US" sz="11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Freeform 50"/>
          <p:cNvSpPr/>
          <p:nvPr/>
        </p:nvSpPr>
        <p:spPr>
          <a:xfrm>
            <a:off x="3048000" y="3733800"/>
            <a:ext cx="573864" cy="301112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 gdRefY="" minY="0" maxY="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vert="horz" wrap="none" lIns="81639" tIns="40820" rIns="81639" bIns="40820" anchor="ctr" anchorCtr="0" compatLnSpc="0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hangingPunct="0">
              <a:buNone/>
            </a:pPr>
            <a:r>
              <a:rPr lang="en-US" sz="1100" dirty="0" smtClean="0">
                <a:latin typeface="Arial" pitchFamily="18"/>
                <a:ea typeface="Microsoft YaHei" pitchFamily="2"/>
                <a:cs typeface="Lucida Sans" pitchFamily="2"/>
              </a:rPr>
              <a:t>NEXT</a:t>
            </a:r>
            <a:endParaRPr lang="en-US" sz="1100" dirty="0">
              <a:latin typeface="Arial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585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CDU UHF Screens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CDU UHF Screens</dc:title>
  <dc:creator>aerotraincorp@outlook.com</dc:creator>
  <cp:lastModifiedBy>aerotraincorp@outlook.com</cp:lastModifiedBy>
  <cp:revision>1</cp:revision>
  <dcterms:created xsi:type="dcterms:W3CDTF">2025-02-18T20:05:04Z</dcterms:created>
  <dcterms:modified xsi:type="dcterms:W3CDTF">2025-02-18T21:40:24Z</dcterms:modified>
</cp:coreProperties>
</file>