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182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C084C-3441-4103-97B3-1C2D6499E797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405F8-7F25-4E46-A78B-7E63C5A412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1A9-736C-49CD-9B76-2F4BA29DF0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0096-4A75-477C-B33E-AE4D343120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1A9-736C-49CD-9B76-2F4BA29DF0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0096-4A75-477C-B33E-AE4D343120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1A9-736C-49CD-9B76-2F4BA29DF0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0096-4A75-477C-B33E-AE4D343120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1A9-736C-49CD-9B76-2F4BA29DF0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0096-4A75-477C-B33E-AE4D343120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1A9-736C-49CD-9B76-2F4BA29DF0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0096-4A75-477C-B33E-AE4D343120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1A9-736C-49CD-9B76-2F4BA29DF0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0096-4A75-477C-B33E-AE4D343120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1A9-736C-49CD-9B76-2F4BA29DF0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0096-4A75-477C-B33E-AE4D343120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1A9-736C-49CD-9B76-2F4BA29DF0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0096-4A75-477C-B33E-AE4D343120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1A9-736C-49CD-9B76-2F4BA29DF0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0096-4A75-477C-B33E-AE4D343120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1A9-736C-49CD-9B76-2F4BA29DF0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0096-4A75-477C-B33E-AE4D343120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1A9-736C-49CD-9B76-2F4BA29DF0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D0096-4A75-477C-B33E-AE4D343120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311A9-736C-49CD-9B76-2F4BA29DF0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D0096-4A75-477C-B33E-AE4D343120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CDU screens for VHF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24800" y="390762"/>
            <a:ext cx="8228763" cy="861774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2500" dirty="0"/>
              <a:t>NAV COM CDU Screens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2597062" y="1005903"/>
            <a:ext cx="3898368" cy="2423097"/>
          </a:xfrm>
          <a:prstGeom prst="rect">
            <a:avLst/>
          </a:pr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890078" y="1455284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890078" y="1906625"/>
            <a:ext cx="497664" cy="30143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90078" y="2360251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890078" y="2811919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51595" y="1505251"/>
            <a:ext cx="541579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>
                <a:solidFill>
                  <a:srgbClr val="FF0000"/>
                </a:solidFill>
                <a:latin typeface="Arial" pitchFamily="18"/>
                <a:ea typeface="Microsoft YaHei" pitchFamily="2"/>
                <a:cs typeface="Lucida Sans" pitchFamily="2"/>
              </a:rPr>
              <a:t>NAV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53947" y="1930645"/>
            <a:ext cx="498297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>
                <a:solidFill>
                  <a:srgbClr val="FF0000"/>
                </a:solidFill>
                <a:latin typeface="Arial" pitchFamily="18"/>
                <a:ea typeface="Microsoft YaHei" pitchFamily="2"/>
                <a:cs typeface="Lucida Sans" pitchFamily="2"/>
              </a:rPr>
              <a:t>ADF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24122" y="2382094"/>
            <a:ext cx="717524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>
                <a:solidFill>
                  <a:srgbClr val="FF0000"/>
                </a:solidFill>
                <a:latin typeface="Arial" pitchFamily="18"/>
                <a:ea typeface="Microsoft YaHei" pitchFamily="2"/>
                <a:cs typeface="Lucida Sans" pitchFamily="2"/>
              </a:rPr>
              <a:t>TACAN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40884" y="2820263"/>
            <a:ext cx="461236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>
                <a:solidFill>
                  <a:srgbClr val="FF0000"/>
                </a:solidFill>
                <a:latin typeface="Arial" pitchFamily="18"/>
                <a:ea typeface="Microsoft YaHei" pitchFamily="2"/>
                <a:cs typeface="Lucida Sans" pitchFamily="2"/>
              </a:rPr>
              <a:t>M/B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78624" y="1178992"/>
            <a:ext cx="780426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itchFamily="18"/>
                <a:ea typeface="Microsoft YaHei" pitchFamily="2"/>
                <a:cs typeface="Lucida Sans" pitchFamily="2"/>
              </a:rPr>
              <a:t>HOME</a:t>
            </a: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1937757" y="3706170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822058" y="3706170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3717462" y="3706170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608294" y="3706170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70412" y="3738828"/>
            <a:ext cx="723552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itchFamily="18"/>
                <a:ea typeface="Microsoft YaHei" pitchFamily="2"/>
                <a:cs typeface="Lucida Sans" pitchFamily="2"/>
              </a:rPr>
              <a:t>BACK</a:t>
            </a: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28589" y="3732296"/>
            <a:ext cx="780426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itchFamily="18"/>
                <a:ea typeface="Microsoft YaHei" pitchFamily="2"/>
                <a:cs typeface="Lucida Sans" pitchFamily="2"/>
              </a:rPr>
              <a:t>HOME</a:t>
            </a: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36980" y="3738828"/>
            <a:ext cx="461300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itchFamily="18"/>
                <a:ea typeface="Microsoft YaHei" pitchFamily="2"/>
                <a:cs typeface="Lucida Sans" pitchFamily="2"/>
              </a:rPr>
              <a:t>OK</a:t>
            </a: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16458" y="3738828"/>
            <a:ext cx="761382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itchFamily="18"/>
                <a:ea typeface="Microsoft YaHei" pitchFamily="2"/>
                <a:cs typeface="Lucida Sans" pitchFamily="2"/>
              </a:rPr>
              <a:t>SWAP</a:t>
            </a: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6721730" y="1457896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6721730" y="1909238"/>
            <a:ext cx="497664" cy="30143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6721730" y="2362864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6721730" y="2814533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1280" y="5088054"/>
            <a:ext cx="7352875" cy="1084030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300" dirty="0"/>
              <a:t>     </a:t>
            </a:r>
            <a:r>
              <a:rPr lang="en-US" sz="1300" dirty="0" smtClean="0"/>
              <a:t>Home </a:t>
            </a:r>
            <a:r>
              <a:rPr lang="en-US" sz="1300" dirty="0"/>
              <a:t>screen at power up</a:t>
            </a:r>
          </a:p>
          <a:p>
            <a:pPr>
              <a:buFont typeface="Arial" pitchFamily="34" charset="0"/>
              <a:buChar char="•"/>
            </a:pPr>
            <a:r>
              <a:rPr lang="en-US" sz="1300" dirty="0"/>
              <a:t>     Press </a:t>
            </a:r>
            <a:r>
              <a:rPr lang="en-US" sz="1300" dirty="0" smtClean="0"/>
              <a:t>soft </a:t>
            </a:r>
            <a:r>
              <a:rPr lang="en-US" sz="1300" dirty="0"/>
              <a:t>button </a:t>
            </a:r>
            <a:r>
              <a:rPr lang="en-US" sz="1300" dirty="0" smtClean="0"/>
              <a:t> to select (</a:t>
            </a:r>
            <a:r>
              <a:rPr lang="en-US" sz="1300" dirty="0" err="1" smtClean="0"/>
              <a:t>e.g</a:t>
            </a:r>
            <a:r>
              <a:rPr lang="en-US" sz="1300" dirty="0" smtClean="0"/>
              <a:t> VHF soft button </a:t>
            </a:r>
            <a:r>
              <a:rPr lang="en-US" sz="1300" dirty="0"/>
              <a:t>to select </a:t>
            </a:r>
            <a:r>
              <a:rPr lang="en-US" sz="1300" dirty="0" smtClean="0"/>
              <a:t>VHF radio). </a:t>
            </a:r>
            <a:endParaRPr lang="en-US" sz="1300" dirty="0"/>
          </a:p>
          <a:p>
            <a:pPr>
              <a:buFont typeface="Arial" pitchFamily="34" charset="0"/>
              <a:buChar char="•"/>
            </a:pPr>
            <a:r>
              <a:rPr lang="en-US" sz="1300" dirty="0"/>
              <a:t>     A red </a:t>
            </a:r>
            <a:r>
              <a:rPr lang="en-US" sz="1300" dirty="0" smtClean="0"/>
              <a:t>text </a:t>
            </a:r>
            <a:r>
              <a:rPr lang="en-US" sz="1300" dirty="0"/>
              <a:t>indicate that </a:t>
            </a:r>
            <a:r>
              <a:rPr lang="en-US" sz="1300" dirty="0" smtClean="0"/>
              <a:t>selection </a:t>
            </a:r>
            <a:r>
              <a:rPr lang="en-US" sz="1300" dirty="0"/>
              <a:t>is not available (Not powered up or not </a:t>
            </a:r>
            <a:r>
              <a:rPr lang="en-US" sz="1300" dirty="0" smtClean="0"/>
              <a:t>functional or not connected) </a:t>
            </a:r>
            <a:endParaRPr lang="en-US" sz="1300" dirty="0"/>
          </a:p>
          <a:p>
            <a:pPr>
              <a:buFont typeface="Arial" pitchFamily="34" charset="0"/>
              <a:buChar char="•"/>
            </a:pPr>
            <a:endParaRPr lang="en-US" sz="1300" dirty="0"/>
          </a:p>
          <a:p>
            <a:endParaRPr lang="en-US" sz="1300" dirty="0"/>
          </a:p>
        </p:txBody>
      </p:sp>
      <p:sp>
        <p:nvSpPr>
          <p:cNvPr id="35" name="Rectangle 34"/>
          <p:cNvSpPr/>
          <p:nvPr/>
        </p:nvSpPr>
        <p:spPr>
          <a:xfrm>
            <a:off x="1800669" y="1387841"/>
            <a:ext cx="691200" cy="188875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645600" y="1348653"/>
            <a:ext cx="691200" cy="190182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902828" y="3624975"/>
            <a:ext cx="5334000" cy="55301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8" name="Rectangular Callout 37"/>
          <p:cNvSpPr/>
          <p:nvPr/>
        </p:nvSpPr>
        <p:spPr>
          <a:xfrm>
            <a:off x="701280" y="1769945"/>
            <a:ext cx="898560" cy="276509"/>
          </a:xfrm>
          <a:prstGeom prst="wedgeRectCallout">
            <a:avLst>
              <a:gd name="adj1" fmla="val 69385"/>
              <a:gd name="adj2" fmla="val 109744"/>
            </a:avLst>
          </a:prstGeom>
          <a:solidFill>
            <a:schemeClr val="accent1">
              <a:alpha val="54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Soft Buttons </a:t>
            </a:r>
          </a:p>
        </p:txBody>
      </p:sp>
      <p:sp>
        <p:nvSpPr>
          <p:cNvPr id="39" name="Rectangular Callout 38"/>
          <p:cNvSpPr/>
          <p:nvPr/>
        </p:nvSpPr>
        <p:spPr>
          <a:xfrm>
            <a:off x="885783" y="3380062"/>
            <a:ext cx="898560" cy="345636"/>
          </a:xfrm>
          <a:prstGeom prst="wedgeRectCallout">
            <a:avLst>
              <a:gd name="adj1" fmla="val 69385"/>
              <a:gd name="adj2" fmla="val 109744"/>
            </a:avLst>
          </a:prstGeom>
          <a:solidFill>
            <a:schemeClr val="accent1">
              <a:alpha val="54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Function  Buttons </a:t>
            </a:r>
          </a:p>
        </p:txBody>
      </p:sp>
      <p:sp>
        <p:nvSpPr>
          <p:cNvPr id="41" name="Rectangular Callout 40"/>
          <p:cNvSpPr/>
          <p:nvPr/>
        </p:nvSpPr>
        <p:spPr>
          <a:xfrm>
            <a:off x="7475040" y="1769945"/>
            <a:ext cx="898560" cy="276509"/>
          </a:xfrm>
          <a:prstGeom prst="wedgeRectCallout">
            <a:avLst>
              <a:gd name="adj1" fmla="val -65079"/>
              <a:gd name="adj2" fmla="val 121555"/>
            </a:avLst>
          </a:prstGeom>
          <a:solidFill>
            <a:schemeClr val="accent1">
              <a:alpha val="54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Soft Buttons </a:t>
            </a:r>
          </a:p>
        </p:txBody>
      </p:sp>
      <p:sp>
        <p:nvSpPr>
          <p:cNvPr id="42" name="Freeform 41"/>
          <p:cNvSpPr/>
          <p:nvPr/>
        </p:nvSpPr>
        <p:spPr>
          <a:xfrm>
            <a:off x="5470325" y="3701232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6354626" y="3701232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02980" y="3733890"/>
            <a:ext cx="723552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itchFamily="18"/>
                <a:ea typeface="Microsoft YaHei" pitchFamily="2"/>
                <a:cs typeface="Lucida Sans" pitchFamily="2"/>
              </a:rPr>
              <a:t>PREV</a:t>
            </a: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61157" y="3727358"/>
            <a:ext cx="712074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itchFamily="18"/>
                <a:ea typeface="Microsoft YaHei" pitchFamily="2"/>
                <a:cs typeface="Lucida Sans" pitchFamily="2"/>
              </a:rPr>
              <a:t>NEXT</a:t>
            </a: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76351" y="1524000"/>
            <a:ext cx="433408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 smtClean="0">
                <a:latin typeface="Arial" pitchFamily="18"/>
                <a:ea typeface="Microsoft YaHei" pitchFamily="2"/>
                <a:cs typeface="Lucida Sans" pitchFamily="2"/>
              </a:rPr>
              <a:t>HF </a:t>
            </a:r>
            <a:endParaRPr lang="en-US" sz="13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78703" y="1949394"/>
            <a:ext cx="498297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 smtClean="0">
                <a:latin typeface="Arial" pitchFamily="18"/>
                <a:ea typeface="Microsoft YaHei" pitchFamily="2"/>
                <a:cs typeface="Lucida Sans" pitchFamily="2"/>
              </a:rPr>
              <a:t>VHF</a:t>
            </a:r>
            <a:endParaRPr lang="en-US" sz="13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48878" y="2400843"/>
            <a:ext cx="507530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 smtClean="0">
                <a:latin typeface="Arial" pitchFamily="18"/>
                <a:ea typeface="Microsoft YaHei" pitchFamily="2"/>
                <a:cs typeface="Lucida Sans" pitchFamily="2"/>
              </a:rPr>
              <a:t>UHF</a:t>
            </a:r>
            <a:endParaRPr lang="en-US" sz="13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2033448" y="15240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2037807" y="19812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2024745" y="24384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2037807" y="28956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Arrow 60"/>
          <p:cNvSpPr/>
          <p:nvPr/>
        </p:nvSpPr>
        <p:spPr>
          <a:xfrm>
            <a:off x="6827517" y="1524000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Arrow 61"/>
          <p:cNvSpPr/>
          <p:nvPr/>
        </p:nvSpPr>
        <p:spPr>
          <a:xfrm>
            <a:off x="6834048" y="1981200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Arrow 63"/>
          <p:cNvSpPr/>
          <p:nvPr/>
        </p:nvSpPr>
        <p:spPr>
          <a:xfrm>
            <a:off x="6831876" y="2438400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Arrow 64"/>
          <p:cNvSpPr/>
          <p:nvPr/>
        </p:nvSpPr>
        <p:spPr>
          <a:xfrm>
            <a:off x="6838407" y="2889069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63731" y="231611"/>
            <a:ext cx="8228763" cy="1138773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2500" dirty="0"/>
              <a:t>NAV COM CDU </a:t>
            </a:r>
            <a:r>
              <a:rPr lang="en-US" sz="2500" dirty="0" smtClean="0"/>
              <a:t>Screens</a:t>
            </a:r>
            <a:br>
              <a:rPr lang="en-US" sz="2500" dirty="0" smtClean="0"/>
            </a:b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VHF Selected</a:t>
            </a:r>
            <a:r>
              <a:rPr lang="en-US" sz="2500" dirty="0"/>
              <a:t/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2597062" y="1005903"/>
            <a:ext cx="3898368" cy="2423097"/>
          </a:xfrm>
          <a:prstGeom prst="rect">
            <a:avLst/>
          </a:pr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890078" y="1455284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890078" y="1906625"/>
            <a:ext cx="497664" cy="30143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90078" y="2360251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890078" y="2811919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78624" y="1178992"/>
            <a:ext cx="575241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itchFamily="18"/>
                <a:ea typeface="Microsoft YaHei" pitchFamily="2"/>
                <a:cs typeface="Lucida Sans" pitchFamily="2"/>
              </a:rPr>
              <a:t>VHF</a:t>
            </a: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1976943" y="3693108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861244" y="3693108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3756648" y="3693108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647480" y="3693108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09598" y="3725766"/>
            <a:ext cx="723552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itchFamily="18"/>
                <a:ea typeface="Microsoft YaHei" pitchFamily="2"/>
                <a:cs typeface="Lucida Sans" pitchFamily="2"/>
              </a:rPr>
              <a:t>BACK</a:t>
            </a: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67775" y="3719234"/>
            <a:ext cx="780426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itchFamily="18"/>
                <a:ea typeface="Microsoft YaHei" pitchFamily="2"/>
                <a:cs typeface="Lucida Sans" pitchFamily="2"/>
              </a:rPr>
              <a:t>HOME</a:t>
            </a: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15352" y="3725766"/>
            <a:ext cx="461300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itchFamily="18"/>
                <a:ea typeface="Microsoft YaHei" pitchFamily="2"/>
                <a:cs typeface="Lucida Sans" pitchFamily="2"/>
              </a:rPr>
              <a:t>OK</a:t>
            </a: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55644" y="3725766"/>
            <a:ext cx="761382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itchFamily="18"/>
                <a:ea typeface="Microsoft YaHei" pitchFamily="2"/>
                <a:cs typeface="Lucida Sans" pitchFamily="2"/>
              </a:rPr>
              <a:t>SWAP</a:t>
            </a: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6721730" y="1457896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6721730" y="1909238"/>
            <a:ext cx="497664" cy="30143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6721730" y="2362864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6721730" y="2814533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5800" y="4800600"/>
            <a:ext cx="8209199" cy="168419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300" dirty="0" smtClean="0"/>
              <a:t>     Active frequency is shown with prefix “A” and standby frequency is shown with prefix “S”</a:t>
            </a:r>
          </a:p>
          <a:p>
            <a:pPr>
              <a:buFont typeface="Arial" pitchFamily="34" charset="0"/>
              <a:buChar char="•"/>
            </a:pPr>
            <a:r>
              <a:rPr lang="en-US" sz="1300" dirty="0" smtClean="0"/>
              <a:t> </a:t>
            </a:r>
            <a:r>
              <a:rPr lang="en-US" sz="1300" dirty="0" smtClean="0"/>
              <a:t>    </a:t>
            </a:r>
            <a:r>
              <a:rPr lang="en-US" sz="1300" dirty="0" smtClean="0"/>
              <a:t>Press the swap button to swap active frequency with standby frequency</a:t>
            </a:r>
            <a:r>
              <a:rPr lang="en-US" sz="13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300" dirty="0" smtClean="0"/>
              <a:t> </a:t>
            </a:r>
            <a:r>
              <a:rPr lang="en-US" sz="1300" dirty="0" smtClean="0"/>
              <a:t>    </a:t>
            </a:r>
            <a:r>
              <a:rPr lang="en-US" sz="1300" dirty="0" smtClean="0"/>
              <a:t>To </a:t>
            </a:r>
            <a:r>
              <a:rPr lang="en-US" sz="1300" dirty="0" smtClean="0"/>
              <a:t>change the standby frequency select the </a:t>
            </a:r>
            <a:r>
              <a:rPr lang="en-US" sz="1300" dirty="0" smtClean="0"/>
              <a:t>“S </a:t>
            </a:r>
            <a:r>
              <a:rPr lang="en-US" sz="1300" dirty="0" err="1" smtClean="0"/>
              <a:t>xxx.xx</a:t>
            </a:r>
            <a:r>
              <a:rPr lang="en-US" sz="1300" dirty="0" smtClean="0"/>
              <a:t>” using soft </a:t>
            </a:r>
            <a:r>
              <a:rPr lang="en-US" sz="1300" dirty="0" smtClean="0"/>
              <a:t>button and change frequency using the </a:t>
            </a:r>
            <a:endParaRPr lang="en-US" sz="1300" dirty="0" smtClean="0"/>
          </a:p>
          <a:p>
            <a:pPr marL="228600"/>
            <a:r>
              <a:rPr lang="en-US" sz="1300" dirty="0" smtClean="0"/>
              <a:t> number </a:t>
            </a:r>
            <a:r>
              <a:rPr lang="en-US" sz="1300" dirty="0" smtClean="0"/>
              <a:t>pad</a:t>
            </a:r>
            <a:r>
              <a:rPr lang="en-US" sz="1300" dirty="0" smtClean="0"/>
              <a:t>. Use </a:t>
            </a:r>
            <a:r>
              <a:rPr lang="en-US" sz="1300" dirty="0" smtClean="0"/>
              <a:t>Back button to edit </a:t>
            </a:r>
            <a:r>
              <a:rPr lang="en-US" sz="1300" dirty="0" smtClean="0"/>
              <a:t>and OK to confirm.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300" dirty="0" smtClean="0"/>
              <a:t>Pre-set  </a:t>
            </a:r>
            <a:r>
              <a:rPr lang="en-US" sz="1300" dirty="0" smtClean="0"/>
              <a:t>frequencies are stored as P 1----P </a:t>
            </a:r>
            <a:r>
              <a:rPr lang="en-US" sz="1300" dirty="0" smtClean="0"/>
              <a:t>8. P1…. P4 are shown on page 1. Press “Next” button to see page 2 with    P5….P8. Press “Back” to go back to page 1.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300" dirty="0" smtClean="0"/>
              <a:t>Press “</a:t>
            </a:r>
            <a:r>
              <a:rPr lang="en-US" sz="1300" dirty="0" err="1" smtClean="0"/>
              <a:t>Px</a:t>
            </a:r>
            <a:r>
              <a:rPr lang="en-US" sz="1300" dirty="0" smtClean="0"/>
              <a:t>” soft </a:t>
            </a:r>
            <a:r>
              <a:rPr lang="en-US" sz="1300" dirty="0" smtClean="0"/>
              <a:t>button to selected the </a:t>
            </a:r>
            <a:r>
              <a:rPr lang="en-US" sz="1300" dirty="0" smtClean="0"/>
              <a:t>pre-set frequency. Next press “Ok”  to copy </a:t>
            </a:r>
            <a:r>
              <a:rPr lang="en-US" sz="1300" dirty="0" err="1" smtClean="0"/>
              <a:t>Px</a:t>
            </a:r>
            <a:r>
              <a:rPr lang="en-US" sz="1300" dirty="0" smtClean="0"/>
              <a:t> frequency as standby frequency.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800669" y="1387841"/>
            <a:ext cx="691200" cy="188875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645600" y="1348653"/>
            <a:ext cx="691200" cy="190182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909359" y="3611913"/>
            <a:ext cx="5334000" cy="55301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5509511" y="3688170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6393812" y="3688170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42166" y="3720828"/>
            <a:ext cx="723552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itchFamily="18"/>
                <a:ea typeface="Microsoft YaHei" pitchFamily="2"/>
                <a:cs typeface="Lucida Sans" pitchFamily="2"/>
              </a:rPr>
              <a:t>PREV</a:t>
            </a: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00343" y="3714296"/>
            <a:ext cx="712074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itchFamily="18"/>
                <a:ea typeface="Microsoft YaHei" pitchFamily="2"/>
                <a:cs typeface="Lucida Sans" pitchFamily="2"/>
              </a:rPr>
              <a:t>NEXT</a:t>
            </a: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2033448" y="15240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2037807" y="19812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2024745" y="24384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2037807" y="28956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Arrow 60"/>
          <p:cNvSpPr/>
          <p:nvPr/>
        </p:nvSpPr>
        <p:spPr>
          <a:xfrm>
            <a:off x="6827517" y="1524000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Arrow 61"/>
          <p:cNvSpPr/>
          <p:nvPr/>
        </p:nvSpPr>
        <p:spPr>
          <a:xfrm>
            <a:off x="6834048" y="1981200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Arrow 63"/>
          <p:cNvSpPr/>
          <p:nvPr/>
        </p:nvSpPr>
        <p:spPr>
          <a:xfrm>
            <a:off x="6831876" y="2438400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Arrow 64"/>
          <p:cNvSpPr/>
          <p:nvPr/>
        </p:nvSpPr>
        <p:spPr>
          <a:xfrm>
            <a:off x="6838407" y="2889069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970857" y="1514892"/>
            <a:ext cx="856985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>
                <a:latin typeface="Arial" pitchFamily="18"/>
                <a:ea typeface="Microsoft YaHei" pitchFamily="2"/>
                <a:cs typeface="Lucida Sans" pitchFamily="2"/>
              </a:rPr>
              <a:t>A </a:t>
            </a:r>
            <a:r>
              <a:rPr lang="en-US" sz="1300" dirty="0" smtClean="0">
                <a:latin typeface="Arial" pitchFamily="18"/>
                <a:ea typeface="Microsoft YaHei" pitchFamily="2"/>
                <a:cs typeface="Lucida Sans" pitchFamily="2"/>
              </a:rPr>
              <a:t>118.25 </a:t>
            </a:r>
            <a:endParaRPr lang="en-US" sz="13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93133" y="1424336"/>
            <a:ext cx="819860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>
                <a:latin typeface="Arial" pitchFamily="18"/>
                <a:ea typeface="Microsoft YaHei" pitchFamily="2"/>
                <a:cs typeface="Lucida Sans" pitchFamily="2"/>
              </a:rPr>
              <a:t>S </a:t>
            </a:r>
            <a:r>
              <a:rPr lang="en-US" sz="1300" dirty="0" smtClean="0">
                <a:latin typeface="Arial" pitchFamily="18"/>
                <a:ea typeface="Microsoft YaHei" pitchFamily="2"/>
                <a:cs typeface="Lucida Sans" pitchFamily="2"/>
              </a:rPr>
              <a:t>110.50</a:t>
            </a:r>
            <a:endParaRPr lang="en-US" sz="13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43200" y="2838993"/>
            <a:ext cx="655776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 smtClean="0">
                <a:latin typeface="Arial" pitchFamily="18"/>
                <a:ea typeface="Microsoft YaHei" pitchFamily="2"/>
                <a:cs typeface="Lucida Sans" pitchFamily="2"/>
              </a:rPr>
              <a:t>PROG</a:t>
            </a:r>
            <a:endParaRPr lang="en-US" sz="13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97363" y="1477130"/>
            <a:ext cx="412056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>
                <a:latin typeface="Arial" pitchFamily="18"/>
                <a:ea typeface="Microsoft YaHei" pitchFamily="2"/>
                <a:cs typeface="Lucida Sans" pitchFamily="2"/>
              </a:rPr>
              <a:t>P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101609" y="1929122"/>
            <a:ext cx="412056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>
                <a:latin typeface="Arial" pitchFamily="18"/>
                <a:ea typeface="Microsoft YaHei" pitchFamily="2"/>
                <a:cs typeface="Lucida Sans" pitchFamily="2"/>
              </a:rPr>
              <a:t>P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095405" y="2394177"/>
            <a:ext cx="412056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>
                <a:latin typeface="Arial" pitchFamily="18"/>
                <a:ea typeface="Microsoft YaHei" pitchFamily="2"/>
                <a:cs typeface="Lucida Sans" pitchFamily="2"/>
              </a:rPr>
              <a:t>P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086109" y="2857451"/>
            <a:ext cx="412056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>
                <a:latin typeface="Arial" pitchFamily="18"/>
                <a:ea typeface="Microsoft YaHei" pitchFamily="2"/>
                <a:cs typeface="Lucida Sans" pitchFamily="2"/>
              </a:rPr>
              <a:t>P 4</a:t>
            </a:r>
          </a:p>
        </p:txBody>
      </p:sp>
      <p:sp>
        <p:nvSpPr>
          <p:cNvPr id="71" name="Rectangular Callout 70"/>
          <p:cNvSpPr/>
          <p:nvPr/>
        </p:nvSpPr>
        <p:spPr>
          <a:xfrm>
            <a:off x="6705600" y="685800"/>
            <a:ext cx="2057400" cy="457200"/>
          </a:xfrm>
          <a:prstGeom prst="wedgeRectCallout">
            <a:avLst>
              <a:gd name="adj1" fmla="val -37891"/>
              <a:gd name="adj2" fmla="val 82883"/>
            </a:avLst>
          </a:prstGeom>
          <a:solidFill>
            <a:schemeClr val="accent1">
              <a:alpha val="54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Pre programmed frequency selection soft keys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63731" y="231611"/>
            <a:ext cx="8228763" cy="1138773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2500" dirty="0"/>
              <a:t>NAV COM CDU </a:t>
            </a:r>
            <a:r>
              <a:rPr lang="en-US" sz="2500" dirty="0" smtClean="0"/>
              <a:t>Screens</a:t>
            </a:r>
            <a:br>
              <a:rPr lang="en-US" sz="2500" dirty="0" smtClean="0"/>
            </a:b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VHF Selected</a:t>
            </a:r>
            <a:r>
              <a:rPr lang="en-US" sz="2500" dirty="0"/>
              <a:t/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2597062" y="1005903"/>
            <a:ext cx="3898368" cy="2346897"/>
          </a:xfrm>
          <a:prstGeom prst="rect">
            <a:avLst/>
          </a:pr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890078" y="1455284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890078" y="1906625"/>
            <a:ext cx="497664" cy="30143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890078" y="2360251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890078" y="2811919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78624" y="1178992"/>
            <a:ext cx="571459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itchFamily="18"/>
                <a:ea typeface="Microsoft YaHei" pitchFamily="2"/>
                <a:cs typeface="Lucida Sans" pitchFamily="2"/>
              </a:rPr>
              <a:t>NAV</a:t>
            </a: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1970412" y="3621267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854713" y="3621267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3750117" y="3621267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640949" y="3621267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03067" y="3653925"/>
            <a:ext cx="723552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itchFamily="18"/>
                <a:ea typeface="Microsoft YaHei" pitchFamily="2"/>
                <a:cs typeface="Lucida Sans" pitchFamily="2"/>
              </a:rPr>
              <a:t>BACK</a:t>
            </a: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61244" y="3647393"/>
            <a:ext cx="780426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itchFamily="18"/>
                <a:ea typeface="Microsoft YaHei" pitchFamily="2"/>
                <a:cs typeface="Lucida Sans" pitchFamily="2"/>
              </a:rPr>
              <a:t>HOME</a:t>
            </a: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69635" y="3653925"/>
            <a:ext cx="461300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itchFamily="18"/>
                <a:ea typeface="Microsoft YaHei" pitchFamily="2"/>
                <a:cs typeface="Lucida Sans" pitchFamily="2"/>
              </a:rPr>
              <a:t>OK</a:t>
            </a: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9113" y="3653925"/>
            <a:ext cx="761382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itchFamily="18"/>
                <a:ea typeface="Microsoft YaHei" pitchFamily="2"/>
                <a:cs typeface="Lucida Sans" pitchFamily="2"/>
              </a:rPr>
              <a:t>SWAP</a:t>
            </a: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6721730" y="1457896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6721730" y="1909238"/>
            <a:ext cx="497664" cy="30143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6721730" y="2362864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6721730" y="2814533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4044" y="4800600"/>
            <a:ext cx="7104556" cy="683920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300" dirty="0"/>
              <a:t>     </a:t>
            </a:r>
            <a:r>
              <a:rPr lang="en-US" sz="1300" dirty="0" smtClean="0"/>
              <a:t>To program P1…. P8. Select the location </a:t>
            </a:r>
            <a:r>
              <a:rPr lang="en-US" sz="1300" dirty="0" err="1" smtClean="0"/>
              <a:t>e.g</a:t>
            </a:r>
            <a:r>
              <a:rPr lang="en-US" sz="1300" dirty="0" smtClean="0"/>
              <a:t> P1 </a:t>
            </a:r>
            <a:r>
              <a:rPr lang="en-US" sz="1300" dirty="0" smtClean="0"/>
              <a:t>press “PROG”. The program page will be shown.</a:t>
            </a:r>
          </a:p>
          <a:p>
            <a:pPr>
              <a:buFont typeface="Arial" pitchFamily="34" charset="0"/>
              <a:buChar char="•"/>
            </a:pPr>
            <a:r>
              <a:rPr lang="en-US" sz="1300" dirty="0" smtClean="0"/>
              <a:t> </a:t>
            </a:r>
            <a:r>
              <a:rPr lang="en-US" sz="1300" dirty="0" smtClean="0"/>
              <a:t>    Using the key pad enter the </a:t>
            </a:r>
            <a:r>
              <a:rPr lang="en-US" sz="1300" dirty="0" smtClean="0"/>
              <a:t>frequency. Use “BACK” to edit and “OK” to store the new P1 frequency.</a:t>
            </a:r>
            <a:r>
              <a:rPr lang="en-US" sz="1300" dirty="0" smtClean="0"/>
              <a:t> </a:t>
            </a:r>
            <a:endParaRPr lang="en-US" sz="1300" dirty="0"/>
          </a:p>
          <a:p>
            <a:pPr>
              <a:buFont typeface="Arial" pitchFamily="34" charset="0"/>
              <a:buChar char="•"/>
            </a:pPr>
            <a:r>
              <a:rPr lang="en-US" sz="1300" dirty="0"/>
              <a:t>    </a:t>
            </a:r>
            <a:r>
              <a:rPr lang="en-US" sz="1300" dirty="0" smtClean="0"/>
              <a:t>Upon pressing “OK” the program page will be replace with the last page ( NAV page). </a:t>
            </a:r>
            <a:endParaRPr lang="en-US" sz="1300" dirty="0"/>
          </a:p>
        </p:txBody>
      </p:sp>
      <p:sp>
        <p:nvSpPr>
          <p:cNvPr id="35" name="Rectangle 34"/>
          <p:cNvSpPr/>
          <p:nvPr/>
        </p:nvSpPr>
        <p:spPr>
          <a:xfrm>
            <a:off x="1800669" y="1387841"/>
            <a:ext cx="691200" cy="188875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645600" y="1348653"/>
            <a:ext cx="691200" cy="190182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902828" y="3540072"/>
            <a:ext cx="5334000" cy="55301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5502980" y="3616329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6387281" y="3616329"/>
            <a:ext cx="746496" cy="3318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35635" y="3648987"/>
            <a:ext cx="723552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itchFamily="18"/>
                <a:ea typeface="Microsoft YaHei" pitchFamily="2"/>
                <a:cs typeface="Lucida Sans" pitchFamily="2"/>
              </a:rPr>
              <a:t>PREV</a:t>
            </a: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93812" y="3642455"/>
            <a:ext cx="712074" cy="318399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800"/>
            </a:pPr>
            <a:r>
              <a:rPr lang="en-US" sz="1600" dirty="0" smtClean="0">
                <a:latin typeface="Arial" pitchFamily="18"/>
                <a:ea typeface="Microsoft YaHei" pitchFamily="2"/>
                <a:cs typeface="Lucida Sans" pitchFamily="2"/>
              </a:rPr>
              <a:t>NEXT</a:t>
            </a:r>
            <a:endParaRPr lang="en-US" sz="16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2033448" y="15240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2037807" y="19812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2024745" y="24384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2037807" y="289560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Arrow 60"/>
          <p:cNvSpPr/>
          <p:nvPr/>
        </p:nvSpPr>
        <p:spPr>
          <a:xfrm>
            <a:off x="6827517" y="1524000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Arrow 61"/>
          <p:cNvSpPr/>
          <p:nvPr/>
        </p:nvSpPr>
        <p:spPr>
          <a:xfrm>
            <a:off x="6834048" y="1981200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Arrow 63"/>
          <p:cNvSpPr/>
          <p:nvPr/>
        </p:nvSpPr>
        <p:spPr>
          <a:xfrm>
            <a:off x="6831876" y="2438400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Arrow 64"/>
          <p:cNvSpPr/>
          <p:nvPr/>
        </p:nvSpPr>
        <p:spPr>
          <a:xfrm>
            <a:off x="6838407" y="2889069"/>
            <a:ext cx="2286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970857" y="1514892"/>
            <a:ext cx="856985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>
                <a:latin typeface="Arial" pitchFamily="18"/>
                <a:ea typeface="Microsoft YaHei" pitchFamily="2"/>
                <a:cs typeface="Lucida Sans" pitchFamily="2"/>
              </a:rPr>
              <a:t>A </a:t>
            </a:r>
            <a:r>
              <a:rPr lang="en-US" sz="1300" dirty="0" smtClean="0">
                <a:latin typeface="Arial" pitchFamily="18"/>
                <a:ea typeface="Microsoft YaHei" pitchFamily="2"/>
                <a:cs typeface="Lucida Sans" pitchFamily="2"/>
              </a:rPr>
              <a:t>118.00 </a:t>
            </a:r>
            <a:endParaRPr lang="en-US" sz="13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93133" y="1424336"/>
            <a:ext cx="819860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>
                <a:latin typeface="Arial" pitchFamily="18"/>
                <a:ea typeface="Microsoft YaHei" pitchFamily="2"/>
                <a:cs typeface="Lucida Sans" pitchFamily="2"/>
              </a:rPr>
              <a:t>S </a:t>
            </a:r>
            <a:r>
              <a:rPr lang="en-US" sz="1300" dirty="0" smtClean="0">
                <a:latin typeface="Arial" pitchFamily="18"/>
                <a:ea typeface="Microsoft YaHei" pitchFamily="2"/>
                <a:cs typeface="Lucida Sans" pitchFamily="2"/>
              </a:rPr>
              <a:t>110.10</a:t>
            </a:r>
            <a:endParaRPr lang="en-US" sz="13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14800" y="2590800"/>
            <a:ext cx="655776" cy="274156"/>
          </a:xfrm>
          <a:prstGeom prst="rect">
            <a:avLst/>
          </a:prstGeom>
          <a:noFill/>
          <a:ln>
            <a:noFill/>
          </a:ln>
        </p:spPr>
        <p:txBody>
          <a:bodyPr vert="horz" wrap="none" lIns="81639" tIns="40820" rIns="81639" bIns="40820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r>
              <a:rPr lang="en-US" sz="1300" dirty="0" smtClean="0">
                <a:latin typeface="Arial" pitchFamily="18"/>
                <a:ea typeface="Microsoft YaHei" pitchFamily="2"/>
                <a:cs typeface="Lucida Sans" pitchFamily="2"/>
              </a:rPr>
              <a:t>PROG</a:t>
            </a:r>
            <a:endParaRPr lang="en-US" sz="13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86200" y="2895600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P1 110.250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On-screen Show (4:3)</PresentationFormat>
  <Paragraphs>59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CDU screens for VHF</vt:lpstr>
      <vt:lpstr>NAV COM CDU Screens </vt:lpstr>
      <vt:lpstr>NAV COM CDU Screens VHF Selected </vt:lpstr>
      <vt:lpstr>NAV COM CDU Screens VHF Selected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CDU screens for VHF</dc:title>
  <dc:creator>aerotraincorp@outlook.com</dc:creator>
  <cp:lastModifiedBy>aerotraincorp@outlook.com</cp:lastModifiedBy>
  <cp:revision>1</cp:revision>
  <dcterms:created xsi:type="dcterms:W3CDTF">2024-09-24T22:15:14Z</dcterms:created>
  <dcterms:modified xsi:type="dcterms:W3CDTF">2024-09-24T22:16:02Z</dcterms:modified>
</cp:coreProperties>
</file>