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42"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pPr/>
              <a:t>2024-10-23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8B6CAB-FC2C-4FE4-B33E-622D3CD23CA4}" type="datetimeFigureOut">
              <a:rPr lang="en-US" smtClean="0"/>
              <a:pPr/>
              <a:t>2024-10-23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pPr/>
              <a:t>2024-10-23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CDU Screen for HF Radio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UI Rules</a:t>
            </a:r>
          </a:p>
        </p:txBody>
      </p:sp>
      <p:sp>
        <p:nvSpPr>
          <p:cNvPr id="3" name="Content Placeholder 2"/>
          <p:cNvSpPr>
            <a:spLocks noGrp="1"/>
          </p:cNvSpPr>
          <p:nvPr>
            <p:ph idx="1"/>
          </p:nvPr>
        </p:nvSpPr>
        <p:spPr/>
        <p:txBody>
          <a:bodyPr>
            <a:normAutofit fontScale="92500" lnSpcReduction="10000"/>
          </a:bodyPr>
          <a:lstStyle/>
          <a:p>
            <a:r>
              <a:rPr lang="en-US" sz="1800" dirty="0"/>
              <a:t>The CDU is designed for both Nav and COM. Using one of the switches on the motherboard the CDU can be configured as either Nav CDU or COM CDU.</a:t>
            </a:r>
          </a:p>
          <a:p>
            <a:r>
              <a:rPr lang="en-US" sz="1800" dirty="0"/>
              <a:t>“Black” text means that the radio (Nav or Com) is connected and available.</a:t>
            </a:r>
          </a:p>
          <a:p>
            <a:r>
              <a:rPr lang="en-US" sz="1800" dirty="0"/>
              <a:t>“Red” text means that the radio (Nav or Com) is not available. </a:t>
            </a:r>
          </a:p>
          <a:p>
            <a:r>
              <a:rPr lang="en-US" sz="1800" dirty="0"/>
              <a:t> Whenever a soft button is pressed (selected ) the text associated with it is highlighted.</a:t>
            </a:r>
          </a:p>
          <a:p>
            <a:r>
              <a:rPr lang="en-US" sz="1800" dirty="0"/>
              <a:t>Once the action relating to the highlighted button is executed the highlight box around the text is removed. </a:t>
            </a:r>
          </a:p>
          <a:p>
            <a:r>
              <a:rPr lang="en-US" sz="1800" dirty="0"/>
              <a:t>In case a selection is highlighted and not executed with in 45 sec the selection will revert back to the previous value. This will be applicable on all soft buttons. As an example if “STBY” (standby frequency) is selected and not swapped then it will revert back to the previous standby frequency.</a:t>
            </a:r>
          </a:p>
          <a:p>
            <a:r>
              <a:rPr lang="en-US" sz="1800" dirty="0"/>
              <a:t>The “NEXT” button and the “BACK” are used for scrolling through the Pre-programmed location pages. In most cases there will be only two pages.</a:t>
            </a:r>
          </a:p>
          <a:p>
            <a:r>
              <a:rPr lang="en-US" sz="1800" dirty="0"/>
              <a:t>Back button will also be used to move the cursor back when entering values from the key pad. </a:t>
            </a:r>
            <a:r>
              <a:rPr lang="en-US" sz="1800" dirty="0" err="1"/>
              <a:t>e.g</a:t>
            </a:r>
            <a:r>
              <a:rPr lang="en-US" sz="1800" dirty="0"/>
              <a:t> frequency, channel etc.</a:t>
            </a:r>
          </a:p>
          <a:p>
            <a:r>
              <a:rPr lang="en-US" sz="1800" dirty="0"/>
              <a:t>“OK” button is to be used confirm/enter/execute. For example after entering a standby frequency “Ok” will be pressed to confirm and execute.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endParaRPr lang="en-US" sz="2500" dirty="0"/>
          </a:p>
        </p:txBody>
      </p:sp>
      <p:sp>
        <p:nvSpPr>
          <p:cNvPr id="4" name="Rectangle 3"/>
          <p:cNvSpPr/>
          <p:nvPr/>
        </p:nvSpPr>
        <p:spPr>
          <a:xfrm>
            <a:off x="2590800" y="990600"/>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NAV</a:t>
            </a:r>
            <a:r>
              <a:rPr lang="en-US" sz="1300" b="1" dirty="0">
                <a:latin typeface="Arial" pitchFamily="18"/>
                <a:ea typeface="Microsoft YaHei" pitchFamily="2"/>
                <a:cs typeface="Lucida Sans" pitchFamily="2"/>
              </a:rPr>
              <a:t> </a:t>
            </a: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ADF</a:t>
            </a: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rgbClr val="FF0000"/>
                </a:solidFill>
                <a:latin typeface="Arial" pitchFamily="18"/>
                <a:ea typeface="Microsoft YaHei" pitchFamily="2"/>
                <a:cs typeface="Lucida Sans" pitchFamily="2"/>
              </a:rPr>
              <a:t>TACAN</a:t>
            </a:r>
          </a:p>
        </p:txBody>
      </p:sp>
      <p:sp>
        <p:nvSpPr>
          <p:cNvPr id="16" name="TextBox 15"/>
          <p:cNvSpPr txBox="1"/>
          <p:nvPr/>
        </p:nvSpPr>
        <p:spPr>
          <a:xfrm>
            <a:off x="4078624" y="1178992"/>
            <a:ext cx="689183"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MAIN</a:t>
            </a: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701280" y="5088054"/>
            <a:ext cx="7352875" cy="1084030"/>
          </a:xfrm>
          <a:prstGeom prst="rect">
            <a:avLst/>
          </a:prstGeom>
          <a:noFill/>
        </p:spPr>
        <p:txBody>
          <a:bodyPr wrap="none" lIns="82945" tIns="41473" rIns="82945" bIns="41473" rtlCol="0">
            <a:spAutoFit/>
          </a:bodyPr>
          <a:lstStyle/>
          <a:p>
            <a:pPr>
              <a:buFont typeface="Arial" pitchFamily="34" charset="0"/>
              <a:buChar char="•"/>
            </a:pPr>
            <a:r>
              <a:rPr lang="en-US" sz="1300" dirty="0"/>
              <a:t>     Main screen at power up</a:t>
            </a:r>
          </a:p>
          <a:p>
            <a:pPr>
              <a:buFont typeface="Arial" pitchFamily="34" charset="0"/>
              <a:buChar char="•"/>
            </a:pPr>
            <a:r>
              <a:rPr lang="en-US" sz="1300" dirty="0"/>
              <a:t>     Press soft button to select (</a:t>
            </a:r>
            <a:r>
              <a:rPr lang="en-US" sz="1300" dirty="0" err="1"/>
              <a:t>e.g</a:t>
            </a:r>
            <a:r>
              <a:rPr lang="en-US" sz="1300" dirty="0"/>
              <a:t> VHF soft button to select VHF radio). </a:t>
            </a:r>
          </a:p>
          <a:p>
            <a:pPr>
              <a:buFont typeface="Arial" pitchFamily="34" charset="0"/>
              <a:buChar char="•"/>
            </a:pPr>
            <a:r>
              <a:rPr lang="en-US" sz="1300" dirty="0"/>
              <a:t>     A red text indicate that selection is not available (Not powered up or not functional or not connected) </a:t>
            </a:r>
          </a:p>
          <a:p>
            <a:pPr>
              <a:buFont typeface="Arial"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HF</a:t>
            </a:r>
            <a:r>
              <a:rPr lang="en-US" sz="1300" b="1" dirty="0">
                <a:solidFill>
                  <a:srgbClr val="FF0000"/>
                </a:solidFill>
                <a:latin typeface="Arial" pitchFamily="18"/>
                <a:ea typeface="Microsoft YaHei" pitchFamily="2"/>
                <a:cs typeface="Lucida Sans" pitchFamily="2"/>
              </a:rPr>
              <a:t> </a:t>
            </a: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VHF</a:t>
            </a: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UHF</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r>
              <a:rPr lang="en-US" sz="1800" b="1" dirty="0">
                <a:solidFill>
                  <a:schemeClr val="tx2">
                    <a:lumMod val="60000"/>
                    <a:lumOff val="40000"/>
                  </a:schemeClr>
                </a:solidFill>
              </a:rPr>
              <a:t>HF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438409"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HF</a:t>
            </a: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685800" y="4800600"/>
            <a:ext cx="8209199" cy="1684194"/>
          </a:xfrm>
          <a:prstGeom prst="rect">
            <a:avLst/>
          </a:prstGeom>
          <a:noFill/>
        </p:spPr>
        <p:txBody>
          <a:bodyPr wrap="square" lIns="82945" tIns="41473" rIns="82945" bIns="41473" rtlCol="0">
            <a:spAutoFit/>
          </a:bodyPr>
          <a:lstStyle/>
          <a:p>
            <a:pPr>
              <a:buFont typeface="Arial" pitchFamily="34" charset="0"/>
              <a:buChar char="•"/>
            </a:pPr>
            <a:r>
              <a:rPr lang="en-US" sz="1300" dirty="0"/>
              <a:t>     Active channel/frequency is shown with prefix “A” and standby channel/frequency is shown with prefix “S”</a:t>
            </a:r>
          </a:p>
          <a:p>
            <a:pPr>
              <a:buFont typeface="Arial" pitchFamily="34" charset="0"/>
              <a:buChar char="•"/>
            </a:pPr>
            <a:r>
              <a:rPr lang="en-US" sz="1300" dirty="0"/>
              <a:t>     Press the “SWAP” button to swap active channel/frequency with standby channel/frequency.</a:t>
            </a:r>
          </a:p>
          <a:p>
            <a:pPr>
              <a:buFont typeface="Arial" pitchFamily="34" charset="0"/>
              <a:buChar char="•"/>
            </a:pPr>
            <a:r>
              <a:rPr lang="en-US" sz="1300" dirty="0"/>
              <a:t>     To change the standby channel/frequency select the “S </a:t>
            </a:r>
            <a:r>
              <a:rPr lang="en-US" sz="1300" dirty="0" err="1"/>
              <a:t>xxx.xx</a:t>
            </a:r>
            <a:r>
              <a:rPr lang="en-US" sz="1300" dirty="0"/>
              <a:t>” using soft button and change channel/frequency using the number pad. Use “BACK” button to edit and “OK” to confirm.</a:t>
            </a:r>
          </a:p>
          <a:p>
            <a:pPr marL="228600" indent="-228600">
              <a:buFont typeface="Arial" pitchFamily="34" charset="0"/>
              <a:buChar char="•"/>
            </a:pPr>
            <a:r>
              <a:rPr lang="en-US" sz="1300" dirty="0"/>
              <a:t>Pre-set  channel/frequencies are stored as P 1----P 8. P1…. P4 are shown on page 1. Press “Next” button to see page 2 with    P5….P8. Press “Back” to go back to page 1.</a:t>
            </a:r>
          </a:p>
          <a:p>
            <a:pPr marL="228600" indent="-228600">
              <a:buFont typeface="Arial" pitchFamily="34" charset="0"/>
              <a:buChar char="•"/>
            </a:pPr>
            <a:r>
              <a:rPr lang="en-US" sz="1300" dirty="0"/>
              <a:t>Press “</a:t>
            </a:r>
            <a:r>
              <a:rPr lang="en-US" sz="1300" dirty="0" err="1"/>
              <a:t>Px</a:t>
            </a:r>
            <a:r>
              <a:rPr lang="en-US" sz="1300" dirty="0"/>
              <a:t>” soft button to selected the pre-set channel/frequency. The “</a:t>
            </a:r>
            <a:r>
              <a:rPr lang="en-US" sz="1300" dirty="0" err="1"/>
              <a:t>Px</a:t>
            </a:r>
            <a:r>
              <a:rPr lang="en-US" sz="1300" dirty="0"/>
              <a:t>” will be highlighted. Next press “Ok”  to copy </a:t>
            </a:r>
            <a:r>
              <a:rPr lang="en-US" sz="1300" dirty="0" err="1"/>
              <a:t>Px</a:t>
            </a:r>
            <a:r>
              <a:rPr lang="en-US" sz="1300" dirty="0"/>
              <a:t> channel/frequency as standby channel/frequency.</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88160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5100.0 </a:t>
            </a:r>
          </a:p>
        </p:txBody>
      </p:sp>
      <p:sp>
        <p:nvSpPr>
          <p:cNvPr id="49" name="TextBox 48"/>
          <p:cNvSpPr txBox="1"/>
          <p:nvPr/>
        </p:nvSpPr>
        <p:spPr>
          <a:xfrm>
            <a:off x="2693133" y="1424336"/>
            <a:ext cx="832235"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4800.0</a:t>
            </a: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1</a:t>
            </a: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a:solidFill>
                  <a:schemeClr val="tx1"/>
                </a:solidFill>
              </a:rPr>
              <a:t>Pre programmed frequency selection soft keys</a:t>
            </a:r>
          </a:p>
        </p:txBody>
      </p:sp>
      <p:sp>
        <p:nvSpPr>
          <p:cNvPr id="52" name="TextBox 51"/>
          <p:cNvSpPr txBox="1"/>
          <p:nvPr/>
        </p:nvSpPr>
        <p:spPr>
          <a:xfrm>
            <a:off x="2743200" y="1905000"/>
            <a:ext cx="4057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CH</a:t>
            </a:r>
          </a:p>
        </p:txBody>
      </p:sp>
      <p:sp>
        <p:nvSpPr>
          <p:cNvPr id="66" name="TextBox 65"/>
          <p:cNvSpPr txBox="1"/>
          <p:nvPr/>
        </p:nvSpPr>
        <p:spPr>
          <a:xfrm>
            <a:off x="2747559" y="2364372"/>
            <a:ext cx="62794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FREQ</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r>
              <a:rPr lang="en-US" sz="1800" b="1" dirty="0">
                <a:solidFill>
                  <a:schemeClr val="tx2">
                    <a:lumMod val="60000"/>
                    <a:lumOff val="40000"/>
                  </a:schemeClr>
                </a:solidFill>
              </a:rPr>
              <a:t>HF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b="1" dirty="0">
              <a:latin typeface="Arial" pitchFamily="18"/>
              <a:ea typeface="Microsoft YaHei" pitchFamily="2"/>
              <a:cs typeface="Lucida Sans"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6" name="TextBox 15"/>
          <p:cNvSpPr txBox="1"/>
          <p:nvPr/>
        </p:nvSpPr>
        <p:spPr>
          <a:xfrm>
            <a:off x="4078624" y="1178992"/>
            <a:ext cx="438409"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a:latin typeface="Arial" pitchFamily="18"/>
                <a:ea typeface="Microsoft YaHei" pitchFamily="2"/>
                <a:cs typeface="Lucida Sans" pitchFamily="2"/>
              </a:rPr>
              <a:t>HF</a:t>
            </a: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BACK</a:t>
            </a: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HOME</a:t>
            </a: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OK</a:t>
            </a: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SWAP</a:t>
            </a: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4" name="TextBox 33"/>
          <p:cNvSpPr txBox="1"/>
          <p:nvPr/>
        </p:nvSpPr>
        <p:spPr>
          <a:xfrm>
            <a:off x="533400" y="4800600"/>
            <a:ext cx="7637956" cy="1084030"/>
          </a:xfrm>
          <a:prstGeom prst="rect">
            <a:avLst/>
          </a:prstGeom>
          <a:noFill/>
        </p:spPr>
        <p:txBody>
          <a:bodyPr wrap="square" lIns="82945" tIns="41473" rIns="82945" bIns="41473" rtlCol="0">
            <a:spAutoFit/>
          </a:bodyPr>
          <a:lstStyle/>
          <a:p>
            <a:pPr marL="457200" indent="-228600">
              <a:buFont typeface="Arial" pitchFamily="34" charset="0"/>
              <a:buChar char="•"/>
            </a:pPr>
            <a:r>
              <a:rPr lang="en-US" sz="1300" dirty="0"/>
              <a:t> To program P1…. P8. Select the location </a:t>
            </a:r>
            <a:r>
              <a:rPr lang="en-US" sz="1300" dirty="0" err="1"/>
              <a:t>e.g</a:t>
            </a:r>
            <a:r>
              <a:rPr lang="en-US" sz="1300" dirty="0"/>
              <a:t> P1 ( P1 will be highlighted) press “PROG”. The program page will be shown.</a:t>
            </a:r>
          </a:p>
          <a:p>
            <a:pPr marL="228600">
              <a:buFont typeface="Arial" pitchFamily="34" charset="0"/>
              <a:buChar char="•"/>
            </a:pPr>
            <a:r>
              <a:rPr lang="en-US" sz="1300" dirty="0"/>
              <a:t>     Using the key pad enter the channel/frequency. Use “BACK” to edit and “OK” to store the new P1 cannel/ frequency. </a:t>
            </a:r>
          </a:p>
          <a:p>
            <a:pPr marL="228600">
              <a:buFont typeface="Arial" pitchFamily="34" charset="0"/>
              <a:buChar char="•"/>
            </a:pPr>
            <a:r>
              <a:rPr lang="en-US" sz="1300" dirty="0"/>
              <a:t>    Upon pressing “OK” the program page will be replaced with the last page ( HF page). </a:t>
            </a: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PREV</a:t>
            </a: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a:latin typeface="Arial" pitchFamily="18"/>
                <a:ea typeface="Microsoft YaHei" pitchFamily="2"/>
                <a:cs typeface="Lucida Sans" pitchFamily="2"/>
              </a:rPr>
              <a:t>NEXT</a:t>
            </a: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70857" y="1514892"/>
            <a:ext cx="974325"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A 5100.00 </a:t>
            </a:r>
          </a:p>
        </p:txBody>
      </p:sp>
      <p:sp>
        <p:nvSpPr>
          <p:cNvPr id="49" name="TextBox 48"/>
          <p:cNvSpPr txBox="1"/>
          <p:nvPr/>
        </p:nvSpPr>
        <p:spPr>
          <a:xfrm>
            <a:off x="2693133" y="1424336"/>
            <a:ext cx="832235"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S 4800.0</a:t>
            </a: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51" name="TextBox 50"/>
          <p:cNvSpPr txBox="1"/>
          <p:nvPr/>
        </p:nvSpPr>
        <p:spPr>
          <a:xfrm>
            <a:off x="3886200" y="2895600"/>
            <a:ext cx="1124026" cy="369332"/>
          </a:xfrm>
          <a:prstGeom prst="rect">
            <a:avLst/>
          </a:prstGeom>
          <a:noFill/>
        </p:spPr>
        <p:txBody>
          <a:bodyPr wrap="none" rtlCol="0">
            <a:spAutoFit/>
          </a:bodyPr>
          <a:lstStyle/>
          <a:p>
            <a:r>
              <a:rPr lang="en-US" b="1" dirty="0"/>
              <a:t>P1 4750.0</a:t>
            </a:r>
          </a:p>
        </p:txBody>
      </p:sp>
      <p:sp>
        <p:nvSpPr>
          <p:cNvPr id="41" name="TextBox 40"/>
          <p:cNvSpPr txBox="1"/>
          <p:nvPr/>
        </p:nvSpPr>
        <p:spPr>
          <a:xfrm>
            <a:off x="2743200" y="1905000"/>
            <a:ext cx="4057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CH</a:t>
            </a:r>
          </a:p>
        </p:txBody>
      </p:sp>
      <p:sp>
        <p:nvSpPr>
          <p:cNvPr id="44" name="TextBox 43"/>
          <p:cNvSpPr txBox="1"/>
          <p:nvPr/>
        </p:nvSpPr>
        <p:spPr>
          <a:xfrm>
            <a:off x="2747559" y="2364372"/>
            <a:ext cx="62794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FREQ</a:t>
            </a: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PROG</a:t>
            </a:r>
          </a:p>
        </p:txBody>
      </p:sp>
      <p:sp>
        <p:nvSpPr>
          <p:cNvPr id="3" name="TextBox 2">
            <a:extLst>
              <a:ext uri="{FF2B5EF4-FFF2-40B4-BE49-F238E27FC236}">
                <a16:creationId xmlns:a16="http://schemas.microsoft.com/office/drawing/2014/main" id="{946882E3-7C4B-6C7E-687C-72C98FDCE1A4}"/>
              </a:ext>
            </a:extLst>
          </p:cNvPr>
          <p:cNvSpPr txBox="1"/>
          <p:nvPr/>
        </p:nvSpPr>
        <p:spPr>
          <a:xfrm>
            <a:off x="6097363" y="1477130"/>
            <a:ext cx="412056" cy="274156"/>
          </a:xfrm>
          <a:prstGeom prst="rect">
            <a:avLst/>
          </a:prstGeom>
          <a:solidFill>
            <a:schemeClr val="tx1"/>
          </a:solid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solidFill>
                  <a:schemeClr val="bg1"/>
                </a:solidFill>
                <a:latin typeface="Arial" pitchFamily="18"/>
                <a:ea typeface="Microsoft YaHei" pitchFamily="2"/>
                <a:cs typeface="Lucida Sans" pitchFamily="2"/>
              </a:rPr>
              <a:t>P 1</a:t>
            </a:r>
          </a:p>
        </p:txBody>
      </p:sp>
      <p:sp>
        <p:nvSpPr>
          <p:cNvPr id="9" name="TextBox 8">
            <a:extLst>
              <a:ext uri="{FF2B5EF4-FFF2-40B4-BE49-F238E27FC236}">
                <a16:creationId xmlns:a16="http://schemas.microsoft.com/office/drawing/2014/main" id="{DCF0A391-FF60-D5A7-82CC-CD4F122CFD18}"/>
              </a:ext>
            </a:extLst>
          </p:cNvPr>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2</a:t>
            </a:r>
          </a:p>
        </p:txBody>
      </p:sp>
      <p:sp>
        <p:nvSpPr>
          <p:cNvPr id="10" name="TextBox 9">
            <a:extLst>
              <a:ext uri="{FF2B5EF4-FFF2-40B4-BE49-F238E27FC236}">
                <a16:creationId xmlns:a16="http://schemas.microsoft.com/office/drawing/2014/main" id="{64FD98D5-C79D-9219-CE44-95F0CE84EC2F}"/>
              </a:ext>
            </a:extLst>
          </p:cNvPr>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3</a:t>
            </a:r>
          </a:p>
        </p:txBody>
      </p:sp>
      <p:sp>
        <p:nvSpPr>
          <p:cNvPr id="11" name="TextBox 10">
            <a:extLst>
              <a:ext uri="{FF2B5EF4-FFF2-40B4-BE49-F238E27FC236}">
                <a16:creationId xmlns:a16="http://schemas.microsoft.com/office/drawing/2014/main" id="{4B9DF07A-C614-02ED-92F0-FECCD54E76E0}"/>
              </a:ext>
            </a:extLst>
          </p:cNvPr>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itchFamily="18"/>
                <a:ea typeface="Microsoft YaHei" pitchFamily="2"/>
                <a:cs typeface="Lucida Sans" pitchFamily="2"/>
              </a:rPr>
              <a:t>P 4</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13212</TotalTime>
  <Words>649</Words>
  <Application>Microsoft Office PowerPoint</Application>
  <PresentationFormat>On-screen Show (4:3)</PresentationFormat>
  <Paragraphs>76</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CDU Screen for HF Radio</vt:lpstr>
      <vt:lpstr>UI Rules</vt:lpstr>
      <vt:lpstr>NAV COM CDU Screens </vt:lpstr>
      <vt:lpstr>NAV COM CDU Screens HF Selected </vt:lpstr>
      <vt:lpstr>NAV COM CDU Screens HF Selected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Aero 1</cp:lastModifiedBy>
  <cp:revision>10</cp:revision>
  <dcterms:created xsi:type="dcterms:W3CDTF">2024-09-24T18:54:37Z</dcterms:created>
  <dcterms:modified xsi:type="dcterms:W3CDTF">2024-10-23T20:18:09Z</dcterms:modified>
</cp:coreProperties>
</file>