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1" r:id="rId3"/>
    <p:sldId id="257" r:id="rId4"/>
    <p:sldId id="258" r:id="rId5"/>
    <p:sldId id="260" r:id="rId6"/>
    <p:sldId id="259"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42"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EFAE1B-6EEF-4EC4-B375-F34D9D674576}" type="datetimeFigureOut">
              <a:rPr lang="en-US" smtClean="0"/>
              <a:pPr/>
              <a:t>2024-10-23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47B44C-057E-4381-ABBF-5BC123E7DA0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400" cy="276999"/>
          </a:xfrm>
        </p:spPr>
        <p:txBody>
          <a:bodyPr>
            <a:sp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400" cy="276999"/>
          </a:xfrm>
        </p:spPr>
        <p:txBody>
          <a:bodyPr>
            <a:sp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400" cy="276999"/>
          </a:xfrm>
        </p:spPr>
        <p:txBody>
          <a:bodyPr>
            <a:sp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400" cy="276999"/>
          </a:xfrm>
        </p:spPr>
        <p:txBody>
          <a:bodyPr>
            <a:sp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8B6CAB-FC2C-4FE4-B33E-622D3CD23CA4}" type="datetimeFigureOut">
              <a:rPr lang="en-US" smtClean="0"/>
              <a:pPr/>
              <a:t>2024-10-23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E576B-A46C-4E4D-BBE9-14D3292A345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8B6CAB-FC2C-4FE4-B33E-622D3CD23CA4}" type="datetimeFigureOut">
              <a:rPr lang="en-US" smtClean="0"/>
              <a:pPr/>
              <a:t>2024-10-23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E576B-A46C-4E4D-BBE9-14D3292A345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8B6CAB-FC2C-4FE4-B33E-622D3CD23CA4}" type="datetimeFigureOut">
              <a:rPr lang="en-US" smtClean="0"/>
              <a:pPr/>
              <a:t>2024-10-23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E576B-A46C-4E4D-BBE9-14D3292A345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8B6CAB-FC2C-4FE4-B33E-622D3CD23CA4}" type="datetimeFigureOut">
              <a:rPr lang="en-US" smtClean="0"/>
              <a:pPr/>
              <a:t>2024-10-23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E576B-A46C-4E4D-BBE9-14D3292A345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8B6CAB-FC2C-4FE4-B33E-622D3CD23CA4}" type="datetimeFigureOut">
              <a:rPr lang="en-US" smtClean="0"/>
              <a:pPr/>
              <a:t>2024-10-23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E576B-A46C-4E4D-BBE9-14D3292A345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A8B6CAB-FC2C-4FE4-B33E-622D3CD23CA4}" type="datetimeFigureOut">
              <a:rPr lang="en-US" smtClean="0"/>
              <a:pPr/>
              <a:t>2024-10-23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E576B-A46C-4E4D-BBE9-14D3292A345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A8B6CAB-FC2C-4FE4-B33E-622D3CD23CA4}" type="datetimeFigureOut">
              <a:rPr lang="en-US" smtClean="0"/>
              <a:pPr/>
              <a:t>2024-10-23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6E576B-A46C-4E4D-BBE9-14D3292A345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A8B6CAB-FC2C-4FE4-B33E-622D3CD23CA4}" type="datetimeFigureOut">
              <a:rPr lang="en-US" smtClean="0"/>
              <a:pPr/>
              <a:t>2024-10-23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6E576B-A46C-4E4D-BBE9-14D3292A345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8B6CAB-FC2C-4FE4-B33E-622D3CD23CA4}" type="datetimeFigureOut">
              <a:rPr lang="en-US" smtClean="0"/>
              <a:pPr/>
              <a:t>2024-10-23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6E576B-A46C-4E4D-BBE9-14D3292A345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8B6CAB-FC2C-4FE4-B33E-622D3CD23CA4}" type="datetimeFigureOut">
              <a:rPr lang="en-US" smtClean="0"/>
              <a:pPr/>
              <a:t>2024-10-23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E576B-A46C-4E4D-BBE9-14D3292A345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8B6CAB-FC2C-4FE4-B33E-622D3CD23CA4}" type="datetimeFigureOut">
              <a:rPr lang="en-US" smtClean="0"/>
              <a:pPr/>
              <a:t>2024-10-23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E576B-A46C-4E4D-BBE9-14D3292A345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8B6CAB-FC2C-4FE4-B33E-622D3CD23CA4}" type="datetimeFigureOut">
              <a:rPr lang="en-US" smtClean="0"/>
              <a:pPr/>
              <a:t>2024-10-23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6E576B-A46C-4E4D-BBE9-14D3292A345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CDU Screen for Tacan</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UI Rules</a:t>
            </a:r>
          </a:p>
        </p:txBody>
      </p:sp>
      <p:sp>
        <p:nvSpPr>
          <p:cNvPr id="3" name="Content Placeholder 2"/>
          <p:cNvSpPr>
            <a:spLocks noGrp="1"/>
          </p:cNvSpPr>
          <p:nvPr>
            <p:ph idx="1"/>
          </p:nvPr>
        </p:nvSpPr>
        <p:spPr/>
        <p:txBody>
          <a:bodyPr>
            <a:normAutofit fontScale="92500" lnSpcReduction="10000"/>
          </a:bodyPr>
          <a:lstStyle/>
          <a:p>
            <a:r>
              <a:rPr lang="en-US" sz="1800" dirty="0"/>
              <a:t>The CDU is designed for both Nav and COM. Using one of the switches on the motherboard the CDU can be configured as either Nav or COM.</a:t>
            </a:r>
          </a:p>
          <a:p>
            <a:r>
              <a:rPr lang="en-US" sz="1800" dirty="0"/>
              <a:t>“Black” text means that the radio (Nav or Com) is connected and available.</a:t>
            </a:r>
          </a:p>
          <a:p>
            <a:r>
              <a:rPr lang="en-US" sz="1800" dirty="0"/>
              <a:t>“Red” text means that the radio (Nav or Com) is not available. </a:t>
            </a:r>
          </a:p>
          <a:p>
            <a:r>
              <a:rPr lang="en-US" sz="1800" dirty="0"/>
              <a:t> Whenever a soft button is pressed ( selected ) the text associated with it is highlighted.</a:t>
            </a:r>
          </a:p>
          <a:p>
            <a:r>
              <a:rPr lang="en-US" sz="1800" dirty="0"/>
              <a:t>Once the action relating to the highlighted button is executed the highlight box around the text is removed. </a:t>
            </a:r>
          </a:p>
          <a:p>
            <a:r>
              <a:rPr lang="en-US" sz="1800" dirty="0"/>
              <a:t>In case a selection is highlighted and not executed with in 45 sec the selection will revert back to the previous value. This will be applicable on all soft buttons. As an example if “STBY” (standby frequency) is selected and not swapped then it will revert back to the previous standby frequency.</a:t>
            </a:r>
          </a:p>
          <a:p>
            <a:r>
              <a:rPr lang="en-US" sz="1800" dirty="0"/>
              <a:t>The “NEXT” button and the “BACK” are used for scrolling through the Pre-programmed location pages. In most cases there will be only two pages.</a:t>
            </a:r>
          </a:p>
          <a:p>
            <a:r>
              <a:rPr lang="en-US" sz="1800" dirty="0"/>
              <a:t>Back button will also be used to move the cursor back when entering values from the key pad. </a:t>
            </a:r>
            <a:r>
              <a:rPr lang="en-US" sz="1800" dirty="0" err="1"/>
              <a:t>e.g</a:t>
            </a:r>
            <a:r>
              <a:rPr lang="en-US" sz="1800" dirty="0"/>
              <a:t> frequency, channel etc.</a:t>
            </a:r>
          </a:p>
          <a:p>
            <a:r>
              <a:rPr lang="en-US" sz="1800" dirty="0"/>
              <a:t>“OK” button is to be used confirm/enter/execute. For example after entering a standby frequency “Ok” will be pressed to confirm and execute.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24800" y="390762"/>
            <a:ext cx="8228763" cy="861774"/>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2500" dirty="0"/>
              <a:t>CDU Screens</a:t>
            </a:r>
            <a:br>
              <a:rPr lang="en-US" sz="2500" dirty="0"/>
            </a:br>
            <a:endParaRPr lang="en-US" sz="2500" dirty="0"/>
          </a:p>
        </p:txBody>
      </p:sp>
      <p:sp>
        <p:nvSpPr>
          <p:cNvPr id="4" name="Rectangle 3"/>
          <p:cNvSpPr/>
          <p:nvPr/>
        </p:nvSpPr>
        <p:spPr>
          <a:xfrm>
            <a:off x="2667000" y="990600"/>
            <a:ext cx="3898368" cy="2423097"/>
          </a:xfrm>
          <a:prstGeom prst="rect">
            <a:avLst/>
          </a:pr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5" name="Freeform 4"/>
          <p:cNvSpPr/>
          <p:nvPr/>
        </p:nvSpPr>
        <p:spPr>
          <a:xfrm>
            <a:off x="1890078" y="145528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6" name="Freeform 5"/>
          <p:cNvSpPr/>
          <p:nvPr/>
        </p:nvSpPr>
        <p:spPr>
          <a:xfrm>
            <a:off x="1890078" y="1906625"/>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7" name="Freeform 6"/>
          <p:cNvSpPr/>
          <p:nvPr/>
        </p:nvSpPr>
        <p:spPr>
          <a:xfrm>
            <a:off x="1890078" y="2360251"/>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8" name="Freeform 7"/>
          <p:cNvSpPr/>
          <p:nvPr/>
        </p:nvSpPr>
        <p:spPr>
          <a:xfrm>
            <a:off x="1890078" y="2811919"/>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11" name="TextBox 10"/>
          <p:cNvSpPr txBox="1"/>
          <p:nvPr/>
        </p:nvSpPr>
        <p:spPr>
          <a:xfrm>
            <a:off x="2651595" y="1505251"/>
            <a:ext cx="550812"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NAV </a:t>
            </a:r>
          </a:p>
        </p:txBody>
      </p:sp>
      <p:sp>
        <p:nvSpPr>
          <p:cNvPr id="13" name="TextBox 12"/>
          <p:cNvSpPr txBox="1"/>
          <p:nvPr/>
        </p:nvSpPr>
        <p:spPr>
          <a:xfrm>
            <a:off x="2653947" y="1930645"/>
            <a:ext cx="507530"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ADF</a:t>
            </a:r>
          </a:p>
        </p:txBody>
      </p:sp>
      <p:sp>
        <p:nvSpPr>
          <p:cNvPr id="14" name="TextBox 13"/>
          <p:cNvSpPr txBox="1"/>
          <p:nvPr/>
        </p:nvSpPr>
        <p:spPr>
          <a:xfrm>
            <a:off x="2624122" y="2382094"/>
            <a:ext cx="735991"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TACAN</a:t>
            </a:r>
          </a:p>
        </p:txBody>
      </p:sp>
      <p:sp>
        <p:nvSpPr>
          <p:cNvPr id="16" name="TextBox 15"/>
          <p:cNvSpPr txBox="1"/>
          <p:nvPr/>
        </p:nvSpPr>
        <p:spPr>
          <a:xfrm>
            <a:off x="4078624" y="1178992"/>
            <a:ext cx="734965"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b="1" dirty="0">
                <a:latin typeface="Arial" pitchFamily="18"/>
                <a:ea typeface="Microsoft YaHei" pitchFamily="2"/>
                <a:cs typeface="Lucida Sans" pitchFamily="2"/>
              </a:rPr>
              <a:t>Home</a:t>
            </a:r>
          </a:p>
        </p:txBody>
      </p:sp>
      <p:sp>
        <p:nvSpPr>
          <p:cNvPr id="21" name="Freeform 20"/>
          <p:cNvSpPr/>
          <p:nvPr/>
        </p:nvSpPr>
        <p:spPr>
          <a:xfrm>
            <a:off x="1937757" y="3706170"/>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2" name="Freeform 21"/>
          <p:cNvSpPr/>
          <p:nvPr/>
        </p:nvSpPr>
        <p:spPr>
          <a:xfrm>
            <a:off x="2822058" y="3706170"/>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3" name="Freeform 22"/>
          <p:cNvSpPr/>
          <p:nvPr/>
        </p:nvSpPr>
        <p:spPr>
          <a:xfrm>
            <a:off x="3717462" y="3706170"/>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4" name="Freeform 23"/>
          <p:cNvSpPr/>
          <p:nvPr/>
        </p:nvSpPr>
        <p:spPr>
          <a:xfrm>
            <a:off x="4608294" y="3706170"/>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5" name="TextBox 24"/>
          <p:cNvSpPr txBox="1"/>
          <p:nvPr/>
        </p:nvSpPr>
        <p:spPr>
          <a:xfrm>
            <a:off x="1970412" y="3738828"/>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BACK</a:t>
            </a:r>
          </a:p>
        </p:txBody>
      </p:sp>
      <p:sp>
        <p:nvSpPr>
          <p:cNvPr id="26" name="TextBox 25"/>
          <p:cNvSpPr txBox="1"/>
          <p:nvPr/>
        </p:nvSpPr>
        <p:spPr>
          <a:xfrm>
            <a:off x="2828589" y="3732296"/>
            <a:ext cx="780426"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HOME</a:t>
            </a:r>
          </a:p>
        </p:txBody>
      </p:sp>
      <p:sp>
        <p:nvSpPr>
          <p:cNvPr id="27" name="TextBox 26"/>
          <p:cNvSpPr txBox="1"/>
          <p:nvPr/>
        </p:nvSpPr>
        <p:spPr>
          <a:xfrm>
            <a:off x="3836980" y="3738828"/>
            <a:ext cx="461300"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OK</a:t>
            </a:r>
          </a:p>
        </p:txBody>
      </p:sp>
      <p:sp>
        <p:nvSpPr>
          <p:cNvPr id="28" name="TextBox 27"/>
          <p:cNvSpPr txBox="1"/>
          <p:nvPr/>
        </p:nvSpPr>
        <p:spPr>
          <a:xfrm>
            <a:off x="4616458" y="3738828"/>
            <a:ext cx="76138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SWAP</a:t>
            </a:r>
          </a:p>
        </p:txBody>
      </p:sp>
      <p:sp>
        <p:nvSpPr>
          <p:cNvPr id="29" name="Freeform 28"/>
          <p:cNvSpPr/>
          <p:nvPr/>
        </p:nvSpPr>
        <p:spPr>
          <a:xfrm>
            <a:off x="6721730" y="1457896"/>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0" name="Freeform 29"/>
          <p:cNvSpPr/>
          <p:nvPr/>
        </p:nvSpPr>
        <p:spPr>
          <a:xfrm>
            <a:off x="6721730" y="1909238"/>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1" name="Freeform 30"/>
          <p:cNvSpPr/>
          <p:nvPr/>
        </p:nvSpPr>
        <p:spPr>
          <a:xfrm>
            <a:off x="6721730" y="236286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2" name="Freeform 31"/>
          <p:cNvSpPr/>
          <p:nvPr/>
        </p:nvSpPr>
        <p:spPr>
          <a:xfrm>
            <a:off x="6721730" y="2814533"/>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4" name="TextBox 33"/>
          <p:cNvSpPr txBox="1"/>
          <p:nvPr/>
        </p:nvSpPr>
        <p:spPr>
          <a:xfrm>
            <a:off x="701280" y="5088054"/>
            <a:ext cx="7352875" cy="1084030"/>
          </a:xfrm>
          <a:prstGeom prst="rect">
            <a:avLst/>
          </a:prstGeom>
          <a:noFill/>
        </p:spPr>
        <p:txBody>
          <a:bodyPr wrap="none" lIns="82945" tIns="41473" rIns="82945" bIns="41473" rtlCol="0">
            <a:spAutoFit/>
          </a:bodyPr>
          <a:lstStyle/>
          <a:p>
            <a:pPr>
              <a:buFont typeface="Arial" pitchFamily="34" charset="0"/>
              <a:buChar char="•"/>
            </a:pPr>
            <a:r>
              <a:rPr lang="en-US" sz="1300" dirty="0"/>
              <a:t>     Main screen at power up</a:t>
            </a:r>
          </a:p>
          <a:p>
            <a:pPr>
              <a:buFont typeface="Arial" pitchFamily="34" charset="0"/>
              <a:buChar char="•"/>
            </a:pPr>
            <a:r>
              <a:rPr lang="en-US" sz="1300" dirty="0"/>
              <a:t>     Press soft button  to select (</a:t>
            </a:r>
            <a:r>
              <a:rPr lang="en-US" sz="1300" dirty="0" err="1"/>
              <a:t>e.g</a:t>
            </a:r>
            <a:r>
              <a:rPr lang="en-US" sz="1300" dirty="0"/>
              <a:t> TACAN soft button to select TACAN). </a:t>
            </a:r>
          </a:p>
          <a:p>
            <a:pPr>
              <a:buFont typeface="Arial" pitchFamily="34" charset="0"/>
              <a:buChar char="•"/>
            </a:pPr>
            <a:r>
              <a:rPr lang="en-US" sz="1300" dirty="0"/>
              <a:t>     A red text indicate that selection is not available (Not powered up or not functional or not connected) </a:t>
            </a:r>
          </a:p>
          <a:p>
            <a:pPr>
              <a:buFont typeface="Arial" pitchFamily="34" charset="0"/>
              <a:buChar char="•"/>
            </a:pPr>
            <a:endParaRPr lang="en-US" sz="1300" dirty="0"/>
          </a:p>
          <a:p>
            <a:endParaRPr lang="en-US" sz="1300" dirty="0"/>
          </a:p>
        </p:txBody>
      </p:sp>
      <p:sp>
        <p:nvSpPr>
          <p:cNvPr id="35" name="Rectangle 34"/>
          <p:cNvSpPr/>
          <p:nvPr/>
        </p:nvSpPr>
        <p:spPr>
          <a:xfrm>
            <a:off x="1800669" y="1387841"/>
            <a:ext cx="691200" cy="188875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6" name="Rectangle 35"/>
          <p:cNvSpPr/>
          <p:nvPr/>
        </p:nvSpPr>
        <p:spPr>
          <a:xfrm>
            <a:off x="6645600" y="1348653"/>
            <a:ext cx="691200" cy="190182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7" name="Rectangle 36"/>
          <p:cNvSpPr/>
          <p:nvPr/>
        </p:nvSpPr>
        <p:spPr>
          <a:xfrm>
            <a:off x="1902828" y="3624975"/>
            <a:ext cx="5334000" cy="5530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8" name="Rectangular Callout 37"/>
          <p:cNvSpPr/>
          <p:nvPr/>
        </p:nvSpPr>
        <p:spPr>
          <a:xfrm>
            <a:off x="701280" y="1769945"/>
            <a:ext cx="898560" cy="276509"/>
          </a:xfrm>
          <a:prstGeom prst="wedgeRectCallout">
            <a:avLst>
              <a:gd name="adj1" fmla="val 69385"/>
              <a:gd name="adj2" fmla="val 109744"/>
            </a:avLst>
          </a:prstGeom>
          <a:solidFill>
            <a:schemeClr val="accent1">
              <a:alpha val="54000"/>
            </a:scheme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r>
              <a:rPr lang="en-US" sz="1100" dirty="0">
                <a:solidFill>
                  <a:schemeClr val="tx1"/>
                </a:solidFill>
              </a:rPr>
              <a:t>Soft Buttons </a:t>
            </a:r>
          </a:p>
        </p:txBody>
      </p:sp>
      <p:sp>
        <p:nvSpPr>
          <p:cNvPr id="39" name="Rectangular Callout 38"/>
          <p:cNvSpPr/>
          <p:nvPr/>
        </p:nvSpPr>
        <p:spPr>
          <a:xfrm>
            <a:off x="885783" y="3380062"/>
            <a:ext cx="898560" cy="345636"/>
          </a:xfrm>
          <a:prstGeom prst="wedgeRectCallout">
            <a:avLst>
              <a:gd name="adj1" fmla="val 69385"/>
              <a:gd name="adj2" fmla="val 109744"/>
            </a:avLst>
          </a:prstGeom>
          <a:solidFill>
            <a:schemeClr val="accent1">
              <a:alpha val="54000"/>
            </a:scheme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r>
              <a:rPr lang="en-US" sz="1100" dirty="0">
                <a:solidFill>
                  <a:schemeClr val="tx1"/>
                </a:solidFill>
              </a:rPr>
              <a:t>Function  Buttons </a:t>
            </a:r>
          </a:p>
        </p:txBody>
      </p:sp>
      <p:sp>
        <p:nvSpPr>
          <p:cNvPr id="41" name="Rectangular Callout 40"/>
          <p:cNvSpPr/>
          <p:nvPr/>
        </p:nvSpPr>
        <p:spPr>
          <a:xfrm>
            <a:off x="7475040" y="1769945"/>
            <a:ext cx="898560" cy="276509"/>
          </a:xfrm>
          <a:prstGeom prst="wedgeRectCallout">
            <a:avLst>
              <a:gd name="adj1" fmla="val -65079"/>
              <a:gd name="adj2" fmla="val 121555"/>
            </a:avLst>
          </a:prstGeom>
          <a:solidFill>
            <a:schemeClr val="accent1">
              <a:alpha val="54000"/>
            </a:scheme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r>
              <a:rPr lang="en-US" sz="1100" dirty="0">
                <a:solidFill>
                  <a:schemeClr val="tx1"/>
                </a:solidFill>
              </a:rPr>
              <a:t>Soft Buttons </a:t>
            </a:r>
          </a:p>
        </p:txBody>
      </p:sp>
      <p:sp>
        <p:nvSpPr>
          <p:cNvPr id="42" name="Freeform 41"/>
          <p:cNvSpPr/>
          <p:nvPr/>
        </p:nvSpPr>
        <p:spPr>
          <a:xfrm>
            <a:off x="5470325" y="3701232"/>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43" name="Freeform 42"/>
          <p:cNvSpPr/>
          <p:nvPr/>
        </p:nvSpPr>
        <p:spPr>
          <a:xfrm>
            <a:off x="6354626" y="3701232"/>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46" name="TextBox 45"/>
          <p:cNvSpPr txBox="1"/>
          <p:nvPr/>
        </p:nvSpPr>
        <p:spPr>
          <a:xfrm>
            <a:off x="5502980" y="3733890"/>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PREV</a:t>
            </a:r>
          </a:p>
        </p:txBody>
      </p:sp>
      <p:sp>
        <p:nvSpPr>
          <p:cNvPr id="47" name="TextBox 46"/>
          <p:cNvSpPr txBox="1"/>
          <p:nvPr/>
        </p:nvSpPr>
        <p:spPr>
          <a:xfrm>
            <a:off x="6361157" y="3727358"/>
            <a:ext cx="712074"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NEXT</a:t>
            </a:r>
          </a:p>
        </p:txBody>
      </p:sp>
      <p:sp>
        <p:nvSpPr>
          <p:cNvPr id="50" name="TextBox 49"/>
          <p:cNvSpPr txBox="1"/>
          <p:nvPr/>
        </p:nvSpPr>
        <p:spPr>
          <a:xfrm>
            <a:off x="5976351" y="1524000"/>
            <a:ext cx="433408"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solidFill>
                  <a:srgbClr val="FF0000"/>
                </a:solidFill>
                <a:latin typeface="Arial" pitchFamily="18"/>
                <a:ea typeface="Microsoft YaHei" pitchFamily="2"/>
                <a:cs typeface="Lucida Sans" pitchFamily="2"/>
              </a:rPr>
              <a:t>HF </a:t>
            </a:r>
          </a:p>
        </p:txBody>
      </p:sp>
      <p:sp>
        <p:nvSpPr>
          <p:cNvPr id="51" name="TextBox 50"/>
          <p:cNvSpPr txBox="1"/>
          <p:nvPr/>
        </p:nvSpPr>
        <p:spPr>
          <a:xfrm>
            <a:off x="5978703" y="1949394"/>
            <a:ext cx="498297"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solidFill>
                  <a:srgbClr val="FF0000"/>
                </a:solidFill>
                <a:latin typeface="Arial" pitchFamily="18"/>
                <a:ea typeface="Microsoft YaHei" pitchFamily="2"/>
                <a:cs typeface="Lucida Sans" pitchFamily="2"/>
              </a:rPr>
              <a:t>VHF</a:t>
            </a:r>
          </a:p>
        </p:txBody>
      </p:sp>
      <p:sp>
        <p:nvSpPr>
          <p:cNvPr id="52" name="TextBox 51"/>
          <p:cNvSpPr txBox="1"/>
          <p:nvPr/>
        </p:nvSpPr>
        <p:spPr>
          <a:xfrm>
            <a:off x="5948878" y="2400843"/>
            <a:ext cx="507530"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solidFill>
                  <a:srgbClr val="FF0000"/>
                </a:solidFill>
                <a:latin typeface="Arial" pitchFamily="18"/>
                <a:ea typeface="Microsoft YaHei" pitchFamily="2"/>
                <a:cs typeface="Lucida Sans" pitchFamily="2"/>
              </a:rPr>
              <a:t>UHF</a:t>
            </a:r>
          </a:p>
        </p:txBody>
      </p:sp>
      <p:sp>
        <p:nvSpPr>
          <p:cNvPr id="54" name="Right Arrow 53"/>
          <p:cNvSpPr/>
          <p:nvPr/>
        </p:nvSpPr>
        <p:spPr>
          <a:xfrm>
            <a:off x="2033448" y="15240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a:off x="2037807" y="19812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a:off x="2024745" y="24384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2037807" y="28956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Left Arrow 60"/>
          <p:cNvSpPr/>
          <p:nvPr/>
        </p:nvSpPr>
        <p:spPr>
          <a:xfrm>
            <a:off x="6827517" y="15240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Left Arrow 61"/>
          <p:cNvSpPr/>
          <p:nvPr/>
        </p:nvSpPr>
        <p:spPr>
          <a:xfrm>
            <a:off x="6834048" y="19812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Left Arrow 63"/>
          <p:cNvSpPr/>
          <p:nvPr/>
        </p:nvSpPr>
        <p:spPr>
          <a:xfrm>
            <a:off x="6831876" y="24384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Left Arrow 64"/>
          <p:cNvSpPr/>
          <p:nvPr/>
        </p:nvSpPr>
        <p:spPr>
          <a:xfrm>
            <a:off x="6838407" y="2889069"/>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63731" y="231611"/>
            <a:ext cx="8228763" cy="1138773"/>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2500" dirty="0"/>
              <a:t>CDU Screens</a:t>
            </a:r>
            <a:br>
              <a:rPr lang="en-US" sz="2500" dirty="0"/>
            </a:br>
            <a:r>
              <a:rPr lang="en-US" sz="1800" b="1" dirty="0">
                <a:solidFill>
                  <a:schemeClr val="tx2">
                    <a:lumMod val="60000"/>
                    <a:lumOff val="40000"/>
                  </a:schemeClr>
                </a:solidFill>
              </a:rPr>
              <a:t>Tacan Selected</a:t>
            </a:r>
            <a:br>
              <a:rPr lang="en-US" sz="2500" dirty="0"/>
            </a:br>
            <a:endParaRPr lang="en-US" sz="2500" dirty="0"/>
          </a:p>
        </p:txBody>
      </p:sp>
      <p:sp>
        <p:nvSpPr>
          <p:cNvPr id="4" name="Rectangle 3"/>
          <p:cNvSpPr/>
          <p:nvPr/>
        </p:nvSpPr>
        <p:spPr>
          <a:xfrm>
            <a:off x="2597062" y="986310"/>
            <a:ext cx="3898368" cy="2423097"/>
          </a:xfrm>
          <a:prstGeom prst="rect">
            <a:avLst/>
          </a:pr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5" name="Freeform 4"/>
          <p:cNvSpPr/>
          <p:nvPr/>
        </p:nvSpPr>
        <p:spPr>
          <a:xfrm>
            <a:off x="1890078" y="145528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6" name="Freeform 5"/>
          <p:cNvSpPr/>
          <p:nvPr/>
        </p:nvSpPr>
        <p:spPr>
          <a:xfrm>
            <a:off x="1890078" y="1906625"/>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7" name="Freeform 6"/>
          <p:cNvSpPr/>
          <p:nvPr/>
        </p:nvSpPr>
        <p:spPr>
          <a:xfrm>
            <a:off x="1890078" y="2360251"/>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8" name="Freeform 7"/>
          <p:cNvSpPr/>
          <p:nvPr/>
        </p:nvSpPr>
        <p:spPr>
          <a:xfrm>
            <a:off x="1890078" y="2811919"/>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16" name="TextBox 15"/>
          <p:cNvSpPr txBox="1"/>
          <p:nvPr/>
        </p:nvSpPr>
        <p:spPr>
          <a:xfrm>
            <a:off x="4143934" y="1178992"/>
            <a:ext cx="867694"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b="1" dirty="0">
                <a:latin typeface="Arial" pitchFamily="18"/>
                <a:ea typeface="Microsoft YaHei" pitchFamily="2"/>
                <a:cs typeface="Lucida Sans" pitchFamily="2"/>
              </a:rPr>
              <a:t>TACAN</a:t>
            </a:r>
          </a:p>
        </p:txBody>
      </p:sp>
      <p:sp>
        <p:nvSpPr>
          <p:cNvPr id="21" name="Freeform 20"/>
          <p:cNvSpPr/>
          <p:nvPr/>
        </p:nvSpPr>
        <p:spPr>
          <a:xfrm>
            <a:off x="1976943" y="3693108"/>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2" name="Freeform 21"/>
          <p:cNvSpPr/>
          <p:nvPr/>
        </p:nvSpPr>
        <p:spPr>
          <a:xfrm>
            <a:off x="2861244" y="3693108"/>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3" name="Freeform 22"/>
          <p:cNvSpPr/>
          <p:nvPr/>
        </p:nvSpPr>
        <p:spPr>
          <a:xfrm>
            <a:off x="3756648" y="3693108"/>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4" name="Freeform 23"/>
          <p:cNvSpPr/>
          <p:nvPr/>
        </p:nvSpPr>
        <p:spPr>
          <a:xfrm>
            <a:off x="4647480" y="3693108"/>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5" name="TextBox 24"/>
          <p:cNvSpPr txBox="1"/>
          <p:nvPr/>
        </p:nvSpPr>
        <p:spPr>
          <a:xfrm>
            <a:off x="2009598" y="3725766"/>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BACK</a:t>
            </a:r>
          </a:p>
        </p:txBody>
      </p:sp>
      <p:sp>
        <p:nvSpPr>
          <p:cNvPr id="26" name="TextBox 25"/>
          <p:cNvSpPr txBox="1"/>
          <p:nvPr/>
        </p:nvSpPr>
        <p:spPr>
          <a:xfrm>
            <a:off x="2867775" y="3719234"/>
            <a:ext cx="780426"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HOME</a:t>
            </a:r>
          </a:p>
        </p:txBody>
      </p:sp>
      <p:sp>
        <p:nvSpPr>
          <p:cNvPr id="27" name="TextBox 26"/>
          <p:cNvSpPr txBox="1"/>
          <p:nvPr/>
        </p:nvSpPr>
        <p:spPr>
          <a:xfrm>
            <a:off x="3915352" y="3725766"/>
            <a:ext cx="461300"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OK</a:t>
            </a:r>
          </a:p>
        </p:txBody>
      </p:sp>
      <p:sp>
        <p:nvSpPr>
          <p:cNvPr id="28" name="TextBox 27"/>
          <p:cNvSpPr txBox="1"/>
          <p:nvPr/>
        </p:nvSpPr>
        <p:spPr>
          <a:xfrm>
            <a:off x="4655644" y="3725766"/>
            <a:ext cx="76138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SWAP</a:t>
            </a:r>
          </a:p>
        </p:txBody>
      </p:sp>
      <p:sp>
        <p:nvSpPr>
          <p:cNvPr id="29" name="Freeform 28"/>
          <p:cNvSpPr/>
          <p:nvPr/>
        </p:nvSpPr>
        <p:spPr>
          <a:xfrm>
            <a:off x="6721730" y="1457896"/>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0" name="Freeform 29"/>
          <p:cNvSpPr/>
          <p:nvPr/>
        </p:nvSpPr>
        <p:spPr>
          <a:xfrm>
            <a:off x="6721730" y="1909238"/>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1" name="Freeform 30"/>
          <p:cNvSpPr/>
          <p:nvPr/>
        </p:nvSpPr>
        <p:spPr>
          <a:xfrm>
            <a:off x="6721730" y="236286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2" name="Freeform 31"/>
          <p:cNvSpPr/>
          <p:nvPr/>
        </p:nvSpPr>
        <p:spPr>
          <a:xfrm>
            <a:off x="6721730" y="2814533"/>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4" name="TextBox 33"/>
          <p:cNvSpPr txBox="1"/>
          <p:nvPr/>
        </p:nvSpPr>
        <p:spPr>
          <a:xfrm>
            <a:off x="685800" y="4419600"/>
            <a:ext cx="8209199" cy="2084304"/>
          </a:xfrm>
          <a:prstGeom prst="rect">
            <a:avLst/>
          </a:prstGeom>
          <a:noFill/>
        </p:spPr>
        <p:txBody>
          <a:bodyPr wrap="square" lIns="82945" tIns="41473" rIns="82945" bIns="41473" rtlCol="0">
            <a:spAutoFit/>
          </a:bodyPr>
          <a:lstStyle/>
          <a:p>
            <a:pPr>
              <a:buFont typeface="Arial" pitchFamily="34" charset="0"/>
              <a:buChar char="•"/>
            </a:pPr>
            <a:r>
              <a:rPr lang="en-US" sz="1300" dirty="0"/>
              <a:t>     Select channel “CH” or Frequency “FREQ” first. In this example channel is selected</a:t>
            </a:r>
          </a:p>
          <a:p>
            <a:pPr>
              <a:buFont typeface="Arial" pitchFamily="34" charset="0"/>
              <a:buChar char="•"/>
            </a:pPr>
            <a:r>
              <a:rPr lang="en-US" sz="1300" dirty="0"/>
              <a:t>     Active channel is shown with prefix “A” and standby channel is shown with prefix “S”</a:t>
            </a:r>
          </a:p>
          <a:p>
            <a:pPr>
              <a:buFont typeface="Arial" pitchFamily="34" charset="0"/>
              <a:buChar char="•"/>
            </a:pPr>
            <a:r>
              <a:rPr lang="en-US" sz="1300" dirty="0"/>
              <a:t>     Press the SWAP button to swap active channel with standby channel.</a:t>
            </a:r>
          </a:p>
          <a:p>
            <a:pPr>
              <a:buFont typeface="Arial" pitchFamily="34" charset="0"/>
              <a:buChar char="•"/>
            </a:pPr>
            <a:r>
              <a:rPr lang="en-US" sz="1300" dirty="0"/>
              <a:t>     To change the standby channel, select the “S xxx.” using soft button and change channel using the </a:t>
            </a:r>
          </a:p>
          <a:p>
            <a:pPr marL="228600"/>
            <a:r>
              <a:rPr lang="en-US" sz="1300" dirty="0"/>
              <a:t> number pad. Use Back button to edit and OK to confirm. When the standby channel soft button is selected the standby frequency is highlighted. </a:t>
            </a:r>
          </a:p>
          <a:p>
            <a:pPr marL="228600" indent="-228600">
              <a:buFont typeface="Arial" pitchFamily="34" charset="0"/>
              <a:buChar char="•"/>
            </a:pPr>
            <a:r>
              <a:rPr lang="en-US" sz="1300" dirty="0"/>
              <a:t>Pre-set  channels / frequencies are stored as P 1----P 8 locations. P1…. P4 are shown on page 1. Press “Next” button to see page 2 with    P5….P8. Press “Back” to go back to page 1. </a:t>
            </a:r>
          </a:p>
          <a:p>
            <a:pPr marL="228600" indent="-228600">
              <a:buFont typeface="Arial" pitchFamily="34" charset="0"/>
              <a:buChar char="•"/>
            </a:pPr>
            <a:r>
              <a:rPr lang="en-US" sz="1300" dirty="0"/>
              <a:t>Press “</a:t>
            </a:r>
            <a:r>
              <a:rPr lang="en-US" sz="1300" dirty="0" err="1"/>
              <a:t>Px</a:t>
            </a:r>
            <a:r>
              <a:rPr lang="en-US" sz="1300" dirty="0"/>
              <a:t>” soft button to selected the pre-set location. Next press “Ok”  to copy contents of </a:t>
            </a:r>
            <a:r>
              <a:rPr lang="en-US" sz="1300" dirty="0" err="1"/>
              <a:t>Px</a:t>
            </a:r>
            <a:r>
              <a:rPr lang="en-US" sz="1300" dirty="0"/>
              <a:t>  as standby channel/ frequency. When the pre-set channel/location is selected it is highlighted. </a:t>
            </a:r>
          </a:p>
        </p:txBody>
      </p:sp>
      <p:sp>
        <p:nvSpPr>
          <p:cNvPr id="35" name="Rectangle 34"/>
          <p:cNvSpPr/>
          <p:nvPr/>
        </p:nvSpPr>
        <p:spPr>
          <a:xfrm>
            <a:off x="1800669" y="1387841"/>
            <a:ext cx="691200" cy="188875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6" name="Rectangle 35"/>
          <p:cNvSpPr/>
          <p:nvPr/>
        </p:nvSpPr>
        <p:spPr>
          <a:xfrm>
            <a:off x="6645600" y="1348653"/>
            <a:ext cx="691200" cy="190182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7" name="Rectangle 36"/>
          <p:cNvSpPr/>
          <p:nvPr/>
        </p:nvSpPr>
        <p:spPr>
          <a:xfrm>
            <a:off x="1909359" y="3611913"/>
            <a:ext cx="5334000" cy="5530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42" name="Freeform 41"/>
          <p:cNvSpPr/>
          <p:nvPr/>
        </p:nvSpPr>
        <p:spPr>
          <a:xfrm>
            <a:off x="5509511" y="3688170"/>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43" name="Freeform 42"/>
          <p:cNvSpPr/>
          <p:nvPr/>
        </p:nvSpPr>
        <p:spPr>
          <a:xfrm>
            <a:off x="6393812" y="3688170"/>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46" name="TextBox 45"/>
          <p:cNvSpPr txBox="1"/>
          <p:nvPr/>
        </p:nvSpPr>
        <p:spPr>
          <a:xfrm>
            <a:off x="5542166" y="3720828"/>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PREV</a:t>
            </a:r>
          </a:p>
        </p:txBody>
      </p:sp>
      <p:sp>
        <p:nvSpPr>
          <p:cNvPr id="47" name="TextBox 46"/>
          <p:cNvSpPr txBox="1"/>
          <p:nvPr/>
        </p:nvSpPr>
        <p:spPr>
          <a:xfrm>
            <a:off x="6400343" y="3714296"/>
            <a:ext cx="712074"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NEXT</a:t>
            </a:r>
          </a:p>
        </p:txBody>
      </p:sp>
      <p:sp>
        <p:nvSpPr>
          <p:cNvPr id="54" name="Right Arrow 53"/>
          <p:cNvSpPr/>
          <p:nvPr/>
        </p:nvSpPr>
        <p:spPr>
          <a:xfrm>
            <a:off x="2033448" y="15240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a:off x="2037807" y="19812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a:off x="2024745" y="24384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2037807" y="28956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Left Arrow 60"/>
          <p:cNvSpPr/>
          <p:nvPr/>
        </p:nvSpPr>
        <p:spPr>
          <a:xfrm>
            <a:off x="6827517" y="15240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Left Arrow 61"/>
          <p:cNvSpPr/>
          <p:nvPr/>
        </p:nvSpPr>
        <p:spPr>
          <a:xfrm>
            <a:off x="6834048" y="19812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Left Arrow 63"/>
          <p:cNvSpPr/>
          <p:nvPr/>
        </p:nvSpPr>
        <p:spPr>
          <a:xfrm>
            <a:off x="6831876" y="24384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Left Arrow 64"/>
          <p:cNvSpPr/>
          <p:nvPr/>
        </p:nvSpPr>
        <p:spPr>
          <a:xfrm>
            <a:off x="6838407" y="2889069"/>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4271559" y="1524000"/>
            <a:ext cx="668344"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A  83Y</a:t>
            </a:r>
          </a:p>
        </p:txBody>
      </p:sp>
      <p:sp>
        <p:nvSpPr>
          <p:cNvPr id="49" name="TextBox 48"/>
          <p:cNvSpPr txBox="1"/>
          <p:nvPr/>
        </p:nvSpPr>
        <p:spPr>
          <a:xfrm>
            <a:off x="2743200" y="1424336"/>
            <a:ext cx="618971"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S 22Y</a:t>
            </a:r>
          </a:p>
        </p:txBody>
      </p:sp>
      <p:sp>
        <p:nvSpPr>
          <p:cNvPr id="53" name="TextBox 52"/>
          <p:cNvSpPr txBox="1"/>
          <p:nvPr/>
        </p:nvSpPr>
        <p:spPr>
          <a:xfrm>
            <a:off x="2743200" y="2838993"/>
            <a:ext cx="65577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PROG</a:t>
            </a:r>
          </a:p>
        </p:txBody>
      </p:sp>
      <p:sp>
        <p:nvSpPr>
          <p:cNvPr id="58" name="TextBox 57"/>
          <p:cNvSpPr txBox="1"/>
          <p:nvPr/>
        </p:nvSpPr>
        <p:spPr>
          <a:xfrm>
            <a:off x="6097363" y="1477130"/>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 1</a:t>
            </a:r>
          </a:p>
        </p:txBody>
      </p:sp>
      <p:sp>
        <p:nvSpPr>
          <p:cNvPr id="59" name="TextBox 58"/>
          <p:cNvSpPr txBox="1"/>
          <p:nvPr/>
        </p:nvSpPr>
        <p:spPr>
          <a:xfrm>
            <a:off x="6101609" y="1929122"/>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 2</a:t>
            </a:r>
          </a:p>
        </p:txBody>
      </p:sp>
      <p:sp>
        <p:nvSpPr>
          <p:cNvPr id="60" name="TextBox 59"/>
          <p:cNvSpPr txBox="1"/>
          <p:nvPr/>
        </p:nvSpPr>
        <p:spPr>
          <a:xfrm>
            <a:off x="6095405" y="2394177"/>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 3</a:t>
            </a:r>
          </a:p>
        </p:txBody>
      </p:sp>
      <p:sp>
        <p:nvSpPr>
          <p:cNvPr id="63" name="TextBox 62"/>
          <p:cNvSpPr txBox="1"/>
          <p:nvPr/>
        </p:nvSpPr>
        <p:spPr>
          <a:xfrm>
            <a:off x="6086109" y="2857451"/>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 4</a:t>
            </a:r>
          </a:p>
        </p:txBody>
      </p:sp>
      <p:sp>
        <p:nvSpPr>
          <p:cNvPr id="71" name="Rectangular Callout 70"/>
          <p:cNvSpPr/>
          <p:nvPr/>
        </p:nvSpPr>
        <p:spPr>
          <a:xfrm>
            <a:off x="6705600" y="685800"/>
            <a:ext cx="2057400" cy="457200"/>
          </a:xfrm>
          <a:prstGeom prst="wedgeRectCallout">
            <a:avLst>
              <a:gd name="adj1" fmla="val -37891"/>
              <a:gd name="adj2" fmla="val 82883"/>
            </a:avLst>
          </a:prstGeom>
          <a:solidFill>
            <a:schemeClr val="accent1">
              <a:alpha val="54000"/>
            </a:scheme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r>
              <a:rPr lang="en-US" sz="1100" dirty="0">
                <a:solidFill>
                  <a:schemeClr val="tx1"/>
                </a:solidFill>
              </a:rPr>
              <a:t>Pre programmed frequency selection soft keys</a:t>
            </a:r>
          </a:p>
        </p:txBody>
      </p:sp>
      <p:sp>
        <p:nvSpPr>
          <p:cNvPr id="50" name="TextBox 49"/>
          <p:cNvSpPr txBox="1"/>
          <p:nvPr/>
        </p:nvSpPr>
        <p:spPr>
          <a:xfrm>
            <a:off x="2743200" y="2392683"/>
            <a:ext cx="627948"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FREQ</a:t>
            </a:r>
          </a:p>
        </p:txBody>
      </p:sp>
      <p:sp>
        <p:nvSpPr>
          <p:cNvPr id="52" name="Rectangle 51"/>
          <p:cNvSpPr/>
          <p:nvPr/>
        </p:nvSpPr>
        <p:spPr>
          <a:xfrm>
            <a:off x="2819400" y="1905000"/>
            <a:ext cx="457200" cy="304800"/>
          </a:xfrm>
          <a:prstGeom prst="rect">
            <a:avLst/>
          </a:prstGeom>
          <a:solidFill>
            <a:schemeClr val="tx2">
              <a:lumMod val="60000"/>
              <a:lumOff val="40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2819400" y="1905000"/>
            <a:ext cx="544592"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solidFill>
                  <a:schemeClr val="bg1"/>
                </a:solidFill>
                <a:latin typeface="Arial" pitchFamily="18"/>
                <a:ea typeface="Microsoft YaHei" pitchFamily="2"/>
                <a:cs typeface="Lucida Sans" pitchFamily="2"/>
              </a:rPr>
              <a:t>CH </a:t>
            </a:r>
            <a:r>
              <a:rPr lang="en-US" sz="1300" dirty="0">
                <a:solidFill>
                  <a:schemeClr val="bg1"/>
                </a:solidFill>
                <a:latin typeface="Arial" pitchFamily="18"/>
                <a:ea typeface="Microsoft YaHei" pitchFamily="2"/>
                <a:cs typeface="Lucida Sans" pitchFamily="2"/>
              </a:rPr>
              <a:t>  </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63731" y="231611"/>
            <a:ext cx="8228763" cy="1138773"/>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2500" dirty="0"/>
              <a:t>CDU Screens</a:t>
            </a:r>
            <a:br>
              <a:rPr lang="en-US" sz="2500" dirty="0"/>
            </a:br>
            <a:r>
              <a:rPr lang="en-US" sz="1800" b="1" dirty="0">
                <a:solidFill>
                  <a:schemeClr val="tx2">
                    <a:lumMod val="60000"/>
                    <a:lumOff val="40000"/>
                  </a:schemeClr>
                </a:solidFill>
              </a:rPr>
              <a:t>Tacan Selected</a:t>
            </a:r>
            <a:br>
              <a:rPr lang="en-US" sz="2500" dirty="0"/>
            </a:br>
            <a:endParaRPr lang="en-US" sz="2500" dirty="0"/>
          </a:p>
        </p:txBody>
      </p:sp>
      <p:sp>
        <p:nvSpPr>
          <p:cNvPr id="4" name="Rectangle 3"/>
          <p:cNvSpPr/>
          <p:nvPr/>
        </p:nvSpPr>
        <p:spPr>
          <a:xfrm>
            <a:off x="2597062" y="1005903"/>
            <a:ext cx="3898368" cy="2423097"/>
          </a:xfrm>
          <a:prstGeom prst="rect">
            <a:avLst/>
          </a:pr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5" name="Freeform 4"/>
          <p:cNvSpPr/>
          <p:nvPr/>
        </p:nvSpPr>
        <p:spPr>
          <a:xfrm>
            <a:off x="1890078" y="145528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6" name="Freeform 5"/>
          <p:cNvSpPr/>
          <p:nvPr/>
        </p:nvSpPr>
        <p:spPr>
          <a:xfrm>
            <a:off x="1890078" y="1906625"/>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7" name="Freeform 6"/>
          <p:cNvSpPr/>
          <p:nvPr/>
        </p:nvSpPr>
        <p:spPr>
          <a:xfrm>
            <a:off x="1890078" y="2360251"/>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8" name="Freeform 7"/>
          <p:cNvSpPr/>
          <p:nvPr/>
        </p:nvSpPr>
        <p:spPr>
          <a:xfrm>
            <a:off x="1890078" y="2811919"/>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16" name="TextBox 15"/>
          <p:cNvSpPr txBox="1"/>
          <p:nvPr/>
        </p:nvSpPr>
        <p:spPr>
          <a:xfrm>
            <a:off x="4143934" y="1178992"/>
            <a:ext cx="867694"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b="1" dirty="0">
                <a:latin typeface="Arial" pitchFamily="18"/>
                <a:ea typeface="Microsoft YaHei" pitchFamily="2"/>
                <a:cs typeface="Lucida Sans" pitchFamily="2"/>
              </a:rPr>
              <a:t>TACAN</a:t>
            </a:r>
          </a:p>
        </p:txBody>
      </p:sp>
      <p:sp>
        <p:nvSpPr>
          <p:cNvPr id="21" name="Freeform 20"/>
          <p:cNvSpPr/>
          <p:nvPr/>
        </p:nvSpPr>
        <p:spPr>
          <a:xfrm>
            <a:off x="1976943" y="3693108"/>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2" name="Freeform 21"/>
          <p:cNvSpPr/>
          <p:nvPr/>
        </p:nvSpPr>
        <p:spPr>
          <a:xfrm>
            <a:off x="2861244" y="3693108"/>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3" name="Freeform 22"/>
          <p:cNvSpPr/>
          <p:nvPr/>
        </p:nvSpPr>
        <p:spPr>
          <a:xfrm>
            <a:off x="3756648" y="3693108"/>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4" name="Freeform 23"/>
          <p:cNvSpPr/>
          <p:nvPr/>
        </p:nvSpPr>
        <p:spPr>
          <a:xfrm>
            <a:off x="4647480" y="3693108"/>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5" name="TextBox 24"/>
          <p:cNvSpPr txBox="1"/>
          <p:nvPr/>
        </p:nvSpPr>
        <p:spPr>
          <a:xfrm>
            <a:off x="2009598" y="3725766"/>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BACK</a:t>
            </a:r>
          </a:p>
        </p:txBody>
      </p:sp>
      <p:sp>
        <p:nvSpPr>
          <p:cNvPr id="26" name="TextBox 25"/>
          <p:cNvSpPr txBox="1"/>
          <p:nvPr/>
        </p:nvSpPr>
        <p:spPr>
          <a:xfrm>
            <a:off x="2867775" y="3719234"/>
            <a:ext cx="780426"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HOME</a:t>
            </a:r>
          </a:p>
        </p:txBody>
      </p:sp>
      <p:sp>
        <p:nvSpPr>
          <p:cNvPr id="27" name="TextBox 26"/>
          <p:cNvSpPr txBox="1"/>
          <p:nvPr/>
        </p:nvSpPr>
        <p:spPr>
          <a:xfrm>
            <a:off x="3915352" y="3725766"/>
            <a:ext cx="461300"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OK</a:t>
            </a:r>
          </a:p>
        </p:txBody>
      </p:sp>
      <p:sp>
        <p:nvSpPr>
          <p:cNvPr id="28" name="TextBox 27"/>
          <p:cNvSpPr txBox="1"/>
          <p:nvPr/>
        </p:nvSpPr>
        <p:spPr>
          <a:xfrm>
            <a:off x="4655644" y="3725766"/>
            <a:ext cx="76138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SWAP</a:t>
            </a:r>
          </a:p>
        </p:txBody>
      </p:sp>
      <p:sp>
        <p:nvSpPr>
          <p:cNvPr id="29" name="Freeform 28"/>
          <p:cNvSpPr/>
          <p:nvPr/>
        </p:nvSpPr>
        <p:spPr>
          <a:xfrm>
            <a:off x="6721730" y="1457896"/>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0" name="Freeform 29"/>
          <p:cNvSpPr/>
          <p:nvPr/>
        </p:nvSpPr>
        <p:spPr>
          <a:xfrm>
            <a:off x="6721730" y="1909238"/>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1" name="Freeform 30"/>
          <p:cNvSpPr/>
          <p:nvPr/>
        </p:nvSpPr>
        <p:spPr>
          <a:xfrm>
            <a:off x="6721730" y="236286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2" name="Freeform 31"/>
          <p:cNvSpPr/>
          <p:nvPr/>
        </p:nvSpPr>
        <p:spPr>
          <a:xfrm>
            <a:off x="6721730" y="2814533"/>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4" name="TextBox 33"/>
          <p:cNvSpPr txBox="1"/>
          <p:nvPr/>
        </p:nvSpPr>
        <p:spPr>
          <a:xfrm>
            <a:off x="685800" y="4419600"/>
            <a:ext cx="8209199" cy="2084304"/>
          </a:xfrm>
          <a:prstGeom prst="rect">
            <a:avLst/>
          </a:prstGeom>
          <a:noFill/>
        </p:spPr>
        <p:txBody>
          <a:bodyPr wrap="square" lIns="82945" tIns="41473" rIns="82945" bIns="41473" rtlCol="0">
            <a:spAutoFit/>
          </a:bodyPr>
          <a:lstStyle/>
          <a:p>
            <a:pPr>
              <a:buFont typeface="Arial" pitchFamily="34" charset="0"/>
              <a:buChar char="•"/>
            </a:pPr>
            <a:r>
              <a:rPr lang="en-US" sz="1300" dirty="0"/>
              <a:t>     Select channel “CH” or Frequency “FREQ” first. In this example frequency is selected.</a:t>
            </a:r>
          </a:p>
          <a:p>
            <a:pPr>
              <a:buFont typeface="Arial" pitchFamily="34" charset="0"/>
              <a:buChar char="•"/>
            </a:pPr>
            <a:r>
              <a:rPr lang="en-US" sz="1300" dirty="0"/>
              <a:t>     Active frequency is shown with prefix “A” and standby frequency is shown with prefix “S”</a:t>
            </a:r>
          </a:p>
          <a:p>
            <a:pPr>
              <a:buFont typeface="Arial" pitchFamily="34" charset="0"/>
              <a:buChar char="•"/>
            </a:pPr>
            <a:r>
              <a:rPr lang="en-US" sz="1300" dirty="0"/>
              <a:t>     Press the SWAP button to swap active frequency with standby frequency.</a:t>
            </a:r>
          </a:p>
          <a:p>
            <a:pPr>
              <a:buFont typeface="Arial" pitchFamily="34" charset="0"/>
              <a:buChar char="•"/>
            </a:pPr>
            <a:r>
              <a:rPr lang="en-US" sz="1300" dirty="0"/>
              <a:t>     To change the standby frequency, select the “S </a:t>
            </a:r>
            <a:r>
              <a:rPr lang="en-US" sz="1300" dirty="0" err="1"/>
              <a:t>xxx.xx</a:t>
            </a:r>
            <a:r>
              <a:rPr lang="en-US" sz="1300" dirty="0"/>
              <a:t>.” using soft button and change the frequency using the </a:t>
            </a:r>
          </a:p>
          <a:p>
            <a:pPr marL="228600"/>
            <a:r>
              <a:rPr lang="en-US" sz="1300" dirty="0"/>
              <a:t> number pad. Use Back button to edit and OK to confirm. When the standby frequency soft button is selected the standby frequency is highlighted. </a:t>
            </a:r>
          </a:p>
          <a:p>
            <a:pPr marL="228600" indent="-228600">
              <a:buFont typeface="Arial" pitchFamily="34" charset="0"/>
              <a:buChar char="•"/>
            </a:pPr>
            <a:r>
              <a:rPr lang="en-US" sz="1300" dirty="0"/>
              <a:t>Pre-set  channels / frequencies are stored as P 1----P 8 locations. P1…. P4 are shown on page 1. Press “Next” button to see page 2 with    P5….P8. Press “Back” to go back to page 1. </a:t>
            </a:r>
          </a:p>
          <a:p>
            <a:pPr marL="228600" indent="-228600">
              <a:buFont typeface="Arial" pitchFamily="34" charset="0"/>
              <a:buChar char="•"/>
            </a:pPr>
            <a:r>
              <a:rPr lang="en-US" sz="1300" dirty="0"/>
              <a:t>Press “</a:t>
            </a:r>
            <a:r>
              <a:rPr lang="en-US" sz="1300" dirty="0" err="1"/>
              <a:t>Px</a:t>
            </a:r>
            <a:r>
              <a:rPr lang="en-US" sz="1300" dirty="0"/>
              <a:t>” soft button to selected the pre-set location. Next press “Ok”  to copy contents of </a:t>
            </a:r>
            <a:r>
              <a:rPr lang="en-US" sz="1300" dirty="0" err="1"/>
              <a:t>Px</a:t>
            </a:r>
            <a:r>
              <a:rPr lang="en-US" sz="1300" dirty="0"/>
              <a:t>  as standby channel/ frequency. When the pre-set location is selected it is highlighted. </a:t>
            </a:r>
          </a:p>
        </p:txBody>
      </p:sp>
      <p:sp>
        <p:nvSpPr>
          <p:cNvPr id="35" name="Rectangle 34"/>
          <p:cNvSpPr/>
          <p:nvPr/>
        </p:nvSpPr>
        <p:spPr>
          <a:xfrm>
            <a:off x="1800669" y="1387841"/>
            <a:ext cx="691200" cy="188875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6" name="Rectangle 35"/>
          <p:cNvSpPr/>
          <p:nvPr/>
        </p:nvSpPr>
        <p:spPr>
          <a:xfrm>
            <a:off x="6645600" y="1348653"/>
            <a:ext cx="691200" cy="190182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7" name="Rectangle 36"/>
          <p:cNvSpPr/>
          <p:nvPr/>
        </p:nvSpPr>
        <p:spPr>
          <a:xfrm>
            <a:off x="1909359" y="3611913"/>
            <a:ext cx="5334000" cy="5530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42" name="Freeform 41"/>
          <p:cNvSpPr/>
          <p:nvPr/>
        </p:nvSpPr>
        <p:spPr>
          <a:xfrm>
            <a:off x="5509511" y="3688170"/>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43" name="Freeform 42"/>
          <p:cNvSpPr/>
          <p:nvPr/>
        </p:nvSpPr>
        <p:spPr>
          <a:xfrm>
            <a:off x="6393812" y="3688170"/>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46" name="TextBox 45"/>
          <p:cNvSpPr txBox="1"/>
          <p:nvPr/>
        </p:nvSpPr>
        <p:spPr>
          <a:xfrm>
            <a:off x="5542166" y="3720828"/>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PREV</a:t>
            </a:r>
          </a:p>
        </p:txBody>
      </p:sp>
      <p:sp>
        <p:nvSpPr>
          <p:cNvPr id="47" name="TextBox 46"/>
          <p:cNvSpPr txBox="1"/>
          <p:nvPr/>
        </p:nvSpPr>
        <p:spPr>
          <a:xfrm>
            <a:off x="6400343" y="3714296"/>
            <a:ext cx="712074"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NEXT</a:t>
            </a:r>
          </a:p>
        </p:txBody>
      </p:sp>
      <p:sp>
        <p:nvSpPr>
          <p:cNvPr id="54" name="Right Arrow 53"/>
          <p:cNvSpPr/>
          <p:nvPr/>
        </p:nvSpPr>
        <p:spPr>
          <a:xfrm>
            <a:off x="2033448" y="15240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a:off x="2037807" y="19812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a:off x="2024745" y="24384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2037807" y="28956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Left Arrow 60"/>
          <p:cNvSpPr/>
          <p:nvPr/>
        </p:nvSpPr>
        <p:spPr>
          <a:xfrm>
            <a:off x="6827517" y="15240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Left Arrow 61"/>
          <p:cNvSpPr/>
          <p:nvPr/>
        </p:nvSpPr>
        <p:spPr>
          <a:xfrm>
            <a:off x="6834048" y="19812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Left Arrow 63"/>
          <p:cNvSpPr/>
          <p:nvPr/>
        </p:nvSpPr>
        <p:spPr>
          <a:xfrm>
            <a:off x="6831876" y="24384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Left Arrow 64"/>
          <p:cNvSpPr/>
          <p:nvPr/>
        </p:nvSpPr>
        <p:spPr>
          <a:xfrm>
            <a:off x="6838407" y="2889069"/>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4271559" y="1524000"/>
            <a:ext cx="668344"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A  83Y</a:t>
            </a:r>
          </a:p>
        </p:txBody>
      </p:sp>
      <p:sp>
        <p:nvSpPr>
          <p:cNvPr id="49" name="TextBox 48"/>
          <p:cNvSpPr txBox="1"/>
          <p:nvPr/>
        </p:nvSpPr>
        <p:spPr>
          <a:xfrm>
            <a:off x="2743200" y="1424336"/>
            <a:ext cx="618971"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S 22Y</a:t>
            </a:r>
          </a:p>
        </p:txBody>
      </p:sp>
      <p:sp>
        <p:nvSpPr>
          <p:cNvPr id="53" name="TextBox 52"/>
          <p:cNvSpPr txBox="1"/>
          <p:nvPr/>
        </p:nvSpPr>
        <p:spPr>
          <a:xfrm>
            <a:off x="2743200" y="2838993"/>
            <a:ext cx="65577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PROG</a:t>
            </a:r>
          </a:p>
        </p:txBody>
      </p:sp>
      <p:sp>
        <p:nvSpPr>
          <p:cNvPr id="58" name="TextBox 57"/>
          <p:cNvSpPr txBox="1"/>
          <p:nvPr/>
        </p:nvSpPr>
        <p:spPr>
          <a:xfrm>
            <a:off x="6097363" y="1477130"/>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 1</a:t>
            </a:r>
          </a:p>
        </p:txBody>
      </p:sp>
      <p:sp>
        <p:nvSpPr>
          <p:cNvPr id="59" name="TextBox 58"/>
          <p:cNvSpPr txBox="1"/>
          <p:nvPr/>
        </p:nvSpPr>
        <p:spPr>
          <a:xfrm>
            <a:off x="6101609" y="1929122"/>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 2</a:t>
            </a:r>
          </a:p>
        </p:txBody>
      </p:sp>
      <p:sp>
        <p:nvSpPr>
          <p:cNvPr id="60" name="TextBox 59"/>
          <p:cNvSpPr txBox="1"/>
          <p:nvPr/>
        </p:nvSpPr>
        <p:spPr>
          <a:xfrm>
            <a:off x="6095405" y="2394177"/>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 3</a:t>
            </a:r>
          </a:p>
        </p:txBody>
      </p:sp>
      <p:sp>
        <p:nvSpPr>
          <p:cNvPr id="63" name="TextBox 62"/>
          <p:cNvSpPr txBox="1"/>
          <p:nvPr/>
        </p:nvSpPr>
        <p:spPr>
          <a:xfrm>
            <a:off x="6086109" y="2857451"/>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 4</a:t>
            </a:r>
          </a:p>
        </p:txBody>
      </p:sp>
      <p:sp>
        <p:nvSpPr>
          <p:cNvPr id="71" name="Rectangular Callout 70"/>
          <p:cNvSpPr/>
          <p:nvPr/>
        </p:nvSpPr>
        <p:spPr>
          <a:xfrm>
            <a:off x="6705600" y="685800"/>
            <a:ext cx="2057400" cy="457200"/>
          </a:xfrm>
          <a:prstGeom prst="wedgeRectCallout">
            <a:avLst>
              <a:gd name="adj1" fmla="val -37891"/>
              <a:gd name="adj2" fmla="val 82883"/>
            </a:avLst>
          </a:prstGeom>
          <a:solidFill>
            <a:schemeClr val="accent1">
              <a:alpha val="54000"/>
            </a:scheme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r>
              <a:rPr lang="en-US" sz="1100" dirty="0">
                <a:solidFill>
                  <a:schemeClr val="tx1"/>
                </a:solidFill>
              </a:rPr>
              <a:t>Pre programmed frequency selection soft keys</a:t>
            </a:r>
          </a:p>
        </p:txBody>
      </p:sp>
      <p:sp>
        <p:nvSpPr>
          <p:cNvPr id="50" name="TextBox 49"/>
          <p:cNvSpPr txBox="1"/>
          <p:nvPr/>
        </p:nvSpPr>
        <p:spPr>
          <a:xfrm>
            <a:off x="2743200" y="2392683"/>
            <a:ext cx="627948"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FREQ</a:t>
            </a:r>
          </a:p>
        </p:txBody>
      </p:sp>
      <p:sp>
        <p:nvSpPr>
          <p:cNvPr id="52" name="Rectangle 51"/>
          <p:cNvSpPr/>
          <p:nvPr/>
        </p:nvSpPr>
        <p:spPr>
          <a:xfrm>
            <a:off x="2773683" y="1928952"/>
            <a:ext cx="457200" cy="304800"/>
          </a:xfrm>
          <a:prstGeom prst="rect">
            <a:avLst/>
          </a:prstGeom>
          <a:solidFill>
            <a:schemeClr val="tx2">
              <a:lumMod val="40000"/>
              <a:lumOff val="6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2773683" y="1928952"/>
            <a:ext cx="590887"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solidFill>
                  <a:schemeClr val="bg1"/>
                </a:solidFill>
                <a:latin typeface="Arial" pitchFamily="18"/>
                <a:ea typeface="Microsoft YaHei" pitchFamily="2"/>
                <a:cs typeface="Lucida Sans" pitchFamily="2"/>
              </a:rPr>
              <a:t>CH    </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63731" y="231611"/>
            <a:ext cx="8228763" cy="1138773"/>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2500" dirty="0"/>
              <a:t>CDU Screens</a:t>
            </a:r>
            <a:br>
              <a:rPr lang="en-US" sz="2500" dirty="0"/>
            </a:br>
            <a:r>
              <a:rPr lang="en-US" sz="1800" b="1" dirty="0">
                <a:solidFill>
                  <a:schemeClr val="tx2">
                    <a:lumMod val="60000"/>
                    <a:lumOff val="40000"/>
                  </a:schemeClr>
                </a:solidFill>
              </a:rPr>
              <a:t>Tacan Selected</a:t>
            </a:r>
            <a:br>
              <a:rPr lang="en-US" sz="2500" dirty="0"/>
            </a:br>
            <a:endParaRPr lang="en-US" sz="2500" dirty="0"/>
          </a:p>
        </p:txBody>
      </p:sp>
      <p:sp>
        <p:nvSpPr>
          <p:cNvPr id="4" name="Rectangle 3"/>
          <p:cNvSpPr/>
          <p:nvPr/>
        </p:nvSpPr>
        <p:spPr>
          <a:xfrm>
            <a:off x="2590800" y="990600"/>
            <a:ext cx="3898368" cy="2346897"/>
          </a:xfrm>
          <a:prstGeom prst="rect">
            <a:avLst/>
          </a:pr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5" name="Freeform 4"/>
          <p:cNvSpPr/>
          <p:nvPr/>
        </p:nvSpPr>
        <p:spPr>
          <a:xfrm>
            <a:off x="1890078" y="145528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6" name="Freeform 5"/>
          <p:cNvSpPr/>
          <p:nvPr/>
        </p:nvSpPr>
        <p:spPr>
          <a:xfrm>
            <a:off x="1890078" y="1906625"/>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7" name="Freeform 6"/>
          <p:cNvSpPr/>
          <p:nvPr/>
        </p:nvSpPr>
        <p:spPr>
          <a:xfrm>
            <a:off x="1890078" y="2360251"/>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8" name="Freeform 7"/>
          <p:cNvSpPr/>
          <p:nvPr/>
        </p:nvSpPr>
        <p:spPr>
          <a:xfrm>
            <a:off x="1890078" y="2811919"/>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16" name="TextBox 15"/>
          <p:cNvSpPr txBox="1"/>
          <p:nvPr/>
        </p:nvSpPr>
        <p:spPr>
          <a:xfrm>
            <a:off x="4078624" y="1178992"/>
            <a:ext cx="867694"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b="1" dirty="0">
                <a:latin typeface="Arial" pitchFamily="18"/>
                <a:ea typeface="Microsoft YaHei" pitchFamily="2"/>
                <a:cs typeface="Lucida Sans" pitchFamily="2"/>
              </a:rPr>
              <a:t>TACAN</a:t>
            </a:r>
          </a:p>
        </p:txBody>
      </p:sp>
      <p:sp>
        <p:nvSpPr>
          <p:cNvPr id="21" name="Freeform 20"/>
          <p:cNvSpPr/>
          <p:nvPr/>
        </p:nvSpPr>
        <p:spPr>
          <a:xfrm>
            <a:off x="1970412" y="3621267"/>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2" name="Freeform 21"/>
          <p:cNvSpPr/>
          <p:nvPr/>
        </p:nvSpPr>
        <p:spPr>
          <a:xfrm>
            <a:off x="2854713" y="3621267"/>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3" name="Freeform 22"/>
          <p:cNvSpPr/>
          <p:nvPr/>
        </p:nvSpPr>
        <p:spPr>
          <a:xfrm>
            <a:off x="3750117" y="3621267"/>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4" name="Freeform 23"/>
          <p:cNvSpPr/>
          <p:nvPr/>
        </p:nvSpPr>
        <p:spPr>
          <a:xfrm>
            <a:off x="4640949" y="3621267"/>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5" name="TextBox 24"/>
          <p:cNvSpPr txBox="1"/>
          <p:nvPr/>
        </p:nvSpPr>
        <p:spPr>
          <a:xfrm>
            <a:off x="2003067" y="3653925"/>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BACK</a:t>
            </a:r>
          </a:p>
        </p:txBody>
      </p:sp>
      <p:sp>
        <p:nvSpPr>
          <p:cNvPr id="26" name="TextBox 25"/>
          <p:cNvSpPr txBox="1"/>
          <p:nvPr/>
        </p:nvSpPr>
        <p:spPr>
          <a:xfrm>
            <a:off x="2861244" y="3647393"/>
            <a:ext cx="780426"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HOME</a:t>
            </a:r>
          </a:p>
        </p:txBody>
      </p:sp>
      <p:sp>
        <p:nvSpPr>
          <p:cNvPr id="27" name="TextBox 26"/>
          <p:cNvSpPr txBox="1"/>
          <p:nvPr/>
        </p:nvSpPr>
        <p:spPr>
          <a:xfrm>
            <a:off x="3869635" y="3653925"/>
            <a:ext cx="461300"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OK</a:t>
            </a:r>
          </a:p>
        </p:txBody>
      </p:sp>
      <p:sp>
        <p:nvSpPr>
          <p:cNvPr id="28" name="TextBox 27"/>
          <p:cNvSpPr txBox="1"/>
          <p:nvPr/>
        </p:nvSpPr>
        <p:spPr>
          <a:xfrm>
            <a:off x="4649113" y="3653925"/>
            <a:ext cx="76138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SWAP</a:t>
            </a:r>
          </a:p>
        </p:txBody>
      </p:sp>
      <p:sp>
        <p:nvSpPr>
          <p:cNvPr id="29" name="Freeform 28"/>
          <p:cNvSpPr/>
          <p:nvPr/>
        </p:nvSpPr>
        <p:spPr>
          <a:xfrm>
            <a:off x="6721730" y="1457896"/>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0" name="Freeform 29"/>
          <p:cNvSpPr/>
          <p:nvPr/>
        </p:nvSpPr>
        <p:spPr>
          <a:xfrm>
            <a:off x="6721730" y="1909238"/>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1" name="Freeform 30"/>
          <p:cNvSpPr/>
          <p:nvPr/>
        </p:nvSpPr>
        <p:spPr>
          <a:xfrm>
            <a:off x="6721730" y="236286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2" name="Freeform 31"/>
          <p:cNvSpPr/>
          <p:nvPr/>
        </p:nvSpPr>
        <p:spPr>
          <a:xfrm>
            <a:off x="6721730" y="2814533"/>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4" name="TextBox 33"/>
          <p:cNvSpPr txBox="1"/>
          <p:nvPr/>
        </p:nvSpPr>
        <p:spPr>
          <a:xfrm>
            <a:off x="744044" y="4800600"/>
            <a:ext cx="7104556" cy="883975"/>
          </a:xfrm>
          <a:prstGeom prst="rect">
            <a:avLst/>
          </a:prstGeom>
          <a:noFill/>
        </p:spPr>
        <p:txBody>
          <a:bodyPr wrap="square" lIns="82945" tIns="41473" rIns="82945" bIns="41473" rtlCol="0">
            <a:spAutoFit/>
          </a:bodyPr>
          <a:lstStyle/>
          <a:p>
            <a:pPr>
              <a:buFont typeface="Arial" pitchFamily="34" charset="0"/>
              <a:buChar char="•"/>
            </a:pPr>
            <a:r>
              <a:rPr lang="en-US" sz="1300" dirty="0"/>
              <a:t>     To program P1…. P8. Select the location </a:t>
            </a:r>
            <a:r>
              <a:rPr lang="en-US" sz="1300" dirty="0" err="1"/>
              <a:t>e.g</a:t>
            </a:r>
            <a:r>
              <a:rPr lang="en-US" sz="1300" dirty="0"/>
              <a:t> P1 press “PROG”. The program page will be shown.</a:t>
            </a:r>
          </a:p>
          <a:p>
            <a:pPr>
              <a:buFont typeface="Arial" pitchFamily="34" charset="0"/>
              <a:buChar char="•"/>
            </a:pPr>
            <a:r>
              <a:rPr lang="en-US" sz="1300" dirty="0"/>
              <a:t>     Using the key pad enter the channel/ frequency. Use “BACK” to edit and “OK” to store the new P1 channel. </a:t>
            </a:r>
          </a:p>
          <a:p>
            <a:pPr>
              <a:buFont typeface="Arial" pitchFamily="34" charset="0"/>
              <a:buChar char="•"/>
            </a:pPr>
            <a:r>
              <a:rPr lang="en-US" sz="1300" dirty="0"/>
              <a:t>    Upon pressing “OK” the program page will be replaced with the last page.</a:t>
            </a:r>
          </a:p>
        </p:txBody>
      </p:sp>
      <p:sp>
        <p:nvSpPr>
          <p:cNvPr id="35" name="Rectangle 34"/>
          <p:cNvSpPr/>
          <p:nvPr/>
        </p:nvSpPr>
        <p:spPr>
          <a:xfrm>
            <a:off x="1800669" y="1387841"/>
            <a:ext cx="691200" cy="188875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6" name="Rectangle 35"/>
          <p:cNvSpPr/>
          <p:nvPr/>
        </p:nvSpPr>
        <p:spPr>
          <a:xfrm>
            <a:off x="6645600" y="1348653"/>
            <a:ext cx="691200" cy="190182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7" name="Rectangle 36"/>
          <p:cNvSpPr/>
          <p:nvPr/>
        </p:nvSpPr>
        <p:spPr>
          <a:xfrm>
            <a:off x="1902828" y="3540072"/>
            <a:ext cx="5334000" cy="5530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42" name="Freeform 41"/>
          <p:cNvSpPr/>
          <p:nvPr/>
        </p:nvSpPr>
        <p:spPr>
          <a:xfrm>
            <a:off x="5502980" y="3616329"/>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43" name="Freeform 42"/>
          <p:cNvSpPr/>
          <p:nvPr/>
        </p:nvSpPr>
        <p:spPr>
          <a:xfrm>
            <a:off x="6387281" y="3616329"/>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46" name="TextBox 45"/>
          <p:cNvSpPr txBox="1"/>
          <p:nvPr/>
        </p:nvSpPr>
        <p:spPr>
          <a:xfrm>
            <a:off x="5535635" y="3648987"/>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PREV</a:t>
            </a:r>
          </a:p>
        </p:txBody>
      </p:sp>
      <p:sp>
        <p:nvSpPr>
          <p:cNvPr id="47" name="TextBox 46"/>
          <p:cNvSpPr txBox="1"/>
          <p:nvPr/>
        </p:nvSpPr>
        <p:spPr>
          <a:xfrm>
            <a:off x="6393812" y="3642455"/>
            <a:ext cx="712074"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NEXT</a:t>
            </a:r>
          </a:p>
        </p:txBody>
      </p:sp>
      <p:sp>
        <p:nvSpPr>
          <p:cNvPr id="54" name="Right Arrow 53"/>
          <p:cNvSpPr/>
          <p:nvPr/>
        </p:nvSpPr>
        <p:spPr>
          <a:xfrm>
            <a:off x="2033448" y="15240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a:off x="2037807" y="19812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a:off x="2024745" y="24384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2037807" y="28956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Left Arrow 60"/>
          <p:cNvSpPr/>
          <p:nvPr/>
        </p:nvSpPr>
        <p:spPr>
          <a:xfrm>
            <a:off x="6827517" y="15240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Left Arrow 61"/>
          <p:cNvSpPr/>
          <p:nvPr/>
        </p:nvSpPr>
        <p:spPr>
          <a:xfrm>
            <a:off x="6834048" y="19812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Left Arrow 63"/>
          <p:cNvSpPr/>
          <p:nvPr/>
        </p:nvSpPr>
        <p:spPr>
          <a:xfrm>
            <a:off x="6831876" y="24384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Left Arrow 64"/>
          <p:cNvSpPr/>
          <p:nvPr/>
        </p:nvSpPr>
        <p:spPr>
          <a:xfrm>
            <a:off x="6838407" y="2889069"/>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3970857" y="1514892"/>
            <a:ext cx="668344"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A 83X </a:t>
            </a:r>
          </a:p>
        </p:txBody>
      </p:sp>
      <p:sp>
        <p:nvSpPr>
          <p:cNvPr id="49" name="TextBox 48"/>
          <p:cNvSpPr txBox="1"/>
          <p:nvPr/>
        </p:nvSpPr>
        <p:spPr>
          <a:xfrm>
            <a:off x="2693133" y="1424336"/>
            <a:ext cx="618971"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S 22Y</a:t>
            </a:r>
          </a:p>
        </p:txBody>
      </p:sp>
      <p:sp>
        <p:nvSpPr>
          <p:cNvPr id="50" name="TextBox 49"/>
          <p:cNvSpPr txBox="1"/>
          <p:nvPr/>
        </p:nvSpPr>
        <p:spPr>
          <a:xfrm>
            <a:off x="4114800" y="2590800"/>
            <a:ext cx="65577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PROG</a:t>
            </a:r>
          </a:p>
        </p:txBody>
      </p:sp>
      <p:sp>
        <p:nvSpPr>
          <p:cNvPr id="51" name="TextBox 50"/>
          <p:cNvSpPr txBox="1"/>
          <p:nvPr/>
        </p:nvSpPr>
        <p:spPr>
          <a:xfrm>
            <a:off x="3886200" y="2895600"/>
            <a:ext cx="838691" cy="369332"/>
          </a:xfrm>
          <a:prstGeom prst="rect">
            <a:avLst/>
          </a:prstGeom>
          <a:noFill/>
        </p:spPr>
        <p:txBody>
          <a:bodyPr wrap="none" rtlCol="0">
            <a:spAutoFit/>
          </a:bodyPr>
          <a:lstStyle/>
          <a:p>
            <a:r>
              <a:rPr lang="en-US" b="1" dirty="0"/>
              <a:t>P1 19X</a:t>
            </a:r>
          </a:p>
        </p:txBody>
      </p:sp>
      <p:sp>
        <p:nvSpPr>
          <p:cNvPr id="44" name="TextBox 43"/>
          <p:cNvSpPr txBox="1"/>
          <p:nvPr/>
        </p:nvSpPr>
        <p:spPr>
          <a:xfrm>
            <a:off x="6101609" y="1929122"/>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 2</a:t>
            </a:r>
          </a:p>
        </p:txBody>
      </p:sp>
      <p:sp>
        <p:nvSpPr>
          <p:cNvPr id="45" name="TextBox 44"/>
          <p:cNvSpPr txBox="1"/>
          <p:nvPr/>
        </p:nvSpPr>
        <p:spPr>
          <a:xfrm>
            <a:off x="6095405" y="2394177"/>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 3</a:t>
            </a:r>
          </a:p>
        </p:txBody>
      </p:sp>
      <p:sp>
        <p:nvSpPr>
          <p:cNvPr id="52" name="TextBox 51"/>
          <p:cNvSpPr txBox="1"/>
          <p:nvPr/>
        </p:nvSpPr>
        <p:spPr>
          <a:xfrm>
            <a:off x="6086109" y="2857451"/>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 4</a:t>
            </a:r>
          </a:p>
        </p:txBody>
      </p:sp>
      <p:sp>
        <p:nvSpPr>
          <p:cNvPr id="53" name="TextBox 52"/>
          <p:cNvSpPr txBox="1"/>
          <p:nvPr/>
        </p:nvSpPr>
        <p:spPr>
          <a:xfrm>
            <a:off x="2743200" y="2838993"/>
            <a:ext cx="65577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PROG</a:t>
            </a:r>
          </a:p>
        </p:txBody>
      </p:sp>
      <p:sp>
        <p:nvSpPr>
          <p:cNvPr id="3" name="TextBox 2">
            <a:extLst>
              <a:ext uri="{FF2B5EF4-FFF2-40B4-BE49-F238E27FC236}">
                <a16:creationId xmlns:a16="http://schemas.microsoft.com/office/drawing/2014/main" id="{1C1C276D-4076-F8AF-EF08-43B25D5D20A4}"/>
              </a:ext>
            </a:extLst>
          </p:cNvPr>
          <p:cNvSpPr txBox="1"/>
          <p:nvPr/>
        </p:nvSpPr>
        <p:spPr>
          <a:xfrm>
            <a:off x="6097363" y="1477130"/>
            <a:ext cx="412056" cy="274156"/>
          </a:xfrm>
          <a:prstGeom prst="rect">
            <a:avLst/>
          </a:prstGeom>
          <a:solidFill>
            <a:schemeClr val="tx1"/>
          </a:solid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solidFill>
                  <a:schemeClr val="bg1"/>
                </a:solidFill>
                <a:latin typeface="Arial" pitchFamily="18"/>
                <a:ea typeface="Microsoft YaHei" pitchFamily="2"/>
                <a:cs typeface="Lucida Sans" pitchFamily="2"/>
              </a:rPr>
              <a:t>P 1</a:t>
            </a: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13149</TotalTime>
  <Words>868</Words>
  <Application>Microsoft Office PowerPoint</Application>
  <PresentationFormat>On-screen Show (4:3)</PresentationFormat>
  <Paragraphs>101</Paragraphs>
  <Slides>6</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CDU Screen for Tacan</vt:lpstr>
      <vt:lpstr>UI Rules</vt:lpstr>
      <vt:lpstr>CDU Screens </vt:lpstr>
      <vt:lpstr>CDU Screens Tacan Selected </vt:lpstr>
      <vt:lpstr>CDU Screens Tacan Selected </vt:lpstr>
      <vt:lpstr>CDU Screens Tacan Selected </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CDU Screen for Nav Radio</dc:title>
  <dc:creator>aerotraincorp@outlook.com</dc:creator>
  <cp:lastModifiedBy>Aero 1</cp:lastModifiedBy>
  <cp:revision>9</cp:revision>
  <dcterms:created xsi:type="dcterms:W3CDTF">2024-09-24T18:54:37Z</dcterms:created>
  <dcterms:modified xsi:type="dcterms:W3CDTF">2024-10-23T20:17:12Z</dcterms:modified>
</cp:coreProperties>
</file>