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62" r:id="rId3"/>
    <p:sldId id="263" r:id="rId4"/>
    <p:sldId id="265" r:id="rId5"/>
    <p:sldId id="266" r:id="rId6"/>
    <p:sldId id="264" r:id="rId7"/>
    <p:sldId id="267" r:id="rId8"/>
    <p:sldId id="268" r:id="rId9"/>
    <p:sldId id="269" r:id="rId10"/>
    <p:sldId id="270" r:id="rId11"/>
    <p:sldId id="271" r:id="rId12"/>
    <p:sldId id="274" r:id="rId13"/>
    <p:sldId id="272" r:id="rId14"/>
    <p:sldId id="277"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EB5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9980" autoAdjust="0"/>
    <p:restoredTop sz="94660"/>
  </p:normalViewPr>
  <p:slideViewPr>
    <p:cSldViewPr snapToGrid="0">
      <p:cViewPr>
        <p:scale>
          <a:sx n="110" d="100"/>
          <a:sy n="110" d="100"/>
        </p:scale>
        <p:origin x="-1637" y="-37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9AD0F-EF24-49DF-8719-42C9BCF25DD2}" type="datetimeFigureOut">
              <a:rPr lang="en-US" smtClean="0"/>
              <a:pPr/>
              <a:t>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3234C-1A90-4641-8EB9-BC3AE97ACE46}" type="slidenum">
              <a:rPr lang="en-US" smtClean="0"/>
              <a:pPr/>
              <a:t>‹#›</a:t>
            </a:fld>
            <a:endParaRPr lang="en-US" dirty="0"/>
          </a:p>
        </p:txBody>
      </p:sp>
    </p:spTree>
    <p:extLst>
      <p:ext uri="{BB962C8B-B14F-4D97-AF65-F5344CB8AC3E}">
        <p14:creationId xmlns:p14="http://schemas.microsoft.com/office/powerpoint/2010/main" xmlns="" val="230197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381000" y="693738"/>
            <a:ext cx="6096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800" y="4343400"/>
            <a:ext cx="5486400" cy="276999"/>
          </a:xfrm>
        </p:spPr>
        <p:txBody>
          <a:bodyPr>
            <a:sp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9B9E0C0-A32C-3361-2AA5-D497F45597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69133FF0-6C82-5C8D-B2AD-108576711F6F}"/>
              </a:ext>
            </a:extLst>
          </p:cNvPr>
          <p:cNvSpPr>
            <a:spLocks noGrp="1" noRot="1" noChangeAspect="1" noResize="1"/>
          </p:cNvSpPr>
          <p:nvPr>
            <p:ph type="sldImg"/>
          </p:nvPr>
        </p:nvSpPr>
        <p:spPr>
          <a:xfrm>
            <a:off x="381000" y="693738"/>
            <a:ext cx="6096000" cy="34290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xmlns="" id="{88AFCDB1-2EC4-F4BA-EC1D-937DB49CB639}"/>
              </a:ext>
            </a:extLst>
          </p:cNvPr>
          <p:cNvSpPr txBox="1">
            <a:spLocks noGrp="1"/>
          </p:cNvSpPr>
          <p:nvPr>
            <p:ph type="body" sz="quarter" idx="1"/>
          </p:nvPr>
        </p:nvSpPr>
        <p:spPr>
          <a:xfrm>
            <a:off x="685800" y="4343400"/>
            <a:ext cx="5486400" cy="276999"/>
          </a:xfrm>
        </p:spPr>
        <p:txBody>
          <a:bodyPr>
            <a:spAutoFit/>
          </a:bodyPr>
          <a:lstStyle/>
          <a:p>
            <a:endParaRPr lang="en-US" dirty="0"/>
          </a:p>
        </p:txBody>
      </p:sp>
    </p:spTree>
    <p:extLst>
      <p:ext uri="{BB962C8B-B14F-4D97-AF65-F5344CB8AC3E}">
        <p14:creationId xmlns:p14="http://schemas.microsoft.com/office/powerpoint/2010/main" xmlns="" val="3411029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E86D44-283E-069E-A6DE-66B78A781E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47021D6-BFC6-0B57-E896-D5697BD858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725A5FB-7AF3-1DE2-EDAF-8F642B7610BA}"/>
              </a:ext>
            </a:extLst>
          </p:cNvPr>
          <p:cNvSpPr>
            <a:spLocks noGrp="1"/>
          </p:cNvSpPr>
          <p:nvPr>
            <p:ph type="dt" sz="half" idx="10"/>
          </p:nvPr>
        </p:nvSpPr>
        <p:spPr/>
        <p:txBody>
          <a:bodyPr/>
          <a:lstStyle/>
          <a:p>
            <a:fld id="{FE20FD48-AE46-4182-8507-E51F0C47CC0A}" type="datetimeFigureOut">
              <a:rPr lang="en-US" smtClean="0"/>
              <a:pPr/>
              <a:t>2/4/2025</a:t>
            </a:fld>
            <a:endParaRPr lang="en-US" dirty="0"/>
          </a:p>
        </p:txBody>
      </p:sp>
      <p:sp>
        <p:nvSpPr>
          <p:cNvPr id="5" name="Footer Placeholder 4">
            <a:extLst>
              <a:ext uri="{FF2B5EF4-FFF2-40B4-BE49-F238E27FC236}">
                <a16:creationId xmlns:a16="http://schemas.microsoft.com/office/drawing/2014/main" xmlns="" id="{2DD9A4CD-BD38-4D12-91C1-7E567B1437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62BAC51-8642-AE04-35B1-57931ED51C01}"/>
              </a:ext>
            </a:extLst>
          </p:cNvPr>
          <p:cNvSpPr>
            <a:spLocks noGrp="1"/>
          </p:cNvSpPr>
          <p:nvPr>
            <p:ph type="sldNum" sz="quarter" idx="12"/>
          </p:nvPr>
        </p:nvSpPr>
        <p:spPr/>
        <p:txBody>
          <a:bodyPr/>
          <a:lstStyle/>
          <a:p>
            <a:fld id="{06993F7A-1B14-4B32-AD79-6BDA5F4E8622}" type="slidenum">
              <a:rPr lang="en-US" smtClean="0"/>
              <a:pPr/>
              <a:t>‹#›</a:t>
            </a:fld>
            <a:endParaRPr lang="en-US" dirty="0"/>
          </a:p>
        </p:txBody>
      </p:sp>
    </p:spTree>
    <p:extLst>
      <p:ext uri="{BB962C8B-B14F-4D97-AF65-F5344CB8AC3E}">
        <p14:creationId xmlns:p14="http://schemas.microsoft.com/office/powerpoint/2010/main" xmlns="" val="2729494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32B135-D192-231A-952D-CFAD227FF3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EF0C819-7176-72C7-0682-EDC6C6EAEA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BDFD819-8D6F-4521-BABC-604D69968234}"/>
              </a:ext>
            </a:extLst>
          </p:cNvPr>
          <p:cNvSpPr>
            <a:spLocks noGrp="1"/>
          </p:cNvSpPr>
          <p:nvPr>
            <p:ph type="dt" sz="half" idx="10"/>
          </p:nvPr>
        </p:nvSpPr>
        <p:spPr/>
        <p:txBody>
          <a:bodyPr/>
          <a:lstStyle/>
          <a:p>
            <a:fld id="{FE20FD48-AE46-4182-8507-E51F0C47CC0A}" type="datetimeFigureOut">
              <a:rPr lang="en-US" smtClean="0"/>
              <a:pPr/>
              <a:t>2/4/2025</a:t>
            </a:fld>
            <a:endParaRPr lang="en-US" dirty="0"/>
          </a:p>
        </p:txBody>
      </p:sp>
      <p:sp>
        <p:nvSpPr>
          <p:cNvPr id="5" name="Footer Placeholder 4">
            <a:extLst>
              <a:ext uri="{FF2B5EF4-FFF2-40B4-BE49-F238E27FC236}">
                <a16:creationId xmlns:a16="http://schemas.microsoft.com/office/drawing/2014/main" xmlns="" id="{9A91EDF4-82BF-9DEB-38C8-4FB20F9E06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19B5A4AE-C623-2AEC-46A8-174AFD46EA2B}"/>
              </a:ext>
            </a:extLst>
          </p:cNvPr>
          <p:cNvSpPr>
            <a:spLocks noGrp="1"/>
          </p:cNvSpPr>
          <p:nvPr>
            <p:ph type="sldNum" sz="quarter" idx="12"/>
          </p:nvPr>
        </p:nvSpPr>
        <p:spPr/>
        <p:txBody>
          <a:bodyPr/>
          <a:lstStyle/>
          <a:p>
            <a:fld id="{06993F7A-1B14-4B32-AD79-6BDA5F4E8622}" type="slidenum">
              <a:rPr lang="en-US" smtClean="0"/>
              <a:pPr/>
              <a:t>‹#›</a:t>
            </a:fld>
            <a:endParaRPr lang="en-US" dirty="0"/>
          </a:p>
        </p:txBody>
      </p:sp>
    </p:spTree>
    <p:extLst>
      <p:ext uri="{BB962C8B-B14F-4D97-AF65-F5344CB8AC3E}">
        <p14:creationId xmlns:p14="http://schemas.microsoft.com/office/powerpoint/2010/main" xmlns="" val="4149453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C6CEED4-8D94-5FA8-E3F5-B4C27F40F1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D940A2F7-72ED-35A6-AEA5-CBF065B2D6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C6A513D-74F3-7E7D-86A9-D5293CF43B54}"/>
              </a:ext>
            </a:extLst>
          </p:cNvPr>
          <p:cNvSpPr>
            <a:spLocks noGrp="1"/>
          </p:cNvSpPr>
          <p:nvPr>
            <p:ph type="dt" sz="half" idx="10"/>
          </p:nvPr>
        </p:nvSpPr>
        <p:spPr/>
        <p:txBody>
          <a:bodyPr/>
          <a:lstStyle/>
          <a:p>
            <a:fld id="{FE20FD48-AE46-4182-8507-E51F0C47CC0A}" type="datetimeFigureOut">
              <a:rPr lang="en-US" smtClean="0"/>
              <a:pPr/>
              <a:t>2/4/2025</a:t>
            </a:fld>
            <a:endParaRPr lang="en-US" dirty="0"/>
          </a:p>
        </p:txBody>
      </p:sp>
      <p:sp>
        <p:nvSpPr>
          <p:cNvPr id="5" name="Footer Placeholder 4">
            <a:extLst>
              <a:ext uri="{FF2B5EF4-FFF2-40B4-BE49-F238E27FC236}">
                <a16:creationId xmlns:a16="http://schemas.microsoft.com/office/drawing/2014/main" xmlns="" id="{3C71AB68-E066-A326-ED1D-3E1FC1B415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DC5B2452-B2DA-BF0B-A440-9C9151B781E2}"/>
              </a:ext>
            </a:extLst>
          </p:cNvPr>
          <p:cNvSpPr>
            <a:spLocks noGrp="1"/>
          </p:cNvSpPr>
          <p:nvPr>
            <p:ph type="sldNum" sz="quarter" idx="12"/>
          </p:nvPr>
        </p:nvSpPr>
        <p:spPr/>
        <p:txBody>
          <a:bodyPr/>
          <a:lstStyle/>
          <a:p>
            <a:fld id="{06993F7A-1B14-4B32-AD79-6BDA5F4E8622}" type="slidenum">
              <a:rPr lang="en-US" smtClean="0"/>
              <a:pPr/>
              <a:t>‹#›</a:t>
            </a:fld>
            <a:endParaRPr lang="en-US" dirty="0"/>
          </a:p>
        </p:txBody>
      </p:sp>
    </p:spTree>
    <p:extLst>
      <p:ext uri="{BB962C8B-B14F-4D97-AF65-F5344CB8AC3E}">
        <p14:creationId xmlns:p14="http://schemas.microsoft.com/office/powerpoint/2010/main" xmlns="" val="262886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1B3021-6146-B29A-3774-BCD4834A65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C140199-5924-1A19-5143-9ADCD548A0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C815A47-8A8E-9062-D13C-5EBF7B84C69A}"/>
              </a:ext>
            </a:extLst>
          </p:cNvPr>
          <p:cNvSpPr>
            <a:spLocks noGrp="1"/>
          </p:cNvSpPr>
          <p:nvPr>
            <p:ph type="dt" sz="half" idx="10"/>
          </p:nvPr>
        </p:nvSpPr>
        <p:spPr/>
        <p:txBody>
          <a:bodyPr/>
          <a:lstStyle/>
          <a:p>
            <a:fld id="{FE20FD48-AE46-4182-8507-E51F0C47CC0A}" type="datetimeFigureOut">
              <a:rPr lang="en-US" smtClean="0"/>
              <a:pPr/>
              <a:t>2/4/2025</a:t>
            </a:fld>
            <a:endParaRPr lang="en-US" dirty="0"/>
          </a:p>
        </p:txBody>
      </p:sp>
      <p:sp>
        <p:nvSpPr>
          <p:cNvPr id="5" name="Footer Placeholder 4">
            <a:extLst>
              <a:ext uri="{FF2B5EF4-FFF2-40B4-BE49-F238E27FC236}">
                <a16:creationId xmlns:a16="http://schemas.microsoft.com/office/drawing/2014/main" xmlns="" id="{D9B04A19-BEA1-AD38-2BEC-A20F575454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A63F1466-CC02-E629-29FA-2800109A63A0}"/>
              </a:ext>
            </a:extLst>
          </p:cNvPr>
          <p:cNvSpPr>
            <a:spLocks noGrp="1"/>
          </p:cNvSpPr>
          <p:nvPr>
            <p:ph type="sldNum" sz="quarter" idx="12"/>
          </p:nvPr>
        </p:nvSpPr>
        <p:spPr/>
        <p:txBody>
          <a:bodyPr/>
          <a:lstStyle/>
          <a:p>
            <a:fld id="{06993F7A-1B14-4B32-AD79-6BDA5F4E8622}" type="slidenum">
              <a:rPr lang="en-US" smtClean="0"/>
              <a:pPr/>
              <a:t>‹#›</a:t>
            </a:fld>
            <a:endParaRPr lang="en-US" dirty="0"/>
          </a:p>
        </p:txBody>
      </p:sp>
    </p:spTree>
    <p:extLst>
      <p:ext uri="{BB962C8B-B14F-4D97-AF65-F5344CB8AC3E}">
        <p14:creationId xmlns:p14="http://schemas.microsoft.com/office/powerpoint/2010/main" xmlns="" val="565830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99D982-3F18-3D20-DB2B-B367C4812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183477BF-34FC-BE62-1E6B-D140486FD9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59449B7-F33E-BC95-0941-6B787AA8813C}"/>
              </a:ext>
            </a:extLst>
          </p:cNvPr>
          <p:cNvSpPr>
            <a:spLocks noGrp="1"/>
          </p:cNvSpPr>
          <p:nvPr>
            <p:ph type="dt" sz="half" idx="10"/>
          </p:nvPr>
        </p:nvSpPr>
        <p:spPr/>
        <p:txBody>
          <a:bodyPr/>
          <a:lstStyle/>
          <a:p>
            <a:fld id="{FE20FD48-AE46-4182-8507-E51F0C47CC0A}" type="datetimeFigureOut">
              <a:rPr lang="en-US" smtClean="0"/>
              <a:pPr/>
              <a:t>2/4/2025</a:t>
            </a:fld>
            <a:endParaRPr lang="en-US" dirty="0"/>
          </a:p>
        </p:txBody>
      </p:sp>
      <p:sp>
        <p:nvSpPr>
          <p:cNvPr id="5" name="Footer Placeholder 4">
            <a:extLst>
              <a:ext uri="{FF2B5EF4-FFF2-40B4-BE49-F238E27FC236}">
                <a16:creationId xmlns:a16="http://schemas.microsoft.com/office/drawing/2014/main" xmlns="" id="{27F4E22D-8424-2F45-C42B-B0D40843F4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4FB13BE8-3171-4E55-0456-01812D92E742}"/>
              </a:ext>
            </a:extLst>
          </p:cNvPr>
          <p:cNvSpPr>
            <a:spLocks noGrp="1"/>
          </p:cNvSpPr>
          <p:nvPr>
            <p:ph type="sldNum" sz="quarter" idx="12"/>
          </p:nvPr>
        </p:nvSpPr>
        <p:spPr/>
        <p:txBody>
          <a:bodyPr/>
          <a:lstStyle/>
          <a:p>
            <a:fld id="{06993F7A-1B14-4B32-AD79-6BDA5F4E8622}" type="slidenum">
              <a:rPr lang="en-US" smtClean="0"/>
              <a:pPr/>
              <a:t>‹#›</a:t>
            </a:fld>
            <a:endParaRPr lang="en-US" dirty="0"/>
          </a:p>
        </p:txBody>
      </p:sp>
    </p:spTree>
    <p:extLst>
      <p:ext uri="{BB962C8B-B14F-4D97-AF65-F5344CB8AC3E}">
        <p14:creationId xmlns:p14="http://schemas.microsoft.com/office/powerpoint/2010/main" xmlns="" val="3480525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778F19-2279-C45B-1C81-59288F83EA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3B653A6-28C8-AC0A-A6CF-2711D7D9B2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C9EFF74-3973-728F-76FA-23DED666D5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AF958E6-222B-D2D2-785E-B7148314B2E1}"/>
              </a:ext>
            </a:extLst>
          </p:cNvPr>
          <p:cNvSpPr>
            <a:spLocks noGrp="1"/>
          </p:cNvSpPr>
          <p:nvPr>
            <p:ph type="dt" sz="half" idx="10"/>
          </p:nvPr>
        </p:nvSpPr>
        <p:spPr/>
        <p:txBody>
          <a:bodyPr/>
          <a:lstStyle/>
          <a:p>
            <a:fld id="{FE20FD48-AE46-4182-8507-E51F0C47CC0A}" type="datetimeFigureOut">
              <a:rPr lang="en-US" smtClean="0"/>
              <a:pPr/>
              <a:t>2/4/2025</a:t>
            </a:fld>
            <a:endParaRPr lang="en-US" dirty="0"/>
          </a:p>
        </p:txBody>
      </p:sp>
      <p:sp>
        <p:nvSpPr>
          <p:cNvPr id="6" name="Footer Placeholder 5">
            <a:extLst>
              <a:ext uri="{FF2B5EF4-FFF2-40B4-BE49-F238E27FC236}">
                <a16:creationId xmlns:a16="http://schemas.microsoft.com/office/drawing/2014/main" xmlns="" id="{F80D0215-28B7-FF9B-9BD7-6664765749C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93D4BA0C-9D3F-4099-4C75-B4EBBBFB854C}"/>
              </a:ext>
            </a:extLst>
          </p:cNvPr>
          <p:cNvSpPr>
            <a:spLocks noGrp="1"/>
          </p:cNvSpPr>
          <p:nvPr>
            <p:ph type="sldNum" sz="quarter" idx="12"/>
          </p:nvPr>
        </p:nvSpPr>
        <p:spPr/>
        <p:txBody>
          <a:bodyPr/>
          <a:lstStyle/>
          <a:p>
            <a:fld id="{06993F7A-1B14-4B32-AD79-6BDA5F4E8622}" type="slidenum">
              <a:rPr lang="en-US" smtClean="0"/>
              <a:pPr/>
              <a:t>‹#›</a:t>
            </a:fld>
            <a:endParaRPr lang="en-US" dirty="0"/>
          </a:p>
        </p:txBody>
      </p:sp>
    </p:spTree>
    <p:extLst>
      <p:ext uri="{BB962C8B-B14F-4D97-AF65-F5344CB8AC3E}">
        <p14:creationId xmlns:p14="http://schemas.microsoft.com/office/powerpoint/2010/main" xmlns="" val="253994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A158DE-6560-54FC-B762-7C7B7FC2B5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5DFC689-3968-F012-DD92-CB261D1029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2BD8B08-C80E-7C76-1311-E44CCA0FE9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47161DD1-3DDC-2214-DF13-79AF61686C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F5C881B-0E56-263D-E252-60F8D43A9F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DAF945C-946B-CB5C-9A72-ABDCE833F45B}"/>
              </a:ext>
            </a:extLst>
          </p:cNvPr>
          <p:cNvSpPr>
            <a:spLocks noGrp="1"/>
          </p:cNvSpPr>
          <p:nvPr>
            <p:ph type="dt" sz="half" idx="10"/>
          </p:nvPr>
        </p:nvSpPr>
        <p:spPr/>
        <p:txBody>
          <a:bodyPr/>
          <a:lstStyle/>
          <a:p>
            <a:fld id="{FE20FD48-AE46-4182-8507-E51F0C47CC0A}" type="datetimeFigureOut">
              <a:rPr lang="en-US" smtClean="0"/>
              <a:pPr/>
              <a:t>2/4/2025</a:t>
            </a:fld>
            <a:endParaRPr lang="en-US" dirty="0"/>
          </a:p>
        </p:txBody>
      </p:sp>
      <p:sp>
        <p:nvSpPr>
          <p:cNvPr id="8" name="Footer Placeholder 7">
            <a:extLst>
              <a:ext uri="{FF2B5EF4-FFF2-40B4-BE49-F238E27FC236}">
                <a16:creationId xmlns:a16="http://schemas.microsoft.com/office/drawing/2014/main" xmlns="" id="{437A0D2D-61B7-476F-5DA1-2ABD1DA0851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70C9D536-A32C-537C-49B4-C11528540A0C}"/>
              </a:ext>
            </a:extLst>
          </p:cNvPr>
          <p:cNvSpPr>
            <a:spLocks noGrp="1"/>
          </p:cNvSpPr>
          <p:nvPr>
            <p:ph type="sldNum" sz="quarter" idx="12"/>
          </p:nvPr>
        </p:nvSpPr>
        <p:spPr/>
        <p:txBody>
          <a:bodyPr/>
          <a:lstStyle/>
          <a:p>
            <a:fld id="{06993F7A-1B14-4B32-AD79-6BDA5F4E8622}" type="slidenum">
              <a:rPr lang="en-US" smtClean="0"/>
              <a:pPr/>
              <a:t>‹#›</a:t>
            </a:fld>
            <a:endParaRPr lang="en-US" dirty="0"/>
          </a:p>
        </p:txBody>
      </p:sp>
    </p:spTree>
    <p:extLst>
      <p:ext uri="{BB962C8B-B14F-4D97-AF65-F5344CB8AC3E}">
        <p14:creationId xmlns:p14="http://schemas.microsoft.com/office/powerpoint/2010/main" xmlns="" val="165287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E0C191-BCFF-0800-A1D6-DC7A50CFA6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E917A5A0-AB7A-953A-6987-0350488CFC0A}"/>
              </a:ext>
            </a:extLst>
          </p:cNvPr>
          <p:cNvSpPr>
            <a:spLocks noGrp="1"/>
          </p:cNvSpPr>
          <p:nvPr>
            <p:ph type="dt" sz="half" idx="10"/>
          </p:nvPr>
        </p:nvSpPr>
        <p:spPr/>
        <p:txBody>
          <a:bodyPr/>
          <a:lstStyle/>
          <a:p>
            <a:fld id="{FE20FD48-AE46-4182-8507-E51F0C47CC0A}" type="datetimeFigureOut">
              <a:rPr lang="en-US" smtClean="0"/>
              <a:pPr/>
              <a:t>2/4/2025</a:t>
            </a:fld>
            <a:endParaRPr lang="en-US" dirty="0"/>
          </a:p>
        </p:txBody>
      </p:sp>
      <p:sp>
        <p:nvSpPr>
          <p:cNvPr id="4" name="Footer Placeholder 3">
            <a:extLst>
              <a:ext uri="{FF2B5EF4-FFF2-40B4-BE49-F238E27FC236}">
                <a16:creationId xmlns:a16="http://schemas.microsoft.com/office/drawing/2014/main" xmlns="" id="{3B4C40FF-CBFE-BB84-67B4-5C70827C908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248CEB13-88FA-E039-73D9-6CEAB68F7D2D}"/>
              </a:ext>
            </a:extLst>
          </p:cNvPr>
          <p:cNvSpPr>
            <a:spLocks noGrp="1"/>
          </p:cNvSpPr>
          <p:nvPr>
            <p:ph type="sldNum" sz="quarter" idx="12"/>
          </p:nvPr>
        </p:nvSpPr>
        <p:spPr/>
        <p:txBody>
          <a:bodyPr/>
          <a:lstStyle/>
          <a:p>
            <a:fld id="{06993F7A-1B14-4B32-AD79-6BDA5F4E8622}" type="slidenum">
              <a:rPr lang="en-US" smtClean="0"/>
              <a:pPr/>
              <a:t>‹#›</a:t>
            </a:fld>
            <a:endParaRPr lang="en-US" dirty="0"/>
          </a:p>
        </p:txBody>
      </p:sp>
    </p:spTree>
    <p:extLst>
      <p:ext uri="{BB962C8B-B14F-4D97-AF65-F5344CB8AC3E}">
        <p14:creationId xmlns:p14="http://schemas.microsoft.com/office/powerpoint/2010/main" xmlns="" val="173030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CB3AB91-301C-A83B-3519-C3CBEDD76CDE}"/>
              </a:ext>
            </a:extLst>
          </p:cNvPr>
          <p:cNvSpPr>
            <a:spLocks noGrp="1"/>
          </p:cNvSpPr>
          <p:nvPr>
            <p:ph type="dt" sz="half" idx="10"/>
          </p:nvPr>
        </p:nvSpPr>
        <p:spPr/>
        <p:txBody>
          <a:bodyPr/>
          <a:lstStyle/>
          <a:p>
            <a:fld id="{FE20FD48-AE46-4182-8507-E51F0C47CC0A}" type="datetimeFigureOut">
              <a:rPr lang="en-US" smtClean="0"/>
              <a:pPr/>
              <a:t>2/4/2025</a:t>
            </a:fld>
            <a:endParaRPr lang="en-US" dirty="0"/>
          </a:p>
        </p:txBody>
      </p:sp>
      <p:sp>
        <p:nvSpPr>
          <p:cNvPr id="3" name="Footer Placeholder 2">
            <a:extLst>
              <a:ext uri="{FF2B5EF4-FFF2-40B4-BE49-F238E27FC236}">
                <a16:creationId xmlns:a16="http://schemas.microsoft.com/office/drawing/2014/main" xmlns="" id="{B35DAF85-F5CF-50A5-AD29-A19B5504AB1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C40A7C4-5F8A-C350-A5E8-423377EA2A76}"/>
              </a:ext>
            </a:extLst>
          </p:cNvPr>
          <p:cNvSpPr>
            <a:spLocks noGrp="1"/>
          </p:cNvSpPr>
          <p:nvPr>
            <p:ph type="sldNum" sz="quarter" idx="12"/>
          </p:nvPr>
        </p:nvSpPr>
        <p:spPr/>
        <p:txBody>
          <a:bodyPr/>
          <a:lstStyle/>
          <a:p>
            <a:fld id="{06993F7A-1B14-4B32-AD79-6BDA5F4E8622}" type="slidenum">
              <a:rPr lang="en-US" smtClean="0"/>
              <a:pPr/>
              <a:t>‹#›</a:t>
            </a:fld>
            <a:endParaRPr lang="en-US" dirty="0"/>
          </a:p>
        </p:txBody>
      </p:sp>
    </p:spTree>
    <p:extLst>
      <p:ext uri="{BB962C8B-B14F-4D97-AF65-F5344CB8AC3E}">
        <p14:creationId xmlns:p14="http://schemas.microsoft.com/office/powerpoint/2010/main" xmlns="" val="484878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1FB8ED-ED2A-0C9F-80F9-41D65221CB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6F9A72AF-4E0C-A2FD-B0D5-B92D9727FB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D8107CA-E711-697E-B9D6-54D4B41DDA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22AEA18-6E73-F39C-ABD4-B924A4118288}"/>
              </a:ext>
            </a:extLst>
          </p:cNvPr>
          <p:cNvSpPr>
            <a:spLocks noGrp="1"/>
          </p:cNvSpPr>
          <p:nvPr>
            <p:ph type="dt" sz="half" idx="10"/>
          </p:nvPr>
        </p:nvSpPr>
        <p:spPr/>
        <p:txBody>
          <a:bodyPr/>
          <a:lstStyle/>
          <a:p>
            <a:fld id="{FE20FD48-AE46-4182-8507-E51F0C47CC0A}" type="datetimeFigureOut">
              <a:rPr lang="en-US" smtClean="0"/>
              <a:pPr/>
              <a:t>2/4/2025</a:t>
            </a:fld>
            <a:endParaRPr lang="en-US" dirty="0"/>
          </a:p>
        </p:txBody>
      </p:sp>
      <p:sp>
        <p:nvSpPr>
          <p:cNvPr id="6" name="Footer Placeholder 5">
            <a:extLst>
              <a:ext uri="{FF2B5EF4-FFF2-40B4-BE49-F238E27FC236}">
                <a16:creationId xmlns:a16="http://schemas.microsoft.com/office/drawing/2014/main" xmlns="" id="{0F1120A3-4E9D-7C12-BE7C-CBD6F91B590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F1C1A525-E5CD-9B6D-37DC-6728928C3FE8}"/>
              </a:ext>
            </a:extLst>
          </p:cNvPr>
          <p:cNvSpPr>
            <a:spLocks noGrp="1"/>
          </p:cNvSpPr>
          <p:nvPr>
            <p:ph type="sldNum" sz="quarter" idx="12"/>
          </p:nvPr>
        </p:nvSpPr>
        <p:spPr/>
        <p:txBody>
          <a:bodyPr/>
          <a:lstStyle/>
          <a:p>
            <a:fld id="{06993F7A-1B14-4B32-AD79-6BDA5F4E8622}" type="slidenum">
              <a:rPr lang="en-US" smtClean="0"/>
              <a:pPr/>
              <a:t>‹#›</a:t>
            </a:fld>
            <a:endParaRPr lang="en-US" dirty="0"/>
          </a:p>
        </p:txBody>
      </p:sp>
    </p:spTree>
    <p:extLst>
      <p:ext uri="{BB962C8B-B14F-4D97-AF65-F5344CB8AC3E}">
        <p14:creationId xmlns:p14="http://schemas.microsoft.com/office/powerpoint/2010/main" xmlns="" val="96724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FE3671-BD3F-CAE8-FE8C-789ED9C7D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4F12EC1E-C820-4516-A537-91F4567D7A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6E688636-0DD1-502E-64BD-970317C41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3B77231-F116-6D94-6406-8E73275A3B2D}"/>
              </a:ext>
            </a:extLst>
          </p:cNvPr>
          <p:cNvSpPr>
            <a:spLocks noGrp="1"/>
          </p:cNvSpPr>
          <p:nvPr>
            <p:ph type="dt" sz="half" idx="10"/>
          </p:nvPr>
        </p:nvSpPr>
        <p:spPr/>
        <p:txBody>
          <a:bodyPr/>
          <a:lstStyle/>
          <a:p>
            <a:fld id="{FE20FD48-AE46-4182-8507-E51F0C47CC0A}" type="datetimeFigureOut">
              <a:rPr lang="en-US" smtClean="0"/>
              <a:pPr/>
              <a:t>2/4/2025</a:t>
            </a:fld>
            <a:endParaRPr lang="en-US" dirty="0"/>
          </a:p>
        </p:txBody>
      </p:sp>
      <p:sp>
        <p:nvSpPr>
          <p:cNvPr id="6" name="Footer Placeholder 5">
            <a:extLst>
              <a:ext uri="{FF2B5EF4-FFF2-40B4-BE49-F238E27FC236}">
                <a16:creationId xmlns:a16="http://schemas.microsoft.com/office/drawing/2014/main" xmlns="" id="{3C506829-9B36-163F-2AE7-841AC122EE3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30F429E2-1E78-0C64-E6A4-E0A1205FE72C}"/>
              </a:ext>
            </a:extLst>
          </p:cNvPr>
          <p:cNvSpPr>
            <a:spLocks noGrp="1"/>
          </p:cNvSpPr>
          <p:nvPr>
            <p:ph type="sldNum" sz="quarter" idx="12"/>
          </p:nvPr>
        </p:nvSpPr>
        <p:spPr/>
        <p:txBody>
          <a:bodyPr/>
          <a:lstStyle/>
          <a:p>
            <a:fld id="{06993F7A-1B14-4B32-AD79-6BDA5F4E8622}" type="slidenum">
              <a:rPr lang="en-US" smtClean="0"/>
              <a:pPr/>
              <a:t>‹#›</a:t>
            </a:fld>
            <a:endParaRPr lang="en-US" dirty="0"/>
          </a:p>
        </p:txBody>
      </p:sp>
    </p:spTree>
    <p:extLst>
      <p:ext uri="{BB962C8B-B14F-4D97-AF65-F5344CB8AC3E}">
        <p14:creationId xmlns:p14="http://schemas.microsoft.com/office/powerpoint/2010/main" xmlns="" val="4081642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959E9A8-0A4D-BB1B-9E7D-A939F9A02A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DC14118-E53D-DCA2-0FF4-7B01F18726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66F77DF-C073-0FBA-1A09-7A31968CC9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0FD48-AE46-4182-8507-E51F0C47CC0A}" type="datetimeFigureOut">
              <a:rPr lang="en-US" smtClean="0"/>
              <a:pPr/>
              <a:t>2/4/2025</a:t>
            </a:fld>
            <a:endParaRPr lang="en-US" dirty="0"/>
          </a:p>
        </p:txBody>
      </p:sp>
      <p:sp>
        <p:nvSpPr>
          <p:cNvPr id="5" name="Footer Placeholder 4">
            <a:extLst>
              <a:ext uri="{FF2B5EF4-FFF2-40B4-BE49-F238E27FC236}">
                <a16:creationId xmlns:a16="http://schemas.microsoft.com/office/drawing/2014/main" xmlns="" id="{BA6A5475-8B45-220F-2A30-F1ACCA9F5D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E69E7607-71EE-179A-CCFA-AFFF5B5803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993F7A-1B14-4B32-AD79-6BDA5F4E8622}" type="slidenum">
              <a:rPr lang="en-US" smtClean="0"/>
              <a:pPr/>
              <a:t>‹#›</a:t>
            </a:fld>
            <a:endParaRPr lang="en-US" dirty="0"/>
          </a:p>
        </p:txBody>
      </p:sp>
    </p:spTree>
    <p:extLst>
      <p:ext uri="{BB962C8B-B14F-4D97-AF65-F5344CB8AC3E}">
        <p14:creationId xmlns:p14="http://schemas.microsoft.com/office/powerpoint/2010/main" xmlns="" val="124465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935738" y="314029"/>
            <a:ext cx="8228763" cy="701731"/>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US" sz="2200" b="1" dirty="0" smtClean="0">
                <a:latin typeface="Arial" pitchFamily="34" charset="0"/>
                <a:cs typeface="Arial" pitchFamily="34" charset="0"/>
              </a:rPr>
              <a:t>UHF </a:t>
            </a:r>
            <a:r>
              <a:rPr lang="en-US" sz="2200" b="1" dirty="0">
                <a:latin typeface="Arial" pitchFamily="34" charset="0"/>
                <a:cs typeface="Arial" pitchFamily="34" charset="0"/>
              </a:rPr>
              <a:t>RCP Screens</a:t>
            </a:r>
            <a:br>
              <a:rPr lang="en-US" sz="2200" b="1" dirty="0">
                <a:latin typeface="Arial" pitchFamily="34" charset="0"/>
                <a:cs typeface="Arial" pitchFamily="34" charset="0"/>
              </a:rPr>
            </a:br>
            <a:endParaRPr lang="en-US" sz="2200" b="1" dirty="0">
              <a:latin typeface="Arial" pitchFamily="34" charset="0"/>
              <a:cs typeface="Arial" pitchFamily="34" charset="0"/>
            </a:endParaRPr>
          </a:p>
        </p:txBody>
      </p:sp>
      <p:sp>
        <p:nvSpPr>
          <p:cNvPr id="4" name="Rectangle 3"/>
          <p:cNvSpPr/>
          <p:nvPr/>
        </p:nvSpPr>
        <p:spPr>
          <a:xfrm>
            <a:off x="4837569" y="947326"/>
            <a:ext cx="2575561" cy="1473604"/>
          </a:xfrm>
          <a:prstGeom prst="rect">
            <a:avLst/>
          </a:prstGeom>
          <a:solidFill>
            <a:schemeClr val="bg2"/>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400" dirty="0">
              <a:latin typeface="Arial" pitchFamily="18"/>
              <a:ea typeface="Microsoft YaHei" pitchFamily="2"/>
              <a:cs typeface="Lucida Sans" pitchFamily="2"/>
            </a:endParaRPr>
          </a:p>
        </p:txBody>
      </p:sp>
      <p:sp>
        <p:nvSpPr>
          <p:cNvPr id="7" name="Freeform 6"/>
          <p:cNvSpPr/>
          <p:nvPr/>
        </p:nvSpPr>
        <p:spPr>
          <a:xfrm>
            <a:off x="4054116" y="2086982"/>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400" dirty="0">
              <a:latin typeface="Arial" pitchFamily="18"/>
              <a:ea typeface="Microsoft YaHei" pitchFamily="2"/>
              <a:cs typeface="Lucida Sans" pitchFamily="2"/>
            </a:endParaRPr>
          </a:p>
        </p:txBody>
      </p:sp>
      <p:sp>
        <p:nvSpPr>
          <p:cNvPr id="29" name="Freeform 28"/>
          <p:cNvSpPr/>
          <p:nvPr/>
        </p:nvSpPr>
        <p:spPr>
          <a:xfrm>
            <a:off x="7671002" y="1184627"/>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400" dirty="0">
              <a:latin typeface="Arial" pitchFamily="18"/>
              <a:ea typeface="Microsoft YaHei" pitchFamily="2"/>
              <a:cs typeface="Lucida Sans" pitchFamily="2"/>
            </a:endParaRPr>
          </a:p>
        </p:txBody>
      </p:sp>
      <p:sp>
        <p:nvSpPr>
          <p:cNvPr id="30" name="Freeform 29"/>
          <p:cNvSpPr/>
          <p:nvPr/>
        </p:nvSpPr>
        <p:spPr>
          <a:xfrm>
            <a:off x="7671002" y="1635969"/>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400" dirty="0">
              <a:latin typeface="Arial" pitchFamily="18"/>
              <a:ea typeface="Microsoft YaHei" pitchFamily="2"/>
              <a:cs typeface="Lucida Sans" pitchFamily="2"/>
            </a:endParaRPr>
          </a:p>
        </p:txBody>
      </p:sp>
      <p:sp>
        <p:nvSpPr>
          <p:cNvPr id="31" name="Freeform 30"/>
          <p:cNvSpPr/>
          <p:nvPr/>
        </p:nvSpPr>
        <p:spPr>
          <a:xfrm>
            <a:off x="7671002" y="2089595"/>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400" dirty="0">
              <a:latin typeface="Arial" pitchFamily="18"/>
              <a:ea typeface="Microsoft YaHei" pitchFamily="2"/>
              <a:cs typeface="Lucida Sans" pitchFamily="2"/>
            </a:endParaRPr>
          </a:p>
        </p:txBody>
      </p:sp>
      <p:sp>
        <p:nvSpPr>
          <p:cNvPr id="41" name="Rectangular Callout 40"/>
          <p:cNvSpPr/>
          <p:nvPr/>
        </p:nvSpPr>
        <p:spPr>
          <a:xfrm>
            <a:off x="8432072" y="954568"/>
            <a:ext cx="3546567" cy="276509"/>
          </a:xfrm>
          <a:prstGeom prst="wedgeRectCallout">
            <a:avLst>
              <a:gd name="adj1" fmla="val -59215"/>
              <a:gd name="adj2" fmla="val 79037"/>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050" dirty="0" smtClean="0">
                <a:solidFill>
                  <a:schemeClr val="tx1"/>
                </a:solidFill>
              </a:rPr>
              <a:t>Display Select: Frequency/ Channel / Guard (See Note 5)</a:t>
            </a:r>
            <a:endParaRPr lang="en-US" sz="1050" dirty="0">
              <a:solidFill>
                <a:schemeClr val="tx1"/>
              </a:solidFill>
            </a:endParaRPr>
          </a:p>
        </p:txBody>
      </p:sp>
      <p:sp>
        <p:nvSpPr>
          <p:cNvPr id="56" name="Right Arrow 55"/>
          <p:cNvSpPr/>
          <p:nvPr/>
        </p:nvSpPr>
        <p:spPr>
          <a:xfrm>
            <a:off x="4188783" y="2165131"/>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1" name="Left Arrow 60"/>
          <p:cNvSpPr/>
          <p:nvPr/>
        </p:nvSpPr>
        <p:spPr>
          <a:xfrm>
            <a:off x="7776789" y="1250731"/>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2" name="Left Arrow 61"/>
          <p:cNvSpPr/>
          <p:nvPr/>
        </p:nvSpPr>
        <p:spPr>
          <a:xfrm>
            <a:off x="7783320" y="1707931"/>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4" name="Left Arrow 63"/>
          <p:cNvSpPr/>
          <p:nvPr/>
        </p:nvSpPr>
        <p:spPr>
          <a:xfrm>
            <a:off x="7781148" y="2165131"/>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9" name="TextBox 8">
            <a:extLst>
              <a:ext uri="{FF2B5EF4-FFF2-40B4-BE49-F238E27FC236}">
                <a16:creationId xmlns:a16="http://schemas.microsoft.com/office/drawing/2014/main" xmlns="" id="{596F0F7F-EFE9-6334-EC12-94DEE56076BA}"/>
              </a:ext>
            </a:extLst>
          </p:cNvPr>
          <p:cNvSpPr txBox="1"/>
          <p:nvPr/>
        </p:nvSpPr>
        <p:spPr>
          <a:xfrm>
            <a:off x="3007285" y="582989"/>
            <a:ext cx="6095234" cy="369332"/>
          </a:xfrm>
          <a:prstGeom prst="rect">
            <a:avLst/>
          </a:prstGeom>
          <a:noFill/>
        </p:spPr>
        <p:txBody>
          <a:bodyPr wrap="square">
            <a:spAutoFit/>
          </a:bodyPr>
          <a:lstStyle/>
          <a:p>
            <a:pPr algn="ctr"/>
            <a:r>
              <a:rPr lang="en-US" sz="1600" dirty="0"/>
              <a:t> </a:t>
            </a:r>
            <a:r>
              <a:rPr lang="en-US" b="1" dirty="0" smtClean="0">
                <a:latin typeface="+mj-lt"/>
                <a:ea typeface="+mj-ea"/>
                <a:cs typeface="+mj-cs"/>
              </a:rPr>
              <a:t>Main Screen at Power u</a:t>
            </a:r>
            <a:r>
              <a:rPr lang="en-US" b="1" dirty="0">
                <a:latin typeface="+mj-lt"/>
                <a:ea typeface="+mj-ea"/>
                <a:cs typeface="+mj-cs"/>
              </a:rPr>
              <a:t>p</a:t>
            </a:r>
          </a:p>
        </p:txBody>
      </p:sp>
      <p:sp>
        <p:nvSpPr>
          <p:cNvPr id="3" name="TextBox 2">
            <a:extLst>
              <a:ext uri="{FF2B5EF4-FFF2-40B4-BE49-F238E27FC236}">
                <a16:creationId xmlns:a16="http://schemas.microsoft.com/office/drawing/2014/main" xmlns="" id="{D73C959E-C707-2DE1-F19C-0AB8CC786CD6}"/>
              </a:ext>
            </a:extLst>
          </p:cNvPr>
          <p:cNvSpPr txBox="1"/>
          <p:nvPr/>
        </p:nvSpPr>
        <p:spPr>
          <a:xfrm>
            <a:off x="5580724" y="2099987"/>
            <a:ext cx="764249" cy="259473"/>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200" b="1" dirty="0" smtClean="0">
                <a:latin typeface="Arial" pitchFamily="18"/>
                <a:ea typeface="Microsoft YaHei" pitchFamily="2"/>
                <a:cs typeface="Lucida Sans" pitchFamily="2"/>
              </a:rPr>
              <a:t>VOL </a:t>
            </a:r>
            <a:r>
              <a:rPr lang="en-US" sz="1200" b="1" dirty="0">
                <a:latin typeface="Arial" pitchFamily="18"/>
                <a:ea typeface="Microsoft YaHei" pitchFamily="2"/>
                <a:cs typeface="Lucida Sans" pitchFamily="2"/>
              </a:rPr>
              <a:t>10</a:t>
            </a:r>
          </a:p>
        </p:txBody>
      </p:sp>
      <p:sp>
        <p:nvSpPr>
          <p:cNvPr id="28" name="Oval 27"/>
          <p:cNvSpPr/>
          <p:nvPr/>
        </p:nvSpPr>
        <p:spPr>
          <a:xfrm>
            <a:off x="4003723" y="2493030"/>
            <a:ext cx="666206" cy="6466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3" name="Oval 32"/>
          <p:cNvSpPr/>
          <p:nvPr/>
        </p:nvSpPr>
        <p:spPr>
          <a:xfrm>
            <a:off x="4114759" y="2591001"/>
            <a:ext cx="457200" cy="44413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4" name="Oval 33"/>
          <p:cNvSpPr/>
          <p:nvPr/>
        </p:nvSpPr>
        <p:spPr>
          <a:xfrm>
            <a:off x="7617860" y="2514801"/>
            <a:ext cx="666206" cy="6466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7" name="Oval 36"/>
          <p:cNvSpPr/>
          <p:nvPr/>
        </p:nvSpPr>
        <p:spPr>
          <a:xfrm>
            <a:off x="7728896" y="2612772"/>
            <a:ext cx="457200" cy="44413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0" name="Rectangular Callout 39"/>
          <p:cNvSpPr/>
          <p:nvPr/>
        </p:nvSpPr>
        <p:spPr>
          <a:xfrm>
            <a:off x="1828799" y="2466877"/>
            <a:ext cx="1578028" cy="298898"/>
          </a:xfrm>
          <a:prstGeom prst="wedgeRectCallout">
            <a:avLst>
              <a:gd name="adj1" fmla="val 104933"/>
              <a:gd name="adj2" fmla="val 72474"/>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050" dirty="0" smtClean="0">
                <a:solidFill>
                  <a:schemeClr val="tx1"/>
                </a:solidFill>
              </a:rPr>
              <a:t>Press PWR UP/ PWR DN (See Note 1)</a:t>
            </a:r>
            <a:endParaRPr lang="en-US" sz="1050" dirty="0">
              <a:solidFill>
                <a:schemeClr val="tx1"/>
              </a:solidFill>
            </a:endParaRPr>
          </a:p>
        </p:txBody>
      </p:sp>
      <p:sp>
        <p:nvSpPr>
          <p:cNvPr id="43" name="Rectangular Callout 42"/>
          <p:cNvSpPr/>
          <p:nvPr/>
        </p:nvSpPr>
        <p:spPr>
          <a:xfrm>
            <a:off x="8852739" y="2250959"/>
            <a:ext cx="2697202" cy="355228"/>
          </a:xfrm>
          <a:prstGeom prst="wedgeRectCallout">
            <a:avLst>
              <a:gd name="adj1" fmla="val -74525"/>
              <a:gd name="adj2" fmla="val 48055"/>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050" dirty="0" smtClean="0">
                <a:solidFill>
                  <a:schemeClr val="tx1"/>
                </a:solidFill>
              </a:rPr>
              <a:t>Outer Dial Tune FRQ MHz / Select Channel (See Note 6) </a:t>
            </a:r>
            <a:endParaRPr lang="en-US" sz="1050" dirty="0">
              <a:solidFill>
                <a:schemeClr val="tx1"/>
              </a:solidFill>
            </a:endParaRPr>
          </a:p>
        </p:txBody>
      </p:sp>
      <p:sp>
        <p:nvSpPr>
          <p:cNvPr id="46" name="Rectangular Callout 45"/>
          <p:cNvSpPr/>
          <p:nvPr/>
        </p:nvSpPr>
        <p:spPr>
          <a:xfrm>
            <a:off x="1544781" y="311727"/>
            <a:ext cx="2860964" cy="438467"/>
          </a:xfrm>
          <a:prstGeom prst="wedgeRectCallout">
            <a:avLst>
              <a:gd name="adj1" fmla="val 104374"/>
              <a:gd name="adj2" fmla="val 168510"/>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r>
              <a:rPr lang="en-US" sz="1050" dirty="0" smtClean="0">
                <a:solidFill>
                  <a:schemeClr val="tx1"/>
                </a:solidFill>
              </a:rPr>
              <a:t>Display </a:t>
            </a:r>
            <a:r>
              <a:rPr lang="en-US" sz="1050" b="1" dirty="0" smtClean="0">
                <a:solidFill>
                  <a:schemeClr val="tx1"/>
                </a:solidFill>
              </a:rPr>
              <a:t>“T”</a:t>
            </a:r>
            <a:r>
              <a:rPr lang="en-US" sz="1050" dirty="0" smtClean="0">
                <a:solidFill>
                  <a:schemeClr val="tx1"/>
                </a:solidFill>
              </a:rPr>
              <a:t> when </a:t>
            </a:r>
            <a:r>
              <a:rPr lang="en-US" sz="1050" dirty="0" smtClean="0">
                <a:solidFill>
                  <a:schemeClr val="tx1"/>
                </a:solidFill>
              </a:rPr>
              <a:t>PTT/TST </a:t>
            </a:r>
            <a:r>
              <a:rPr lang="en-US" sz="1050" dirty="0" smtClean="0">
                <a:solidFill>
                  <a:schemeClr val="tx1"/>
                </a:solidFill>
              </a:rPr>
              <a:t>is pressed </a:t>
            </a:r>
            <a:r>
              <a:rPr lang="en-US" sz="1050" dirty="0" smtClean="0">
                <a:solidFill>
                  <a:schemeClr val="tx1"/>
                </a:solidFill>
              </a:rPr>
              <a:t>or </a:t>
            </a:r>
            <a:r>
              <a:rPr lang="en-US" sz="1050" b="1" dirty="0" smtClean="0">
                <a:solidFill>
                  <a:schemeClr val="tx1"/>
                </a:solidFill>
              </a:rPr>
              <a:t>MN</a:t>
            </a:r>
            <a:r>
              <a:rPr lang="en-US" sz="1050" dirty="0" smtClean="0">
                <a:solidFill>
                  <a:schemeClr val="tx1"/>
                </a:solidFill>
              </a:rPr>
              <a:t> or </a:t>
            </a:r>
            <a:r>
              <a:rPr lang="en-US" sz="1050" b="1" dirty="0" smtClean="0">
                <a:solidFill>
                  <a:schemeClr val="tx1"/>
                </a:solidFill>
              </a:rPr>
              <a:t>GD</a:t>
            </a:r>
            <a:r>
              <a:rPr lang="en-US" sz="1050" dirty="0" smtClean="0">
                <a:solidFill>
                  <a:schemeClr val="tx1"/>
                </a:solidFill>
              </a:rPr>
              <a:t> when Main or Guard is received (See </a:t>
            </a:r>
            <a:r>
              <a:rPr lang="en-US" sz="1050" dirty="0" smtClean="0">
                <a:solidFill>
                  <a:schemeClr val="tx1"/>
                </a:solidFill>
              </a:rPr>
              <a:t>Note </a:t>
            </a:r>
            <a:r>
              <a:rPr lang="en-US" sz="1050" dirty="0" smtClean="0">
                <a:solidFill>
                  <a:schemeClr val="tx1"/>
                </a:solidFill>
              </a:rPr>
              <a:t>3&amp;7)</a:t>
            </a:r>
            <a:endParaRPr lang="en-US" sz="1050" dirty="0">
              <a:solidFill>
                <a:schemeClr val="tx1"/>
              </a:solidFill>
            </a:endParaRPr>
          </a:p>
        </p:txBody>
      </p:sp>
      <p:sp>
        <p:nvSpPr>
          <p:cNvPr id="44" name="Rectangular Callout 43"/>
          <p:cNvSpPr/>
          <p:nvPr/>
        </p:nvSpPr>
        <p:spPr>
          <a:xfrm>
            <a:off x="8875696" y="2661052"/>
            <a:ext cx="1652175" cy="351072"/>
          </a:xfrm>
          <a:prstGeom prst="wedgeRectCallout">
            <a:avLst>
              <a:gd name="adj1" fmla="val -99490"/>
              <a:gd name="adj2" fmla="val -1796"/>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050" dirty="0" smtClean="0">
                <a:solidFill>
                  <a:schemeClr val="tx1"/>
                </a:solidFill>
              </a:rPr>
              <a:t>Inner Dial Tune FRQ KHz (See Note 6)</a:t>
            </a:r>
            <a:endParaRPr lang="en-US" sz="1050" dirty="0">
              <a:solidFill>
                <a:schemeClr val="tx1"/>
              </a:solidFill>
            </a:endParaRPr>
          </a:p>
        </p:txBody>
      </p:sp>
      <p:sp>
        <p:nvSpPr>
          <p:cNvPr id="47" name="TextBox 46"/>
          <p:cNvSpPr txBox="1"/>
          <p:nvPr/>
        </p:nvSpPr>
        <p:spPr>
          <a:xfrm>
            <a:off x="106283" y="3184486"/>
            <a:ext cx="12002590" cy="3539430"/>
          </a:xfrm>
          <a:prstGeom prst="rect">
            <a:avLst/>
          </a:prstGeom>
          <a:noFill/>
        </p:spPr>
        <p:txBody>
          <a:bodyPr wrap="square" rtlCol="0">
            <a:spAutoFit/>
          </a:bodyPr>
          <a:lstStyle/>
          <a:p>
            <a:pPr marL="342900" indent="-342900">
              <a:buFont typeface="+mj-lt"/>
              <a:buAutoNum type="arabicPeriod"/>
            </a:pPr>
            <a:r>
              <a:rPr lang="en-US" sz="1400" dirty="0" smtClean="0"/>
              <a:t>Press  LH knob button to power up. Press &amp; hold for more than 3 sec to power off.. </a:t>
            </a:r>
            <a:r>
              <a:rPr lang="en-US" sz="1400" dirty="0" smtClean="0">
                <a:solidFill>
                  <a:srgbClr val="00B0F0"/>
                </a:solidFill>
              </a:rPr>
              <a:t>(Send ‘1’ for ON </a:t>
            </a:r>
            <a:r>
              <a:rPr lang="en-US" sz="1400" dirty="0" smtClean="0">
                <a:solidFill>
                  <a:srgbClr val="00B0F0"/>
                </a:solidFill>
              </a:rPr>
              <a:t>/ </a:t>
            </a:r>
            <a:r>
              <a:rPr lang="en-US" sz="1400" dirty="0" smtClean="0">
                <a:solidFill>
                  <a:srgbClr val="00B0F0"/>
                </a:solidFill>
              </a:rPr>
              <a:t>‘0’ for OFF </a:t>
            </a:r>
            <a:r>
              <a:rPr lang="en-US" sz="1400" dirty="0" smtClean="0">
                <a:solidFill>
                  <a:srgbClr val="00B0F0"/>
                </a:solidFill>
              </a:rPr>
              <a:t>on </a:t>
            </a:r>
            <a:r>
              <a:rPr lang="en-US" sz="1400" dirty="0" smtClean="0">
                <a:solidFill>
                  <a:srgbClr val="00B0F0"/>
                </a:solidFill>
              </a:rPr>
              <a:t>corresponding data stream byte (</a:t>
            </a:r>
            <a:r>
              <a:rPr lang="en-US" sz="1400" dirty="0" smtClean="0">
                <a:solidFill>
                  <a:srgbClr val="00B0F0"/>
                </a:solidFill>
              </a:rPr>
              <a:t>byte# </a:t>
            </a:r>
            <a:r>
              <a:rPr lang="en-US" sz="1400" dirty="0" smtClean="0">
                <a:solidFill>
                  <a:srgbClr val="00B0F0"/>
                </a:solidFill>
              </a:rPr>
              <a:t>5).</a:t>
            </a:r>
          </a:p>
          <a:p>
            <a:pPr marL="342900" indent="-342900">
              <a:buFont typeface="+mj-lt"/>
              <a:buAutoNum type="arabicPeriod"/>
            </a:pPr>
            <a:r>
              <a:rPr lang="en-US" sz="1400" dirty="0" smtClean="0"/>
              <a:t>To increase volume rotate </a:t>
            </a:r>
            <a:r>
              <a:rPr lang="en-US" sz="1400" dirty="0" err="1" smtClean="0"/>
              <a:t>LH</a:t>
            </a:r>
            <a:r>
              <a:rPr lang="en-US" sz="1400" dirty="0" smtClean="0"/>
              <a:t> inner dial clockwise. To decrease rotate counter clockwise. There are 21 volume level (0 to 20) without roll-over.</a:t>
            </a:r>
          </a:p>
          <a:p>
            <a:pPr marL="342900" indent="-342900">
              <a:buFont typeface="+mj-lt"/>
              <a:buAutoNum type="arabicPeriod"/>
            </a:pPr>
            <a:r>
              <a:rPr lang="en-US" sz="1400" dirty="0" smtClean="0"/>
              <a:t>“T” is displayed when UHF radio is transmitting. (PPT or TST </a:t>
            </a:r>
            <a:r>
              <a:rPr lang="en-US" sz="1400" dirty="0" smtClean="0"/>
              <a:t>pressed</a:t>
            </a:r>
            <a:r>
              <a:rPr lang="en-US" sz="1400" dirty="0" smtClean="0"/>
              <a:t>). “T” is displayed when the ASCII “1” is sent from interface unit to </a:t>
            </a:r>
            <a:r>
              <a:rPr lang="en-US" sz="1400" dirty="0" smtClean="0"/>
              <a:t>RCP. See note 7 for MN/GD display functio</a:t>
            </a:r>
            <a:r>
              <a:rPr lang="en-US" sz="1400" dirty="0" smtClean="0"/>
              <a:t>n.</a:t>
            </a:r>
            <a:endParaRPr lang="en-US" sz="1400" strike="sngStrike" dirty="0" smtClean="0"/>
          </a:p>
          <a:p>
            <a:pPr marL="342900" indent="-342900">
              <a:buFont typeface="+mj-lt"/>
              <a:buAutoNum type="arabicPeriod"/>
            </a:pPr>
            <a:r>
              <a:rPr lang="en-US" sz="1400" dirty="0" smtClean="0"/>
              <a:t> 1.0 KHz audio  tone is transmitted for 5 Sec when TST is pressed. If  PTT is pressed during TST transmission TST is inhibited.</a:t>
            </a:r>
            <a:r>
              <a:rPr lang="en-US" sz="1400" dirty="0" smtClean="0">
                <a:solidFill>
                  <a:srgbClr val="FF0000"/>
                </a:solidFill>
              </a:rPr>
              <a:t> </a:t>
            </a:r>
            <a:r>
              <a:rPr lang="en-US" sz="1400" dirty="0" smtClean="0">
                <a:solidFill>
                  <a:srgbClr val="00B0F0"/>
                </a:solidFill>
              </a:rPr>
              <a:t>(When TST is pressed the value </a:t>
            </a:r>
            <a:r>
              <a:rPr lang="en-US" sz="1400" dirty="0" smtClean="0">
                <a:solidFill>
                  <a:srgbClr val="00B0F0"/>
                </a:solidFill>
                <a:latin typeface="Times New Roman" pitchFamily="18" charset="0"/>
                <a:cs typeface="Times New Roman" pitchFamily="18" charset="0"/>
              </a:rPr>
              <a:t>‘1’ on the corresponding data stream byte (byte </a:t>
            </a:r>
            <a:r>
              <a:rPr lang="en-US" sz="1400" dirty="0" smtClean="0">
                <a:solidFill>
                  <a:srgbClr val="00B0F0"/>
                </a:solidFill>
                <a:latin typeface="Times New Roman" pitchFamily="18" charset="0"/>
                <a:cs typeface="Times New Roman" pitchFamily="18" charset="0"/>
              </a:rPr>
              <a:t>#3</a:t>
            </a:r>
            <a:r>
              <a:rPr lang="en-US" sz="1400" dirty="0" smtClean="0">
                <a:solidFill>
                  <a:srgbClr val="00B0F0"/>
                </a:solidFill>
                <a:latin typeface="Times New Roman" pitchFamily="18" charset="0"/>
                <a:cs typeface="Times New Roman" pitchFamily="18" charset="0"/>
              </a:rPr>
              <a:t>) will be sent, this value must return to ‘0’ after 5 sec.)</a:t>
            </a:r>
            <a:endParaRPr lang="en-US" sz="1400" dirty="0" smtClean="0">
              <a:solidFill>
                <a:srgbClr val="00B0F0"/>
              </a:solidFill>
            </a:endParaRPr>
          </a:p>
          <a:p>
            <a:pPr marL="342900" indent="-342900">
              <a:buFont typeface="+mj-lt"/>
              <a:buAutoNum type="arabicPeriod"/>
            </a:pPr>
            <a:r>
              <a:rPr lang="en-US" sz="1400" dirty="0" smtClean="0"/>
              <a:t>Pressing FRQ/CH soft button will scroll through displaying Main Frequency (FRQ) and Channel No(CH).</a:t>
            </a:r>
          </a:p>
          <a:p>
            <a:pPr marL="342900" indent="-342900">
              <a:buFont typeface="+mj-lt"/>
              <a:buAutoNum type="arabicPeriod"/>
            </a:pPr>
            <a:r>
              <a:rPr lang="en-US" sz="1400" dirty="0" smtClean="0"/>
              <a:t>When FRQ is selected the RH outer knob tune MHz (In steps of 1 MHz) and RH inner knob tune KHz</a:t>
            </a:r>
            <a:r>
              <a:rPr lang="en-US" sz="1400" dirty="0" smtClean="0">
                <a:solidFill>
                  <a:srgbClr val="FF0000"/>
                </a:solidFill>
              </a:rPr>
              <a:t> </a:t>
            </a:r>
            <a:r>
              <a:rPr lang="en-US" sz="1400" dirty="0" smtClean="0"/>
              <a:t>(In steps of 25 KHz). When CH is selected the RH outer knob can be used to select a particular channel from a total of 20 preset channels. </a:t>
            </a:r>
          </a:p>
          <a:p>
            <a:pPr marL="342900" indent="-342900">
              <a:buFont typeface="+mj-lt"/>
              <a:buAutoNum type="arabicPeriod"/>
            </a:pPr>
            <a:r>
              <a:rPr lang="en-US" sz="1400" dirty="0" smtClean="0"/>
              <a:t>MN/BOTH function is for receiver selection. The soft button select either MN or MN/BOTH. In Main (MN)mode the transmitting and receiving is on the displayed channel. </a:t>
            </a:r>
            <a:r>
              <a:rPr lang="en-US" sz="1400" dirty="0" smtClean="0"/>
              <a:t>In BOTH receiver </a:t>
            </a:r>
            <a:r>
              <a:rPr lang="en-US" sz="1400" dirty="0" smtClean="0"/>
              <a:t>scan on both MN and GD and locks to the either </a:t>
            </a:r>
            <a:r>
              <a:rPr lang="en-US" sz="1400" dirty="0" smtClean="0"/>
              <a:t>frequency. Locked frequency annunciator ( MN or GD) is displayed </a:t>
            </a:r>
            <a:r>
              <a:rPr lang="en-US" sz="1400" dirty="0" smtClean="0"/>
              <a:t>at the same location as “T”.</a:t>
            </a:r>
            <a:r>
              <a:rPr lang="en-US" sz="1400" dirty="0" smtClean="0"/>
              <a:t> </a:t>
            </a:r>
            <a:r>
              <a:rPr lang="en-US" sz="1400" dirty="0" smtClean="0"/>
              <a:t>Transmission in this mode is on MN frequency. </a:t>
            </a:r>
            <a:r>
              <a:rPr lang="en-US" sz="1400" dirty="0" smtClean="0">
                <a:solidFill>
                  <a:srgbClr val="00B0F0"/>
                </a:solidFill>
              </a:rPr>
              <a:t>(Send </a:t>
            </a:r>
            <a:r>
              <a:rPr lang="en-US" sz="1400" dirty="0" smtClean="0">
                <a:solidFill>
                  <a:srgbClr val="00B0F0"/>
                </a:solidFill>
              </a:rPr>
              <a:t>‘0’ </a:t>
            </a:r>
            <a:r>
              <a:rPr lang="en-US" sz="1400" dirty="0" smtClean="0">
                <a:solidFill>
                  <a:srgbClr val="00B0F0"/>
                </a:solidFill>
              </a:rPr>
              <a:t>for </a:t>
            </a:r>
            <a:r>
              <a:rPr lang="en-US" sz="1400" dirty="0" smtClean="0">
                <a:solidFill>
                  <a:srgbClr val="00B0F0"/>
                </a:solidFill>
              </a:rPr>
              <a:t>MAIN </a:t>
            </a:r>
            <a:r>
              <a:rPr lang="en-US" sz="1400" dirty="0" smtClean="0">
                <a:solidFill>
                  <a:srgbClr val="00B0F0"/>
                </a:solidFill>
              </a:rPr>
              <a:t>or </a:t>
            </a:r>
            <a:r>
              <a:rPr lang="en-US" sz="1400" dirty="0" smtClean="0">
                <a:solidFill>
                  <a:srgbClr val="00B0F0"/>
                </a:solidFill>
              </a:rPr>
              <a:t>‘1’ </a:t>
            </a:r>
            <a:r>
              <a:rPr lang="en-US" sz="1400" dirty="0" smtClean="0">
                <a:solidFill>
                  <a:srgbClr val="00B0F0"/>
                </a:solidFill>
              </a:rPr>
              <a:t>for  MN/GD </a:t>
            </a:r>
            <a:r>
              <a:rPr lang="en-US" sz="1400" dirty="0" smtClean="0">
                <a:solidFill>
                  <a:srgbClr val="00B0F0"/>
                </a:solidFill>
              </a:rPr>
              <a:t>on </a:t>
            </a:r>
            <a:r>
              <a:rPr lang="en-US" sz="1400" dirty="0" smtClean="0">
                <a:solidFill>
                  <a:srgbClr val="00B0F0"/>
                </a:solidFill>
                <a:latin typeface="Times New Roman" pitchFamily="18" charset="0"/>
                <a:cs typeface="Times New Roman" pitchFamily="18" charset="0"/>
              </a:rPr>
              <a:t>corresponding</a:t>
            </a:r>
            <a:r>
              <a:rPr lang="en-US" sz="1400" dirty="0" smtClean="0">
                <a:solidFill>
                  <a:srgbClr val="00B0F0"/>
                </a:solidFill>
              </a:rPr>
              <a:t> </a:t>
            </a:r>
            <a:r>
              <a:rPr lang="en-US" sz="1400" dirty="0" smtClean="0">
                <a:solidFill>
                  <a:srgbClr val="00B0F0"/>
                </a:solidFill>
              </a:rPr>
              <a:t>data stream byte (byte </a:t>
            </a:r>
            <a:r>
              <a:rPr lang="en-US" sz="1400" dirty="0" smtClean="0">
                <a:solidFill>
                  <a:srgbClr val="00B0F0"/>
                </a:solidFill>
              </a:rPr>
              <a:t># </a:t>
            </a:r>
            <a:r>
              <a:rPr lang="en-US" sz="1400" dirty="0" smtClean="0">
                <a:solidFill>
                  <a:srgbClr val="00B0F0"/>
                </a:solidFill>
              </a:rPr>
              <a:t>2)). </a:t>
            </a:r>
          </a:p>
          <a:p>
            <a:pPr marL="342900" indent="-342900">
              <a:buFont typeface="+mj-lt"/>
              <a:buAutoNum type="arabicPeriod"/>
            </a:pPr>
            <a:r>
              <a:rPr lang="en-US" sz="1400" dirty="0" smtClean="0"/>
              <a:t>Squelch is switch on or off by pressing “SQ” soft button. SQ is highlighted when selected. </a:t>
            </a:r>
            <a:r>
              <a:rPr lang="en-US" sz="1400" dirty="0" smtClean="0">
                <a:solidFill>
                  <a:srgbClr val="00B0F0"/>
                </a:solidFill>
              </a:rPr>
              <a:t>(Send ‘1’ for ON or ‘0’ for OFF on the </a:t>
            </a:r>
            <a:r>
              <a:rPr lang="en-US" sz="1400" dirty="0" smtClean="0">
                <a:solidFill>
                  <a:srgbClr val="00B0F0"/>
                </a:solidFill>
                <a:latin typeface="Times New Roman" pitchFamily="18" charset="0"/>
                <a:cs typeface="Times New Roman" pitchFamily="18" charset="0"/>
              </a:rPr>
              <a:t>corresponding</a:t>
            </a:r>
            <a:r>
              <a:rPr lang="en-US" sz="1400" dirty="0" smtClean="0">
                <a:solidFill>
                  <a:srgbClr val="00B0F0"/>
                </a:solidFill>
              </a:rPr>
              <a:t> data stream byte (byte number 4)).</a:t>
            </a:r>
          </a:p>
          <a:p>
            <a:pPr marL="342900" indent="-342900">
              <a:buFont typeface="+mj-lt"/>
              <a:buAutoNum type="arabicPeriod"/>
            </a:pPr>
            <a:r>
              <a:rPr lang="en-US" sz="1400" dirty="0" smtClean="0"/>
              <a:t>Pressing the “PROG” soft button, displays the channel programming screen (shown in the next slide). In this mode a tuned frequency can be assigned to a selected channel.</a:t>
            </a:r>
            <a:endParaRPr lang="en-US" sz="1600" dirty="0"/>
          </a:p>
        </p:txBody>
      </p:sp>
      <p:sp>
        <p:nvSpPr>
          <p:cNvPr id="48" name="Rectangular Callout 47"/>
          <p:cNvSpPr/>
          <p:nvPr/>
        </p:nvSpPr>
        <p:spPr>
          <a:xfrm>
            <a:off x="5037593" y="2519351"/>
            <a:ext cx="1532431" cy="333457"/>
          </a:xfrm>
          <a:prstGeom prst="wedgeRectCallout">
            <a:avLst>
              <a:gd name="adj1" fmla="val -81228"/>
              <a:gd name="adj2" fmla="val 41889"/>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050" dirty="0" smtClean="0">
                <a:solidFill>
                  <a:schemeClr val="tx1"/>
                </a:solidFill>
              </a:rPr>
              <a:t>Inner Dial Volume </a:t>
            </a:r>
          </a:p>
          <a:p>
            <a:pPr algn="ctr"/>
            <a:r>
              <a:rPr lang="en-US" sz="1050" dirty="0" smtClean="0">
                <a:solidFill>
                  <a:schemeClr val="tx1"/>
                </a:solidFill>
              </a:rPr>
              <a:t>(See Note 2)</a:t>
            </a:r>
            <a:endParaRPr lang="en-US" sz="1050" dirty="0">
              <a:solidFill>
                <a:schemeClr val="tx1"/>
              </a:solidFill>
            </a:endParaRPr>
          </a:p>
        </p:txBody>
      </p:sp>
      <p:sp>
        <p:nvSpPr>
          <p:cNvPr id="49" name="TextBox 48">
            <a:extLst>
              <a:ext uri="{FF2B5EF4-FFF2-40B4-BE49-F238E27FC236}">
                <a16:creationId xmlns:a16="http://schemas.microsoft.com/office/drawing/2014/main" xmlns="" id="{D73C959E-C707-2DE1-F19C-0AB8CC786CD6}"/>
              </a:ext>
            </a:extLst>
          </p:cNvPr>
          <p:cNvSpPr txBox="1"/>
          <p:nvPr/>
        </p:nvSpPr>
        <p:spPr>
          <a:xfrm>
            <a:off x="4828834" y="1629232"/>
            <a:ext cx="520414" cy="259473"/>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200" b="1" dirty="0" smtClean="0">
                <a:latin typeface="Arial" pitchFamily="18"/>
                <a:ea typeface="Microsoft YaHei" pitchFamily="2"/>
                <a:cs typeface="Lucida Sans" pitchFamily="2"/>
              </a:rPr>
              <a:t>SQ</a:t>
            </a:r>
            <a:endParaRPr lang="en-US" sz="1200" b="1" dirty="0">
              <a:latin typeface="Arial" pitchFamily="18"/>
              <a:ea typeface="Microsoft YaHei" pitchFamily="2"/>
              <a:cs typeface="Lucida Sans" pitchFamily="2"/>
            </a:endParaRPr>
          </a:p>
        </p:txBody>
      </p:sp>
      <p:sp>
        <p:nvSpPr>
          <p:cNvPr id="52" name="TextBox 51">
            <a:extLst>
              <a:ext uri="{FF2B5EF4-FFF2-40B4-BE49-F238E27FC236}">
                <a16:creationId xmlns:a16="http://schemas.microsoft.com/office/drawing/2014/main" xmlns="" id="{D73C959E-C707-2DE1-F19C-0AB8CC786CD6}"/>
              </a:ext>
            </a:extLst>
          </p:cNvPr>
          <p:cNvSpPr txBox="1"/>
          <p:nvPr/>
        </p:nvSpPr>
        <p:spPr>
          <a:xfrm>
            <a:off x="6914999" y="1624878"/>
            <a:ext cx="490252" cy="259473"/>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200" b="1" dirty="0" smtClean="0">
                <a:latin typeface="Arial" pitchFamily="18"/>
                <a:ea typeface="Microsoft YaHei" pitchFamily="2"/>
                <a:cs typeface="Lucida Sans" pitchFamily="2"/>
              </a:rPr>
              <a:t>TST</a:t>
            </a:r>
            <a:endParaRPr lang="en-US" sz="1200" b="1" dirty="0">
              <a:latin typeface="Arial" pitchFamily="18"/>
              <a:ea typeface="Microsoft YaHei" pitchFamily="2"/>
              <a:cs typeface="Lucida Sans" pitchFamily="2"/>
            </a:endParaRPr>
          </a:p>
        </p:txBody>
      </p:sp>
      <p:sp>
        <p:nvSpPr>
          <p:cNvPr id="57" name="Rectangular Callout 56"/>
          <p:cNvSpPr/>
          <p:nvPr/>
        </p:nvSpPr>
        <p:spPr>
          <a:xfrm>
            <a:off x="8530991" y="1413946"/>
            <a:ext cx="2245866" cy="312477"/>
          </a:xfrm>
          <a:prstGeom prst="wedgeRectCallout">
            <a:avLst>
              <a:gd name="adj1" fmla="val -67881"/>
              <a:gd name="adj2" fmla="val 86124"/>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050" dirty="0" smtClean="0">
                <a:solidFill>
                  <a:schemeClr val="tx1"/>
                </a:solidFill>
              </a:rPr>
              <a:t>I KHz Test Transmission On /OFF (See Note 4) </a:t>
            </a:r>
            <a:endParaRPr lang="en-US" sz="1050" dirty="0">
              <a:solidFill>
                <a:schemeClr val="tx1"/>
              </a:solidFill>
            </a:endParaRPr>
          </a:p>
        </p:txBody>
      </p:sp>
      <p:sp>
        <p:nvSpPr>
          <p:cNvPr id="58" name="Rectangular Callout 57"/>
          <p:cNvSpPr/>
          <p:nvPr/>
        </p:nvSpPr>
        <p:spPr>
          <a:xfrm>
            <a:off x="8513575" y="1853727"/>
            <a:ext cx="1779956" cy="371459"/>
          </a:xfrm>
          <a:prstGeom prst="wedgeRectCallout">
            <a:avLst>
              <a:gd name="adj1" fmla="val -70505"/>
              <a:gd name="adj2" fmla="val 63869"/>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050" dirty="0" smtClean="0">
                <a:solidFill>
                  <a:schemeClr val="tx1"/>
                </a:solidFill>
              </a:rPr>
              <a:t>Select: Main or Both </a:t>
            </a:r>
          </a:p>
          <a:p>
            <a:pPr algn="ctr"/>
            <a:r>
              <a:rPr lang="en-US" sz="1050" dirty="0" smtClean="0">
                <a:solidFill>
                  <a:schemeClr val="tx1"/>
                </a:solidFill>
              </a:rPr>
              <a:t>(See Note 7) </a:t>
            </a:r>
            <a:endParaRPr lang="en-US" sz="1050" dirty="0">
              <a:solidFill>
                <a:schemeClr val="tx1"/>
              </a:solidFill>
            </a:endParaRPr>
          </a:p>
        </p:txBody>
      </p:sp>
      <p:sp>
        <p:nvSpPr>
          <p:cNvPr id="60" name="Rectangle 59"/>
          <p:cNvSpPr/>
          <p:nvPr/>
        </p:nvSpPr>
        <p:spPr>
          <a:xfrm>
            <a:off x="5555832" y="1141576"/>
            <a:ext cx="231154" cy="338554"/>
          </a:xfrm>
          <a:prstGeom prst="rect">
            <a:avLst/>
          </a:prstGeom>
        </p:spPr>
        <p:txBody>
          <a:bodyPr wrap="none">
            <a:spAutoFit/>
          </a:bodyPr>
          <a:lstStyle/>
          <a:p>
            <a:r>
              <a:rPr lang="en-US" sz="1600" dirty="0" smtClean="0"/>
              <a:t> </a:t>
            </a:r>
            <a:endParaRPr lang="en-US" sz="1600" dirty="0"/>
          </a:p>
        </p:txBody>
      </p:sp>
      <p:sp>
        <p:nvSpPr>
          <p:cNvPr id="63" name="Rectangle 62"/>
          <p:cNvSpPr/>
          <p:nvPr/>
        </p:nvSpPr>
        <p:spPr>
          <a:xfrm>
            <a:off x="4811253" y="2075572"/>
            <a:ext cx="681597" cy="276999"/>
          </a:xfrm>
          <a:prstGeom prst="rect">
            <a:avLst/>
          </a:prstGeom>
        </p:spPr>
        <p:txBody>
          <a:bodyPr wrap="none">
            <a:spAutoFit/>
          </a:bodyPr>
          <a:lstStyle/>
          <a:p>
            <a:pPr hangingPunct="0">
              <a:buSzPct val="45000"/>
              <a:defRPr sz="1400"/>
            </a:pPr>
            <a:r>
              <a:rPr lang="en-US" sz="1200" b="1" dirty="0" smtClean="0">
                <a:latin typeface="Arial" pitchFamily="18"/>
                <a:ea typeface="Microsoft YaHei" pitchFamily="2"/>
                <a:cs typeface="Lucida Sans" pitchFamily="2"/>
              </a:rPr>
              <a:t>PROG </a:t>
            </a:r>
          </a:p>
        </p:txBody>
      </p:sp>
      <p:sp>
        <p:nvSpPr>
          <p:cNvPr id="11" name="TextBox 10"/>
          <p:cNvSpPr txBox="1"/>
          <p:nvPr/>
        </p:nvSpPr>
        <p:spPr>
          <a:xfrm>
            <a:off x="4831038" y="1182015"/>
            <a:ext cx="1065867" cy="288904"/>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400" b="1" dirty="0" smtClean="0">
                <a:latin typeface="Arial" pitchFamily="18"/>
                <a:ea typeface="Microsoft YaHei" pitchFamily="2"/>
                <a:cs typeface="Lucida Sans" pitchFamily="2"/>
              </a:rPr>
              <a:t>225.00 </a:t>
            </a:r>
            <a:endParaRPr lang="en-US" sz="1400" b="1" dirty="0">
              <a:latin typeface="Arial" pitchFamily="18"/>
              <a:ea typeface="Microsoft YaHei" pitchFamily="2"/>
              <a:cs typeface="Lucida Sans" pitchFamily="2"/>
            </a:endParaRPr>
          </a:p>
        </p:txBody>
      </p:sp>
      <p:sp>
        <p:nvSpPr>
          <p:cNvPr id="5" name="Freeform 4"/>
          <p:cNvSpPr/>
          <p:nvPr/>
        </p:nvSpPr>
        <p:spPr>
          <a:xfrm>
            <a:off x="4054116" y="1182015"/>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400" dirty="0">
              <a:latin typeface="Arial" pitchFamily="18"/>
              <a:ea typeface="Microsoft YaHei" pitchFamily="2"/>
              <a:cs typeface="Lucida Sans" pitchFamily="2"/>
            </a:endParaRPr>
          </a:p>
        </p:txBody>
      </p:sp>
      <p:sp>
        <p:nvSpPr>
          <p:cNvPr id="54" name="Right Arrow 53"/>
          <p:cNvSpPr/>
          <p:nvPr/>
        </p:nvSpPr>
        <p:spPr>
          <a:xfrm>
            <a:off x="4197486" y="1250731"/>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5" name="Rectangle 64"/>
          <p:cNvSpPr/>
          <p:nvPr/>
        </p:nvSpPr>
        <p:spPr>
          <a:xfrm>
            <a:off x="6711140" y="1196009"/>
            <a:ext cx="365760" cy="26778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3" name="TextBox 12"/>
          <p:cNvSpPr txBox="1"/>
          <p:nvPr/>
        </p:nvSpPr>
        <p:spPr>
          <a:xfrm>
            <a:off x="6673129" y="1195645"/>
            <a:ext cx="849885" cy="259473"/>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200" b="1" dirty="0" smtClean="0">
                <a:solidFill>
                  <a:schemeClr val="bg1"/>
                </a:solidFill>
                <a:latin typeface="Arial" pitchFamily="18"/>
                <a:ea typeface="Microsoft YaHei" pitchFamily="2"/>
                <a:cs typeface="Lucida Sans" pitchFamily="2"/>
              </a:rPr>
              <a:t>FRQ</a:t>
            </a:r>
            <a:r>
              <a:rPr lang="en-US" sz="1200" b="1" dirty="0" smtClean="0">
                <a:latin typeface="Arial" pitchFamily="18"/>
                <a:ea typeface="Microsoft YaHei" pitchFamily="2"/>
                <a:cs typeface="Lucida Sans" pitchFamily="2"/>
              </a:rPr>
              <a:t>/CH</a:t>
            </a:r>
          </a:p>
        </p:txBody>
      </p:sp>
      <p:sp>
        <p:nvSpPr>
          <p:cNvPr id="66" name="Rectangle 65"/>
          <p:cNvSpPr/>
          <p:nvPr/>
        </p:nvSpPr>
        <p:spPr>
          <a:xfrm>
            <a:off x="209096" y="2810806"/>
            <a:ext cx="681597" cy="307777"/>
          </a:xfrm>
          <a:prstGeom prst="rect">
            <a:avLst/>
          </a:prstGeom>
        </p:spPr>
        <p:txBody>
          <a:bodyPr wrap="none">
            <a:spAutoFit/>
          </a:bodyPr>
          <a:lstStyle/>
          <a:p>
            <a:pPr hangingPunct="0">
              <a:buNone/>
              <a:defRPr sz="1400"/>
            </a:pPr>
            <a:r>
              <a:rPr lang="en-US" b="1" dirty="0" smtClean="0">
                <a:latin typeface="Arial" pitchFamily="18"/>
                <a:ea typeface="Microsoft YaHei" pitchFamily="2"/>
                <a:cs typeface="Lucida Sans" pitchFamily="2"/>
              </a:rPr>
              <a:t>Notes</a:t>
            </a:r>
            <a:endParaRPr lang="en-US" b="1" dirty="0">
              <a:latin typeface="Arial" pitchFamily="18"/>
              <a:ea typeface="Microsoft YaHei" pitchFamily="2"/>
              <a:cs typeface="Lucida Sans" pitchFamily="2"/>
            </a:endParaRPr>
          </a:p>
        </p:txBody>
      </p:sp>
      <p:sp>
        <p:nvSpPr>
          <p:cNvPr id="67" name="Rectangle 66"/>
          <p:cNvSpPr/>
          <p:nvPr/>
        </p:nvSpPr>
        <p:spPr>
          <a:xfrm>
            <a:off x="6558246" y="2070629"/>
            <a:ext cx="365760" cy="267788"/>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53" name="TextBox 52">
            <a:extLst>
              <a:ext uri="{FF2B5EF4-FFF2-40B4-BE49-F238E27FC236}">
                <a16:creationId xmlns:a16="http://schemas.microsoft.com/office/drawing/2014/main" xmlns="" id="{D73C959E-C707-2DE1-F19C-0AB8CC786CD6}"/>
              </a:ext>
            </a:extLst>
          </p:cNvPr>
          <p:cNvSpPr txBox="1"/>
          <p:nvPr/>
        </p:nvSpPr>
        <p:spPr>
          <a:xfrm>
            <a:off x="6553201" y="2086235"/>
            <a:ext cx="890343" cy="259473"/>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200" b="1" dirty="0" smtClean="0">
                <a:solidFill>
                  <a:schemeClr val="bg1"/>
                </a:solidFill>
                <a:latin typeface="Arial" pitchFamily="18"/>
                <a:ea typeface="Microsoft YaHei" pitchFamily="2"/>
                <a:cs typeface="Lucida Sans" pitchFamily="2"/>
              </a:rPr>
              <a:t>MN</a:t>
            </a:r>
            <a:r>
              <a:rPr lang="en-US" sz="1200" b="1" dirty="0" smtClean="0">
                <a:latin typeface="Arial" pitchFamily="18"/>
                <a:ea typeface="Microsoft YaHei" pitchFamily="2"/>
                <a:cs typeface="Lucida Sans" pitchFamily="2"/>
              </a:rPr>
              <a:t>/BOTH </a:t>
            </a:r>
            <a:endParaRPr lang="en-US" sz="1200" b="1" dirty="0">
              <a:latin typeface="Arial" pitchFamily="18"/>
              <a:ea typeface="Microsoft YaHei" pitchFamily="2"/>
              <a:cs typeface="Lucida Sans" pitchFamily="2"/>
            </a:endParaRPr>
          </a:p>
        </p:txBody>
      </p:sp>
      <p:sp>
        <p:nvSpPr>
          <p:cNvPr id="69" name="Rectangular Callout 68"/>
          <p:cNvSpPr/>
          <p:nvPr/>
        </p:nvSpPr>
        <p:spPr>
          <a:xfrm>
            <a:off x="812865" y="1712570"/>
            <a:ext cx="2262050" cy="324447"/>
          </a:xfrm>
          <a:prstGeom prst="wedgeRectCallout">
            <a:avLst>
              <a:gd name="adj1" fmla="val 91683"/>
              <a:gd name="adj2" fmla="val 62736"/>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050" dirty="0" smtClean="0">
                <a:solidFill>
                  <a:schemeClr val="tx1"/>
                </a:solidFill>
              </a:rPr>
              <a:t>Channel Program mode selection</a:t>
            </a:r>
            <a:r>
              <a:rPr lang="en-US" sz="1050" dirty="0" smtClean="0"/>
              <a:t> </a:t>
            </a:r>
            <a:r>
              <a:rPr lang="en-US" sz="1050" dirty="0" smtClean="0">
                <a:solidFill>
                  <a:schemeClr val="tx1"/>
                </a:solidFill>
              </a:rPr>
              <a:t>(See Note 9) </a:t>
            </a:r>
          </a:p>
        </p:txBody>
      </p:sp>
      <p:sp>
        <p:nvSpPr>
          <p:cNvPr id="70" name="Rectangular Callout 69"/>
          <p:cNvSpPr/>
          <p:nvPr/>
        </p:nvSpPr>
        <p:spPr>
          <a:xfrm>
            <a:off x="2263043" y="875992"/>
            <a:ext cx="1563188" cy="276509"/>
          </a:xfrm>
          <a:prstGeom prst="wedgeRectCallout">
            <a:avLst>
              <a:gd name="adj1" fmla="val 125965"/>
              <a:gd name="adj2" fmla="val 92565"/>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050" dirty="0" smtClean="0">
                <a:solidFill>
                  <a:schemeClr val="tx1"/>
                </a:solidFill>
              </a:rPr>
              <a:t>Tuned Frequency</a:t>
            </a:r>
            <a:endParaRPr lang="en-US" sz="1050" dirty="0">
              <a:solidFill>
                <a:schemeClr val="tx1"/>
              </a:solidFill>
            </a:endParaRPr>
          </a:p>
        </p:txBody>
      </p:sp>
      <p:sp>
        <p:nvSpPr>
          <p:cNvPr id="38" name="Rectangular Callout 37"/>
          <p:cNvSpPr/>
          <p:nvPr/>
        </p:nvSpPr>
        <p:spPr>
          <a:xfrm>
            <a:off x="2722218" y="1277535"/>
            <a:ext cx="1131917" cy="326439"/>
          </a:xfrm>
          <a:prstGeom prst="wedgeRectCallout">
            <a:avLst>
              <a:gd name="adj1" fmla="val 73746"/>
              <a:gd name="adj2" fmla="val 83761"/>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050" dirty="0" smtClean="0">
                <a:solidFill>
                  <a:schemeClr val="tx1"/>
                </a:solidFill>
              </a:rPr>
              <a:t>Squelch ON/OFF (See Note 8) </a:t>
            </a:r>
          </a:p>
        </p:txBody>
      </p:sp>
      <p:sp>
        <p:nvSpPr>
          <p:cNvPr id="6" name="Freeform 5"/>
          <p:cNvSpPr/>
          <p:nvPr/>
        </p:nvSpPr>
        <p:spPr>
          <a:xfrm>
            <a:off x="4054116" y="1633356"/>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400" dirty="0">
              <a:latin typeface="Arial" pitchFamily="18"/>
              <a:ea typeface="Microsoft YaHei" pitchFamily="2"/>
              <a:cs typeface="Lucida Sans" pitchFamily="2"/>
            </a:endParaRPr>
          </a:p>
        </p:txBody>
      </p:sp>
      <p:sp>
        <p:nvSpPr>
          <p:cNvPr id="55" name="Right Arrow 54"/>
          <p:cNvSpPr/>
          <p:nvPr/>
        </p:nvSpPr>
        <p:spPr>
          <a:xfrm>
            <a:off x="4201845" y="1707931"/>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45" name="TextBox 44"/>
          <p:cNvSpPr txBox="1"/>
          <p:nvPr/>
        </p:nvSpPr>
        <p:spPr>
          <a:xfrm>
            <a:off x="10542539" y="2620047"/>
            <a:ext cx="1566334" cy="646331"/>
          </a:xfrm>
          <a:prstGeom prst="rect">
            <a:avLst/>
          </a:prstGeom>
          <a:noFill/>
        </p:spPr>
        <p:txBody>
          <a:bodyPr wrap="square" rtlCol="0">
            <a:spAutoFit/>
          </a:bodyPr>
          <a:lstStyle/>
          <a:p>
            <a:r>
              <a:rPr lang="en-US" sz="1200" dirty="0" smtClean="0"/>
              <a:t>* PTT is the press to talk button on the trainer.</a:t>
            </a:r>
            <a:endParaRPr lang="en-US" sz="1200" dirty="0"/>
          </a:p>
        </p:txBody>
      </p:sp>
      <p:sp>
        <p:nvSpPr>
          <p:cNvPr id="50" name="TextBox 49"/>
          <p:cNvSpPr txBox="1"/>
          <p:nvPr/>
        </p:nvSpPr>
        <p:spPr>
          <a:xfrm>
            <a:off x="10397836" y="138545"/>
            <a:ext cx="990600" cy="276999"/>
          </a:xfrm>
          <a:prstGeom prst="rect">
            <a:avLst/>
          </a:prstGeom>
          <a:noFill/>
        </p:spPr>
        <p:txBody>
          <a:bodyPr wrap="square" rtlCol="0">
            <a:spAutoFit/>
          </a:bodyPr>
          <a:lstStyle/>
          <a:p>
            <a:r>
              <a:rPr lang="en-US" sz="1200" dirty="0" smtClean="0"/>
              <a:t>Feb 01 2024</a:t>
            </a:r>
            <a:endParaRPr lang="en-US" sz="1200" dirty="0"/>
          </a:p>
        </p:txBody>
      </p:sp>
      <p:sp>
        <p:nvSpPr>
          <p:cNvPr id="51" name="TextBox 50"/>
          <p:cNvSpPr txBox="1"/>
          <p:nvPr/>
        </p:nvSpPr>
        <p:spPr>
          <a:xfrm>
            <a:off x="235527" y="277091"/>
            <a:ext cx="692818" cy="369332"/>
          </a:xfrm>
          <a:prstGeom prst="rect">
            <a:avLst/>
          </a:prstGeom>
          <a:noFill/>
        </p:spPr>
        <p:txBody>
          <a:bodyPr wrap="none" rtlCol="0">
            <a:spAutoFit/>
          </a:bodyPr>
          <a:lstStyle/>
          <a:p>
            <a:r>
              <a:rPr lang="en-US" b="1" dirty="0" smtClean="0">
                <a:solidFill>
                  <a:srgbClr val="C00000"/>
                </a:solidFill>
              </a:rPr>
              <a:t>Final</a:t>
            </a:r>
            <a:r>
              <a:rPr lang="en-US" dirty="0" smtClean="0"/>
              <a:t> </a:t>
            </a:r>
            <a:endParaRPr lang="en-US" dirty="0"/>
          </a:p>
        </p:txBody>
      </p:sp>
      <p:sp>
        <p:nvSpPr>
          <p:cNvPr id="59" name="TextBox 58"/>
          <p:cNvSpPr txBox="1"/>
          <p:nvPr/>
        </p:nvSpPr>
        <p:spPr>
          <a:xfrm>
            <a:off x="5576456" y="1163784"/>
            <a:ext cx="919547" cy="307777"/>
          </a:xfrm>
          <a:prstGeom prst="rect">
            <a:avLst/>
          </a:prstGeom>
          <a:noFill/>
        </p:spPr>
        <p:txBody>
          <a:bodyPr wrap="none" rtlCol="0">
            <a:spAutoFit/>
          </a:bodyPr>
          <a:lstStyle/>
          <a:p>
            <a:r>
              <a:rPr lang="en-US" sz="1400" b="1" dirty="0" smtClean="0"/>
              <a:t>T/GD/MN</a:t>
            </a:r>
            <a:endParaRPr lang="en-US" sz="1400" b="1"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5738" y="314030"/>
            <a:ext cx="8228763" cy="397032"/>
          </a:xfrm>
          <a:prstGeom prst="rect">
            <a:avLst/>
          </a:prstGeom>
        </p:spPr>
        <p:txBody>
          <a:bodyPr vert="horz" wrap="square" lIns="91440" tIns="45720" rIns="91440" bIns="4572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defTabSz="914400" rtl="0" eaLnBrk="1" fontAlgn="auto" latinLnBrk="0" hangingPunct="1">
              <a:lnSpc>
                <a:spcPct val="90000"/>
              </a:lnSpc>
              <a:spcBef>
                <a:spcPct val="0"/>
              </a:spcBef>
              <a:spcAft>
                <a:spcPts val="0"/>
              </a:spcAft>
              <a:buClrTx/>
              <a:buSzPct val="45000"/>
              <a:buFont typeface="StarSymbol"/>
              <a:buNone/>
              <a:tabLst/>
              <a:defRPr/>
            </a:pPr>
            <a:r>
              <a:rPr kumimoji="0" lang="en-US" sz="2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UHF RCP			Interface Data Format </a:t>
            </a:r>
            <a:endParaRPr kumimoji="0" lang="en-US" sz="22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cxnSp>
        <p:nvCxnSpPr>
          <p:cNvPr id="5" name="Straight Arrow Connector 4"/>
          <p:cNvCxnSpPr/>
          <p:nvPr/>
        </p:nvCxnSpPr>
        <p:spPr>
          <a:xfrm flipV="1">
            <a:off x="3749040" y="515389"/>
            <a:ext cx="1463040" cy="1"/>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graphicFrame>
        <p:nvGraphicFramePr>
          <p:cNvPr id="26" name="Table 25"/>
          <p:cNvGraphicFramePr>
            <a:graphicFrameLocks noGrp="1"/>
          </p:cNvGraphicFramePr>
          <p:nvPr/>
        </p:nvGraphicFramePr>
        <p:xfrm>
          <a:off x="3914421" y="1123949"/>
          <a:ext cx="4616336" cy="5543502"/>
        </p:xfrm>
        <a:graphic>
          <a:graphicData uri="http://schemas.openxmlformats.org/drawingml/2006/table">
            <a:tbl>
              <a:tblPr firstRow="1" bandRow="1">
                <a:tableStyleId>{5C22544A-7EE6-4342-B048-85BDC9FD1C3A}</a:tableStyleId>
              </a:tblPr>
              <a:tblGrid>
                <a:gridCol w="2308168"/>
                <a:gridCol w="2308168"/>
              </a:tblGrid>
              <a:tr h="285057">
                <a:tc>
                  <a:txBody>
                    <a:bodyPr/>
                    <a:lstStyle/>
                    <a:p>
                      <a:r>
                        <a:rPr lang="en-US" sz="1400" b="1" dirty="0" smtClean="0"/>
                        <a:t>Volume</a:t>
                      </a:r>
                      <a:r>
                        <a:rPr lang="en-US" sz="1400" b="1" baseline="0" dirty="0" smtClean="0"/>
                        <a:t> Level</a:t>
                      </a:r>
                      <a:endParaRPr lang="en-US" sz="1400" b="1" dirty="0"/>
                    </a:p>
                  </a:txBody>
                  <a:tcPr/>
                </a:tc>
                <a:tc>
                  <a:txBody>
                    <a:bodyPr/>
                    <a:lstStyle/>
                    <a:p>
                      <a:r>
                        <a:rPr lang="en-US" sz="1400" b="1" dirty="0" smtClean="0"/>
                        <a:t>Send ASCII</a:t>
                      </a:r>
                      <a:endParaRPr lang="en-US" sz="1400" b="1" dirty="0"/>
                    </a:p>
                  </a:txBody>
                  <a:tcPr/>
                </a:tc>
              </a:tr>
              <a:tr h="249462">
                <a:tc>
                  <a:txBody>
                    <a:bodyPr/>
                    <a:lstStyle/>
                    <a:p>
                      <a:r>
                        <a:rPr lang="en-US" sz="1000" dirty="0" smtClean="0"/>
                        <a:t>0</a:t>
                      </a:r>
                      <a:endParaRPr lang="en-US" sz="1000" dirty="0"/>
                    </a:p>
                  </a:txBody>
                  <a:tcPr/>
                </a:tc>
                <a:tc>
                  <a:txBody>
                    <a:bodyPr/>
                    <a:lstStyle/>
                    <a:p>
                      <a:r>
                        <a:rPr lang="en-US" sz="1000" dirty="0" smtClean="0"/>
                        <a:t>00</a:t>
                      </a:r>
                      <a:endParaRPr lang="en-US" sz="1000" dirty="0"/>
                    </a:p>
                  </a:txBody>
                  <a:tcPr/>
                </a:tc>
              </a:tr>
              <a:tr h="249462">
                <a:tc>
                  <a:txBody>
                    <a:bodyPr/>
                    <a:lstStyle/>
                    <a:p>
                      <a:r>
                        <a:rPr lang="en-US" sz="1000" dirty="0" smtClean="0"/>
                        <a:t>1</a:t>
                      </a:r>
                      <a:endParaRPr lang="en-US" sz="1000" dirty="0"/>
                    </a:p>
                  </a:txBody>
                  <a:tcPr/>
                </a:tc>
                <a:tc>
                  <a:txBody>
                    <a:bodyPr/>
                    <a:lstStyle/>
                    <a:p>
                      <a:r>
                        <a:rPr lang="en-US" sz="1000" dirty="0" smtClean="0"/>
                        <a:t>01</a:t>
                      </a:r>
                      <a:endParaRPr lang="en-US" sz="1000" dirty="0"/>
                    </a:p>
                  </a:txBody>
                  <a:tcPr/>
                </a:tc>
              </a:tr>
              <a:tr h="249462">
                <a:tc>
                  <a:txBody>
                    <a:bodyPr/>
                    <a:lstStyle/>
                    <a:p>
                      <a:r>
                        <a:rPr lang="en-US" sz="1000" dirty="0" smtClean="0"/>
                        <a:t>2</a:t>
                      </a:r>
                      <a:endParaRPr lang="en-US" sz="1000" dirty="0"/>
                    </a:p>
                  </a:txBody>
                  <a:tcPr/>
                </a:tc>
                <a:tc>
                  <a:txBody>
                    <a:bodyPr/>
                    <a:lstStyle/>
                    <a:p>
                      <a:r>
                        <a:rPr lang="en-US" sz="1000" dirty="0" smtClean="0"/>
                        <a:t>04</a:t>
                      </a:r>
                      <a:endParaRPr lang="en-US" sz="1000" dirty="0"/>
                    </a:p>
                  </a:txBody>
                  <a:tcPr/>
                </a:tc>
              </a:tr>
              <a:tr h="249462">
                <a:tc>
                  <a:txBody>
                    <a:bodyPr/>
                    <a:lstStyle/>
                    <a:p>
                      <a:r>
                        <a:rPr lang="en-US" sz="1000" dirty="0" smtClean="0"/>
                        <a:t>3</a:t>
                      </a:r>
                      <a:endParaRPr lang="en-US" sz="1000" dirty="0"/>
                    </a:p>
                  </a:txBody>
                  <a:tcPr/>
                </a:tc>
                <a:tc>
                  <a:txBody>
                    <a:bodyPr/>
                    <a:lstStyle/>
                    <a:p>
                      <a:r>
                        <a:rPr lang="en-US" sz="1000" dirty="0" smtClean="0"/>
                        <a:t>07</a:t>
                      </a:r>
                      <a:endParaRPr lang="en-US" sz="1000" dirty="0"/>
                    </a:p>
                  </a:txBody>
                  <a:tcPr/>
                </a:tc>
              </a:tr>
              <a:tr h="249462">
                <a:tc>
                  <a:txBody>
                    <a:bodyPr/>
                    <a:lstStyle/>
                    <a:p>
                      <a:r>
                        <a:rPr lang="en-US" sz="1000" dirty="0" smtClean="0"/>
                        <a:t>4</a:t>
                      </a:r>
                      <a:endParaRPr lang="en-US" sz="1000" dirty="0"/>
                    </a:p>
                  </a:txBody>
                  <a:tcPr/>
                </a:tc>
                <a:tc>
                  <a:txBody>
                    <a:bodyPr/>
                    <a:lstStyle/>
                    <a:p>
                      <a:r>
                        <a:rPr lang="en-US" sz="1000" dirty="0" smtClean="0"/>
                        <a:t>12</a:t>
                      </a:r>
                      <a:endParaRPr lang="en-US" sz="1000" dirty="0"/>
                    </a:p>
                  </a:txBody>
                  <a:tcPr/>
                </a:tc>
              </a:tr>
              <a:tr h="249462">
                <a:tc>
                  <a:txBody>
                    <a:bodyPr/>
                    <a:lstStyle/>
                    <a:p>
                      <a:r>
                        <a:rPr lang="en-US" sz="1000" dirty="0" smtClean="0"/>
                        <a:t>5</a:t>
                      </a:r>
                      <a:endParaRPr lang="en-US" sz="1000" dirty="0"/>
                    </a:p>
                  </a:txBody>
                  <a:tcPr/>
                </a:tc>
                <a:tc>
                  <a:txBody>
                    <a:bodyPr/>
                    <a:lstStyle/>
                    <a:p>
                      <a:r>
                        <a:rPr lang="en-US" sz="1000" dirty="0" smtClean="0"/>
                        <a:t>17</a:t>
                      </a:r>
                      <a:endParaRPr lang="en-US" sz="1000" dirty="0"/>
                    </a:p>
                  </a:txBody>
                  <a:tcPr/>
                </a:tc>
              </a:tr>
              <a:tr h="249462">
                <a:tc>
                  <a:txBody>
                    <a:bodyPr/>
                    <a:lstStyle/>
                    <a:p>
                      <a:r>
                        <a:rPr lang="en-US" sz="1000" dirty="0" smtClean="0"/>
                        <a:t>6</a:t>
                      </a:r>
                      <a:endParaRPr lang="en-US" sz="1000" dirty="0"/>
                    </a:p>
                  </a:txBody>
                  <a:tcPr/>
                </a:tc>
                <a:tc>
                  <a:txBody>
                    <a:bodyPr/>
                    <a:lstStyle/>
                    <a:p>
                      <a:r>
                        <a:rPr lang="en-US" sz="1000" dirty="0" smtClean="0"/>
                        <a:t>22</a:t>
                      </a:r>
                      <a:endParaRPr lang="en-US" sz="1000" dirty="0"/>
                    </a:p>
                  </a:txBody>
                  <a:tcPr/>
                </a:tc>
              </a:tr>
              <a:tr h="249462">
                <a:tc>
                  <a:txBody>
                    <a:bodyPr/>
                    <a:lstStyle/>
                    <a:p>
                      <a:r>
                        <a:rPr lang="en-US" sz="1000" dirty="0" smtClean="0"/>
                        <a:t>7</a:t>
                      </a:r>
                      <a:endParaRPr lang="en-US" sz="1000" dirty="0"/>
                    </a:p>
                  </a:txBody>
                  <a:tcPr/>
                </a:tc>
                <a:tc>
                  <a:txBody>
                    <a:bodyPr/>
                    <a:lstStyle/>
                    <a:p>
                      <a:r>
                        <a:rPr lang="en-US" sz="1000" dirty="0" smtClean="0"/>
                        <a:t>27</a:t>
                      </a:r>
                      <a:endParaRPr lang="en-US" sz="1000" dirty="0"/>
                    </a:p>
                  </a:txBody>
                  <a:tcPr/>
                </a:tc>
              </a:tr>
              <a:tr h="249462">
                <a:tc>
                  <a:txBody>
                    <a:bodyPr/>
                    <a:lstStyle/>
                    <a:p>
                      <a:r>
                        <a:rPr lang="en-US" sz="1000" dirty="0" smtClean="0"/>
                        <a:t>8</a:t>
                      </a:r>
                      <a:endParaRPr lang="en-US" sz="1000" dirty="0"/>
                    </a:p>
                  </a:txBody>
                  <a:tcPr/>
                </a:tc>
                <a:tc>
                  <a:txBody>
                    <a:bodyPr/>
                    <a:lstStyle/>
                    <a:p>
                      <a:r>
                        <a:rPr lang="en-US" sz="1000" dirty="0" smtClean="0"/>
                        <a:t>32</a:t>
                      </a:r>
                      <a:endParaRPr lang="en-US" sz="1000" dirty="0"/>
                    </a:p>
                  </a:txBody>
                  <a:tcPr/>
                </a:tc>
              </a:tr>
              <a:tr h="249462">
                <a:tc>
                  <a:txBody>
                    <a:bodyPr/>
                    <a:lstStyle/>
                    <a:p>
                      <a:r>
                        <a:rPr lang="en-US" sz="1000" dirty="0" smtClean="0"/>
                        <a:t>9</a:t>
                      </a:r>
                      <a:endParaRPr lang="en-US" sz="1000" dirty="0"/>
                    </a:p>
                  </a:txBody>
                  <a:tcPr/>
                </a:tc>
                <a:tc>
                  <a:txBody>
                    <a:bodyPr/>
                    <a:lstStyle/>
                    <a:p>
                      <a:r>
                        <a:rPr lang="en-US" sz="1000" dirty="0" smtClean="0"/>
                        <a:t>37</a:t>
                      </a:r>
                      <a:endParaRPr lang="en-US" sz="1000" dirty="0"/>
                    </a:p>
                  </a:txBody>
                  <a:tcPr/>
                </a:tc>
              </a:tr>
              <a:tr h="249462">
                <a:tc>
                  <a:txBody>
                    <a:bodyPr/>
                    <a:lstStyle/>
                    <a:p>
                      <a:r>
                        <a:rPr lang="en-US" sz="1000" dirty="0" smtClean="0"/>
                        <a:t>10</a:t>
                      </a:r>
                      <a:endParaRPr lang="en-US" sz="1000" dirty="0"/>
                    </a:p>
                  </a:txBody>
                  <a:tcPr/>
                </a:tc>
                <a:tc>
                  <a:txBody>
                    <a:bodyPr/>
                    <a:lstStyle/>
                    <a:p>
                      <a:r>
                        <a:rPr lang="en-US" sz="1000" dirty="0" smtClean="0"/>
                        <a:t>42</a:t>
                      </a:r>
                      <a:endParaRPr lang="en-US" sz="1000" dirty="0"/>
                    </a:p>
                  </a:txBody>
                  <a:tcPr/>
                </a:tc>
              </a:tr>
              <a:tr h="249462">
                <a:tc>
                  <a:txBody>
                    <a:bodyPr/>
                    <a:lstStyle/>
                    <a:p>
                      <a:r>
                        <a:rPr lang="en-US" sz="1000" dirty="0" smtClean="0"/>
                        <a:t>11</a:t>
                      </a:r>
                      <a:endParaRPr lang="en-US" sz="1000" dirty="0"/>
                    </a:p>
                  </a:txBody>
                  <a:tcPr/>
                </a:tc>
                <a:tc>
                  <a:txBody>
                    <a:bodyPr/>
                    <a:lstStyle/>
                    <a:p>
                      <a:r>
                        <a:rPr lang="en-US" sz="1000" dirty="0" smtClean="0"/>
                        <a:t>47</a:t>
                      </a:r>
                      <a:endParaRPr lang="en-US" sz="1000" dirty="0"/>
                    </a:p>
                  </a:txBody>
                  <a:tcPr/>
                </a:tc>
              </a:tr>
              <a:tr h="249462">
                <a:tc>
                  <a:txBody>
                    <a:bodyPr/>
                    <a:lstStyle/>
                    <a:p>
                      <a:r>
                        <a:rPr lang="en-US" sz="1000" dirty="0" smtClean="0"/>
                        <a:t>12</a:t>
                      </a:r>
                      <a:endParaRPr lang="en-US" sz="1000" dirty="0"/>
                    </a:p>
                  </a:txBody>
                  <a:tcPr/>
                </a:tc>
                <a:tc>
                  <a:txBody>
                    <a:bodyPr/>
                    <a:lstStyle/>
                    <a:p>
                      <a:r>
                        <a:rPr lang="en-US" sz="1000" dirty="0" smtClean="0"/>
                        <a:t>52</a:t>
                      </a:r>
                      <a:endParaRPr lang="en-US" sz="1000" dirty="0"/>
                    </a:p>
                  </a:txBody>
                  <a:tcPr/>
                </a:tc>
              </a:tr>
              <a:tr h="249462">
                <a:tc>
                  <a:txBody>
                    <a:bodyPr/>
                    <a:lstStyle/>
                    <a:p>
                      <a:r>
                        <a:rPr lang="en-US" sz="1000" dirty="0" smtClean="0"/>
                        <a:t>13</a:t>
                      </a:r>
                      <a:endParaRPr lang="en-US" sz="1000" dirty="0"/>
                    </a:p>
                  </a:txBody>
                  <a:tcPr/>
                </a:tc>
                <a:tc>
                  <a:txBody>
                    <a:bodyPr/>
                    <a:lstStyle/>
                    <a:p>
                      <a:r>
                        <a:rPr lang="en-US" sz="1000" dirty="0" smtClean="0"/>
                        <a:t>57</a:t>
                      </a:r>
                      <a:endParaRPr lang="en-US" sz="1000" dirty="0"/>
                    </a:p>
                  </a:txBody>
                  <a:tcPr/>
                </a:tc>
              </a:tr>
              <a:tr h="249462">
                <a:tc>
                  <a:txBody>
                    <a:bodyPr/>
                    <a:lstStyle/>
                    <a:p>
                      <a:r>
                        <a:rPr lang="en-US" sz="1000" dirty="0" smtClean="0"/>
                        <a:t>14</a:t>
                      </a:r>
                      <a:endParaRPr lang="en-US" sz="1000" dirty="0"/>
                    </a:p>
                  </a:txBody>
                  <a:tcPr/>
                </a:tc>
                <a:tc>
                  <a:txBody>
                    <a:bodyPr/>
                    <a:lstStyle/>
                    <a:p>
                      <a:r>
                        <a:rPr lang="en-US" sz="1000" dirty="0" smtClean="0"/>
                        <a:t>62</a:t>
                      </a:r>
                      <a:endParaRPr lang="en-US" sz="1000" dirty="0"/>
                    </a:p>
                  </a:txBody>
                  <a:tcPr/>
                </a:tc>
              </a:tr>
              <a:tr h="249462">
                <a:tc>
                  <a:txBody>
                    <a:bodyPr/>
                    <a:lstStyle/>
                    <a:p>
                      <a:r>
                        <a:rPr lang="en-US" sz="1000" dirty="0" smtClean="0"/>
                        <a:t>15</a:t>
                      </a:r>
                      <a:endParaRPr lang="en-US" sz="1000" dirty="0"/>
                    </a:p>
                  </a:txBody>
                  <a:tcPr/>
                </a:tc>
                <a:tc>
                  <a:txBody>
                    <a:bodyPr/>
                    <a:lstStyle/>
                    <a:p>
                      <a:r>
                        <a:rPr lang="en-US" sz="1000" dirty="0" smtClean="0"/>
                        <a:t>67</a:t>
                      </a:r>
                      <a:endParaRPr lang="en-US" sz="1000" dirty="0"/>
                    </a:p>
                  </a:txBody>
                  <a:tcPr/>
                </a:tc>
              </a:tr>
              <a:tr h="249462">
                <a:tc>
                  <a:txBody>
                    <a:bodyPr/>
                    <a:lstStyle/>
                    <a:p>
                      <a:r>
                        <a:rPr lang="en-US" sz="1000" dirty="0" smtClean="0"/>
                        <a:t>16</a:t>
                      </a:r>
                      <a:endParaRPr lang="en-US" sz="1000" dirty="0"/>
                    </a:p>
                  </a:txBody>
                  <a:tcPr/>
                </a:tc>
                <a:tc>
                  <a:txBody>
                    <a:bodyPr/>
                    <a:lstStyle/>
                    <a:p>
                      <a:r>
                        <a:rPr lang="en-US" sz="1000" dirty="0" smtClean="0"/>
                        <a:t>72</a:t>
                      </a:r>
                      <a:endParaRPr lang="en-US" sz="1000" dirty="0"/>
                    </a:p>
                  </a:txBody>
                  <a:tcPr/>
                </a:tc>
              </a:tr>
              <a:tr h="249462">
                <a:tc>
                  <a:txBody>
                    <a:bodyPr/>
                    <a:lstStyle/>
                    <a:p>
                      <a:r>
                        <a:rPr lang="en-US" sz="1000" dirty="0" smtClean="0"/>
                        <a:t>17</a:t>
                      </a:r>
                      <a:endParaRPr lang="en-US" sz="1000" dirty="0"/>
                    </a:p>
                  </a:txBody>
                  <a:tcPr/>
                </a:tc>
                <a:tc>
                  <a:txBody>
                    <a:bodyPr/>
                    <a:lstStyle/>
                    <a:p>
                      <a:r>
                        <a:rPr lang="en-US" sz="1000" dirty="0" smtClean="0"/>
                        <a:t>77</a:t>
                      </a:r>
                      <a:endParaRPr lang="en-US" sz="1000" dirty="0"/>
                    </a:p>
                  </a:txBody>
                  <a:tcPr/>
                </a:tc>
              </a:tr>
              <a:tr h="249462">
                <a:tc>
                  <a:txBody>
                    <a:bodyPr/>
                    <a:lstStyle/>
                    <a:p>
                      <a:r>
                        <a:rPr lang="en-US" sz="1000" dirty="0" smtClean="0"/>
                        <a:t>18</a:t>
                      </a:r>
                      <a:endParaRPr lang="en-US" sz="1000" dirty="0"/>
                    </a:p>
                  </a:txBody>
                  <a:tcPr/>
                </a:tc>
                <a:tc>
                  <a:txBody>
                    <a:bodyPr/>
                    <a:lstStyle/>
                    <a:p>
                      <a:r>
                        <a:rPr lang="en-US" sz="1000" dirty="0" smtClean="0"/>
                        <a:t>82</a:t>
                      </a:r>
                      <a:endParaRPr lang="en-US" sz="1000" dirty="0"/>
                    </a:p>
                  </a:txBody>
                  <a:tcPr/>
                </a:tc>
              </a:tr>
              <a:tr h="249462">
                <a:tc>
                  <a:txBody>
                    <a:bodyPr/>
                    <a:lstStyle/>
                    <a:p>
                      <a:r>
                        <a:rPr lang="en-US" sz="1000" dirty="0" smtClean="0"/>
                        <a:t>19</a:t>
                      </a:r>
                      <a:endParaRPr lang="en-US" sz="1000" dirty="0"/>
                    </a:p>
                  </a:txBody>
                  <a:tcPr/>
                </a:tc>
                <a:tc>
                  <a:txBody>
                    <a:bodyPr/>
                    <a:lstStyle/>
                    <a:p>
                      <a:r>
                        <a:rPr lang="en-US" sz="1000" dirty="0" smtClean="0"/>
                        <a:t>87</a:t>
                      </a:r>
                      <a:endParaRPr lang="en-US" sz="1000" dirty="0"/>
                    </a:p>
                  </a:txBody>
                  <a:tcPr/>
                </a:tc>
              </a:tr>
              <a:tr h="249462">
                <a:tc>
                  <a:txBody>
                    <a:bodyPr/>
                    <a:lstStyle/>
                    <a:p>
                      <a:r>
                        <a:rPr lang="en-US" sz="1000" dirty="0" smtClean="0"/>
                        <a:t>20</a:t>
                      </a:r>
                      <a:endParaRPr lang="en-US" sz="1000" dirty="0"/>
                    </a:p>
                  </a:txBody>
                  <a:tcPr/>
                </a:tc>
                <a:tc>
                  <a:txBody>
                    <a:bodyPr/>
                    <a:lstStyle/>
                    <a:p>
                      <a:r>
                        <a:rPr lang="en-US" sz="1000" dirty="0" smtClean="0"/>
                        <a:t>99</a:t>
                      </a:r>
                      <a:endParaRPr lang="en-US" sz="1000" dirty="0"/>
                    </a:p>
                  </a:txBody>
                  <a:tcPr/>
                </a:tc>
              </a:tr>
            </a:tbl>
          </a:graphicData>
        </a:graphic>
      </p:graphicFrame>
      <p:sp>
        <p:nvSpPr>
          <p:cNvPr id="27" name="TextBox 26"/>
          <p:cNvSpPr txBox="1"/>
          <p:nvPr/>
        </p:nvSpPr>
        <p:spPr>
          <a:xfrm>
            <a:off x="714895" y="914400"/>
            <a:ext cx="2599301" cy="369332"/>
          </a:xfrm>
          <a:prstGeom prst="rect">
            <a:avLst/>
          </a:prstGeom>
          <a:noFill/>
        </p:spPr>
        <p:txBody>
          <a:bodyPr wrap="none" rtlCol="0">
            <a:spAutoFit/>
          </a:bodyPr>
          <a:lstStyle/>
          <a:p>
            <a:r>
              <a:rPr lang="en-US" dirty="0" smtClean="0">
                <a:solidFill>
                  <a:srgbClr val="FF0000"/>
                </a:solidFill>
              </a:rPr>
              <a:t>Volume Control Mapping:</a:t>
            </a:r>
            <a:endParaRPr lang="en-US" dirty="0">
              <a:solidFill>
                <a:srgbClr val="FF0000"/>
              </a:solidFill>
            </a:endParaRPr>
          </a:p>
        </p:txBody>
      </p:sp>
      <p:sp>
        <p:nvSpPr>
          <p:cNvPr id="6" name="TextBox 5"/>
          <p:cNvSpPr txBox="1"/>
          <p:nvPr/>
        </p:nvSpPr>
        <p:spPr>
          <a:xfrm>
            <a:off x="235527" y="277091"/>
            <a:ext cx="692818" cy="369332"/>
          </a:xfrm>
          <a:prstGeom prst="rect">
            <a:avLst/>
          </a:prstGeom>
          <a:noFill/>
        </p:spPr>
        <p:txBody>
          <a:bodyPr wrap="none" rtlCol="0">
            <a:spAutoFit/>
          </a:bodyPr>
          <a:lstStyle/>
          <a:p>
            <a:r>
              <a:rPr lang="en-US" b="1" dirty="0" smtClean="0">
                <a:solidFill>
                  <a:srgbClr val="C00000"/>
                </a:solidFill>
              </a:rPr>
              <a:t>Final</a:t>
            </a:r>
            <a:r>
              <a:rPr lang="en-US" dirty="0" smtClean="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flipV="1">
            <a:off x="3749040" y="515389"/>
            <a:ext cx="1463040" cy="1"/>
          </a:xfrm>
          <a:prstGeom prst="straightConnector1">
            <a:avLst/>
          </a:prstGeom>
          <a:ln>
            <a:headEnd type="arrow"/>
            <a:tailEnd type="none"/>
          </a:ln>
        </p:spPr>
        <p:style>
          <a:lnRef idx="3">
            <a:schemeClr val="dk1"/>
          </a:lnRef>
          <a:fillRef idx="0">
            <a:schemeClr val="dk1"/>
          </a:fillRef>
          <a:effectRef idx="2">
            <a:schemeClr val="dk1"/>
          </a:effectRef>
          <a:fontRef idx="minor">
            <a:schemeClr val="tx1"/>
          </a:fontRef>
        </p:style>
      </p:cxnSp>
      <p:sp>
        <p:nvSpPr>
          <p:cNvPr id="10" name="Title 1"/>
          <p:cNvSpPr txBox="1">
            <a:spLocks/>
          </p:cNvSpPr>
          <p:nvPr/>
        </p:nvSpPr>
        <p:spPr>
          <a:xfrm>
            <a:off x="1952825" y="313864"/>
            <a:ext cx="8228763" cy="397032"/>
          </a:xfrm>
          <a:prstGeom prst="rect">
            <a:avLst/>
          </a:prstGeom>
        </p:spPr>
        <p:txBody>
          <a:bodyPr vert="horz" wrap="square" lIns="91440" tIns="45720" rIns="91440" bIns="4572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defTabSz="914400" rtl="0" eaLnBrk="1" fontAlgn="auto" latinLnBrk="0" hangingPunct="1">
              <a:lnSpc>
                <a:spcPct val="90000"/>
              </a:lnSpc>
              <a:spcBef>
                <a:spcPct val="0"/>
              </a:spcBef>
              <a:spcAft>
                <a:spcPts val="0"/>
              </a:spcAft>
              <a:buClrTx/>
              <a:buSzPct val="45000"/>
              <a:buFont typeface="StarSymbol"/>
              <a:buNone/>
              <a:tabLst/>
              <a:defRPr/>
            </a:pPr>
            <a:r>
              <a:rPr kumimoji="0" lang="en-US" sz="2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UHF RCP			Interface Data Format </a:t>
            </a:r>
            <a:endParaRPr kumimoji="0" lang="en-US" sz="22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12" name="Rectangle 11"/>
          <p:cNvSpPr/>
          <p:nvPr/>
        </p:nvSpPr>
        <p:spPr>
          <a:xfrm>
            <a:off x="735092" y="1182778"/>
            <a:ext cx="10951217" cy="3693319"/>
          </a:xfrm>
          <a:prstGeom prst="rect">
            <a:avLst/>
          </a:prstGeom>
        </p:spPr>
        <p:txBody>
          <a:bodyPr wrap="square">
            <a:spAutoFit/>
          </a:bodyPr>
          <a:lstStyle/>
          <a:p>
            <a:pPr marL="342900" indent="-342900">
              <a:buFontTx/>
              <a:buAutoNum type="arabicPeriod" startAt="2"/>
            </a:pPr>
            <a:r>
              <a:rPr lang="en-US" b="1" dirty="0" smtClean="0">
                <a:solidFill>
                  <a:srgbClr val="FF0000"/>
                </a:solidFill>
                <a:latin typeface="Times New Roman" pitchFamily="18" charset="0"/>
                <a:cs typeface="Times New Roman" pitchFamily="18" charset="0"/>
              </a:rPr>
              <a:t>Interface 		 RCP Data Format : $</a:t>
            </a:r>
            <a:r>
              <a:rPr lang="en-US" b="1" dirty="0" err="1" smtClean="0">
                <a:solidFill>
                  <a:srgbClr val="FF0000"/>
                </a:solidFill>
                <a:latin typeface="Times New Roman" pitchFamily="18" charset="0"/>
                <a:cs typeface="Times New Roman" pitchFamily="18" charset="0"/>
              </a:rPr>
              <a:t>TPGCC</a:t>
            </a:r>
            <a:r>
              <a:rPr lang="en-US" b="1" dirty="0" smtClean="0">
                <a:solidFill>
                  <a:srgbClr val="FF0000"/>
                </a:solidFill>
                <a:latin typeface="Times New Roman" pitchFamily="18" charset="0"/>
                <a:cs typeface="Times New Roman" pitchFamily="18" charset="0"/>
              </a:rPr>
              <a:t>&lt;CR</a:t>
            </a:r>
            <a:r>
              <a:rPr lang="en-US" b="1" dirty="0" smtClean="0">
                <a:solidFill>
                  <a:srgbClr val="FF0000"/>
                </a:solidFill>
                <a:latin typeface="Times New Roman" pitchFamily="18" charset="0"/>
                <a:cs typeface="Times New Roman" pitchFamily="18" charset="0"/>
              </a:rPr>
              <a:t>&gt;&lt;LF&gt;  </a:t>
            </a:r>
          </a:p>
          <a:p>
            <a:pPr marL="342900" indent="-342900">
              <a:buAutoNum type="arabicPeriod" startAt="2"/>
            </a:pPr>
            <a:endParaRPr lang="en-US" b="1" dirty="0" smtClean="0">
              <a:solidFill>
                <a:srgbClr val="FF0000"/>
              </a:solidFill>
              <a:latin typeface="Times New Roman" pitchFamily="18" charset="0"/>
              <a:cs typeface="Times New Roman" pitchFamily="18" charset="0"/>
            </a:endParaRPr>
          </a:p>
          <a:p>
            <a:pPr marL="342900" indent="-342900">
              <a:buAutoNum type="arabicPeriod" startAt="2"/>
            </a:pPr>
            <a:endParaRPr lang="en-US" b="1" dirty="0" smtClean="0">
              <a:solidFill>
                <a:srgbClr val="FF0000"/>
              </a:solidFill>
              <a:latin typeface="Times New Roman" pitchFamily="18" charset="0"/>
              <a:cs typeface="Times New Roman" pitchFamily="18" charset="0"/>
            </a:endParaRPr>
          </a:p>
          <a:p>
            <a:pPr marL="342900" indent="-342900"/>
            <a:endParaRPr lang="en-US" b="1" dirty="0" smtClean="0">
              <a:solidFill>
                <a:srgbClr val="FF0000"/>
              </a:solidFill>
              <a:latin typeface="Times New Roman" pitchFamily="18" charset="0"/>
              <a:cs typeface="Times New Roman" pitchFamily="18" charset="0"/>
            </a:endParaRPr>
          </a:p>
          <a:p>
            <a:pPr marL="342900" indent="-342900">
              <a:buAutoNum type="arabicPeriod" startAt="2"/>
            </a:pPr>
            <a:endParaRPr lang="en-US" b="1" dirty="0" smtClean="0">
              <a:solidFill>
                <a:srgbClr val="FF0000"/>
              </a:solidFill>
              <a:latin typeface="Times New Roman" pitchFamily="18" charset="0"/>
              <a:cs typeface="Times New Roman" pitchFamily="18" charset="0"/>
            </a:endParaRPr>
          </a:p>
          <a:p>
            <a:pPr marL="342900" indent="-342900"/>
            <a:endParaRPr lang="en-US" b="1" dirty="0" smtClean="0">
              <a:solidFill>
                <a:srgbClr val="FF0000"/>
              </a:solidFill>
              <a:latin typeface="Times New Roman" pitchFamily="18" charset="0"/>
              <a:cs typeface="Times New Roman" pitchFamily="18" charset="0"/>
            </a:endParaRPr>
          </a:p>
          <a:p>
            <a:pPr marL="342900" indent="-342900">
              <a:buFont typeface="Arial" pitchFamily="34" charset="0"/>
              <a:buChar char="•"/>
            </a:pPr>
            <a:r>
              <a:rPr lang="en-US" sz="1400" dirty="0" smtClean="0">
                <a:solidFill>
                  <a:srgbClr val="00B050"/>
                </a:solidFill>
              </a:rPr>
              <a:t>“</a:t>
            </a:r>
            <a:r>
              <a:rPr lang="en-US" sz="1400" b="1" dirty="0" smtClean="0">
                <a:solidFill>
                  <a:srgbClr val="00B050"/>
                </a:solidFill>
              </a:rPr>
              <a:t>$</a:t>
            </a:r>
            <a:r>
              <a:rPr lang="en-US" sz="1400" dirty="0" smtClean="0">
                <a:solidFill>
                  <a:srgbClr val="00B050"/>
                </a:solidFill>
              </a:rPr>
              <a:t>” </a:t>
            </a:r>
            <a:r>
              <a:rPr lang="en-US" sz="1400" dirty="0" smtClean="0">
                <a:solidFill>
                  <a:srgbClr val="00B050"/>
                </a:solidFill>
              </a:rPr>
              <a:t>The </a:t>
            </a:r>
            <a:r>
              <a:rPr lang="en-US" sz="1400" b="1" dirty="0" smtClean="0">
                <a:solidFill>
                  <a:srgbClr val="00B050"/>
                </a:solidFill>
              </a:rPr>
              <a:t>Start</a:t>
            </a:r>
            <a:r>
              <a:rPr lang="en-US" sz="1400" dirty="0" smtClean="0">
                <a:solidFill>
                  <a:srgbClr val="00B050"/>
                </a:solidFill>
              </a:rPr>
              <a:t> </a:t>
            </a:r>
            <a:r>
              <a:rPr lang="en-US" sz="1400" dirty="0" smtClean="0">
                <a:solidFill>
                  <a:srgbClr val="00B050"/>
                </a:solidFill>
              </a:rPr>
              <a:t>byte it is always ‘$’.</a:t>
            </a:r>
          </a:p>
          <a:p>
            <a:pPr marL="342900" indent="-342900">
              <a:buFont typeface="Arial" pitchFamily="34" charset="0"/>
              <a:buChar char="•"/>
            </a:pPr>
            <a:endParaRPr lang="en-US" sz="1400" dirty="0" smtClean="0">
              <a:solidFill>
                <a:srgbClr val="00B050"/>
              </a:solidFill>
            </a:endParaRPr>
          </a:p>
          <a:p>
            <a:pPr marL="342900" indent="-342900">
              <a:buFont typeface="Arial" pitchFamily="34" charset="0"/>
              <a:buChar char="•"/>
            </a:pPr>
            <a:r>
              <a:rPr lang="en-US" sz="1400" dirty="0" smtClean="0">
                <a:solidFill>
                  <a:schemeClr val="accent4">
                    <a:lumMod val="50000"/>
                  </a:schemeClr>
                </a:solidFill>
              </a:rPr>
              <a:t>*“</a:t>
            </a:r>
            <a:r>
              <a:rPr lang="en-US" sz="1400" b="1" dirty="0" smtClean="0">
                <a:solidFill>
                  <a:schemeClr val="accent4">
                    <a:lumMod val="50000"/>
                  </a:schemeClr>
                </a:solidFill>
              </a:rPr>
              <a:t>T</a:t>
            </a:r>
            <a:r>
              <a:rPr lang="en-US" sz="1400" dirty="0" smtClean="0">
                <a:solidFill>
                  <a:schemeClr val="accent4">
                    <a:lumMod val="50000"/>
                  </a:schemeClr>
                </a:solidFill>
              </a:rPr>
              <a:t>” </a:t>
            </a:r>
            <a:r>
              <a:rPr lang="en-US" sz="1400" dirty="0" smtClean="0">
                <a:solidFill>
                  <a:schemeClr val="accent4">
                    <a:lumMod val="50000"/>
                  </a:schemeClr>
                </a:solidFill>
              </a:rPr>
              <a:t>The </a:t>
            </a:r>
            <a:r>
              <a:rPr lang="en-US" sz="1400" b="1" dirty="0" smtClean="0">
                <a:solidFill>
                  <a:schemeClr val="accent4">
                    <a:lumMod val="50000"/>
                  </a:schemeClr>
                </a:solidFill>
              </a:rPr>
              <a:t>Transmit</a:t>
            </a:r>
            <a:r>
              <a:rPr lang="en-US" sz="1400" dirty="0" smtClean="0">
                <a:solidFill>
                  <a:schemeClr val="accent4">
                    <a:lumMod val="50000"/>
                  </a:schemeClr>
                </a:solidFill>
              </a:rPr>
              <a:t> </a:t>
            </a:r>
            <a:r>
              <a:rPr lang="en-US" sz="1400" dirty="0" smtClean="0">
                <a:solidFill>
                  <a:schemeClr val="accent4">
                    <a:lumMod val="50000"/>
                  </a:schemeClr>
                </a:solidFill>
              </a:rPr>
              <a:t>byte. In ASCII (1 = ON or 0 = OFF</a:t>
            </a:r>
            <a:r>
              <a:rPr lang="en-US" sz="1400" dirty="0" smtClean="0">
                <a:solidFill>
                  <a:schemeClr val="accent4">
                    <a:lumMod val="50000"/>
                  </a:schemeClr>
                </a:solidFill>
              </a:rPr>
              <a:t>). This is used to display “T” when the transmitter is “ON”.</a:t>
            </a:r>
          </a:p>
          <a:p>
            <a:pPr marL="342900" indent="-342900">
              <a:buFont typeface="Arial" pitchFamily="34" charset="0"/>
              <a:buChar char="•"/>
            </a:pPr>
            <a:endParaRPr lang="en-US" sz="1400" dirty="0" smtClean="0">
              <a:solidFill>
                <a:schemeClr val="accent4">
                  <a:lumMod val="50000"/>
                </a:schemeClr>
              </a:solidFill>
            </a:endParaRPr>
          </a:p>
          <a:p>
            <a:pPr marL="342900" indent="-342900">
              <a:buFont typeface="Arial" pitchFamily="34" charset="0"/>
              <a:buChar char="•"/>
            </a:pPr>
            <a:r>
              <a:rPr lang="en-US" sz="1400" dirty="0" smtClean="0">
                <a:solidFill>
                  <a:schemeClr val="accent4">
                    <a:lumMod val="75000"/>
                  </a:schemeClr>
                </a:solidFill>
              </a:rPr>
              <a:t>**“</a:t>
            </a:r>
            <a:r>
              <a:rPr lang="en-US" sz="1400" b="1" dirty="0" smtClean="0">
                <a:solidFill>
                  <a:schemeClr val="accent4">
                    <a:lumMod val="75000"/>
                  </a:schemeClr>
                </a:solidFill>
              </a:rPr>
              <a:t>P</a:t>
            </a:r>
            <a:r>
              <a:rPr lang="en-US" sz="1400" dirty="0" smtClean="0">
                <a:solidFill>
                  <a:schemeClr val="accent4">
                    <a:lumMod val="75000"/>
                  </a:schemeClr>
                </a:solidFill>
              </a:rPr>
              <a:t>” The received </a:t>
            </a:r>
            <a:r>
              <a:rPr lang="en-US" sz="1400" b="1" dirty="0" smtClean="0">
                <a:solidFill>
                  <a:schemeClr val="accent4">
                    <a:lumMod val="75000"/>
                  </a:schemeClr>
                </a:solidFill>
              </a:rPr>
              <a:t>Signal</a:t>
            </a:r>
            <a:r>
              <a:rPr lang="en-US" sz="1400" dirty="0" smtClean="0">
                <a:solidFill>
                  <a:schemeClr val="accent4">
                    <a:lumMod val="75000"/>
                  </a:schemeClr>
                </a:solidFill>
              </a:rPr>
              <a:t> </a:t>
            </a:r>
            <a:r>
              <a:rPr lang="en-US" sz="1400" b="1" dirty="0" smtClean="0">
                <a:solidFill>
                  <a:schemeClr val="accent4">
                    <a:lumMod val="75000"/>
                  </a:schemeClr>
                </a:solidFill>
              </a:rPr>
              <a:t>Present </a:t>
            </a:r>
            <a:r>
              <a:rPr lang="en-US" sz="1400" dirty="0" smtClean="0">
                <a:solidFill>
                  <a:schemeClr val="accent4">
                    <a:lumMod val="75000"/>
                  </a:schemeClr>
                </a:solidFill>
              </a:rPr>
              <a:t>byte. In ASCII</a:t>
            </a:r>
            <a:r>
              <a:rPr lang="en-US" sz="1400" dirty="0" smtClean="0">
                <a:solidFill>
                  <a:schemeClr val="accent4">
                    <a:lumMod val="50000"/>
                  </a:schemeClr>
                </a:solidFill>
              </a:rPr>
              <a:t> </a:t>
            </a:r>
            <a:r>
              <a:rPr lang="en-US" sz="1400" dirty="0" smtClean="0">
                <a:solidFill>
                  <a:schemeClr val="accent4">
                    <a:lumMod val="75000"/>
                  </a:schemeClr>
                </a:solidFill>
              </a:rPr>
              <a:t>(1 = ON or 0 = OFF</a:t>
            </a:r>
            <a:r>
              <a:rPr lang="en-US" sz="1400" dirty="0" smtClean="0">
                <a:solidFill>
                  <a:schemeClr val="accent4">
                    <a:lumMod val="75000"/>
                  </a:schemeClr>
                </a:solidFill>
              </a:rPr>
              <a:t>). This byte is“1” when a valid signal is received by the R/T.</a:t>
            </a:r>
          </a:p>
          <a:p>
            <a:pPr marL="342900" indent="-342900">
              <a:buFont typeface="Arial" pitchFamily="34" charset="0"/>
              <a:buChar char="•"/>
            </a:pPr>
            <a:endParaRPr lang="en-US" sz="1400" dirty="0" smtClean="0">
              <a:solidFill>
                <a:schemeClr val="accent4">
                  <a:lumMod val="75000"/>
                </a:schemeClr>
              </a:solidFill>
            </a:endParaRPr>
          </a:p>
          <a:p>
            <a:pPr marL="342900" indent="-342900">
              <a:buFont typeface="Arial" pitchFamily="34" charset="0"/>
              <a:buChar char="•"/>
            </a:pPr>
            <a:r>
              <a:rPr lang="en-US" sz="1400" b="1" dirty="0" smtClean="0">
                <a:solidFill>
                  <a:srgbClr val="00B0F0"/>
                </a:solidFill>
              </a:rPr>
              <a:t>**“G”</a:t>
            </a:r>
            <a:r>
              <a:rPr lang="en-US" sz="1400" dirty="0" smtClean="0">
                <a:solidFill>
                  <a:srgbClr val="00B0F0"/>
                </a:solidFill>
              </a:rPr>
              <a:t> </a:t>
            </a:r>
            <a:r>
              <a:rPr lang="en-US" sz="1400" dirty="0" smtClean="0">
                <a:solidFill>
                  <a:srgbClr val="00B0F0"/>
                </a:solidFill>
              </a:rPr>
              <a:t>The </a:t>
            </a:r>
            <a:r>
              <a:rPr lang="en-US" sz="1400" b="1" dirty="0" smtClean="0">
                <a:solidFill>
                  <a:srgbClr val="00B0F0"/>
                </a:solidFill>
              </a:rPr>
              <a:t>Guard </a:t>
            </a:r>
            <a:r>
              <a:rPr lang="en-US" sz="1400" dirty="0" smtClean="0">
                <a:solidFill>
                  <a:srgbClr val="00B0F0"/>
                </a:solidFill>
              </a:rPr>
              <a:t>frequency received byte. In </a:t>
            </a:r>
            <a:r>
              <a:rPr lang="en-US" sz="1400" dirty="0" smtClean="0">
                <a:solidFill>
                  <a:srgbClr val="00B0F0"/>
                </a:solidFill>
              </a:rPr>
              <a:t>ASCII (1= Guard or 0 = Main</a:t>
            </a:r>
            <a:r>
              <a:rPr lang="en-US" sz="1400" dirty="0" smtClean="0">
                <a:solidFill>
                  <a:srgbClr val="00B0F0"/>
                </a:solidFill>
              </a:rPr>
              <a:t>).This byte is “1” when Guard frequency is received by the R/T.</a:t>
            </a:r>
          </a:p>
          <a:p>
            <a:pPr marL="342900" indent="-342900">
              <a:buFont typeface="Arial" pitchFamily="34" charset="0"/>
              <a:buChar char="•"/>
            </a:pPr>
            <a:endParaRPr lang="en-US" sz="1400" b="1" dirty="0" smtClean="0">
              <a:solidFill>
                <a:srgbClr val="00B0F0"/>
              </a:solidFill>
            </a:endParaRPr>
          </a:p>
          <a:p>
            <a:pPr marL="342900" indent="-342900">
              <a:buFont typeface="Arial" pitchFamily="34" charset="0"/>
              <a:buChar char="•"/>
            </a:pPr>
            <a:r>
              <a:rPr lang="en-US" sz="1400" dirty="0" smtClean="0">
                <a:solidFill>
                  <a:srgbClr val="FF0000"/>
                </a:solidFill>
              </a:rPr>
              <a:t>“</a:t>
            </a:r>
            <a:r>
              <a:rPr lang="en-US" sz="1400" b="1" dirty="0" smtClean="0">
                <a:solidFill>
                  <a:srgbClr val="FF0000"/>
                </a:solidFill>
              </a:rPr>
              <a:t>C</a:t>
            </a:r>
            <a:r>
              <a:rPr lang="en-US" sz="1400" dirty="0" smtClean="0">
                <a:solidFill>
                  <a:srgbClr val="FF0000"/>
                </a:solidFill>
              </a:rPr>
              <a:t>” is the </a:t>
            </a:r>
            <a:r>
              <a:rPr lang="en-US" sz="1400" b="1" dirty="0" smtClean="0">
                <a:solidFill>
                  <a:srgbClr val="FF0000"/>
                </a:solidFill>
              </a:rPr>
              <a:t>Check Sum </a:t>
            </a:r>
            <a:r>
              <a:rPr lang="en-US" sz="1400" dirty="0" smtClean="0">
                <a:solidFill>
                  <a:srgbClr val="FF0000"/>
                </a:solidFill>
              </a:rPr>
              <a:t>byte. Following the same mechanism of the SL30.</a:t>
            </a:r>
            <a:r>
              <a:rPr lang="en-US" sz="1400" b="1" dirty="0" smtClean="0">
                <a:solidFill>
                  <a:srgbClr val="FF0000"/>
                </a:solidFill>
                <a:latin typeface="Times New Roman" pitchFamily="18" charset="0"/>
                <a:cs typeface="Times New Roman" pitchFamily="18" charset="0"/>
              </a:rPr>
              <a:t> </a:t>
            </a:r>
          </a:p>
        </p:txBody>
      </p:sp>
      <p:cxnSp>
        <p:nvCxnSpPr>
          <p:cNvPr id="13" name="Straight Arrow Connector 12"/>
          <p:cNvCxnSpPr/>
          <p:nvPr/>
        </p:nvCxnSpPr>
        <p:spPr>
          <a:xfrm flipV="1">
            <a:off x="2335891" y="1379913"/>
            <a:ext cx="939339" cy="2"/>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8115274" y="1195668"/>
            <a:ext cx="1661224" cy="369332"/>
          </a:xfrm>
          <a:prstGeom prst="rect">
            <a:avLst/>
          </a:prstGeom>
          <a:noFill/>
        </p:spPr>
        <p:txBody>
          <a:bodyPr wrap="none" rtlCol="0">
            <a:spAutoFit/>
          </a:bodyPr>
          <a:lstStyle/>
          <a:p>
            <a:r>
              <a:rPr lang="en-US" dirty="0" smtClean="0"/>
              <a:t>Baud Rate 9600</a:t>
            </a:r>
            <a:endParaRPr lang="en-US" dirty="0"/>
          </a:p>
        </p:txBody>
      </p:sp>
      <p:sp>
        <p:nvSpPr>
          <p:cNvPr id="7" name="TextBox 6"/>
          <p:cNvSpPr txBox="1"/>
          <p:nvPr/>
        </p:nvSpPr>
        <p:spPr>
          <a:xfrm>
            <a:off x="733673" y="4967006"/>
            <a:ext cx="10675545" cy="861774"/>
          </a:xfrm>
          <a:prstGeom prst="rect">
            <a:avLst/>
          </a:prstGeom>
          <a:noFill/>
        </p:spPr>
        <p:txBody>
          <a:bodyPr wrap="square" rtlCol="0">
            <a:spAutoFit/>
          </a:bodyPr>
          <a:lstStyle/>
          <a:p>
            <a:r>
              <a:rPr lang="en-US" sz="1200" dirty="0" smtClean="0"/>
              <a:t>* Note</a:t>
            </a:r>
            <a:r>
              <a:rPr lang="en-US" sz="1200" dirty="0" smtClean="0"/>
              <a:t>:</a:t>
            </a:r>
            <a:r>
              <a:rPr lang="en-US" sz="1400" b="1" dirty="0" smtClean="0"/>
              <a:t> </a:t>
            </a:r>
            <a:r>
              <a:rPr lang="en-US" sz="1200" dirty="0" smtClean="0"/>
              <a:t>When the transmitter is keyed  by either by pressing the “PPT” button or by pressing the “TST” button then a data word is sent from the Interface unit to the RCP.  ASCII word “1” is sent when the PPT / TST is pressed. And ASCII word “0” is sent when the PPT is released or in case of the TST the 5 sec timer is out</a:t>
            </a:r>
            <a:r>
              <a:rPr lang="en-US" sz="1200" dirty="0" smtClean="0"/>
              <a:t>. </a:t>
            </a:r>
          </a:p>
          <a:p>
            <a:endParaRPr lang="en-US" sz="1200" dirty="0" smtClean="0"/>
          </a:p>
          <a:p>
            <a:r>
              <a:rPr lang="en-US" sz="1200" dirty="0" smtClean="0"/>
              <a:t>** Note: See the next slide for truth table for displaying “MN” and “GD”.</a:t>
            </a:r>
            <a:endParaRPr lang="en-US" sz="1200" dirty="0"/>
          </a:p>
        </p:txBody>
      </p:sp>
      <p:sp>
        <p:nvSpPr>
          <p:cNvPr id="9" name="TextBox 8"/>
          <p:cNvSpPr txBox="1"/>
          <p:nvPr/>
        </p:nvSpPr>
        <p:spPr>
          <a:xfrm>
            <a:off x="235527" y="277091"/>
            <a:ext cx="692818" cy="369332"/>
          </a:xfrm>
          <a:prstGeom prst="rect">
            <a:avLst/>
          </a:prstGeom>
          <a:noFill/>
        </p:spPr>
        <p:txBody>
          <a:bodyPr wrap="none" rtlCol="0">
            <a:spAutoFit/>
          </a:bodyPr>
          <a:lstStyle/>
          <a:p>
            <a:r>
              <a:rPr lang="en-US" b="1" dirty="0" smtClean="0">
                <a:solidFill>
                  <a:srgbClr val="C00000"/>
                </a:solidFill>
              </a:rPr>
              <a:t>Final</a:t>
            </a:r>
            <a:r>
              <a:rPr lang="en-US" dirty="0" smtClean="0"/>
              <a:t> </a:t>
            </a:r>
            <a:endParaRPr lang="en-US" dirty="0"/>
          </a:p>
        </p:txBody>
      </p:sp>
      <p:sp>
        <p:nvSpPr>
          <p:cNvPr id="11" name="Rectangle 10"/>
          <p:cNvSpPr/>
          <p:nvPr/>
        </p:nvSpPr>
        <p:spPr>
          <a:xfrm>
            <a:off x="2798762" y="2014449"/>
            <a:ext cx="3096348" cy="652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174993" y="2014424"/>
            <a:ext cx="607056" cy="6497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1-</a:t>
            </a:r>
          </a:p>
          <a:p>
            <a:pPr algn="ctr"/>
            <a:r>
              <a:rPr lang="en-US" dirty="0" smtClean="0"/>
              <a:t>Byte</a:t>
            </a:r>
            <a:endParaRPr lang="en-US" dirty="0"/>
          </a:p>
        </p:txBody>
      </p:sp>
      <p:sp>
        <p:nvSpPr>
          <p:cNvPr id="17" name="Rectangle 16"/>
          <p:cNvSpPr/>
          <p:nvPr/>
        </p:nvSpPr>
        <p:spPr>
          <a:xfrm>
            <a:off x="3414495" y="2022311"/>
            <a:ext cx="606709" cy="6497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1-Byte</a:t>
            </a:r>
            <a:endParaRPr lang="en-US" dirty="0"/>
          </a:p>
        </p:txBody>
      </p:sp>
      <p:sp>
        <p:nvSpPr>
          <p:cNvPr id="18" name="Rectangle 17"/>
          <p:cNvSpPr/>
          <p:nvPr/>
        </p:nvSpPr>
        <p:spPr>
          <a:xfrm>
            <a:off x="4027920" y="2022281"/>
            <a:ext cx="620583" cy="64977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1-Byte</a:t>
            </a:r>
            <a:endParaRPr lang="en-US" dirty="0"/>
          </a:p>
        </p:txBody>
      </p:sp>
      <p:sp>
        <p:nvSpPr>
          <p:cNvPr id="19" name="Rectangle 18"/>
          <p:cNvSpPr/>
          <p:nvPr/>
        </p:nvSpPr>
        <p:spPr>
          <a:xfrm>
            <a:off x="4651929" y="2022311"/>
            <a:ext cx="655651" cy="649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 name="Rectangle 19"/>
          <p:cNvSpPr/>
          <p:nvPr/>
        </p:nvSpPr>
        <p:spPr>
          <a:xfrm>
            <a:off x="4655394" y="2024149"/>
            <a:ext cx="1239859" cy="649778"/>
          </a:xfrm>
          <a:prstGeom prst="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2-Byte</a:t>
            </a:r>
            <a:endParaRPr lang="en-US" dirty="0"/>
          </a:p>
        </p:txBody>
      </p:sp>
      <p:sp>
        <p:nvSpPr>
          <p:cNvPr id="21" name="TextBox 20"/>
          <p:cNvSpPr txBox="1"/>
          <p:nvPr/>
        </p:nvSpPr>
        <p:spPr>
          <a:xfrm>
            <a:off x="290412" y="1637605"/>
            <a:ext cx="5632406" cy="369332"/>
          </a:xfrm>
          <a:prstGeom prst="rect">
            <a:avLst/>
          </a:prstGeom>
          <a:noFill/>
        </p:spPr>
        <p:txBody>
          <a:bodyPr wrap="square" rtlCol="0">
            <a:spAutoFit/>
          </a:bodyPr>
          <a:lstStyle/>
          <a:p>
            <a:r>
              <a:rPr lang="en-US" dirty="0" smtClean="0">
                <a:solidFill>
                  <a:srgbClr val="002060"/>
                </a:solidFill>
              </a:rPr>
              <a:t>	          </a:t>
            </a:r>
            <a:r>
              <a:rPr lang="en-US" dirty="0" smtClean="0">
                <a:solidFill>
                  <a:srgbClr val="002060"/>
                </a:solidFill>
              </a:rPr>
              <a:t> </a:t>
            </a:r>
            <a:r>
              <a:rPr lang="en-US" dirty="0" smtClean="0">
                <a:solidFill>
                  <a:srgbClr val="002060"/>
                </a:solidFill>
              </a:rPr>
              <a:t>     </a:t>
            </a:r>
            <a:r>
              <a:rPr lang="en-US" dirty="0" smtClean="0">
                <a:solidFill>
                  <a:srgbClr val="002060"/>
                </a:solidFill>
              </a:rPr>
              <a:t>     </a:t>
            </a:r>
            <a:r>
              <a:rPr lang="en-US" dirty="0" smtClean="0">
                <a:solidFill>
                  <a:srgbClr val="002060"/>
                </a:solidFill>
              </a:rPr>
              <a:t>5         4          3        </a:t>
            </a:r>
            <a:r>
              <a:rPr lang="en-US" dirty="0" smtClean="0">
                <a:solidFill>
                  <a:srgbClr val="002060"/>
                </a:solidFill>
              </a:rPr>
              <a:t>  </a:t>
            </a:r>
            <a:r>
              <a:rPr lang="en-US" dirty="0" smtClean="0">
                <a:solidFill>
                  <a:srgbClr val="002060"/>
                </a:solidFill>
              </a:rPr>
              <a:t>2   </a:t>
            </a:r>
            <a:r>
              <a:rPr lang="en-US" dirty="0" smtClean="0">
                <a:solidFill>
                  <a:srgbClr val="002060"/>
                </a:solidFill>
              </a:rPr>
              <a:t>   </a:t>
            </a:r>
            <a:r>
              <a:rPr lang="en-US" dirty="0" smtClean="0">
                <a:solidFill>
                  <a:srgbClr val="002060"/>
                </a:solidFill>
              </a:rPr>
              <a:t>1	              0</a:t>
            </a:r>
            <a:endParaRPr lang="en-US" dirty="0">
              <a:solidFill>
                <a:srgbClr val="002060"/>
              </a:solidFill>
            </a:endParaRPr>
          </a:p>
        </p:txBody>
      </p:sp>
      <p:sp>
        <p:nvSpPr>
          <p:cNvPr id="22" name="Rectangle 21"/>
          <p:cNvSpPr/>
          <p:nvPr/>
        </p:nvSpPr>
        <p:spPr>
          <a:xfrm>
            <a:off x="2801347" y="2015221"/>
            <a:ext cx="603180" cy="649778"/>
          </a:xfrm>
          <a:prstGeom prst="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1-Byte</a:t>
            </a:r>
            <a:endParaRPr lang="en-US" dirty="0"/>
          </a:p>
        </p:txBody>
      </p:sp>
      <p:sp>
        <p:nvSpPr>
          <p:cNvPr id="24" name="TextBox 23"/>
          <p:cNvSpPr txBox="1"/>
          <p:nvPr/>
        </p:nvSpPr>
        <p:spPr>
          <a:xfrm>
            <a:off x="623478" y="2369103"/>
            <a:ext cx="184731" cy="369332"/>
          </a:xfrm>
          <a:prstGeom prst="rect">
            <a:avLst/>
          </a:prstGeom>
          <a:noFill/>
        </p:spPr>
        <p:txBody>
          <a:bodyPr wrap="none" rtlCol="0">
            <a:spAutoFit/>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3198" y="1814936"/>
            <a:ext cx="3935909" cy="1538883"/>
          </a:xfrm>
          <a:prstGeom prst="rect">
            <a:avLst/>
          </a:prstGeom>
          <a:solidFill>
            <a:schemeClr val="accent1">
              <a:lumMod val="40000"/>
              <a:lumOff val="60000"/>
            </a:schemeClr>
          </a:solidFill>
          <a:ln w="25400">
            <a:solidFill>
              <a:schemeClr val="tx1"/>
            </a:solidFill>
          </a:ln>
        </p:spPr>
        <p:txBody>
          <a:bodyPr wrap="square" rtlCol="0">
            <a:spAutoFit/>
          </a:bodyPr>
          <a:lstStyle/>
          <a:p>
            <a:pPr>
              <a:tabLst>
                <a:tab pos="914400" algn="l"/>
              </a:tabLst>
            </a:pPr>
            <a:r>
              <a:rPr lang="en-US" sz="1400" dirty="0" smtClean="0"/>
              <a:t>  </a:t>
            </a:r>
            <a:r>
              <a:rPr lang="en-US" sz="1600" dirty="0" smtClean="0"/>
              <a:t>Mode	P 	G	Display</a:t>
            </a:r>
            <a:endParaRPr lang="en-US" sz="1400" dirty="0" smtClean="0"/>
          </a:p>
          <a:p>
            <a:r>
              <a:rPr lang="en-US" sz="1200" dirty="0" smtClean="0"/>
              <a:t>MAIN (0)	0	X	   N/A</a:t>
            </a:r>
          </a:p>
          <a:p>
            <a:r>
              <a:rPr lang="en-US" sz="1200" dirty="0" smtClean="0"/>
              <a:t>MAIN (0)	1	X	   MN</a:t>
            </a:r>
          </a:p>
          <a:p>
            <a:r>
              <a:rPr lang="en-US" sz="1200" dirty="0" smtClean="0"/>
              <a:t>BOTH (1)	0	X	   N/A</a:t>
            </a:r>
          </a:p>
          <a:p>
            <a:r>
              <a:rPr lang="en-US" sz="1200" dirty="0" smtClean="0"/>
              <a:t>BOTH (1)	1	0	   MN</a:t>
            </a:r>
          </a:p>
          <a:p>
            <a:r>
              <a:rPr lang="en-US" sz="1200" dirty="0" smtClean="0"/>
              <a:t>BOTH (1)	1	1	   GD</a:t>
            </a:r>
            <a:endParaRPr lang="en-US" sz="1400" dirty="0" smtClean="0"/>
          </a:p>
          <a:p>
            <a:endParaRPr lang="en-US" dirty="0"/>
          </a:p>
        </p:txBody>
      </p:sp>
      <p:sp>
        <p:nvSpPr>
          <p:cNvPr id="3" name="TextBox 2"/>
          <p:cNvSpPr txBox="1"/>
          <p:nvPr/>
        </p:nvSpPr>
        <p:spPr>
          <a:xfrm>
            <a:off x="1253836" y="3823847"/>
            <a:ext cx="9663546" cy="584775"/>
          </a:xfrm>
          <a:prstGeom prst="rect">
            <a:avLst/>
          </a:prstGeom>
          <a:noFill/>
        </p:spPr>
        <p:txBody>
          <a:bodyPr wrap="square" rtlCol="0">
            <a:spAutoFit/>
          </a:bodyPr>
          <a:lstStyle/>
          <a:p>
            <a:r>
              <a:rPr lang="en-US" sz="1600" dirty="0" smtClean="0"/>
              <a:t>**Note: The MN/BOTH selection will be read from the RCP along with bytes “P” &amp;”G” coming from the interface unit to display either MN or GD. See truth table above.   </a:t>
            </a:r>
            <a:endParaRPr lang="en-US" sz="1600" dirty="0"/>
          </a:p>
        </p:txBody>
      </p:sp>
      <p:sp>
        <p:nvSpPr>
          <p:cNvPr id="4" name="TextBox 3"/>
          <p:cNvSpPr txBox="1"/>
          <p:nvPr/>
        </p:nvSpPr>
        <p:spPr>
          <a:xfrm>
            <a:off x="3567563" y="581881"/>
            <a:ext cx="4519635" cy="430887"/>
          </a:xfrm>
          <a:prstGeom prst="rect">
            <a:avLst/>
          </a:prstGeom>
          <a:noFill/>
        </p:spPr>
        <p:txBody>
          <a:bodyPr wrap="none" rtlCol="0">
            <a:spAutoFit/>
          </a:bodyPr>
          <a:lstStyle/>
          <a:p>
            <a:r>
              <a:rPr lang="en-US" sz="2200" b="1" dirty="0" smtClean="0">
                <a:latin typeface="Arial" pitchFamily="34" charset="0"/>
                <a:ea typeface="+mj-ea"/>
                <a:cs typeface="Arial" pitchFamily="34" charset="0"/>
              </a:rPr>
              <a:t>Truth table for display MN or GD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73371" y="397284"/>
            <a:ext cx="8624467" cy="461665"/>
          </a:xfrm>
          <a:prstGeom prst="rect">
            <a:avLst/>
          </a:prstGeom>
        </p:spPr>
        <p:txBody>
          <a:bodyPr wrap="square">
            <a:spAutoFit/>
          </a:bodyPr>
          <a:lstStyle/>
          <a:p>
            <a:r>
              <a:rPr lang="en-US" sz="2400" b="1" dirty="0" smtClean="0"/>
              <a:t>Common Interface Requirements for RCP to CDU Communication</a:t>
            </a:r>
            <a:endParaRPr lang="en-US" sz="2400" dirty="0"/>
          </a:p>
        </p:txBody>
      </p:sp>
      <p:sp>
        <p:nvSpPr>
          <p:cNvPr id="6" name="Rectangle 5"/>
          <p:cNvSpPr/>
          <p:nvPr/>
        </p:nvSpPr>
        <p:spPr>
          <a:xfrm>
            <a:off x="845126" y="1028067"/>
            <a:ext cx="10758055" cy="5355312"/>
          </a:xfrm>
          <a:prstGeom prst="rect">
            <a:avLst/>
          </a:prstGeom>
        </p:spPr>
        <p:txBody>
          <a:bodyPr wrap="square">
            <a:spAutoFit/>
          </a:bodyPr>
          <a:lstStyle/>
          <a:p>
            <a:r>
              <a:rPr lang="en-US" dirty="0" smtClean="0"/>
              <a:t>When interfacing the RCP with the CDU, implementation of following functions is mandatory.</a:t>
            </a:r>
          </a:p>
          <a:p>
            <a:endParaRPr lang="en-US" dirty="0" smtClean="0"/>
          </a:p>
          <a:p>
            <a:pPr marL="342900" lvl="0" indent="-342900">
              <a:buFont typeface="+mj-lt"/>
              <a:buAutoNum type="arabicPeriod"/>
            </a:pPr>
            <a:r>
              <a:rPr lang="en-US" dirty="0" smtClean="0"/>
              <a:t>  At power up the RCP will do the following </a:t>
            </a:r>
          </a:p>
          <a:p>
            <a:pPr marL="800100" lvl="1" indent="-342900">
              <a:buFont typeface="+mj-lt"/>
              <a:buAutoNum type="alphaLcParenR"/>
            </a:pPr>
            <a:r>
              <a:rPr lang="en-US" dirty="0" smtClean="0"/>
              <a:t>Power up the radio connected to the RCP.</a:t>
            </a:r>
          </a:p>
          <a:p>
            <a:pPr marL="800100" lvl="1" indent="-342900">
              <a:buFont typeface="+mj-lt"/>
              <a:buAutoNum type="alphaLcParenR"/>
            </a:pPr>
            <a:r>
              <a:rPr lang="en-US" dirty="0" smtClean="0"/>
              <a:t>Synchronize the frequency information: The active and standby frequency and / or channel information is to be update on the CDU by the RCP. The desired result is that both RCP and CDU should show same frequency/channel information at RCP power up. </a:t>
            </a:r>
          </a:p>
          <a:p>
            <a:pPr marL="800100" lvl="1" indent="-342900">
              <a:buFont typeface="+mj-lt"/>
              <a:buAutoNum type="alphaLcParenR"/>
            </a:pPr>
            <a:r>
              <a:rPr lang="en-US" dirty="0" smtClean="0"/>
              <a:t>Synchronize the volume information: The volume level that is set on the RCP must be shown on the CDU.</a:t>
            </a:r>
          </a:p>
          <a:p>
            <a:pPr marL="342900" lvl="0" indent="-342900">
              <a:buFont typeface="+mj-lt"/>
              <a:buAutoNum type="arabicPeriod"/>
            </a:pPr>
            <a:r>
              <a:rPr lang="en-US" dirty="0" smtClean="0"/>
              <a:t>Preset channels frequencies must be the same on both the CDU and RCP. When a channel is programmed from the CDU or RCP the programmed frequency must be the same both units.</a:t>
            </a:r>
          </a:p>
          <a:p>
            <a:pPr marL="342900" indent="-342900">
              <a:buFont typeface="+mj-lt"/>
              <a:buAutoNum type="arabicPeriod"/>
            </a:pPr>
            <a:r>
              <a:rPr lang="en-US" dirty="0" smtClean="0"/>
              <a:t>Both the RCP and the CDU should be able to tune the NAV/COMM radio. </a:t>
            </a:r>
          </a:p>
          <a:p>
            <a:pPr marL="800100" lvl="1" indent="-342900">
              <a:buFont typeface="+mj-lt"/>
              <a:buAutoNum type="alphaLcParenR"/>
            </a:pPr>
            <a:r>
              <a:rPr lang="en-US" dirty="0" smtClean="0"/>
              <a:t>The RCP should be able to tune the attached radio even when CDU is not switched on. </a:t>
            </a:r>
          </a:p>
          <a:p>
            <a:pPr marL="800100" lvl="1" indent="-342900">
              <a:buFont typeface="+mj-lt"/>
              <a:buAutoNum type="alphaLcParenR"/>
            </a:pPr>
            <a:r>
              <a:rPr lang="en-US" dirty="0" smtClean="0"/>
              <a:t>The CDU can only tune the selected radio </a:t>
            </a:r>
            <a:r>
              <a:rPr lang="en-US" b="1" dirty="0" smtClean="0"/>
              <a:t>when RCP is switch on </a:t>
            </a:r>
            <a:r>
              <a:rPr lang="en-US" dirty="0" smtClean="0"/>
              <a:t>and connected to the radio.</a:t>
            </a:r>
          </a:p>
          <a:p>
            <a:pPr marL="342900" indent="-342900">
              <a:buFont typeface="+mj-lt"/>
              <a:buAutoNum type="arabicPeriod"/>
            </a:pPr>
            <a:r>
              <a:rPr lang="en-US" dirty="0" smtClean="0"/>
              <a:t>At power off the RCP should do the following</a:t>
            </a:r>
          </a:p>
          <a:p>
            <a:pPr marL="800100" lvl="1" indent="-342900">
              <a:buFont typeface="+mj-lt"/>
              <a:buAutoNum type="alphaLcParenR"/>
            </a:pPr>
            <a:r>
              <a:rPr lang="en-US" dirty="0" smtClean="0"/>
              <a:t>Save last setting for both frequency and volume.</a:t>
            </a:r>
          </a:p>
          <a:p>
            <a:pPr marL="800100" lvl="1" indent="-342900">
              <a:buFont typeface="+mj-lt"/>
              <a:buAutoNum type="alphaLcParenR"/>
            </a:pPr>
            <a:r>
              <a:rPr lang="en-US" dirty="0" smtClean="0"/>
              <a:t>Turn of the attached radio </a:t>
            </a:r>
          </a:p>
          <a:p>
            <a:pPr marL="800100" lvl="1" indent="-342900">
              <a:buFont typeface="+mj-lt"/>
              <a:buAutoNum type="alphaLcParenR"/>
            </a:pPr>
            <a:r>
              <a:rPr lang="en-US" dirty="0" smtClean="0"/>
              <a:t>Switch of it self.</a:t>
            </a:r>
          </a:p>
          <a:p>
            <a:pPr marL="342900" lvl="0" indent="-342900">
              <a:buFont typeface="+mj-lt"/>
              <a:buAutoNum type="arabicPeriod"/>
            </a:pPr>
            <a:endParaRPr lang="en-US" dirty="0" smtClean="0"/>
          </a:p>
          <a:p>
            <a:pPr marL="342900" indent="-342900">
              <a:buFont typeface="+mj-lt"/>
              <a:buAutoNum type="arabicPeriod"/>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34690" y="477982"/>
            <a:ext cx="4350331" cy="400110"/>
          </a:xfrm>
          <a:prstGeom prst="rect">
            <a:avLst/>
          </a:prstGeom>
          <a:noFill/>
        </p:spPr>
        <p:txBody>
          <a:bodyPr wrap="square" rtlCol="0">
            <a:spAutoFit/>
          </a:bodyPr>
          <a:lstStyle/>
          <a:p>
            <a:pPr algn="ctr"/>
            <a:r>
              <a:rPr lang="en-US" sz="2000" b="1" dirty="0" smtClean="0"/>
              <a:t>Trainer Data Bus Block Diagram</a:t>
            </a:r>
            <a:endParaRPr lang="en-US" sz="2000" b="1" dirty="0"/>
          </a:p>
        </p:txBody>
      </p:sp>
      <p:sp>
        <p:nvSpPr>
          <p:cNvPr id="3" name="Rectangle 2"/>
          <p:cNvSpPr/>
          <p:nvPr/>
        </p:nvSpPr>
        <p:spPr>
          <a:xfrm>
            <a:off x="1177675" y="2105875"/>
            <a:ext cx="1669472" cy="2279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8375003" y="1461639"/>
            <a:ext cx="935182" cy="561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UHF interface</a:t>
            </a:r>
            <a:endParaRPr lang="en-US" sz="1400" b="1" dirty="0"/>
          </a:p>
        </p:txBody>
      </p:sp>
      <p:sp>
        <p:nvSpPr>
          <p:cNvPr id="5" name="Rectangle 4"/>
          <p:cNvSpPr/>
          <p:nvPr/>
        </p:nvSpPr>
        <p:spPr>
          <a:xfrm>
            <a:off x="8368081" y="4551211"/>
            <a:ext cx="935182" cy="561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HF Interface</a:t>
            </a:r>
            <a:endParaRPr lang="en-US" sz="1400" b="1" dirty="0"/>
          </a:p>
        </p:txBody>
      </p:sp>
      <p:sp>
        <p:nvSpPr>
          <p:cNvPr id="6" name="Rectangle 5"/>
          <p:cNvSpPr/>
          <p:nvPr/>
        </p:nvSpPr>
        <p:spPr>
          <a:xfrm>
            <a:off x="8368080" y="2860952"/>
            <a:ext cx="935182" cy="561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VHF </a:t>
            </a:r>
            <a:r>
              <a:rPr lang="en-US" sz="1400" b="1" dirty="0" smtClean="0"/>
              <a:t>RCP</a:t>
            </a:r>
            <a:endParaRPr lang="en-US" sz="1400" b="1" dirty="0"/>
          </a:p>
        </p:txBody>
      </p:sp>
      <p:sp>
        <p:nvSpPr>
          <p:cNvPr id="7" name="Rectangle 6"/>
          <p:cNvSpPr/>
          <p:nvPr/>
        </p:nvSpPr>
        <p:spPr>
          <a:xfrm>
            <a:off x="6546209" y="1461639"/>
            <a:ext cx="935182" cy="561109"/>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8" name="Rectangle 7"/>
          <p:cNvSpPr/>
          <p:nvPr/>
        </p:nvSpPr>
        <p:spPr>
          <a:xfrm>
            <a:off x="6546209" y="4578912"/>
            <a:ext cx="935182" cy="561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9" name="Left-Right Arrow 8"/>
          <p:cNvSpPr/>
          <p:nvPr/>
        </p:nvSpPr>
        <p:spPr>
          <a:xfrm>
            <a:off x="2833293" y="2964874"/>
            <a:ext cx="2590800" cy="38792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Down Arrow 9"/>
          <p:cNvSpPr/>
          <p:nvPr/>
        </p:nvSpPr>
        <p:spPr>
          <a:xfrm>
            <a:off x="5340966" y="1156855"/>
            <a:ext cx="429491" cy="4371109"/>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782324" y="3020291"/>
            <a:ext cx="755335" cy="276999"/>
          </a:xfrm>
          <a:prstGeom prst="rect">
            <a:avLst/>
          </a:prstGeom>
          <a:noFill/>
        </p:spPr>
        <p:txBody>
          <a:bodyPr wrap="none" rtlCol="0">
            <a:spAutoFit/>
          </a:bodyPr>
          <a:lstStyle/>
          <a:p>
            <a:r>
              <a:rPr lang="en-US" sz="1200" b="1" dirty="0" smtClean="0">
                <a:solidFill>
                  <a:schemeClr val="bg1"/>
                </a:solidFill>
              </a:rPr>
              <a:t>CAN BUS</a:t>
            </a:r>
            <a:endParaRPr lang="en-US" sz="1200" b="1" dirty="0">
              <a:solidFill>
                <a:schemeClr val="bg1"/>
              </a:solidFill>
            </a:endParaRPr>
          </a:p>
        </p:txBody>
      </p:sp>
      <p:sp>
        <p:nvSpPr>
          <p:cNvPr id="13" name="TextBox 12"/>
          <p:cNvSpPr txBox="1"/>
          <p:nvPr/>
        </p:nvSpPr>
        <p:spPr>
          <a:xfrm>
            <a:off x="5366751" y="2840182"/>
            <a:ext cx="369332" cy="663002"/>
          </a:xfrm>
          <a:prstGeom prst="rect">
            <a:avLst/>
          </a:prstGeom>
          <a:noFill/>
        </p:spPr>
        <p:txBody>
          <a:bodyPr vert="vert" wrap="none" rtlCol="0">
            <a:spAutoFit/>
          </a:bodyPr>
          <a:lstStyle/>
          <a:p>
            <a:r>
              <a:rPr lang="en-US" sz="1200" b="1" dirty="0" smtClean="0">
                <a:solidFill>
                  <a:schemeClr val="bg1"/>
                </a:solidFill>
              </a:rPr>
              <a:t>CAN BUS</a:t>
            </a:r>
            <a:endParaRPr lang="en-US" sz="1200" b="1" dirty="0">
              <a:solidFill>
                <a:schemeClr val="bg1"/>
              </a:solidFill>
            </a:endParaRPr>
          </a:p>
        </p:txBody>
      </p:sp>
      <p:sp>
        <p:nvSpPr>
          <p:cNvPr id="14" name="Left-Right Arrow 13"/>
          <p:cNvSpPr/>
          <p:nvPr/>
        </p:nvSpPr>
        <p:spPr>
          <a:xfrm>
            <a:off x="5673475" y="1593274"/>
            <a:ext cx="858982" cy="33251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Right Arrow 14"/>
          <p:cNvSpPr/>
          <p:nvPr/>
        </p:nvSpPr>
        <p:spPr>
          <a:xfrm>
            <a:off x="5673475" y="4689765"/>
            <a:ext cx="858982" cy="33251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eft-Right Arrow 15"/>
          <p:cNvSpPr/>
          <p:nvPr/>
        </p:nvSpPr>
        <p:spPr>
          <a:xfrm>
            <a:off x="5659621" y="2971801"/>
            <a:ext cx="2701635" cy="33251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6594797" y="3006437"/>
            <a:ext cx="755335" cy="276999"/>
          </a:xfrm>
          <a:prstGeom prst="rect">
            <a:avLst/>
          </a:prstGeom>
          <a:noFill/>
        </p:spPr>
        <p:txBody>
          <a:bodyPr wrap="none" rtlCol="0">
            <a:spAutoFit/>
          </a:bodyPr>
          <a:lstStyle/>
          <a:p>
            <a:r>
              <a:rPr lang="en-US" sz="1200" b="1" dirty="0" smtClean="0">
                <a:solidFill>
                  <a:schemeClr val="bg1"/>
                </a:solidFill>
              </a:rPr>
              <a:t>CAN BUS</a:t>
            </a:r>
            <a:endParaRPr lang="en-US" sz="1200" b="1" dirty="0">
              <a:solidFill>
                <a:schemeClr val="bg1"/>
              </a:solidFill>
            </a:endParaRPr>
          </a:p>
        </p:txBody>
      </p:sp>
      <p:sp>
        <p:nvSpPr>
          <p:cNvPr id="18" name="TextBox 17"/>
          <p:cNvSpPr txBox="1"/>
          <p:nvPr/>
        </p:nvSpPr>
        <p:spPr>
          <a:xfrm>
            <a:off x="5749669" y="4710546"/>
            <a:ext cx="755335" cy="276999"/>
          </a:xfrm>
          <a:prstGeom prst="rect">
            <a:avLst/>
          </a:prstGeom>
          <a:noFill/>
        </p:spPr>
        <p:txBody>
          <a:bodyPr wrap="none" rtlCol="0">
            <a:spAutoFit/>
          </a:bodyPr>
          <a:lstStyle/>
          <a:p>
            <a:r>
              <a:rPr lang="en-US" sz="1200" b="1" dirty="0" smtClean="0">
                <a:solidFill>
                  <a:schemeClr val="bg1"/>
                </a:solidFill>
              </a:rPr>
              <a:t>CAN BUS</a:t>
            </a:r>
            <a:endParaRPr lang="en-US" sz="1200" b="1" dirty="0">
              <a:solidFill>
                <a:schemeClr val="bg1"/>
              </a:solidFill>
            </a:endParaRPr>
          </a:p>
        </p:txBody>
      </p:sp>
      <p:sp>
        <p:nvSpPr>
          <p:cNvPr id="19" name="TextBox 18"/>
          <p:cNvSpPr txBox="1"/>
          <p:nvPr/>
        </p:nvSpPr>
        <p:spPr>
          <a:xfrm>
            <a:off x="5721961" y="1620982"/>
            <a:ext cx="755335" cy="276999"/>
          </a:xfrm>
          <a:prstGeom prst="rect">
            <a:avLst/>
          </a:prstGeom>
          <a:noFill/>
        </p:spPr>
        <p:txBody>
          <a:bodyPr wrap="none" rtlCol="0">
            <a:spAutoFit/>
          </a:bodyPr>
          <a:lstStyle/>
          <a:p>
            <a:r>
              <a:rPr lang="en-US" sz="1200" b="1" dirty="0" smtClean="0">
                <a:solidFill>
                  <a:schemeClr val="bg1"/>
                </a:solidFill>
              </a:rPr>
              <a:t>CAN BUS</a:t>
            </a:r>
            <a:endParaRPr lang="en-US" sz="1200" b="1" dirty="0">
              <a:solidFill>
                <a:schemeClr val="bg1"/>
              </a:solidFill>
            </a:endParaRPr>
          </a:p>
        </p:txBody>
      </p:sp>
      <p:sp>
        <p:nvSpPr>
          <p:cNvPr id="22" name="Left-Right Arrow 21"/>
          <p:cNvSpPr/>
          <p:nvPr/>
        </p:nvSpPr>
        <p:spPr>
          <a:xfrm>
            <a:off x="7488420" y="4668984"/>
            <a:ext cx="858982" cy="33251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Left-Right Arrow 22"/>
          <p:cNvSpPr/>
          <p:nvPr/>
        </p:nvSpPr>
        <p:spPr>
          <a:xfrm>
            <a:off x="7481493" y="1579419"/>
            <a:ext cx="858982" cy="33251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633884" y="1600200"/>
            <a:ext cx="577530" cy="276999"/>
          </a:xfrm>
          <a:prstGeom prst="rect">
            <a:avLst/>
          </a:prstGeom>
          <a:noFill/>
        </p:spPr>
        <p:txBody>
          <a:bodyPr wrap="none" rtlCol="0">
            <a:spAutoFit/>
          </a:bodyPr>
          <a:lstStyle/>
          <a:p>
            <a:r>
              <a:rPr lang="en-US" sz="1200" b="1" dirty="0" smtClean="0">
                <a:solidFill>
                  <a:schemeClr val="bg1"/>
                </a:solidFill>
              </a:rPr>
              <a:t>RS323</a:t>
            </a:r>
            <a:endParaRPr lang="en-US" sz="1200" b="1" dirty="0">
              <a:solidFill>
                <a:schemeClr val="bg1"/>
              </a:solidFill>
            </a:endParaRPr>
          </a:p>
        </p:txBody>
      </p:sp>
      <p:sp>
        <p:nvSpPr>
          <p:cNvPr id="25" name="TextBox 24"/>
          <p:cNvSpPr txBox="1"/>
          <p:nvPr/>
        </p:nvSpPr>
        <p:spPr>
          <a:xfrm>
            <a:off x="7626957" y="4689764"/>
            <a:ext cx="577530" cy="276999"/>
          </a:xfrm>
          <a:prstGeom prst="rect">
            <a:avLst/>
          </a:prstGeom>
          <a:noFill/>
        </p:spPr>
        <p:txBody>
          <a:bodyPr wrap="none" rtlCol="0">
            <a:spAutoFit/>
          </a:bodyPr>
          <a:lstStyle/>
          <a:p>
            <a:r>
              <a:rPr lang="en-US" sz="1200" b="1" dirty="0" smtClean="0">
                <a:solidFill>
                  <a:schemeClr val="bg1"/>
                </a:solidFill>
              </a:rPr>
              <a:t>RS323</a:t>
            </a:r>
            <a:endParaRPr lang="en-US" sz="1200" b="1" dirty="0">
              <a:solidFill>
                <a:schemeClr val="bg1"/>
              </a:solidFill>
            </a:endParaRPr>
          </a:p>
        </p:txBody>
      </p:sp>
      <p:sp>
        <p:nvSpPr>
          <p:cNvPr id="26" name="Rectangle 25"/>
          <p:cNvSpPr/>
          <p:nvPr/>
        </p:nvSpPr>
        <p:spPr>
          <a:xfrm>
            <a:off x="1714350" y="2219097"/>
            <a:ext cx="603050" cy="369332"/>
          </a:xfrm>
          <a:prstGeom prst="rect">
            <a:avLst/>
          </a:prstGeom>
        </p:spPr>
        <p:txBody>
          <a:bodyPr wrap="none">
            <a:spAutoFit/>
          </a:bodyPr>
          <a:lstStyle/>
          <a:p>
            <a:pPr algn="ctr"/>
            <a:r>
              <a:rPr lang="en-US" b="1" dirty="0" smtClean="0">
                <a:solidFill>
                  <a:schemeClr val="bg1"/>
                </a:solidFill>
              </a:rPr>
              <a:t>CDU</a:t>
            </a:r>
            <a:endParaRPr lang="en-US" b="1" dirty="0">
              <a:solidFill>
                <a:schemeClr val="bg1"/>
              </a:solidFill>
            </a:endParaRPr>
          </a:p>
        </p:txBody>
      </p:sp>
      <p:sp>
        <p:nvSpPr>
          <p:cNvPr id="28" name="Rectangle 27"/>
          <p:cNvSpPr/>
          <p:nvPr/>
        </p:nvSpPr>
        <p:spPr>
          <a:xfrm>
            <a:off x="6595855" y="1592363"/>
            <a:ext cx="827726" cy="307777"/>
          </a:xfrm>
          <a:prstGeom prst="rect">
            <a:avLst/>
          </a:prstGeom>
          <a:solidFill>
            <a:schemeClr val="accent2">
              <a:lumMod val="75000"/>
            </a:schemeClr>
          </a:solidFill>
        </p:spPr>
        <p:txBody>
          <a:bodyPr wrap="none">
            <a:spAutoFit/>
          </a:bodyPr>
          <a:lstStyle/>
          <a:p>
            <a:pPr lvl="0" algn="ctr"/>
            <a:r>
              <a:rPr lang="en-US" sz="1400" b="1" dirty="0" smtClean="0">
                <a:solidFill>
                  <a:prstClr val="white"/>
                </a:solidFill>
              </a:rPr>
              <a:t>UHF RCP</a:t>
            </a:r>
            <a:endParaRPr lang="en-US" sz="1400" b="1" dirty="0">
              <a:solidFill>
                <a:prstClr val="white"/>
              </a:solidFill>
            </a:endParaRPr>
          </a:p>
        </p:txBody>
      </p:sp>
      <p:sp>
        <p:nvSpPr>
          <p:cNvPr id="29" name="Rectangle 28"/>
          <p:cNvSpPr/>
          <p:nvPr/>
        </p:nvSpPr>
        <p:spPr>
          <a:xfrm>
            <a:off x="6668219" y="4695781"/>
            <a:ext cx="710707" cy="307777"/>
          </a:xfrm>
          <a:prstGeom prst="rect">
            <a:avLst/>
          </a:prstGeom>
        </p:spPr>
        <p:txBody>
          <a:bodyPr wrap="none">
            <a:spAutoFit/>
          </a:bodyPr>
          <a:lstStyle/>
          <a:p>
            <a:pPr lvl="0" algn="ctr"/>
            <a:r>
              <a:rPr lang="en-US" sz="1400" b="1" dirty="0" smtClean="0">
                <a:solidFill>
                  <a:prstClr val="white"/>
                </a:solidFill>
              </a:rPr>
              <a:t>HF </a:t>
            </a:r>
            <a:r>
              <a:rPr lang="en-US" sz="1400" b="1" dirty="0" smtClean="0">
                <a:solidFill>
                  <a:prstClr val="white"/>
                </a:solidFill>
              </a:rPr>
              <a:t>RCP</a:t>
            </a:r>
            <a:endParaRPr lang="en-US" sz="1400" b="1" dirty="0">
              <a:solidFill>
                <a:prstClr val="white"/>
              </a:solidFill>
            </a:endParaRPr>
          </a:p>
        </p:txBody>
      </p:sp>
      <p:sp>
        <p:nvSpPr>
          <p:cNvPr id="30" name="Rectangle 29"/>
          <p:cNvSpPr/>
          <p:nvPr/>
        </p:nvSpPr>
        <p:spPr>
          <a:xfrm>
            <a:off x="10196883" y="1468566"/>
            <a:ext cx="935182" cy="561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UHF RT</a:t>
            </a:r>
            <a:endParaRPr lang="en-US" sz="1400" b="1" dirty="0"/>
          </a:p>
        </p:txBody>
      </p:sp>
      <p:sp>
        <p:nvSpPr>
          <p:cNvPr id="31" name="Rectangle 30"/>
          <p:cNvSpPr/>
          <p:nvPr/>
        </p:nvSpPr>
        <p:spPr>
          <a:xfrm>
            <a:off x="10210741" y="2854021"/>
            <a:ext cx="935182" cy="561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V</a:t>
            </a:r>
            <a:r>
              <a:rPr lang="en-US" sz="1400" b="1" dirty="0" smtClean="0"/>
              <a:t>HF RT</a:t>
            </a:r>
            <a:endParaRPr lang="en-US" sz="1400" b="1" dirty="0"/>
          </a:p>
        </p:txBody>
      </p:sp>
      <p:sp>
        <p:nvSpPr>
          <p:cNvPr id="32" name="Rectangle 31"/>
          <p:cNvSpPr/>
          <p:nvPr/>
        </p:nvSpPr>
        <p:spPr>
          <a:xfrm>
            <a:off x="10217668" y="4558128"/>
            <a:ext cx="935182" cy="5611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HF RT</a:t>
            </a:r>
            <a:endParaRPr lang="en-US" sz="1400" b="1" dirty="0"/>
          </a:p>
        </p:txBody>
      </p:sp>
      <p:sp>
        <p:nvSpPr>
          <p:cNvPr id="33" name="Left-Right Arrow 32"/>
          <p:cNvSpPr/>
          <p:nvPr/>
        </p:nvSpPr>
        <p:spPr>
          <a:xfrm>
            <a:off x="9317220" y="2964875"/>
            <a:ext cx="858982" cy="33251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9455757" y="2985655"/>
            <a:ext cx="577530" cy="276999"/>
          </a:xfrm>
          <a:prstGeom prst="rect">
            <a:avLst/>
          </a:prstGeom>
          <a:noFill/>
        </p:spPr>
        <p:txBody>
          <a:bodyPr wrap="none" rtlCol="0">
            <a:spAutoFit/>
          </a:bodyPr>
          <a:lstStyle/>
          <a:p>
            <a:r>
              <a:rPr lang="en-US" sz="1200" b="1" dirty="0" smtClean="0">
                <a:solidFill>
                  <a:schemeClr val="bg1"/>
                </a:solidFill>
              </a:rPr>
              <a:t>RS323</a:t>
            </a:r>
            <a:endParaRPr lang="en-US" sz="1200" b="1" dirty="0">
              <a:solidFill>
                <a:schemeClr val="bg1"/>
              </a:solidFill>
            </a:endParaRPr>
          </a:p>
        </p:txBody>
      </p:sp>
      <p:sp>
        <p:nvSpPr>
          <p:cNvPr id="35" name="Left-Right Arrow 34"/>
          <p:cNvSpPr/>
          <p:nvPr/>
        </p:nvSpPr>
        <p:spPr>
          <a:xfrm>
            <a:off x="9331074" y="4655130"/>
            <a:ext cx="858982" cy="33251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9469611" y="4675910"/>
            <a:ext cx="660758" cy="276999"/>
          </a:xfrm>
          <a:prstGeom prst="rect">
            <a:avLst/>
          </a:prstGeom>
          <a:noFill/>
        </p:spPr>
        <p:txBody>
          <a:bodyPr wrap="none" rtlCol="0">
            <a:spAutoFit/>
          </a:bodyPr>
          <a:lstStyle/>
          <a:p>
            <a:r>
              <a:rPr lang="en-US" sz="1200" b="1" dirty="0" smtClean="0">
                <a:solidFill>
                  <a:schemeClr val="bg1"/>
                </a:solidFill>
              </a:rPr>
              <a:t>K Serial</a:t>
            </a:r>
            <a:endParaRPr lang="en-US" sz="1200" b="1" dirty="0">
              <a:solidFill>
                <a:schemeClr val="bg1"/>
              </a:solidFill>
            </a:endParaRPr>
          </a:p>
        </p:txBody>
      </p:sp>
      <p:sp>
        <p:nvSpPr>
          <p:cNvPr id="37" name="Left-Right Arrow 36"/>
          <p:cNvSpPr/>
          <p:nvPr/>
        </p:nvSpPr>
        <p:spPr>
          <a:xfrm>
            <a:off x="9317220" y="1579421"/>
            <a:ext cx="858982" cy="33251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9455757" y="1600201"/>
            <a:ext cx="660758" cy="276999"/>
          </a:xfrm>
          <a:prstGeom prst="rect">
            <a:avLst/>
          </a:prstGeom>
          <a:noFill/>
        </p:spPr>
        <p:txBody>
          <a:bodyPr wrap="none" rtlCol="0">
            <a:spAutoFit/>
          </a:bodyPr>
          <a:lstStyle/>
          <a:p>
            <a:r>
              <a:rPr lang="en-US" sz="1200" b="1" dirty="0" smtClean="0">
                <a:solidFill>
                  <a:schemeClr val="bg1"/>
                </a:solidFill>
              </a:rPr>
              <a:t>K Serial</a:t>
            </a:r>
            <a:endParaRPr lang="en-US" sz="1200" b="1"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94855" y="2133617"/>
            <a:ext cx="4800600" cy="26462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031674" y="381001"/>
            <a:ext cx="4108689" cy="461665"/>
          </a:xfrm>
          <a:prstGeom prst="rect">
            <a:avLst/>
          </a:prstGeom>
          <a:noFill/>
        </p:spPr>
        <p:txBody>
          <a:bodyPr wrap="none" rtlCol="0">
            <a:spAutoFit/>
          </a:bodyPr>
          <a:lstStyle/>
          <a:p>
            <a:r>
              <a:rPr lang="en-US" sz="2400" b="1" dirty="0" smtClean="0"/>
              <a:t>RCP to UHF RT Communication</a:t>
            </a:r>
            <a:endParaRPr lang="en-US" sz="2400" b="1" dirty="0"/>
          </a:p>
        </p:txBody>
      </p:sp>
      <p:sp>
        <p:nvSpPr>
          <p:cNvPr id="3" name="TextBox 2"/>
          <p:cNvSpPr txBox="1"/>
          <p:nvPr/>
        </p:nvSpPr>
        <p:spPr>
          <a:xfrm>
            <a:off x="1025236" y="1392382"/>
            <a:ext cx="7911974" cy="369332"/>
          </a:xfrm>
          <a:prstGeom prst="rect">
            <a:avLst/>
          </a:prstGeom>
          <a:noFill/>
        </p:spPr>
        <p:txBody>
          <a:bodyPr wrap="none" rtlCol="0">
            <a:spAutoFit/>
          </a:bodyPr>
          <a:lstStyle/>
          <a:p>
            <a:r>
              <a:rPr lang="en-US" dirty="0" smtClean="0"/>
              <a:t>The UHF RCP interfaces to the UHF R/T through an interface unit as shown below:-</a:t>
            </a:r>
            <a:endParaRPr lang="en-US" dirty="0"/>
          </a:p>
        </p:txBody>
      </p:sp>
      <p:sp>
        <p:nvSpPr>
          <p:cNvPr id="4" name="Rectangle 3"/>
          <p:cNvSpPr/>
          <p:nvPr/>
        </p:nvSpPr>
        <p:spPr>
          <a:xfrm>
            <a:off x="1375452" y="2358711"/>
            <a:ext cx="2575561" cy="1433558"/>
          </a:xfrm>
          <a:prstGeom prst="rect">
            <a:avLst/>
          </a:prstGeom>
          <a:solidFill>
            <a:schemeClr val="bg2"/>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5" name="Freeform 4"/>
          <p:cNvSpPr/>
          <p:nvPr/>
        </p:nvSpPr>
        <p:spPr>
          <a:xfrm>
            <a:off x="632044" y="3418274"/>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6" name="Freeform 5"/>
          <p:cNvSpPr/>
          <p:nvPr/>
        </p:nvSpPr>
        <p:spPr>
          <a:xfrm>
            <a:off x="4248930" y="2515919"/>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7" name="Freeform 6"/>
          <p:cNvSpPr/>
          <p:nvPr/>
        </p:nvSpPr>
        <p:spPr>
          <a:xfrm>
            <a:off x="4248930" y="2967261"/>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8" name="Freeform 7"/>
          <p:cNvSpPr/>
          <p:nvPr/>
        </p:nvSpPr>
        <p:spPr>
          <a:xfrm>
            <a:off x="4248930" y="3420887"/>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9" name="Rectangle 8"/>
          <p:cNvSpPr/>
          <p:nvPr/>
        </p:nvSpPr>
        <p:spPr>
          <a:xfrm>
            <a:off x="4172800" y="2406677"/>
            <a:ext cx="691200" cy="139914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dirty="0"/>
          </a:p>
        </p:txBody>
      </p:sp>
      <p:sp>
        <p:nvSpPr>
          <p:cNvPr id="10" name="Right Arrow 9"/>
          <p:cNvSpPr/>
          <p:nvPr/>
        </p:nvSpPr>
        <p:spPr>
          <a:xfrm>
            <a:off x="766711" y="3496423"/>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Left Arrow 10"/>
          <p:cNvSpPr/>
          <p:nvPr/>
        </p:nvSpPr>
        <p:spPr>
          <a:xfrm>
            <a:off x="4354717" y="2582023"/>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Left Arrow 11"/>
          <p:cNvSpPr/>
          <p:nvPr/>
        </p:nvSpPr>
        <p:spPr>
          <a:xfrm>
            <a:off x="4361248" y="3039223"/>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Left Arrow 12"/>
          <p:cNvSpPr/>
          <p:nvPr/>
        </p:nvSpPr>
        <p:spPr>
          <a:xfrm>
            <a:off x="4359076" y="3496423"/>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581651" y="3893592"/>
            <a:ext cx="666206" cy="6466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692687" y="3991563"/>
            <a:ext cx="457200" cy="44413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p:cNvSpPr/>
          <p:nvPr/>
        </p:nvSpPr>
        <p:spPr>
          <a:xfrm>
            <a:off x="4195788" y="3915363"/>
            <a:ext cx="666206" cy="6466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4306824" y="4013334"/>
            <a:ext cx="457200" cy="44413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xmlns="" id="{D73C959E-C707-2DE1-F19C-0AB8CC786CD6}"/>
              </a:ext>
            </a:extLst>
          </p:cNvPr>
          <p:cNvSpPr txBox="1"/>
          <p:nvPr/>
        </p:nvSpPr>
        <p:spPr>
          <a:xfrm>
            <a:off x="1406761" y="2960524"/>
            <a:ext cx="844451" cy="274156"/>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itchFamily="18"/>
                <a:ea typeface="Microsoft YaHei" pitchFamily="2"/>
                <a:cs typeface="Lucida Sans" pitchFamily="2"/>
              </a:rPr>
              <a:t>DELETE</a:t>
            </a:r>
            <a:endParaRPr lang="en-US" sz="1300" b="1" dirty="0">
              <a:latin typeface="Arial" pitchFamily="18"/>
              <a:ea typeface="Microsoft YaHei" pitchFamily="2"/>
              <a:cs typeface="Lucida Sans" pitchFamily="2"/>
            </a:endParaRPr>
          </a:p>
        </p:txBody>
      </p:sp>
      <p:sp>
        <p:nvSpPr>
          <p:cNvPr id="19" name="TextBox 18">
            <a:extLst>
              <a:ext uri="{FF2B5EF4-FFF2-40B4-BE49-F238E27FC236}">
                <a16:creationId xmlns:a16="http://schemas.microsoft.com/office/drawing/2014/main" xmlns="" id="{D73C959E-C707-2DE1-F19C-0AB8CC786CD6}"/>
              </a:ext>
            </a:extLst>
          </p:cNvPr>
          <p:cNvSpPr txBox="1"/>
          <p:nvPr/>
        </p:nvSpPr>
        <p:spPr>
          <a:xfrm>
            <a:off x="3409803" y="2956170"/>
            <a:ext cx="529046" cy="274156"/>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itchFamily="18"/>
                <a:ea typeface="Microsoft YaHei" pitchFamily="2"/>
                <a:cs typeface="Lucida Sans" pitchFamily="2"/>
              </a:rPr>
              <a:t>CH2</a:t>
            </a:r>
            <a:endParaRPr lang="en-US" sz="1300" b="1" dirty="0">
              <a:latin typeface="Arial" pitchFamily="18"/>
              <a:ea typeface="Microsoft YaHei" pitchFamily="2"/>
              <a:cs typeface="Lucida Sans" pitchFamily="2"/>
            </a:endParaRPr>
          </a:p>
        </p:txBody>
      </p:sp>
      <p:sp>
        <p:nvSpPr>
          <p:cNvPr id="20" name="Rectangle 19"/>
          <p:cNvSpPr/>
          <p:nvPr/>
        </p:nvSpPr>
        <p:spPr>
          <a:xfrm>
            <a:off x="1389181" y="3406864"/>
            <a:ext cx="554960" cy="292388"/>
          </a:xfrm>
          <a:prstGeom prst="rect">
            <a:avLst/>
          </a:prstGeom>
        </p:spPr>
        <p:txBody>
          <a:bodyPr wrap="none">
            <a:spAutoFit/>
          </a:bodyPr>
          <a:lstStyle/>
          <a:p>
            <a:pPr hangingPunct="0">
              <a:buSzPct val="45000"/>
              <a:defRPr sz="1400"/>
            </a:pPr>
            <a:r>
              <a:rPr lang="en-US" sz="1300" b="1" dirty="0" smtClean="0">
                <a:latin typeface="Arial" pitchFamily="18"/>
                <a:ea typeface="Microsoft YaHei" pitchFamily="2"/>
                <a:cs typeface="Lucida Sans" pitchFamily="2"/>
              </a:rPr>
              <a:t>EXIT</a:t>
            </a:r>
          </a:p>
        </p:txBody>
      </p:sp>
      <p:sp>
        <p:nvSpPr>
          <p:cNvPr id="21" name="TextBox 20"/>
          <p:cNvSpPr txBox="1"/>
          <p:nvPr/>
        </p:nvSpPr>
        <p:spPr>
          <a:xfrm>
            <a:off x="1408966" y="2513307"/>
            <a:ext cx="1065867" cy="318399"/>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600" b="1" dirty="0" smtClean="0">
                <a:latin typeface="Arial" pitchFamily="18"/>
                <a:ea typeface="Microsoft YaHei" pitchFamily="2"/>
                <a:cs typeface="Lucida Sans" pitchFamily="2"/>
              </a:rPr>
              <a:t>225.000 </a:t>
            </a:r>
            <a:endParaRPr lang="en-US" sz="1600" b="1" dirty="0">
              <a:latin typeface="Arial" pitchFamily="18"/>
              <a:ea typeface="Microsoft YaHei" pitchFamily="2"/>
              <a:cs typeface="Lucida Sans" pitchFamily="2"/>
            </a:endParaRPr>
          </a:p>
        </p:txBody>
      </p:sp>
      <p:sp>
        <p:nvSpPr>
          <p:cNvPr id="22" name="Freeform 21"/>
          <p:cNvSpPr/>
          <p:nvPr/>
        </p:nvSpPr>
        <p:spPr>
          <a:xfrm>
            <a:off x="632044" y="2513307"/>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3" name="Right Arrow 22"/>
          <p:cNvSpPr/>
          <p:nvPr/>
        </p:nvSpPr>
        <p:spPr>
          <a:xfrm>
            <a:off x="775414" y="2582023"/>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632044" y="2964648"/>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5" name="Right Arrow 24"/>
          <p:cNvSpPr/>
          <p:nvPr/>
        </p:nvSpPr>
        <p:spPr>
          <a:xfrm>
            <a:off x="779773" y="3039223"/>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p:cNvGrpSpPr/>
          <p:nvPr/>
        </p:nvGrpSpPr>
        <p:grpSpPr>
          <a:xfrm>
            <a:off x="3415360" y="2534568"/>
            <a:ext cx="529046" cy="276557"/>
            <a:chOff x="6416945" y="3814882"/>
            <a:chExt cx="529046" cy="276557"/>
          </a:xfrm>
        </p:grpSpPr>
        <p:sp>
          <p:nvSpPr>
            <p:cNvPr id="27" name="Rectangle 26"/>
            <p:cNvSpPr/>
            <p:nvPr/>
          </p:nvSpPr>
          <p:spPr>
            <a:xfrm>
              <a:off x="6474219" y="3831136"/>
              <a:ext cx="413816" cy="260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xmlns="" id="{D73C959E-C707-2DE1-F19C-0AB8CC786CD6}"/>
                </a:ext>
              </a:extLst>
            </p:cNvPr>
            <p:cNvSpPr txBox="1"/>
            <p:nvPr/>
          </p:nvSpPr>
          <p:spPr>
            <a:xfrm>
              <a:off x="6416945" y="3814882"/>
              <a:ext cx="529046" cy="274156"/>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solidFill>
                    <a:schemeClr val="bg1"/>
                  </a:solidFill>
                  <a:latin typeface="Arial" pitchFamily="18"/>
                  <a:ea typeface="Microsoft YaHei" pitchFamily="2"/>
                  <a:cs typeface="Lucida Sans" pitchFamily="2"/>
                </a:rPr>
                <a:t>CH1</a:t>
              </a:r>
              <a:endParaRPr lang="en-US" sz="1300" b="1" dirty="0">
                <a:solidFill>
                  <a:schemeClr val="bg1"/>
                </a:solidFill>
                <a:latin typeface="Arial" pitchFamily="18"/>
                <a:ea typeface="Microsoft YaHei" pitchFamily="2"/>
                <a:cs typeface="Lucida Sans" pitchFamily="2"/>
              </a:endParaRPr>
            </a:p>
          </p:txBody>
        </p:sp>
      </p:grpSp>
      <p:sp>
        <p:nvSpPr>
          <p:cNvPr id="29" name="TextBox 28">
            <a:extLst>
              <a:ext uri="{FF2B5EF4-FFF2-40B4-BE49-F238E27FC236}">
                <a16:creationId xmlns:a16="http://schemas.microsoft.com/office/drawing/2014/main" xmlns="" id="{D73C959E-C707-2DE1-F19C-0AB8CC786CD6}"/>
              </a:ext>
            </a:extLst>
          </p:cNvPr>
          <p:cNvSpPr txBox="1"/>
          <p:nvPr/>
        </p:nvSpPr>
        <p:spPr>
          <a:xfrm>
            <a:off x="3414253" y="3414482"/>
            <a:ext cx="529046" cy="274156"/>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itchFamily="18"/>
                <a:ea typeface="Microsoft YaHei" pitchFamily="2"/>
                <a:cs typeface="Lucida Sans" pitchFamily="2"/>
              </a:rPr>
              <a:t>CH3</a:t>
            </a:r>
            <a:endParaRPr lang="en-US" sz="1300" b="1" dirty="0">
              <a:latin typeface="Arial" pitchFamily="18"/>
              <a:ea typeface="Microsoft YaHei" pitchFamily="2"/>
              <a:cs typeface="Lucida Sans" pitchFamily="2"/>
            </a:endParaRPr>
          </a:p>
        </p:txBody>
      </p:sp>
      <p:sp>
        <p:nvSpPr>
          <p:cNvPr id="31" name="Rectangle 30"/>
          <p:cNvSpPr/>
          <p:nvPr/>
        </p:nvSpPr>
        <p:spPr>
          <a:xfrm>
            <a:off x="6670978" y="1932726"/>
            <a:ext cx="1496291" cy="3221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UHF rt.jpg"/>
          <p:cNvPicPr>
            <a:picLocks noChangeAspect="1"/>
          </p:cNvPicPr>
          <p:nvPr/>
        </p:nvPicPr>
        <p:blipFill>
          <a:blip r:embed="rId2" cstate="print"/>
          <a:srcRect l="32197" t="21023" r="29545" b="13068"/>
          <a:stretch>
            <a:fillRect/>
          </a:stretch>
        </p:blipFill>
        <p:spPr>
          <a:xfrm>
            <a:off x="9580405" y="1634851"/>
            <a:ext cx="2189018" cy="3771180"/>
          </a:xfrm>
          <a:prstGeom prst="rect">
            <a:avLst/>
          </a:prstGeom>
        </p:spPr>
      </p:pic>
      <p:sp>
        <p:nvSpPr>
          <p:cNvPr id="33" name="Left-Right Arrow 32"/>
          <p:cNvSpPr/>
          <p:nvPr/>
        </p:nvSpPr>
        <p:spPr>
          <a:xfrm>
            <a:off x="5202382" y="3138072"/>
            <a:ext cx="1461654" cy="54725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Left-Right Arrow 34"/>
          <p:cNvSpPr/>
          <p:nvPr/>
        </p:nvSpPr>
        <p:spPr>
          <a:xfrm>
            <a:off x="5202382" y="3138071"/>
            <a:ext cx="1461654" cy="54032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Left-Right Arrow 35"/>
          <p:cNvSpPr/>
          <p:nvPr/>
        </p:nvSpPr>
        <p:spPr>
          <a:xfrm>
            <a:off x="8181110" y="3138073"/>
            <a:ext cx="1690254" cy="54032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188528" y="3276618"/>
            <a:ext cx="1479892" cy="261610"/>
          </a:xfrm>
          <a:prstGeom prst="rect">
            <a:avLst/>
          </a:prstGeom>
          <a:noFill/>
        </p:spPr>
        <p:txBody>
          <a:bodyPr wrap="none" rtlCol="0">
            <a:spAutoFit/>
          </a:bodyPr>
          <a:lstStyle/>
          <a:p>
            <a:r>
              <a:rPr lang="en-US" sz="1050" b="1" dirty="0" smtClean="0">
                <a:solidFill>
                  <a:schemeClr val="bg1"/>
                </a:solidFill>
              </a:rPr>
              <a:t>RS323 Communication</a:t>
            </a:r>
            <a:endParaRPr lang="en-US" sz="1050" b="1" dirty="0">
              <a:solidFill>
                <a:schemeClr val="bg1"/>
              </a:solidFill>
            </a:endParaRPr>
          </a:p>
        </p:txBody>
      </p:sp>
      <p:sp>
        <p:nvSpPr>
          <p:cNvPr id="38" name="TextBox 37"/>
          <p:cNvSpPr txBox="1"/>
          <p:nvPr/>
        </p:nvSpPr>
        <p:spPr>
          <a:xfrm>
            <a:off x="6573982" y="2022781"/>
            <a:ext cx="1697182" cy="369332"/>
          </a:xfrm>
          <a:prstGeom prst="rect">
            <a:avLst/>
          </a:prstGeom>
          <a:noFill/>
        </p:spPr>
        <p:txBody>
          <a:bodyPr wrap="square" rtlCol="0">
            <a:spAutoFit/>
          </a:bodyPr>
          <a:lstStyle/>
          <a:p>
            <a:pPr algn="ctr"/>
            <a:r>
              <a:rPr lang="en-US" b="1" dirty="0" smtClean="0">
                <a:solidFill>
                  <a:schemeClr val="bg1"/>
                </a:solidFill>
              </a:rPr>
              <a:t>Interface Unit</a:t>
            </a:r>
            <a:endParaRPr lang="en-US" b="1" dirty="0">
              <a:solidFill>
                <a:schemeClr val="bg1"/>
              </a:solidFill>
            </a:endParaRPr>
          </a:p>
        </p:txBody>
      </p:sp>
      <p:sp>
        <p:nvSpPr>
          <p:cNvPr id="39" name="TextBox 38"/>
          <p:cNvSpPr txBox="1"/>
          <p:nvPr/>
        </p:nvSpPr>
        <p:spPr>
          <a:xfrm>
            <a:off x="8381997" y="3262762"/>
            <a:ext cx="1303562" cy="253916"/>
          </a:xfrm>
          <a:prstGeom prst="rect">
            <a:avLst/>
          </a:prstGeom>
          <a:noFill/>
        </p:spPr>
        <p:txBody>
          <a:bodyPr wrap="none" rtlCol="0">
            <a:spAutoFit/>
          </a:bodyPr>
          <a:lstStyle/>
          <a:p>
            <a:r>
              <a:rPr lang="en-US" sz="1050" b="1" dirty="0" smtClean="0">
                <a:solidFill>
                  <a:schemeClr val="bg1"/>
                </a:solidFill>
              </a:rPr>
              <a:t>King Serial Interface</a:t>
            </a:r>
            <a:endParaRPr lang="en-US" sz="1050" b="1" dirty="0">
              <a:solidFill>
                <a:schemeClr val="bg1"/>
              </a:solidFill>
            </a:endParaRPr>
          </a:p>
        </p:txBody>
      </p:sp>
      <p:sp>
        <p:nvSpPr>
          <p:cNvPr id="40" name="TextBox 39"/>
          <p:cNvSpPr txBox="1"/>
          <p:nvPr/>
        </p:nvSpPr>
        <p:spPr>
          <a:xfrm>
            <a:off x="464127" y="5569527"/>
            <a:ext cx="8419036" cy="646331"/>
          </a:xfrm>
          <a:prstGeom prst="rect">
            <a:avLst/>
          </a:prstGeom>
          <a:noFill/>
        </p:spPr>
        <p:txBody>
          <a:bodyPr wrap="none" rtlCol="0">
            <a:spAutoFit/>
          </a:bodyPr>
          <a:lstStyle/>
          <a:p>
            <a:r>
              <a:rPr lang="en-US" dirty="0" smtClean="0"/>
              <a:t>Note: RCP to Interface unit the communication protocol is RS 232 serial communication.</a:t>
            </a:r>
          </a:p>
          <a:p>
            <a:r>
              <a:rPr lang="en-US" dirty="0" smtClean="0"/>
              <a:t>Interface unit to the UHF RT the communication is on King Serial.</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31674" y="381001"/>
            <a:ext cx="3739806" cy="461665"/>
          </a:xfrm>
          <a:prstGeom prst="rect">
            <a:avLst/>
          </a:prstGeom>
          <a:noFill/>
        </p:spPr>
        <p:txBody>
          <a:bodyPr wrap="none" rtlCol="0">
            <a:spAutoFit/>
          </a:bodyPr>
          <a:lstStyle/>
          <a:p>
            <a:r>
              <a:rPr lang="en-US" sz="2400" b="1" dirty="0" smtClean="0"/>
              <a:t>RCP to CDU Communication</a:t>
            </a:r>
            <a:endParaRPr lang="en-US" sz="2400" b="1" dirty="0"/>
          </a:p>
        </p:txBody>
      </p:sp>
      <p:sp>
        <p:nvSpPr>
          <p:cNvPr id="3" name="Rectangle 2"/>
          <p:cNvSpPr/>
          <p:nvPr/>
        </p:nvSpPr>
        <p:spPr>
          <a:xfrm>
            <a:off x="394855" y="1004516"/>
            <a:ext cx="4523509" cy="23968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375452" y="1229610"/>
            <a:ext cx="2575561" cy="1433558"/>
          </a:xfrm>
          <a:prstGeom prst="rect">
            <a:avLst/>
          </a:prstGeom>
          <a:solidFill>
            <a:schemeClr val="bg2"/>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5" name="Freeform 4"/>
          <p:cNvSpPr/>
          <p:nvPr/>
        </p:nvSpPr>
        <p:spPr>
          <a:xfrm>
            <a:off x="632044" y="2289173"/>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6" name="Freeform 5"/>
          <p:cNvSpPr/>
          <p:nvPr/>
        </p:nvSpPr>
        <p:spPr>
          <a:xfrm>
            <a:off x="4248930" y="1386818"/>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7" name="Freeform 6"/>
          <p:cNvSpPr/>
          <p:nvPr/>
        </p:nvSpPr>
        <p:spPr>
          <a:xfrm>
            <a:off x="4248930" y="1838160"/>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8" name="Freeform 7"/>
          <p:cNvSpPr/>
          <p:nvPr/>
        </p:nvSpPr>
        <p:spPr>
          <a:xfrm>
            <a:off x="4248930" y="229178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9" name="Rectangle 8"/>
          <p:cNvSpPr/>
          <p:nvPr/>
        </p:nvSpPr>
        <p:spPr>
          <a:xfrm>
            <a:off x="4172800" y="1277576"/>
            <a:ext cx="691200" cy="139914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dirty="0"/>
          </a:p>
        </p:txBody>
      </p:sp>
      <p:sp>
        <p:nvSpPr>
          <p:cNvPr id="10" name="Right Arrow 9"/>
          <p:cNvSpPr/>
          <p:nvPr/>
        </p:nvSpPr>
        <p:spPr>
          <a:xfrm>
            <a:off x="766711" y="2367322"/>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Left Arrow 10"/>
          <p:cNvSpPr/>
          <p:nvPr/>
        </p:nvSpPr>
        <p:spPr>
          <a:xfrm>
            <a:off x="4354717" y="1452922"/>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Left Arrow 11"/>
          <p:cNvSpPr/>
          <p:nvPr/>
        </p:nvSpPr>
        <p:spPr>
          <a:xfrm>
            <a:off x="4361248" y="1910122"/>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Left Arrow 12"/>
          <p:cNvSpPr/>
          <p:nvPr/>
        </p:nvSpPr>
        <p:spPr>
          <a:xfrm>
            <a:off x="4359076" y="2367322"/>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581651" y="2764492"/>
            <a:ext cx="582131" cy="560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p:cNvSpPr/>
          <p:nvPr/>
        </p:nvSpPr>
        <p:spPr>
          <a:xfrm>
            <a:off x="699614" y="2869390"/>
            <a:ext cx="353331" cy="33798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xmlns="" id="{D73C959E-C707-2DE1-F19C-0AB8CC786CD6}"/>
              </a:ext>
            </a:extLst>
          </p:cNvPr>
          <p:cNvSpPr txBox="1"/>
          <p:nvPr/>
        </p:nvSpPr>
        <p:spPr>
          <a:xfrm>
            <a:off x="1406761" y="1831423"/>
            <a:ext cx="844451" cy="274156"/>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itchFamily="18"/>
                <a:ea typeface="Microsoft YaHei" pitchFamily="2"/>
                <a:cs typeface="Lucida Sans" pitchFamily="2"/>
              </a:rPr>
              <a:t>DELETE</a:t>
            </a:r>
            <a:endParaRPr lang="en-US" sz="1300" b="1" dirty="0">
              <a:latin typeface="Arial" pitchFamily="18"/>
              <a:ea typeface="Microsoft YaHei" pitchFamily="2"/>
              <a:cs typeface="Lucida Sans" pitchFamily="2"/>
            </a:endParaRPr>
          </a:p>
        </p:txBody>
      </p:sp>
      <p:sp>
        <p:nvSpPr>
          <p:cNvPr id="19" name="TextBox 18">
            <a:extLst>
              <a:ext uri="{FF2B5EF4-FFF2-40B4-BE49-F238E27FC236}">
                <a16:creationId xmlns:a16="http://schemas.microsoft.com/office/drawing/2014/main" xmlns="" id="{D73C959E-C707-2DE1-F19C-0AB8CC786CD6}"/>
              </a:ext>
            </a:extLst>
          </p:cNvPr>
          <p:cNvSpPr txBox="1"/>
          <p:nvPr/>
        </p:nvSpPr>
        <p:spPr>
          <a:xfrm>
            <a:off x="3409803" y="1827069"/>
            <a:ext cx="529046" cy="274156"/>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itchFamily="18"/>
                <a:ea typeface="Microsoft YaHei" pitchFamily="2"/>
                <a:cs typeface="Lucida Sans" pitchFamily="2"/>
              </a:rPr>
              <a:t>CH2</a:t>
            </a:r>
            <a:endParaRPr lang="en-US" sz="1300" b="1" dirty="0">
              <a:latin typeface="Arial" pitchFamily="18"/>
              <a:ea typeface="Microsoft YaHei" pitchFamily="2"/>
              <a:cs typeface="Lucida Sans" pitchFamily="2"/>
            </a:endParaRPr>
          </a:p>
        </p:txBody>
      </p:sp>
      <p:sp>
        <p:nvSpPr>
          <p:cNvPr id="20" name="Rectangle 19"/>
          <p:cNvSpPr/>
          <p:nvPr/>
        </p:nvSpPr>
        <p:spPr>
          <a:xfrm>
            <a:off x="1389181" y="2277763"/>
            <a:ext cx="554960" cy="292388"/>
          </a:xfrm>
          <a:prstGeom prst="rect">
            <a:avLst/>
          </a:prstGeom>
        </p:spPr>
        <p:txBody>
          <a:bodyPr wrap="none">
            <a:spAutoFit/>
          </a:bodyPr>
          <a:lstStyle/>
          <a:p>
            <a:pPr hangingPunct="0">
              <a:buSzPct val="45000"/>
              <a:defRPr sz="1400"/>
            </a:pPr>
            <a:r>
              <a:rPr lang="en-US" sz="1300" b="1" dirty="0" smtClean="0">
                <a:latin typeface="Arial" pitchFamily="18"/>
                <a:ea typeface="Microsoft YaHei" pitchFamily="2"/>
                <a:cs typeface="Lucida Sans" pitchFamily="2"/>
              </a:rPr>
              <a:t>EXIT</a:t>
            </a:r>
          </a:p>
        </p:txBody>
      </p:sp>
      <p:sp>
        <p:nvSpPr>
          <p:cNvPr id="21" name="TextBox 20"/>
          <p:cNvSpPr txBox="1"/>
          <p:nvPr/>
        </p:nvSpPr>
        <p:spPr>
          <a:xfrm>
            <a:off x="1408966" y="1384206"/>
            <a:ext cx="1065867" cy="318399"/>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600" b="1" dirty="0" smtClean="0">
                <a:latin typeface="Arial" pitchFamily="18"/>
                <a:ea typeface="Microsoft YaHei" pitchFamily="2"/>
                <a:cs typeface="Lucida Sans" pitchFamily="2"/>
              </a:rPr>
              <a:t>225.000 </a:t>
            </a:r>
            <a:endParaRPr lang="en-US" sz="1600" b="1" dirty="0">
              <a:latin typeface="Arial" pitchFamily="18"/>
              <a:ea typeface="Microsoft YaHei" pitchFamily="2"/>
              <a:cs typeface="Lucida Sans" pitchFamily="2"/>
            </a:endParaRPr>
          </a:p>
        </p:txBody>
      </p:sp>
      <p:sp>
        <p:nvSpPr>
          <p:cNvPr id="22" name="Freeform 21"/>
          <p:cNvSpPr/>
          <p:nvPr/>
        </p:nvSpPr>
        <p:spPr>
          <a:xfrm>
            <a:off x="632044" y="1384206"/>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3" name="Right Arrow 22"/>
          <p:cNvSpPr/>
          <p:nvPr/>
        </p:nvSpPr>
        <p:spPr>
          <a:xfrm>
            <a:off x="775414" y="1452922"/>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23"/>
          <p:cNvSpPr/>
          <p:nvPr/>
        </p:nvSpPr>
        <p:spPr>
          <a:xfrm>
            <a:off x="632044" y="1835547"/>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25" name="Right Arrow 24"/>
          <p:cNvSpPr/>
          <p:nvPr/>
        </p:nvSpPr>
        <p:spPr>
          <a:xfrm>
            <a:off x="779773" y="1910122"/>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p:cNvGrpSpPr/>
          <p:nvPr/>
        </p:nvGrpSpPr>
        <p:grpSpPr>
          <a:xfrm>
            <a:off x="3415360" y="1405467"/>
            <a:ext cx="529046" cy="276557"/>
            <a:chOff x="6416945" y="3814882"/>
            <a:chExt cx="529046" cy="276557"/>
          </a:xfrm>
        </p:grpSpPr>
        <p:sp>
          <p:nvSpPr>
            <p:cNvPr id="27" name="Rectangle 26"/>
            <p:cNvSpPr/>
            <p:nvPr/>
          </p:nvSpPr>
          <p:spPr>
            <a:xfrm>
              <a:off x="6474219" y="3831136"/>
              <a:ext cx="413816" cy="260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xmlns="" id="{D73C959E-C707-2DE1-F19C-0AB8CC786CD6}"/>
                </a:ext>
              </a:extLst>
            </p:cNvPr>
            <p:cNvSpPr txBox="1"/>
            <p:nvPr/>
          </p:nvSpPr>
          <p:spPr>
            <a:xfrm>
              <a:off x="6416945" y="3814882"/>
              <a:ext cx="529046" cy="274156"/>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solidFill>
                    <a:schemeClr val="bg1"/>
                  </a:solidFill>
                  <a:latin typeface="Arial" pitchFamily="18"/>
                  <a:ea typeface="Microsoft YaHei" pitchFamily="2"/>
                  <a:cs typeface="Lucida Sans" pitchFamily="2"/>
                </a:rPr>
                <a:t>CH1</a:t>
              </a:r>
              <a:endParaRPr lang="en-US" sz="1300" b="1" dirty="0">
                <a:solidFill>
                  <a:schemeClr val="bg1"/>
                </a:solidFill>
                <a:latin typeface="Arial" pitchFamily="18"/>
                <a:ea typeface="Microsoft YaHei" pitchFamily="2"/>
                <a:cs typeface="Lucida Sans" pitchFamily="2"/>
              </a:endParaRPr>
            </a:p>
          </p:txBody>
        </p:sp>
      </p:grpSp>
      <p:sp>
        <p:nvSpPr>
          <p:cNvPr id="29" name="TextBox 28">
            <a:extLst>
              <a:ext uri="{FF2B5EF4-FFF2-40B4-BE49-F238E27FC236}">
                <a16:creationId xmlns:a16="http://schemas.microsoft.com/office/drawing/2014/main" xmlns="" id="{D73C959E-C707-2DE1-F19C-0AB8CC786CD6}"/>
              </a:ext>
            </a:extLst>
          </p:cNvPr>
          <p:cNvSpPr txBox="1"/>
          <p:nvPr/>
        </p:nvSpPr>
        <p:spPr>
          <a:xfrm>
            <a:off x="3414253" y="2285381"/>
            <a:ext cx="529046" cy="274156"/>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itchFamily="18"/>
                <a:ea typeface="Microsoft YaHei" pitchFamily="2"/>
                <a:cs typeface="Lucida Sans" pitchFamily="2"/>
              </a:rPr>
              <a:t>CH3</a:t>
            </a:r>
            <a:endParaRPr lang="en-US" sz="1300" b="1" dirty="0">
              <a:latin typeface="Arial" pitchFamily="18"/>
              <a:ea typeface="Microsoft YaHei" pitchFamily="2"/>
              <a:cs typeface="Lucida Sans" pitchFamily="2"/>
            </a:endParaRPr>
          </a:p>
        </p:txBody>
      </p:sp>
      <p:pic>
        <p:nvPicPr>
          <p:cNvPr id="30" name="Picture 29" descr="CDU.jpg"/>
          <p:cNvPicPr>
            <a:picLocks noChangeAspect="1"/>
          </p:cNvPicPr>
          <p:nvPr/>
        </p:nvPicPr>
        <p:blipFill>
          <a:blip r:embed="rId2" cstate="print"/>
          <a:srcRect b="26566"/>
          <a:stretch>
            <a:fillRect/>
          </a:stretch>
        </p:blipFill>
        <p:spPr>
          <a:xfrm>
            <a:off x="7744419" y="955964"/>
            <a:ext cx="4073508" cy="5105245"/>
          </a:xfrm>
          <a:prstGeom prst="rect">
            <a:avLst/>
          </a:prstGeom>
        </p:spPr>
      </p:pic>
      <p:sp>
        <p:nvSpPr>
          <p:cNvPr id="31" name="Oval 30"/>
          <p:cNvSpPr/>
          <p:nvPr/>
        </p:nvSpPr>
        <p:spPr>
          <a:xfrm>
            <a:off x="4190761" y="2743710"/>
            <a:ext cx="582131" cy="5606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4308724" y="2848608"/>
            <a:ext cx="353331" cy="33798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Left-Right Arrow 32"/>
          <p:cNvSpPr/>
          <p:nvPr/>
        </p:nvSpPr>
        <p:spPr>
          <a:xfrm>
            <a:off x="4918365" y="2008970"/>
            <a:ext cx="2826326" cy="54032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839691" y="2092081"/>
            <a:ext cx="1040670" cy="369332"/>
          </a:xfrm>
          <a:prstGeom prst="rect">
            <a:avLst/>
          </a:prstGeom>
          <a:noFill/>
        </p:spPr>
        <p:txBody>
          <a:bodyPr wrap="none" rtlCol="0">
            <a:spAutoFit/>
          </a:bodyPr>
          <a:lstStyle/>
          <a:p>
            <a:r>
              <a:rPr lang="en-US" b="1" dirty="0" smtClean="0">
                <a:solidFill>
                  <a:schemeClr val="bg1"/>
                </a:solidFill>
              </a:rPr>
              <a:t>CAN BUS</a:t>
            </a:r>
            <a:endParaRPr lang="en-US" b="1" dirty="0">
              <a:solidFill>
                <a:schemeClr val="bg1"/>
              </a:solidFill>
            </a:endParaRPr>
          </a:p>
        </p:txBody>
      </p:sp>
      <p:sp>
        <p:nvSpPr>
          <p:cNvPr id="35" name="TextBox 34"/>
          <p:cNvSpPr txBox="1"/>
          <p:nvPr/>
        </p:nvSpPr>
        <p:spPr>
          <a:xfrm>
            <a:off x="685800" y="3969327"/>
            <a:ext cx="5401222" cy="1200329"/>
          </a:xfrm>
          <a:prstGeom prst="rect">
            <a:avLst/>
          </a:prstGeom>
          <a:noFill/>
        </p:spPr>
        <p:txBody>
          <a:bodyPr wrap="none" rtlCol="0">
            <a:spAutoFit/>
          </a:bodyPr>
          <a:lstStyle/>
          <a:p>
            <a:r>
              <a:rPr lang="en-US" dirty="0" smtClean="0"/>
              <a:t>Note: The CAN bus connects the CDU to the following:- </a:t>
            </a:r>
          </a:p>
          <a:p>
            <a:r>
              <a:rPr lang="en-US" dirty="0" smtClean="0"/>
              <a:t>1, </a:t>
            </a:r>
            <a:r>
              <a:rPr lang="en-US" dirty="0" smtClean="0">
                <a:solidFill>
                  <a:schemeClr val="accent2">
                    <a:lumMod val="75000"/>
                  </a:schemeClr>
                </a:solidFill>
              </a:rPr>
              <a:t>UHF RCP</a:t>
            </a:r>
          </a:p>
          <a:p>
            <a:r>
              <a:rPr lang="en-US" dirty="0" smtClean="0"/>
              <a:t>2, VHF RCP</a:t>
            </a:r>
          </a:p>
          <a:p>
            <a:r>
              <a:rPr lang="en-US" dirty="0" smtClean="0"/>
              <a:t>3, HF RCP</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ECA5F51-5BCC-7F5C-5A95-ED4C631F55B2}"/>
            </a:ext>
          </a:extLst>
        </p:cNvPr>
        <p:cNvGrpSpPr/>
        <p:nvPr/>
      </p:nvGrpSpPr>
      <p:grpSpPr>
        <a:xfrm>
          <a:off x="0" y="0"/>
          <a:ext cx="0" cy="0"/>
          <a:chOff x="0" y="0"/>
          <a:chExt cx="0" cy="0"/>
        </a:xfrm>
      </p:grpSpPr>
      <p:grpSp>
        <p:nvGrpSpPr>
          <p:cNvPr id="93" name="Group 92"/>
          <p:cNvGrpSpPr/>
          <p:nvPr/>
        </p:nvGrpSpPr>
        <p:grpSpPr>
          <a:xfrm>
            <a:off x="1015583" y="1047070"/>
            <a:ext cx="2561411" cy="436636"/>
            <a:chOff x="835473" y="1616485"/>
            <a:chExt cx="2561411" cy="302380"/>
          </a:xfrm>
        </p:grpSpPr>
        <p:sp>
          <p:nvSpPr>
            <p:cNvPr id="43" name="Rectangular Callout 42"/>
            <p:cNvSpPr/>
            <p:nvPr/>
          </p:nvSpPr>
          <p:spPr>
            <a:xfrm>
              <a:off x="835473" y="1616485"/>
              <a:ext cx="2508428" cy="276509"/>
            </a:xfrm>
            <a:prstGeom prst="wedgeRectCallout">
              <a:avLst>
                <a:gd name="adj1" fmla="val 66566"/>
                <a:gd name="adj2" fmla="val 153160"/>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sz="1100" dirty="0">
                <a:solidFill>
                  <a:schemeClr val="tx1"/>
                </a:solidFill>
              </a:endParaRPr>
            </a:p>
          </p:txBody>
        </p:sp>
        <p:sp>
          <p:nvSpPr>
            <p:cNvPr id="30" name="Rectangle 29"/>
            <p:cNvSpPr/>
            <p:nvPr/>
          </p:nvSpPr>
          <p:spPr>
            <a:xfrm>
              <a:off x="839774" y="1620466"/>
              <a:ext cx="2557110" cy="298399"/>
            </a:xfrm>
            <a:prstGeom prst="rect">
              <a:avLst/>
            </a:prstGeom>
          </p:spPr>
          <p:txBody>
            <a:bodyPr wrap="square">
              <a:spAutoFit/>
            </a:bodyPr>
            <a:lstStyle/>
            <a:p>
              <a:pPr algn="ctr"/>
              <a:r>
                <a:rPr lang="en-US" sz="1100" dirty="0" smtClean="0"/>
                <a:t>Delete Frequency of the selected channel</a:t>
              </a:r>
            </a:p>
            <a:p>
              <a:pPr algn="ctr"/>
              <a:r>
                <a:rPr lang="en-US" sz="1100" dirty="0" smtClean="0"/>
                <a:t>(See Note 4) </a:t>
              </a:r>
            </a:p>
          </p:txBody>
        </p:sp>
      </p:grpSp>
      <p:sp>
        <p:nvSpPr>
          <p:cNvPr id="2" name="Title 1">
            <a:extLst>
              <a:ext uri="{FF2B5EF4-FFF2-40B4-BE49-F238E27FC236}">
                <a16:creationId xmlns:a16="http://schemas.microsoft.com/office/drawing/2014/main" xmlns="" id="{37AF08FF-8178-611B-0CE7-14D46C881788}"/>
              </a:ext>
            </a:extLst>
          </p:cNvPr>
          <p:cNvSpPr txBox="1">
            <a:spLocks noGrp="1"/>
          </p:cNvSpPr>
          <p:nvPr>
            <p:ph type="title" idx="4294967295"/>
          </p:nvPr>
        </p:nvSpPr>
        <p:spPr>
          <a:xfrm>
            <a:off x="1948801" y="484633"/>
            <a:ext cx="8228763" cy="74328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US" sz="2200" b="1" dirty="0" smtClean="0">
                <a:latin typeface="Arial" pitchFamily="34" charset="0"/>
                <a:cs typeface="Arial" pitchFamily="34" charset="0"/>
              </a:rPr>
              <a:t>UHF RCU Screens</a:t>
            </a:r>
            <a:r>
              <a:rPr lang="en-US" sz="2500" dirty="0" smtClean="0"/>
              <a:t/>
            </a:r>
            <a:br>
              <a:rPr lang="en-US" sz="2500" dirty="0" smtClean="0"/>
            </a:br>
            <a:endParaRPr lang="en-US" sz="2500" b="1" dirty="0"/>
          </a:p>
        </p:txBody>
      </p:sp>
      <p:sp>
        <p:nvSpPr>
          <p:cNvPr id="3" name="Title 1">
            <a:extLst>
              <a:ext uri="{FF2B5EF4-FFF2-40B4-BE49-F238E27FC236}">
                <a16:creationId xmlns:a16="http://schemas.microsoft.com/office/drawing/2014/main" xmlns="" id="{37AF08FF-8178-611B-0CE7-14D46C881788}"/>
              </a:ext>
            </a:extLst>
          </p:cNvPr>
          <p:cNvSpPr txBox="1">
            <a:spLocks/>
          </p:cNvSpPr>
          <p:nvPr/>
        </p:nvSpPr>
        <p:spPr>
          <a:xfrm>
            <a:off x="1955333" y="864243"/>
            <a:ext cx="8228763" cy="341632"/>
          </a:xfrm>
          <a:prstGeom prst="rect">
            <a:avLst/>
          </a:prstGeom>
        </p:spPr>
        <p:txBody>
          <a:bodyPr vert="horz" lIns="91440" tIns="45720" rIns="91440" bIns="4572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defTabSz="914400" rtl="0" eaLnBrk="1" fontAlgn="auto" latinLnBrk="0" hangingPunct="1">
              <a:lnSpc>
                <a:spcPct val="90000"/>
              </a:lnSpc>
              <a:spcBef>
                <a:spcPct val="0"/>
              </a:spcBef>
              <a:spcAft>
                <a:spcPts val="0"/>
              </a:spcAft>
              <a:buClrTx/>
              <a:buSzPct val="45000"/>
              <a:buFont typeface="StarSymbol"/>
              <a:buNone/>
              <a:tabLst/>
              <a:defRPr/>
            </a:pPr>
            <a:r>
              <a:rPr kumimoji="0" lang="en-US" b="1" i="0" u="none" strike="noStrike" kern="1200" cap="none" spc="0" normalizeH="0" baseline="0" noProof="0" dirty="0" smtClean="0">
                <a:ln>
                  <a:noFill/>
                </a:ln>
                <a:solidFill>
                  <a:schemeClr val="tx1"/>
                </a:solidFill>
                <a:effectLst/>
                <a:uLnTx/>
                <a:uFillTx/>
                <a:latin typeface="+mj-lt"/>
                <a:ea typeface="+mj-ea"/>
                <a:cs typeface="+mj-cs"/>
              </a:rPr>
              <a:t>CHANNEL</a:t>
            </a:r>
            <a:r>
              <a:rPr kumimoji="0" lang="en-US"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   </a:t>
            </a:r>
            <a:r>
              <a:rPr kumimoji="0" lang="en-US" b="1" i="0" u="none" strike="noStrike" kern="1200" cap="none" spc="0" normalizeH="0" baseline="0" noProof="0" dirty="0" smtClean="0">
                <a:ln>
                  <a:noFill/>
                </a:ln>
                <a:solidFill>
                  <a:schemeClr val="tx1"/>
                </a:solidFill>
                <a:effectLst/>
                <a:uLnTx/>
                <a:uFillTx/>
                <a:latin typeface="+mj-lt"/>
                <a:ea typeface="+mj-ea"/>
                <a:cs typeface="+mj-cs"/>
              </a:rPr>
              <a:t>PROGRAMMING  MODE</a:t>
            </a:r>
            <a:r>
              <a:rPr kumimoji="0" lang="en-US" b="1" i="0" u="none" strike="noStrike" kern="1200" cap="none" spc="0" normalizeH="0" noProof="0" dirty="0" smtClean="0">
                <a:ln>
                  <a:noFill/>
                </a:ln>
                <a:solidFill>
                  <a:schemeClr val="tx1"/>
                </a:solidFill>
                <a:effectLst/>
                <a:uLnTx/>
                <a:uFillTx/>
                <a:latin typeface="+mj-lt"/>
                <a:ea typeface="+mj-ea"/>
                <a:cs typeface="+mj-cs"/>
              </a:rPr>
              <a:t> </a:t>
            </a:r>
            <a:r>
              <a:rPr kumimoji="0" lang="en-US" b="1" i="0" u="none" strike="noStrike" kern="1200" cap="none" spc="0" normalizeH="0" baseline="0" noProof="0" dirty="0" smtClean="0">
                <a:ln>
                  <a:noFill/>
                </a:ln>
                <a:solidFill>
                  <a:schemeClr val="tx1"/>
                </a:solidFill>
                <a:effectLst/>
                <a:uLnTx/>
                <a:uFillTx/>
                <a:latin typeface="+mj-lt"/>
                <a:ea typeface="+mj-ea"/>
                <a:cs typeface="+mj-cs"/>
              </a:rPr>
              <a:t> SCREEM </a:t>
            </a:r>
            <a:endParaRPr kumimoji="0" lang="en-US" sz="2400" b="1" i="0" u="none" strike="noStrike" kern="1200" cap="none" spc="0" normalizeH="0" baseline="0" noProof="0" dirty="0">
              <a:ln>
                <a:noFill/>
              </a:ln>
              <a:solidFill>
                <a:schemeClr val="tx1"/>
              </a:solidFill>
              <a:effectLst/>
              <a:uLnTx/>
              <a:uFillTx/>
              <a:latin typeface="+mj-lt"/>
              <a:ea typeface="+mj-ea"/>
              <a:cs typeface="+mj-cs"/>
            </a:endParaRPr>
          </a:p>
        </p:txBody>
      </p:sp>
      <p:sp>
        <p:nvSpPr>
          <p:cNvPr id="4" name="Rectangle 3"/>
          <p:cNvSpPr/>
          <p:nvPr/>
        </p:nvSpPr>
        <p:spPr>
          <a:xfrm>
            <a:off x="4797524" y="1229549"/>
            <a:ext cx="2575561" cy="1433558"/>
          </a:xfrm>
          <a:prstGeom prst="rect">
            <a:avLst/>
          </a:prstGeom>
          <a:solidFill>
            <a:schemeClr val="bg2"/>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5" name="Freeform 4"/>
          <p:cNvSpPr/>
          <p:nvPr/>
        </p:nvSpPr>
        <p:spPr>
          <a:xfrm>
            <a:off x="4054116" y="2289112"/>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6" name="Freeform 5"/>
          <p:cNvSpPr/>
          <p:nvPr/>
        </p:nvSpPr>
        <p:spPr>
          <a:xfrm>
            <a:off x="7671002" y="1386757"/>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7" name="Freeform 6"/>
          <p:cNvSpPr/>
          <p:nvPr/>
        </p:nvSpPr>
        <p:spPr>
          <a:xfrm>
            <a:off x="7671002" y="1838099"/>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8" name="Freeform 7"/>
          <p:cNvSpPr/>
          <p:nvPr/>
        </p:nvSpPr>
        <p:spPr>
          <a:xfrm>
            <a:off x="7671002" y="2291725"/>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10" name="Rectangle 9"/>
          <p:cNvSpPr/>
          <p:nvPr/>
        </p:nvSpPr>
        <p:spPr>
          <a:xfrm>
            <a:off x="7594872" y="1277515"/>
            <a:ext cx="691200" cy="139914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dirty="0"/>
          </a:p>
        </p:txBody>
      </p:sp>
      <p:sp>
        <p:nvSpPr>
          <p:cNvPr id="11" name="Rectangular Callout 10"/>
          <p:cNvSpPr/>
          <p:nvPr/>
        </p:nvSpPr>
        <p:spPr>
          <a:xfrm>
            <a:off x="8556107" y="613757"/>
            <a:ext cx="2814318" cy="616416"/>
          </a:xfrm>
          <a:prstGeom prst="wedgeRectCallout">
            <a:avLst>
              <a:gd name="adj1" fmla="val -59215"/>
              <a:gd name="adj2" fmla="val 79037"/>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smtClean="0">
                <a:solidFill>
                  <a:schemeClr val="tx1"/>
                </a:solidFill>
              </a:rPr>
              <a:t>Press soft button to select respect Channel. (See Note 1)</a:t>
            </a:r>
            <a:endParaRPr lang="en-US" sz="1100" strike="sngStrike" dirty="0">
              <a:solidFill>
                <a:schemeClr val="tx1"/>
              </a:solidFill>
            </a:endParaRPr>
          </a:p>
        </p:txBody>
      </p:sp>
      <p:sp>
        <p:nvSpPr>
          <p:cNvPr id="12" name="Right Arrow 11"/>
          <p:cNvSpPr/>
          <p:nvPr/>
        </p:nvSpPr>
        <p:spPr>
          <a:xfrm>
            <a:off x="4188783" y="2367261"/>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Left Arrow 12"/>
          <p:cNvSpPr/>
          <p:nvPr/>
        </p:nvSpPr>
        <p:spPr>
          <a:xfrm>
            <a:off x="7776789" y="1452861"/>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Left Arrow 13"/>
          <p:cNvSpPr/>
          <p:nvPr/>
        </p:nvSpPr>
        <p:spPr>
          <a:xfrm>
            <a:off x="7783320" y="1910061"/>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Left Arrow 14"/>
          <p:cNvSpPr/>
          <p:nvPr/>
        </p:nvSpPr>
        <p:spPr>
          <a:xfrm>
            <a:off x="7781148" y="2367261"/>
            <a:ext cx="228600" cy="152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p:cNvSpPr/>
          <p:nvPr/>
        </p:nvSpPr>
        <p:spPr>
          <a:xfrm>
            <a:off x="4003723" y="2764430"/>
            <a:ext cx="666206" cy="6466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4114759" y="2862401"/>
            <a:ext cx="457200" cy="44413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7617860" y="2786201"/>
            <a:ext cx="666206" cy="6466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7728896" y="2884172"/>
            <a:ext cx="457200" cy="44413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ular Callout 20"/>
          <p:cNvSpPr/>
          <p:nvPr/>
        </p:nvSpPr>
        <p:spPr>
          <a:xfrm>
            <a:off x="855342" y="2206892"/>
            <a:ext cx="1578028" cy="389449"/>
          </a:xfrm>
          <a:prstGeom prst="wedgeRectCallout">
            <a:avLst>
              <a:gd name="adj1" fmla="val 166830"/>
              <a:gd name="adj2" fmla="val 157853"/>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smtClean="0">
                <a:solidFill>
                  <a:schemeClr val="tx1"/>
                </a:solidFill>
              </a:rPr>
              <a:t>Press PWR UP/ PWR DN</a:t>
            </a:r>
          </a:p>
          <a:p>
            <a:pPr algn="ctr"/>
            <a:r>
              <a:rPr lang="en-US" sz="1100" dirty="0" smtClean="0">
                <a:solidFill>
                  <a:schemeClr val="tx1"/>
                </a:solidFill>
              </a:rPr>
              <a:t>(See Note 6)</a:t>
            </a:r>
          </a:p>
        </p:txBody>
      </p:sp>
      <p:sp>
        <p:nvSpPr>
          <p:cNvPr id="22" name="Rectangular Callout 21"/>
          <p:cNvSpPr/>
          <p:nvPr/>
        </p:nvSpPr>
        <p:spPr>
          <a:xfrm>
            <a:off x="8962059" y="2296037"/>
            <a:ext cx="2697202" cy="276509"/>
          </a:xfrm>
          <a:prstGeom prst="wedgeRectCallout">
            <a:avLst>
              <a:gd name="adj1" fmla="val -74525"/>
              <a:gd name="adj2" fmla="val 182826"/>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smtClean="0">
                <a:solidFill>
                  <a:schemeClr val="tx1"/>
                </a:solidFill>
              </a:rPr>
              <a:t>Outer Dial Tune FRQ MHz in steps of 1 MHz</a:t>
            </a:r>
            <a:endParaRPr lang="en-US" sz="1100" strike="sngStrike" dirty="0">
              <a:solidFill>
                <a:srgbClr val="FF0000"/>
              </a:solidFill>
            </a:endParaRPr>
          </a:p>
        </p:txBody>
      </p:sp>
      <p:sp>
        <p:nvSpPr>
          <p:cNvPr id="24" name="Rectangular Callout 23"/>
          <p:cNvSpPr/>
          <p:nvPr/>
        </p:nvSpPr>
        <p:spPr>
          <a:xfrm>
            <a:off x="9170940" y="2925175"/>
            <a:ext cx="2042806" cy="365760"/>
          </a:xfrm>
          <a:prstGeom prst="wedgeRectCallout">
            <a:avLst>
              <a:gd name="adj1" fmla="val -101188"/>
              <a:gd name="adj2" fmla="val 6912"/>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smtClean="0">
                <a:solidFill>
                  <a:schemeClr val="tx1"/>
                </a:solidFill>
              </a:rPr>
              <a:t>Inner Dial Tune FRQ  in steps of  25 KHz</a:t>
            </a:r>
            <a:endParaRPr lang="en-US" sz="1100" dirty="0">
              <a:solidFill>
                <a:schemeClr val="tx1"/>
              </a:solidFill>
            </a:endParaRPr>
          </a:p>
        </p:txBody>
      </p:sp>
      <p:sp>
        <p:nvSpPr>
          <p:cNvPr id="26" name="TextBox 25">
            <a:extLst>
              <a:ext uri="{FF2B5EF4-FFF2-40B4-BE49-F238E27FC236}">
                <a16:creationId xmlns:a16="http://schemas.microsoft.com/office/drawing/2014/main" xmlns="" id="{D73C959E-C707-2DE1-F19C-0AB8CC786CD6}"/>
              </a:ext>
            </a:extLst>
          </p:cNvPr>
          <p:cNvSpPr txBox="1"/>
          <p:nvPr/>
        </p:nvSpPr>
        <p:spPr>
          <a:xfrm>
            <a:off x="4828833" y="1831362"/>
            <a:ext cx="844451" cy="274156"/>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itchFamily="18"/>
                <a:ea typeface="Microsoft YaHei" pitchFamily="2"/>
                <a:cs typeface="Lucida Sans" pitchFamily="2"/>
              </a:rPr>
              <a:t>DELETE</a:t>
            </a:r>
            <a:endParaRPr lang="en-US" sz="1300" b="1" dirty="0">
              <a:latin typeface="Arial" pitchFamily="18"/>
              <a:ea typeface="Microsoft YaHei" pitchFamily="2"/>
              <a:cs typeface="Lucida Sans" pitchFamily="2"/>
            </a:endParaRPr>
          </a:p>
        </p:txBody>
      </p:sp>
      <p:sp>
        <p:nvSpPr>
          <p:cNvPr id="27" name="TextBox 26">
            <a:extLst>
              <a:ext uri="{FF2B5EF4-FFF2-40B4-BE49-F238E27FC236}">
                <a16:creationId xmlns:a16="http://schemas.microsoft.com/office/drawing/2014/main" xmlns="" id="{D73C959E-C707-2DE1-F19C-0AB8CC786CD6}"/>
              </a:ext>
            </a:extLst>
          </p:cNvPr>
          <p:cNvSpPr txBox="1"/>
          <p:nvPr/>
        </p:nvSpPr>
        <p:spPr>
          <a:xfrm>
            <a:off x="6831875" y="1827008"/>
            <a:ext cx="529046" cy="274156"/>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itchFamily="18"/>
                <a:ea typeface="Microsoft YaHei" pitchFamily="2"/>
                <a:cs typeface="Lucida Sans" pitchFamily="2"/>
              </a:rPr>
              <a:t>CH2</a:t>
            </a:r>
            <a:endParaRPr lang="en-US" sz="1300" b="1" dirty="0">
              <a:latin typeface="Arial" pitchFamily="18"/>
              <a:ea typeface="Microsoft YaHei" pitchFamily="2"/>
              <a:cs typeface="Lucida Sans" pitchFamily="2"/>
            </a:endParaRPr>
          </a:p>
        </p:txBody>
      </p:sp>
      <p:sp>
        <p:nvSpPr>
          <p:cNvPr id="29" name="Rectangular Callout 28"/>
          <p:cNvSpPr/>
          <p:nvPr/>
        </p:nvSpPr>
        <p:spPr>
          <a:xfrm>
            <a:off x="191795" y="2800005"/>
            <a:ext cx="3280184" cy="498762"/>
          </a:xfrm>
          <a:prstGeom prst="wedgeRectCallout">
            <a:avLst>
              <a:gd name="adj1" fmla="val 69039"/>
              <a:gd name="adj2" fmla="val 41816"/>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smtClean="0">
                <a:solidFill>
                  <a:schemeClr val="tx1"/>
                </a:solidFill>
              </a:rPr>
              <a:t>Outer Dial scroll Channel Pages with roll over feature</a:t>
            </a:r>
          </a:p>
          <a:p>
            <a:pPr algn="ctr"/>
            <a:r>
              <a:rPr lang="en-US" sz="1100" dirty="0" smtClean="0">
                <a:solidFill>
                  <a:schemeClr val="tx1"/>
                </a:solidFill>
              </a:rPr>
              <a:t>(See Note 5)</a:t>
            </a:r>
          </a:p>
        </p:txBody>
      </p:sp>
      <p:sp>
        <p:nvSpPr>
          <p:cNvPr id="32" name="Rectangle 31"/>
          <p:cNvSpPr/>
          <p:nvPr/>
        </p:nvSpPr>
        <p:spPr>
          <a:xfrm>
            <a:off x="4811253" y="2277702"/>
            <a:ext cx="554960" cy="292388"/>
          </a:xfrm>
          <a:prstGeom prst="rect">
            <a:avLst/>
          </a:prstGeom>
        </p:spPr>
        <p:txBody>
          <a:bodyPr wrap="none">
            <a:spAutoFit/>
          </a:bodyPr>
          <a:lstStyle/>
          <a:p>
            <a:pPr hangingPunct="0">
              <a:buSzPct val="45000"/>
              <a:defRPr sz="1400"/>
            </a:pPr>
            <a:r>
              <a:rPr lang="en-US" sz="1300" b="1" dirty="0" smtClean="0">
                <a:latin typeface="Arial" pitchFamily="18"/>
                <a:ea typeface="Microsoft YaHei" pitchFamily="2"/>
                <a:cs typeface="Lucida Sans" pitchFamily="2"/>
              </a:rPr>
              <a:t>EXIT</a:t>
            </a:r>
          </a:p>
        </p:txBody>
      </p:sp>
      <p:sp>
        <p:nvSpPr>
          <p:cNvPr id="33" name="TextBox 32"/>
          <p:cNvSpPr txBox="1"/>
          <p:nvPr/>
        </p:nvSpPr>
        <p:spPr>
          <a:xfrm>
            <a:off x="4831038" y="1384145"/>
            <a:ext cx="1065867" cy="318399"/>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600" b="1" dirty="0" smtClean="0">
                <a:latin typeface="Arial" pitchFamily="18"/>
                <a:ea typeface="Microsoft YaHei" pitchFamily="2"/>
                <a:cs typeface="Lucida Sans" pitchFamily="2"/>
              </a:rPr>
              <a:t>225.000 </a:t>
            </a:r>
            <a:endParaRPr lang="en-US" sz="1600" b="1" dirty="0">
              <a:latin typeface="Arial" pitchFamily="18"/>
              <a:ea typeface="Microsoft YaHei" pitchFamily="2"/>
              <a:cs typeface="Lucida Sans" pitchFamily="2"/>
            </a:endParaRPr>
          </a:p>
        </p:txBody>
      </p:sp>
      <p:sp>
        <p:nvSpPr>
          <p:cNvPr id="34" name="Freeform 33"/>
          <p:cNvSpPr/>
          <p:nvPr/>
        </p:nvSpPr>
        <p:spPr>
          <a:xfrm>
            <a:off x="4054116" y="1384145"/>
            <a:ext cx="497664" cy="3011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35" name="Right Arrow 34"/>
          <p:cNvSpPr/>
          <p:nvPr/>
        </p:nvSpPr>
        <p:spPr>
          <a:xfrm>
            <a:off x="4197486" y="1452861"/>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ular Callout 41"/>
          <p:cNvSpPr/>
          <p:nvPr/>
        </p:nvSpPr>
        <p:spPr>
          <a:xfrm>
            <a:off x="1168684" y="541714"/>
            <a:ext cx="2364376" cy="330134"/>
          </a:xfrm>
          <a:prstGeom prst="wedgeRectCallout">
            <a:avLst>
              <a:gd name="adj1" fmla="val 112173"/>
              <a:gd name="adj2" fmla="val 232880"/>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r>
              <a:rPr lang="en-US" sz="1100" dirty="0" smtClean="0">
                <a:solidFill>
                  <a:schemeClr val="tx1"/>
                </a:solidFill>
              </a:rPr>
              <a:t>Selected Channel Frequency Displayed (See Note 2)</a:t>
            </a:r>
            <a:endParaRPr lang="en-US" sz="1100" dirty="0">
              <a:solidFill>
                <a:schemeClr val="tx1"/>
              </a:solidFill>
            </a:endParaRPr>
          </a:p>
        </p:txBody>
      </p:sp>
      <p:sp>
        <p:nvSpPr>
          <p:cNvPr id="44" name="Freeform 43"/>
          <p:cNvSpPr/>
          <p:nvPr/>
        </p:nvSpPr>
        <p:spPr>
          <a:xfrm>
            <a:off x="4054116" y="1835486"/>
            <a:ext cx="497664" cy="3014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gdRefY="" minY="0" maxY="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FE7F5"/>
          </a:solidFill>
          <a:ln w="0">
            <a:solidFill>
              <a:srgbClr val="808080"/>
            </a:solidFill>
            <a:prstDash val="solid"/>
          </a:ln>
        </p:spPr>
        <p:txBody>
          <a:bodyPr vert="horz" wrap="none" lIns="81639" tIns="40820" rIns="81639" bIns="40820" anchor="ctr" anchorCtr="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pPr>
            <a:endParaRPr lang="en-US" sz="1600" dirty="0">
              <a:latin typeface="Arial" pitchFamily="18"/>
              <a:ea typeface="Microsoft YaHei" pitchFamily="2"/>
              <a:cs typeface="Lucida Sans" pitchFamily="2"/>
            </a:endParaRPr>
          </a:p>
        </p:txBody>
      </p:sp>
      <p:sp>
        <p:nvSpPr>
          <p:cNvPr id="45" name="Right Arrow 44"/>
          <p:cNvSpPr/>
          <p:nvPr/>
        </p:nvSpPr>
        <p:spPr>
          <a:xfrm>
            <a:off x="4201845" y="1910061"/>
            <a:ext cx="2286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7" name="Group 46"/>
          <p:cNvGrpSpPr/>
          <p:nvPr/>
        </p:nvGrpSpPr>
        <p:grpSpPr>
          <a:xfrm>
            <a:off x="845106" y="1638990"/>
            <a:ext cx="2262050" cy="473714"/>
            <a:chOff x="783771" y="2458630"/>
            <a:chExt cx="2262050" cy="276509"/>
          </a:xfrm>
        </p:grpSpPr>
        <p:sp>
          <p:nvSpPr>
            <p:cNvPr id="41" name="Rectangular Callout 40"/>
            <p:cNvSpPr/>
            <p:nvPr/>
          </p:nvSpPr>
          <p:spPr>
            <a:xfrm>
              <a:off x="783771" y="2458630"/>
              <a:ext cx="2262050" cy="276509"/>
            </a:xfrm>
            <a:prstGeom prst="wedgeRectCallout">
              <a:avLst>
                <a:gd name="adj1" fmla="val 89233"/>
                <a:gd name="adj2" fmla="val 101542"/>
              </a:avLst>
            </a:prstGeom>
            <a:solidFill>
              <a:schemeClr val="accent1">
                <a:alpha val="54000"/>
              </a:schemeClr>
            </a:solidFill>
            <a:ln w="190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rtlCol="0" anchor="ctr"/>
            <a:lstStyle/>
            <a:p>
              <a:pPr algn="ctr"/>
              <a:endParaRPr lang="en-US" sz="1100" dirty="0">
                <a:solidFill>
                  <a:schemeClr val="tx1"/>
                </a:solidFill>
              </a:endParaRPr>
            </a:p>
          </p:txBody>
        </p:sp>
        <p:sp>
          <p:nvSpPr>
            <p:cNvPr id="40" name="Rectangle 39"/>
            <p:cNvSpPr/>
            <p:nvPr/>
          </p:nvSpPr>
          <p:spPr>
            <a:xfrm>
              <a:off x="868054" y="2469290"/>
              <a:ext cx="2058576" cy="251510"/>
            </a:xfrm>
            <a:prstGeom prst="rect">
              <a:avLst/>
            </a:prstGeom>
          </p:spPr>
          <p:txBody>
            <a:bodyPr wrap="square">
              <a:spAutoFit/>
            </a:bodyPr>
            <a:lstStyle/>
            <a:p>
              <a:pPr algn="ctr"/>
              <a:r>
                <a:rPr lang="en-US" sz="1100" dirty="0" smtClean="0"/>
                <a:t>Save and exit to previous screen </a:t>
              </a:r>
            </a:p>
            <a:p>
              <a:pPr algn="ctr"/>
              <a:r>
                <a:rPr lang="en-US" sz="1100" dirty="0" smtClean="0"/>
                <a:t>(See Note 3)</a:t>
              </a:r>
            </a:p>
          </p:txBody>
        </p:sp>
      </p:grpSp>
      <p:grpSp>
        <p:nvGrpSpPr>
          <p:cNvPr id="96" name="Group 95"/>
          <p:cNvGrpSpPr/>
          <p:nvPr/>
        </p:nvGrpSpPr>
        <p:grpSpPr>
          <a:xfrm>
            <a:off x="6837432" y="1405406"/>
            <a:ext cx="529046" cy="276557"/>
            <a:chOff x="6416945" y="3814882"/>
            <a:chExt cx="529046" cy="276557"/>
          </a:xfrm>
        </p:grpSpPr>
        <p:sp>
          <p:nvSpPr>
            <p:cNvPr id="95" name="Rectangle 94"/>
            <p:cNvSpPr/>
            <p:nvPr/>
          </p:nvSpPr>
          <p:spPr>
            <a:xfrm>
              <a:off x="6474219" y="3831136"/>
              <a:ext cx="413816" cy="2603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TextBox 89">
              <a:extLst>
                <a:ext uri="{FF2B5EF4-FFF2-40B4-BE49-F238E27FC236}">
                  <a16:creationId xmlns:a16="http://schemas.microsoft.com/office/drawing/2014/main" xmlns="" id="{D73C959E-C707-2DE1-F19C-0AB8CC786CD6}"/>
                </a:ext>
              </a:extLst>
            </p:cNvPr>
            <p:cNvSpPr txBox="1"/>
            <p:nvPr/>
          </p:nvSpPr>
          <p:spPr>
            <a:xfrm>
              <a:off x="6416945" y="3814882"/>
              <a:ext cx="529046" cy="274156"/>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solidFill>
                    <a:schemeClr val="bg1"/>
                  </a:solidFill>
                  <a:latin typeface="Arial" pitchFamily="18"/>
                  <a:ea typeface="Microsoft YaHei" pitchFamily="2"/>
                  <a:cs typeface="Lucida Sans" pitchFamily="2"/>
                </a:rPr>
                <a:t>CH1</a:t>
              </a:r>
              <a:endParaRPr lang="en-US" sz="1300" b="1" dirty="0">
                <a:solidFill>
                  <a:schemeClr val="bg1"/>
                </a:solidFill>
                <a:latin typeface="Arial" pitchFamily="18"/>
                <a:ea typeface="Microsoft YaHei" pitchFamily="2"/>
                <a:cs typeface="Lucida Sans" pitchFamily="2"/>
              </a:endParaRPr>
            </a:p>
          </p:txBody>
        </p:sp>
      </p:grpSp>
      <p:sp>
        <p:nvSpPr>
          <p:cNvPr id="91" name="TextBox 90">
            <a:extLst>
              <a:ext uri="{FF2B5EF4-FFF2-40B4-BE49-F238E27FC236}">
                <a16:creationId xmlns:a16="http://schemas.microsoft.com/office/drawing/2014/main" xmlns="" id="{D73C959E-C707-2DE1-F19C-0AB8CC786CD6}"/>
              </a:ext>
            </a:extLst>
          </p:cNvPr>
          <p:cNvSpPr txBox="1"/>
          <p:nvPr/>
        </p:nvSpPr>
        <p:spPr>
          <a:xfrm>
            <a:off x="6836325" y="2285320"/>
            <a:ext cx="529046" cy="274156"/>
          </a:xfrm>
          <a:prstGeom prst="rect">
            <a:avLst/>
          </a:prstGeom>
          <a:noFill/>
          <a:ln>
            <a:noFill/>
          </a:ln>
        </p:spPr>
        <p:txBody>
          <a:bodyPr vert="horz" wrap="square" lIns="81639" tIns="40820" rIns="81639" bIns="40820" anchorCtr="0" compatLnSpc="0">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hangingPunct="0">
              <a:buNone/>
              <a:defRPr sz="1400"/>
            </a:pPr>
            <a:r>
              <a:rPr lang="en-US" sz="1300" b="1" dirty="0" smtClean="0">
                <a:latin typeface="Arial" pitchFamily="18"/>
                <a:ea typeface="Microsoft YaHei" pitchFamily="2"/>
                <a:cs typeface="Lucida Sans" pitchFamily="2"/>
              </a:rPr>
              <a:t>CH3</a:t>
            </a:r>
            <a:endParaRPr lang="en-US" sz="1300" b="1" dirty="0">
              <a:latin typeface="Arial" pitchFamily="18"/>
              <a:ea typeface="Microsoft YaHei" pitchFamily="2"/>
              <a:cs typeface="Lucida Sans" pitchFamily="2"/>
            </a:endParaRPr>
          </a:p>
        </p:txBody>
      </p:sp>
      <p:sp>
        <p:nvSpPr>
          <p:cNvPr id="99" name="Rectangle 98"/>
          <p:cNvSpPr/>
          <p:nvPr/>
        </p:nvSpPr>
        <p:spPr>
          <a:xfrm>
            <a:off x="202928" y="3420028"/>
            <a:ext cx="681597" cy="307777"/>
          </a:xfrm>
          <a:prstGeom prst="rect">
            <a:avLst/>
          </a:prstGeom>
        </p:spPr>
        <p:txBody>
          <a:bodyPr wrap="none">
            <a:spAutoFit/>
          </a:bodyPr>
          <a:lstStyle/>
          <a:p>
            <a:pPr hangingPunct="0">
              <a:buNone/>
              <a:defRPr sz="1400"/>
            </a:pPr>
            <a:r>
              <a:rPr lang="en-US" b="1" dirty="0" smtClean="0">
                <a:latin typeface="Arial" pitchFamily="18"/>
                <a:ea typeface="Microsoft YaHei" pitchFamily="2"/>
                <a:cs typeface="Lucida Sans" pitchFamily="2"/>
              </a:rPr>
              <a:t>Notes</a:t>
            </a:r>
            <a:endParaRPr lang="en-US" b="1" dirty="0">
              <a:latin typeface="Arial" pitchFamily="18"/>
              <a:ea typeface="Microsoft YaHei" pitchFamily="2"/>
              <a:cs typeface="Lucida Sans" pitchFamily="2"/>
            </a:endParaRPr>
          </a:p>
        </p:txBody>
      </p:sp>
      <p:sp>
        <p:nvSpPr>
          <p:cNvPr id="100" name="TextBox 99"/>
          <p:cNvSpPr txBox="1"/>
          <p:nvPr/>
        </p:nvSpPr>
        <p:spPr>
          <a:xfrm>
            <a:off x="327555" y="3747767"/>
            <a:ext cx="11532250" cy="2031325"/>
          </a:xfrm>
          <a:prstGeom prst="rect">
            <a:avLst/>
          </a:prstGeom>
          <a:noFill/>
        </p:spPr>
        <p:txBody>
          <a:bodyPr wrap="square" rtlCol="0">
            <a:spAutoFit/>
          </a:bodyPr>
          <a:lstStyle/>
          <a:p>
            <a:pPr marL="342900" indent="-342900">
              <a:buFont typeface="+mj-lt"/>
              <a:buAutoNum type="arabicPeriod"/>
            </a:pPr>
            <a:r>
              <a:rPr lang="en-US" sz="1400" dirty="0" smtClean="0"/>
              <a:t>Select channel to program by press respective soft key. The selected channel will be highlighted. By default CH 1 is highlighted. Only one channel can be selected at a time.</a:t>
            </a:r>
          </a:p>
          <a:p>
            <a:pPr marL="342900" indent="-342900">
              <a:buFont typeface="+mj-lt"/>
              <a:buAutoNum type="arabicPeriod"/>
            </a:pPr>
            <a:r>
              <a:rPr lang="en-US" sz="1400" dirty="0" smtClean="0"/>
              <a:t>The selected channel frequency is displayed. The frequency can be edited by using the RH inner &amp; outer dials. </a:t>
            </a:r>
          </a:p>
          <a:p>
            <a:pPr marL="342900" indent="-342900">
              <a:buFont typeface="+mj-lt"/>
              <a:buAutoNum type="arabicPeriod"/>
            </a:pPr>
            <a:r>
              <a:rPr lang="en-US" sz="1400" dirty="0" smtClean="0"/>
              <a:t>To save the edited frequency and exit to main screen press “EXIT” soft key. To return to main page in the case of the delete or no change press “EXIT”.</a:t>
            </a:r>
          </a:p>
          <a:p>
            <a:pPr marL="342900" indent="-342900">
              <a:buFont typeface="+mj-lt"/>
              <a:buAutoNum type="arabicPeriod"/>
            </a:pPr>
            <a:r>
              <a:rPr lang="en-US" sz="1400" dirty="0" smtClean="0"/>
              <a:t>To delete the frequency for the selected channel press the “DELETE” soft key. When deleted “EMPTY” is displayed in place of frequency. </a:t>
            </a:r>
          </a:p>
          <a:p>
            <a:pPr marL="342900" indent="-342900">
              <a:buFont typeface="+mj-lt"/>
              <a:buAutoNum type="arabicPeriod"/>
            </a:pPr>
            <a:r>
              <a:rPr lang="en-US" sz="1400" dirty="0" smtClean="0"/>
              <a:t>To scroll channel pages use the </a:t>
            </a:r>
            <a:r>
              <a:rPr lang="en-US" sz="1400" dirty="0" err="1" smtClean="0"/>
              <a:t>LH</a:t>
            </a:r>
            <a:r>
              <a:rPr lang="en-US" sz="1400" dirty="0" smtClean="0"/>
              <a:t> Outer knob. There are a total of 20 channels with 3 channels per page except the last page with only 2 channels.  </a:t>
            </a:r>
          </a:p>
          <a:p>
            <a:pPr marL="342900" indent="-342900">
              <a:buFont typeface="+mj-lt"/>
              <a:buAutoNum type="arabicPeriod"/>
            </a:pPr>
            <a:r>
              <a:rPr lang="en-US" sz="1400" dirty="0" smtClean="0"/>
              <a:t>To switch off while in this mode press and hold the LH knob button for more than 3 sec.</a:t>
            </a:r>
          </a:p>
          <a:p>
            <a:pPr marL="342900" indent="-342900">
              <a:buFont typeface="+mj-lt"/>
              <a:buAutoNum type="arabicPeriod"/>
            </a:pPr>
            <a:r>
              <a:rPr lang="en-US" sz="1400" dirty="0" smtClean="0"/>
              <a:t>The “EMPTY” channels are inhibited to be selected</a:t>
            </a:r>
          </a:p>
          <a:p>
            <a:pPr marL="342900" indent="-342900">
              <a:buFont typeface="+mj-lt"/>
              <a:buAutoNum type="arabicPeriod"/>
            </a:pPr>
            <a:endParaRPr lang="en-US" sz="1400" dirty="0" smtClean="0"/>
          </a:p>
        </p:txBody>
      </p:sp>
      <p:sp>
        <p:nvSpPr>
          <p:cNvPr id="48" name="TextBox 47"/>
          <p:cNvSpPr txBox="1"/>
          <p:nvPr/>
        </p:nvSpPr>
        <p:spPr>
          <a:xfrm>
            <a:off x="10397836" y="138545"/>
            <a:ext cx="990600" cy="276999"/>
          </a:xfrm>
          <a:prstGeom prst="rect">
            <a:avLst/>
          </a:prstGeom>
          <a:noFill/>
        </p:spPr>
        <p:txBody>
          <a:bodyPr wrap="square" rtlCol="0">
            <a:spAutoFit/>
          </a:bodyPr>
          <a:lstStyle/>
          <a:p>
            <a:r>
              <a:rPr lang="en-US" sz="1200" dirty="0" smtClean="0"/>
              <a:t>Feb 01 2024</a:t>
            </a:r>
            <a:endParaRPr lang="en-US" sz="1200" dirty="0"/>
          </a:p>
        </p:txBody>
      </p:sp>
      <p:sp>
        <p:nvSpPr>
          <p:cNvPr id="49" name="TextBox 48"/>
          <p:cNvSpPr txBox="1"/>
          <p:nvPr/>
        </p:nvSpPr>
        <p:spPr>
          <a:xfrm>
            <a:off x="235527" y="277091"/>
            <a:ext cx="692818" cy="369332"/>
          </a:xfrm>
          <a:prstGeom prst="rect">
            <a:avLst/>
          </a:prstGeom>
          <a:noFill/>
        </p:spPr>
        <p:txBody>
          <a:bodyPr wrap="none" rtlCol="0">
            <a:spAutoFit/>
          </a:bodyPr>
          <a:lstStyle/>
          <a:p>
            <a:r>
              <a:rPr lang="en-US" b="1" dirty="0" smtClean="0">
                <a:solidFill>
                  <a:srgbClr val="C00000"/>
                </a:solidFill>
              </a:rPr>
              <a:t>Final</a:t>
            </a:r>
            <a:r>
              <a:rPr lang="en-US" dirty="0" smtClean="0"/>
              <a:t> </a:t>
            </a:r>
            <a:endParaRPr lang="en-US" dirty="0"/>
          </a:p>
        </p:txBody>
      </p:sp>
    </p:spTree>
    <p:extLst>
      <p:ext uri="{BB962C8B-B14F-4D97-AF65-F5344CB8AC3E}">
        <p14:creationId xmlns:p14="http://schemas.microsoft.com/office/powerpoint/2010/main" xmlns="" val="236980161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5738" y="314030"/>
            <a:ext cx="8228763" cy="701731"/>
          </a:xfrm>
          <a:prstGeom prst="rect">
            <a:avLst/>
          </a:prstGeom>
        </p:spPr>
        <p:txBody>
          <a:bodyPr vert="horz" wrap="square" lIns="91440" tIns="45720" rIns="91440" bIns="4572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defTabSz="914400" rtl="0" eaLnBrk="1" fontAlgn="auto" latinLnBrk="0" hangingPunct="1">
              <a:lnSpc>
                <a:spcPct val="90000"/>
              </a:lnSpc>
              <a:spcBef>
                <a:spcPct val="0"/>
              </a:spcBef>
              <a:spcAft>
                <a:spcPts val="0"/>
              </a:spcAft>
              <a:buClrTx/>
              <a:buSzPct val="45000"/>
              <a:buFont typeface="StarSymbol"/>
              <a:buNone/>
              <a:tabLst/>
              <a:defRPr/>
            </a:pPr>
            <a:r>
              <a:rPr kumimoji="0" lang="en-US" sz="2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UHF RCP Screens</a:t>
            </a:r>
            <a:br>
              <a:rPr kumimoji="0" lang="en-US" sz="2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br>
            <a:endParaRPr kumimoji="0" lang="en-US" sz="22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 name="TextBox 2"/>
          <p:cNvSpPr txBox="1"/>
          <p:nvPr/>
        </p:nvSpPr>
        <p:spPr>
          <a:xfrm>
            <a:off x="733331" y="903423"/>
            <a:ext cx="2598344" cy="4247317"/>
          </a:xfrm>
          <a:prstGeom prst="rect">
            <a:avLst/>
          </a:prstGeom>
          <a:noFill/>
        </p:spPr>
        <p:txBody>
          <a:bodyPr wrap="square" rtlCol="0">
            <a:spAutoFit/>
          </a:bodyPr>
          <a:lstStyle/>
          <a:p>
            <a:r>
              <a:rPr lang="en-US" b="1" dirty="0" smtClean="0"/>
              <a:t>Interface 				</a:t>
            </a:r>
          </a:p>
          <a:p>
            <a:endParaRPr lang="en-US" dirty="0" smtClean="0"/>
          </a:p>
          <a:p>
            <a:r>
              <a:rPr lang="en-US" dirty="0" smtClean="0"/>
              <a:t>LH knob push button:</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err="1" smtClean="0"/>
              <a:t>LH</a:t>
            </a:r>
            <a:r>
              <a:rPr lang="en-US" dirty="0" smtClean="0"/>
              <a:t> knob inner dial:</a:t>
            </a:r>
          </a:p>
          <a:p>
            <a:endParaRPr lang="en-US" dirty="0" smtClean="0"/>
          </a:p>
          <a:p>
            <a:endParaRPr lang="en-US" dirty="0" smtClean="0"/>
          </a:p>
          <a:p>
            <a:endParaRPr lang="en-US" dirty="0" smtClean="0"/>
          </a:p>
          <a:p>
            <a:r>
              <a:rPr lang="en-US" dirty="0" err="1" smtClean="0"/>
              <a:t>LH</a:t>
            </a:r>
            <a:r>
              <a:rPr lang="en-US" dirty="0" smtClean="0"/>
              <a:t> knob outer dial:</a:t>
            </a:r>
            <a:endParaRPr lang="en-US" dirty="0"/>
          </a:p>
        </p:txBody>
      </p:sp>
      <p:sp>
        <p:nvSpPr>
          <p:cNvPr id="5" name="TextBox 4"/>
          <p:cNvSpPr txBox="1"/>
          <p:nvPr/>
        </p:nvSpPr>
        <p:spPr>
          <a:xfrm>
            <a:off x="2936768" y="1654593"/>
            <a:ext cx="8733149" cy="2585323"/>
          </a:xfrm>
          <a:prstGeom prst="rect">
            <a:avLst/>
          </a:prstGeom>
          <a:noFill/>
        </p:spPr>
        <p:txBody>
          <a:bodyPr wrap="square" rtlCol="0">
            <a:spAutoFit/>
          </a:bodyPr>
          <a:lstStyle/>
          <a:p>
            <a:r>
              <a:rPr lang="en-US" dirty="0" smtClean="0"/>
              <a:t>After power is applied, pushing this button once to power up the RPC, the display turns on showing the start up screen. Also at the same time, send the “Turn On” message with the saved state (the last settings before turn off) to the interface. To turn off power,  press this button for more than 3 sec. Tuned frequency and channel frequencies are saved, a turn off message </a:t>
            </a:r>
            <a:r>
              <a:rPr lang="en-US" dirty="0" smtClean="0">
                <a:solidFill>
                  <a:srgbClr val="00B0F0"/>
                </a:solidFill>
              </a:rPr>
              <a:t>(ASCII ”$00000000000000&lt;CR&gt;&lt;LF&gt;”) </a:t>
            </a:r>
            <a:r>
              <a:rPr lang="en-US" dirty="0" smtClean="0"/>
              <a:t>is sent to the interface and the screen is turned “OFF”</a:t>
            </a:r>
          </a:p>
          <a:p>
            <a:endParaRPr lang="en-US" dirty="0" smtClean="0"/>
          </a:p>
          <a:p>
            <a:endParaRPr lang="en-US" dirty="0" smtClean="0"/>
          </a:p>
          <a:p>
            <a:endParaRPr lang="en-US" dirty="0"/>
          </a:p>
        </p:txBody>
      </p:sp>
      <p:sp>
        <p:nvSpPr>
          <p:cNvPr id="6" name="TextBox 5"/>
          <p:cNvSpPr txBox="1"/>
          <p:nvPr/>
        </p:nvSpPr>
        <p:spPr>
          <a:xfrm>
            <a:off x="2914485" y="3657601"/>
            <a:ext cx="9044363" cy="923330"/>
          </a:xfrm>
          <a:prstGeom prst="rect">
            <a:avLst/>
          </a:prstGeom>
          <a:noFill/>
        </p:spPr>
        <p:txBody>
          <a:bodyPr wrap="square" rtlCol="0">
            <a:spAutoFit/>
          </a:bodyPr>
          <a:lstStyle/>
          <a:p>
            <a:r>
              <a:rPr lang="en-US" dirty="0" smtClean="0"/>
              <a:t>This knob is used to increase and decrease volume. Turn clockwise(CW) to increase &amp; counter clock wise (CCW) to decrease. Increase / decrease in volume is shown as a number between 0 and 20. The volume function does not work in channel program mode. </a:t>
            </a:r>
            <a:endParaRPr lang="en-US" dirty="0"/>
          </a:p>
        </p:txBody>
      </p:sp>
      <p:sp>
        <p:nvSpPr>
          <p:cNvPr id="8" name="TextBox 7"/>
          <p:cNvSpPr txBox="1"/>
          <p:nvPr/>
        </p:nvSpPr>
        <p:spPr>
          <a:xfrm>
            <a:off x="6074875" y="860080"/>
            <a:ext cx="1069524" cy="369332"/>
          </a:xfrm>
          <a:prstGeom prst="rect">
            <a:avLst/>
          </a:prstGeom>
          <a:noFill/>
        </p:spPr>
        <p:txBody>
          <a:bodyPr wrap="none" rtlCol="0">
            <a:spAutoFit/>
          </a:bodyPr>
          <a:lstStyle/>
          <a:p>
            <a:r>
              <a:rPr lang="en-US" b="1" dirty="0" smtClean="0"/>
              <a:t>Function</a:t>
            </a:r>
            <a:r>
              <a:rPr lang="en-US" dirty="0" smtClean="0"/>
              <a:t> </a:t>
            </a:r>
            <a:endParaRPr lang="en-US" dirty="0"/>
          </a:p>
        </p:txBody>
      </p:sp>
      <p:sp>
        <p:nvSpPr>
          <p:cNvPr id="9" name="TextBox 8"/>
          <p:cNvSpPr txBox="1"/>
          <p:nvPr/>
        </p:nvSpPr>
        <p:spPr>
          <a:xfrm>
            <a:off x="2882158" y="4726115"/>
            <a:ext cx="8824934" cy="1200329"/>
          </a:xfrm>
          <a:prstGeom prst="rect">
            <a:avLst/>
          </a:prstGeom>
          <a:noFill/>
        </p:spPr>
        <p:txBody>
          <a:bodyPr wrap="square" rtlCol="0">
            <a:spAutoFit/>
          </a:bodyPr>
          <a:lstStyle/>
          <a:p>
            <a:r>
              <a:rPr lang="en-US" dirty="0" smtClean="0"/>
              <a:t>The </a:t>
            </a:r>
            <a:r>
              <a:rPr lang="en-US" dirty="0" err="1" smtClean="0"/>
              <a:t>LH</a:t>
            </a:r>
            <a:r>
              <a:rPr lang="en-US" dirty="0" smtClean="0"/>
              <a:t> outer dial is used in the channel program mode for selecting channels. The default channel selection is CH 1 and its frequency is displayed on the top </a:t>
            </a:r>
            <a:r>
              <a:rPr lang="en-US" dirty="0" err="1" smtClean="0"/>
              <a:t>LH</a:t>
            </a:r>
            <a:r>
              <a:rPr lang="en-US" dirty="0" smtClean="0"/>
              <a:t> side line. The selected channel has a highlighted background.  Rotate this knob </a:t>
            </a:r>
            <a:r>
              <a:rPr lang="en-US" dirty="0" err="1" smtClean="0"/>
              <a:t>CW</a:t>
            </a:r>
            <a:r>
              <a:rPr lang="en-US" dirty="0" smtClean="0"/>
              <a:t> to scroll down &amp; </a:t>
            </a:r>
            <a:r>
              <a:rPr lang="en-US" dirty="0" err="1" smtClean="0"/>
              <a:t>CCW</a:t>
            </a:r>
            <a:r>
              <a:rPr lang="en-US" dirty="0" smtClean="0"/>
              <a:t> to go to scroll up.   </a:t>
            </a:r>
          </a:p>
        </p:txBody>
      </p:sp>
      <p:sp>
        <p:nvSpPr>
          <p:cNvPr id="10" name="TextBox 9"/>
          <p:cNvSpPr txBox="1"/>
          <p:nvPr/>
        </p:nvSpPr>
        <p:spPr>
          <a:xfrm>
            <a:off x="10397836" y="138545"/>
            <a:ext cx="990600" cy="276999"/>
          </a:xfrm>
          <a:prstGeom prst="rect">
            <a:avLst/>
          </a:prstGeom>
          <a:noFill/>
        </p:spPr>
        <p:txBody>
          <a:bodyPr wrap="square" rtlCol="0">
            <a:spAutoFit/>
          </a:bodyPr>
          <a:lstStyle/>
          <a:p>
            <a:r>
              <a:rPr lang="en-US" sz="1200" dirty="0" smtClean="0"/>
              <a:t>Feb 01 2024</a:t>
            </a:r>
            <a:endParaRPr lang="en-US" sz="1200" dirty="0"/>
          </a:p>
        </p:txBody>
      </p:sp>
      <p:sp>
        <p:nvSpPr>
          <p:cNvPr id="11" name="TextBox 10"/>
          <p:cNvSpPr txBox="1"/>
          <p:nvPr/>
        </p:nvSpPr>
        <p:spPr>
          <a:xfrm>
            <a:off x="235527" y="277091"/>
            <a:ext cx="692818" cy="369332"/>
          </a:xfrm>
          <a:prstGeom prst="rect">
            <a:avLst/>
          </a:prstGeom>
          <a:noFill/>
        </p:spPr>
        <p:txBody>
          <a:bodyPr wrap="none" rtlCol="0">
            <a:spAutoFit/>
          </a:bodyPr>
          <a:lstStyle/>
          <a:p>
            <a:r>
              <a:rPr lang="en-US" b="1" dirty="0" smtClean="0">
                <a:solidFill>
                  <a:srgbClr val="C00000"/>
                </a:solidFill>
              </a:rPr>
              <a:t>Final</a:t>
            </a: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8311" y="1790371"/>
            <a:ext cx="2239210" cy="2308324"/>
          </a:xfrm>
          <a:prstGeom prst="rect">
            <a:avLst/>
          </a:prstGeom>
        </p:spPr>
        <p:txBody>
          <a:bodyPr wrap="square">
            <a:spAutoFit/>
          </a:bodyPr>
          <a:lstStyle/>
          <a:p>
            <a:r>
              <a:rPr lang="en-US" dirty="0" smtClean="0"/>
              <a:t>RH knob push button:</a:t>
            </a:r>
          </a:p>
          <a:p>
            <a:endParaRPr lang="en-US" dirty="0" smtClean="0"/>
          </a:p>
          <a:p>
            <a:endParaRPr lang="en-US" dirty="0" smtClean="0"/>
          </a:p>
          <a:p>
            <a:r>
              <a:rPr lang="en-US" dirty="0" smtClean="0"/>
              <a:t>RH knob inner dial:</a:t>
            </a:r>
          </a:p>
          <a:p>
            <a:endParaRPr lang="en-US" dirty="0" smtClean="0"/>
          </a:p>
          <a:p>
            <a:endParaRPr lang="en-US" dirty="0" smtClean="0"/>
          </a:p>
          <a:p>
            <a:endParaRPr lang="en-US" dirty="0" smtClean="0"/>
          </a:p>
          <a:p>
            <a:r>
              <a:rPr lang="en-US" dirty="0" smtClean="0"/>
              <a:t>RH knob outer dial:</a:t>
            </a:r>
          </a:p>
        </p:txBody>
      </p:sp>
      <p:sp>
        <p:nvSpPr>
          <p:cNvPr id="3" name="Title 1"/>
          <p:cNvSpPr txBox="1">
            <a:spLocks/>
          </p:cNvSpPr>
          <p:nvPr/>
        </p:nvSpPr>
        <p:spPr>
          <a:xfrm>
            <a:off x="1935738" y="314030"/>
            <a:ext cx="8228763" cy="701731"/>
          </a:xfrm>
          <a:prstGeom prst="rect">
            <a:avLst/>
          </a:prstGeom>
        </p:spPr>
        <p:txBody>
          <a:bodyPr vert="horz" wrap="square" lIns="91440" tIns="45720" rIns="91440" bIns="4572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defTabSz="914400" rtl="0" eaLnBrk="1" fontAlgn="auto" latinLnBrk="0" hangingPunct="1">
              <a:lnSpc>
                <a:spcPct val="90000"/>
              </a:lnSpc>
              <a:spcBef>
                <a:spcPct val="0"/>
              </a:spcBef>
              <a:spcAft>
                <a:spcPts val="0"/>
              </a:spcAft>
              <a:buClrTx/>
              <a:buSzPct val="45000"/>
              <a:buFont typeface="StarSymbol"/>
              <a:buNone/>
              <a:tabLst/>
              <a:defRPr/>
            </a:pPr>
            <a:r>
              <a:rPr kumimoji="0" lang="en-US" sz="2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UHF RCP Screens</a:t>
            </a:r>
            <a:br>
              <a:rPr kumimoji="0" lang="en-US" sz="2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br>
            <a:endParaRPr kumimoji="0" lang="en-US" sz="22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 name="TextBox 3"/>
          <p:cNvSpPr txBox="1"/>
          <p:nvPr/>
        </p:nvSpPr>
        <p:spPr>
          <a:xfrm>
            <a:off x="6074875" y="905347"/>
            <a:ext cx="1069524" cy="369332"/>
          </a:xfrm>
          <a:prstGeom prst="rect">
            <a:avLst/>
          </a:prstGeom>
          <a:noFill/>
        </p:spPr>
        <p:txBody>
          <a:bodyPr wrap="none" rtlCol="0">
            <a:spAutoFit/>
          </a:bodyPr>
          <a:lstStyle/>
          <a:p>
            <a:r>
              <a:rPr lang="en-US" b="1" dirty="0" smtClean="0"/>
              <a:t>Function</a:t>
            </a:r>
            <a:r>
              <a:rPr lang="en-US" dirty="0" smtClean="0"/>
              <a:t> </a:t>
            </a:r>
            <a:endParaRPr lang="en-US" dirty="0"/>
          </a:p>
        </p:txBody>
      </p:sp>
      <p:sp>
        <p:nvSpPr>
          <p:cNvPr id="5" name="TextBox 4"/>
          <p:cNvSpPr txBox="1"/>
          <p:nvPr/>
        </p:nvSpPr>
        <p:spPr>
          <a:xfrm>
            <a:off x="1131683" y="905347"/>
            <a:ext cx="1089722" cy="369332"/>
          </a:xfrm>
          <a:prstGeom prst="rect">
            <a:avLst/>
          </a:prstGeom>
          <a:noFill/>
        </p:spPr>
        <p:txBody>
          <a:bodyPr wrap="none" rtlCol="0">
            <a:spAutoFit/>
          </a:bodyPr>
          <a:lstStyle/>
          <a:p>
            <a:r>
              <a:rPr lang="en-US" b="1" dirty="0" smtClean="0"/>
              <a:t>Interface </a:t>
            </a:r>
            <a:endParaRPr lang="en-US" b="1" dirty="0"/>
          </a:p>
        </p:txBody>
      </p:sp>
      <p:sp>
        <p:nvSpPr>
          <p:cNvPr id="6" name="TextBox 5"/>
          <p:cNvSpPr txBox="1"/>
          <p:nvPr/>
        </p:nvSpPr>
        <p:spPr>
          <a:xfrm>
            <a:off x="2900554" y="2616455"/>
            <a:ext cx="8733149" cy="923330"/>
          </a:xfrm>
          <a:prstGeom prst="rect">
            <a:avLst/>
          </a:prstGeom>
          <a:noFill/>
        </p:spPr>
        <p:txBody>
          <a:bodyPr wrap="square" rtlCol="0">
            <a:spAutoFit/>
          </a:bodyPr>
          <a:lstStyle/>
          <a:p>
            <a:r>
              <a:rPr lang="en-US" dirty="0" smtClean="0"/>
              <a:t>Tunes the KHz part of the frequency for both “FRQ “ and “ CH”. The KHz part of the displayed frequency is changed in steps of 0.025 MHz</a:t>
            </a:r>
            <a:r>
              <a:rPr lang="en-US" dirty="0" smtClean="0">
                <a:solidFill>
                  <a:srgbClr val="FF0000"/>
                </a:solidFill>
              </a:rPr>
              <a:t>.</a:t>
            </a:r>
            <a:r>
              <a:rPr lang="en-US" dirty="0" smtClean="0"/>
              <a:t> This knob does not function in “GD” mode as a fixed guard frequency 243.000 MHz is used.  </a:t>
            </a:r>
            <a:endParaRPr lang="en-US" dirty="0"/>
          </a:p>
        </p:txBody>
      </p:sp>
      <p:sp>
        <p:nvSpPr>
          <p:cNvPr id="7" name="TextBox 6"/>
          <p:cNvSpPr txBox="1"/>
          <p:nvPr/>
        </p:nvSpPr>
        <p:spPr>
          <a:xfrm>
            <a:off x="2969536" y="1819747"/>
            <a:ext cx="1293944" cy="369332"/>
          </a:xfrm>
          <a:prstGeom prst="rect">
            <a:avLst/>
          </a:prstGeom>
          <a:noFill/>
        </p:spPr>
        <p:txBody>
          <a:bodyPr wrap="none" rtlCol="0">
            <a:spAutoFit/>
          </a:bodyPr>
          <a:lstStyle/>
          <a:p>
            <a:r>
              <a:rPr lang="en-US" dirty="0" smtClean="0"/>
              <a:t>No function</a:t>
            </a:r>
            <a:endParaRPr lang="en-US" dirty="0"/>
          </a:p>
        </p:txBody>
      </p:sp>
      <p:sp>
        <p:nvSpPr>
          <p:cNvPr id="8" name="TextBox 7"/>
          <p:cNvSpPr txBox="1"/>
          <p:nvPr/>
        </p:nvSpPr>
        <p:spPr>
          <a:xfrm>
            <a:off x="2908107" y="3728530"/>
            <a:ext cx="8733149" cy="923330"/>
          </a:xfrm>
          <a:prstGeom prst="rect">
            <a:avLst/>
          </a:prstGeom>
          <a:noFill/>
        </p:spPr>
        <p:txBody>
          <a:bodyPr wrap="square" rtlCol="0">
            <a:spAutoFit/>
          </a:bodyPr>
          <a:lstStyle/>
          <a:p>
            <a:r>
              <a:rPr lang="en-US" dirty="0" smtClean="0"/>
              <a:t>Tunes the MHz part of the frequency for both “FRQ “ and “ CH”. The MHz  part of the frequency is changed in steps of 1.0 MHz. This knob does not function in “GD” mode as a fixed guard frequency is used.  </a:t>
            </a:r>
            <a:endParaRPr lang="en-US" dirty="0"/>
          </a:p>
        </p:txBody>
      </p:sp>
      <p:sp>
        <p:nvSpPr>
          <p:cNvPr id="9" name="TextBox 8"/>
          <p:cNvSpPr txBox="1"/>
          <p:nvPr/>
        </p:nvSpPr>
        <p:spPr>
          <a:xfrm>
            <a:off x="10397836" y="138545"/>
            <a:ext cx="990600" cy="276999"/>
          </a:xfrm>
          <a:prstGeom prst="rect">
            <a:avLst/>
          </a:prstGeom>
          <a:noFill/>
        </p:spPr>
        <p:txBody>
          <a:bodyPr wrap="square" rtlCol="0">
            <a:spAutoFit/>
          </a:bodyPr>
          <a:lstStyle/>
          <a:p>
            <a:r>
              <a:rPr lang="en-US" sz="1200" dirty="0" smtClean="0"/>
              <a:t>Feb 01 2024</a:t>
            </a:r>
            <a:endParaRPr lang="en-US" sz="1200" dirty="0"/>
          </a:p>
        </p:txBody>
      </p:sp>
      <p:sp>
        <p:nvSpPr>
          <p:cNvPr id="10" name="TextBox 9"/>
          <p:cNvSpPr txBox="1"/>
          <p:nvPr/>
        </p:nvSpPr>
        <p:spPr>
          <a:xfrm>
            <a:off x="235527" y="277091"/>
            <a:ext cx="692818" cy="369332"/>
          </a:xfrm>
          <a:prstGeom prst="rect">
            <a:avLst/>
          </a:prstGeom>
          <a:noFill/>
        </p:spPr>
        <p:txBody>
          <a:bodyPr wrap="none" rtlCol="0">
            <a:spAutoFit/>
          </a:bodyPr>
          <a:lstStyle/>
          <a:p>
            <a:r>
              <a:rPr lang="en-US" b="1" dirty="0" smtClean="0">
                <a:solidFill>
                  <a:srgbClr val="C00000"/>
                </a:solidFill>
              </a:rPr>
              <a:t>Final</a:t>
            </a:r>
            <a:r>
              <a:rPr lang="en-US" dirty="0" smtClean="0"/>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3687" y="1763385"/>
            <a:ext cx="2537988" cy="3139321"/>
          </a:xfrm>
          <a:prstGeom prst="rect">
            <a:avLst/>
          </a:prstGeom>
        </p:spPr>
        <p:txBody>
          <a:bodyPr wrap="square">
            <a:spAutoFit/>
          </a:bodyPr>
          <a:lstStyle/>
          <a:p>
            <a:r>
              <a:rPr lang="en-US" dirty="0" smtClean="0"/>
              <a:t>LH top soft button:</a:t>
            </a:r>
          </a:p>
          <a:p>
            <a:endParaRPr lang="en-US" dirty="0" smtClean="0"/>
          </a:p>
          <a:p>
            <a:endParaRPr lang="en-US" dirty="0" smtClean="0"/>
          </a:p>
          <a:p>
            <a:r>
              <a:rPr lang="en-US" dirty="0" smtClean="0"/>
              <a:t>LH middle soft button:</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LH bottom soft button:</a:t>
            </a:r>
          </a:p>
        </p:txBody>
      </p:sp>
      <p:sp>
        <p:nvSpPr>
          <p:cNvPr id="3" name="Title 1"/>
          <p:cNvSpPr txBox="1">
            <a:spLocks/>
          </p:cNvSpPr>
          <p:nvPr/>
        </p:nvSpPr>
        <p:spPr>
          <a:xfrm>
            <a:off x="1935738" y="314030"/>
            <a:ext cx="8228763" cy="701731"/>
          </a:xfrm>
          <a:prstGeom prst="rect">
            <a:avLst/>
          </a:prstGeom>
        </p:spPr>
        <p:txBody>
          <a:bodyPr vert="horz" wrap="square" lIns="91440" tIns="45720" rIns="91440" bIns="4572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defTabSz="914400" rtl="0" eaLnBrk="1" fontAlgn="auto" latinLnBrk="0" hangingPunct="1">
              <a:lnSpc>
                <a:spcPct val="90000"/>
              </a:lnSpc>
              <a:spcBef>
                <a:spcPct val="0"/>
              </a:spcBef>
              <a:spcAft>
                <a:spcPts val="0"/>
              </a:spcAft>
              <a:buClrTx/>
              <a:buSzPct val="45000"/>
              <a:buFont typeface="StarSymbol"/>
              <a:buNone/>
              <a:tabLst/>
              <a:defRPr/>
            </a:pPr>
            <a:r>
              <a:rPr kumimoji="0" lang="en-US" sz="2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UHF RCP Screens</a:t>
            </a:r>
            <a:br>
              <a:rPr kumimoji="0" lang="en-US" sz="2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br>
            <a:endParaRPr kumimoji="0" lang="en-US" sz="22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 name="TextBox 3"/>
          <p:cNvSpPr txBox="1"/>
          <p:nvPr/>
        </p:nvSpPr>
        <p:spPr>
          <a:xfrm>
            <a:off x="6074875" y="905347"/>
            <a:ext cx="1069524" cy="369332"/>
          </a:xfrm>
          <a:prstGeom prst="rect">
            <a:avLst/>
          </a:prstGeom>
          <a:noFill/>
        </p:spPr>
        <p:txBody>
          <a:bodyPr wrap="none" rtlCol="0">
            <a:spAutoFit/>
          </a:bodyPr>
          <a:lstStyle/>
          <a:p>
            <a:r>
              <a:rPr lang="en-US" b="1" dirty="0" smtClean="0"/>
              <a:t>Function</a:t>
            </a:r>
            <a:r>
              <a:rPr lang="en-US" dirty="0" smtClean="0"/>
              <a:t> </a:t>
            </a:r>
            <a:endParaRPr lang="en-US" dirty="0"/>
          </a:p>
        </p:txBody>
      </p:sp>
      <p:sp>
        <p:nvSpPr>
          <p:cNvPr id="5" name="TextBox 4"/>
          <p:cNvSpPr txBox="1"/>
          <p:nvPr/>
        </p:nvSpPr>
        <p:spPr>
          <a:xfrm>
            <a:off x="1131683" y="905347"/>
            <a:ext cx="1089722" cy="369332"/>
          </a:xfrm>
          <a:prstGeom prst="rect">
            <a:avLst/>
          </a:prstGeom>
          <a:noFill/>
        </p:spPr>
        <p:txBody>
          <a:bodyPr wrap="none" rtlCol="0">
            <a:spAutoFit/>
          </a:bodyPr>
          <a:lstStyle/>
          <a:p>
            <a:r>
              <a:rPr lang="en-US" b="1" dirty="0" smtClean="0"/>
              <a:t>Interface </a:t>
            </a:r>
            <a:endParaRPr lang="en-US" b="1" dirty="0"/>
          </a:p>
        </p:txBody>
      </p:sp>
      <p:sp>
        <p:nvSpPr>
          <p:cNvPr id="6" name="TextBox 5"/>
          <p:cNvSpPr txBox="1"/>
          <p:nvPr/>
        </p:nvSpPr>
        <p:spPr>
          <a:xfrm>
            <a:off x="3313568" y="1783533"/>
            <a:ext cx="1293944" cy="369332"/>
          </a:xfrm>
          <a:prstGeom prst="rect">
            <a:avLst/>
          </a:prstGeom>
          <a:noFill/>
        </p:spPr>
        <p:txBody>
          <a:bodyPr wrap="none" rtlCol="0">
            <a:spAutoFit/>
          </a:bodyPr>
          <a:lstStyle/>
          <a:p>
            <a:r>
              <a:rPr lang="en-US" dirty="0" smtClean="0"/>
              <a:t>No function</a:t>
            </a:r>
            <a:endParaRPr lang="en-US" dirty="0"/>
          </a:p>
        </p:txBody>
      </p:sp>
      <p:sp>
        <p:nvSpPr>
          <p:cNvPr id="7" name="TextBox 6"/>
          <p:cNvSpPr txBox="1"/>
          <p:nvPr/>
        </p:nvSpPr>
        <p:spPr>
          <a:xfrm>
            <a:off x="3262695" y="2598349"/>
            <a:ext cx="8733149" cy="1477328"/>
          </a:xfrm>
          <a:prstGeom prst="rect">
            <a:avLst/>
          </a:prstGeom>
          <a:noFill/>
        </p:spPr>
        <p:txBody>
          <a:bodyPr wrap="square" rtlCol="0">
            <a:spAutoFit/>
          </a:bodyPr>
          <a:lstStyle/>
          <a:p>
            <a:r>
              <a:rPr lang="en-US" dirty="0" smtClean="0"/>
              <a:t>In the main screen “SQ” is displayed against this button. This button is used to toggle between the squelch on and squelch off  function. When squelch is on the SQ back ground is highlighted. </a:t>
            </a:r>
          </a:p>
          <a:p>
            <a:r>
              <a:rPr lang="en-US" dirty="0" smtClean="0"/>
              <a:t>In the channel program mode “DELETE“ is displayed against this button. Pressing this button will delete the frequency against the selected channel and will display “EMPTY” in its place. </a:t>
            </a:r>
            <a:endParaRPr lang="en-US" dirty="0"/>
          </a:p>
        </p:txBody>
      </p:sp>
      <p:sp>
        <p:nvSpPr>
          <p:cNvPr id="8" name="TextBox 7"/>
          <p:cNvSpPr txBox="1"/>
          <p:nvPr/>
        </p:nvSpPr>
        <p:spPr>
          <a:xfrm>
            <a:off x="3288348" y="4507096"/>
            <a:ext cx="8733149" cy="1477328"/>
          </a:xfrm>
          <a:prstGeom prst="rect">
            <a:avLst/>
          </a:prstGeom>
          <a:noFill/>
        </p:spPr>
        <p:txBody>
          <a:bodyPr wrap="square" rtlCol="0">
            <a:spAutoFit/>
          </a:bodyPr>
          <a:lstStyle/>
          <a:p>
            <a:r>
              <a:rPr lang="en-US" dirty="0" smtClean="0"/>
              <a:t>On the main screen PROG is displayed against this button. This button is used to switch to the channel program mode. </a:t>
            </a:r>
          </a:p>
          <a:p>
            <a:r>
              <a:rPr lang="en-US" dirty="0" smtClean="0"/>
              <a:t>In the channel program mode “EXIT” is displayed against this button. When pressed the display reverts back to the previous main screen and the changes in the channel frequencies is saved. </a:t>
            </a:r>
            <a:endParaRPr lang="en-US" dirty="0"/>
          </a:p>
        </p:txBody>
      </p:sp>
      <p:sp>
        <p:nvSpPr>
          <p:cNvPr id="9" name="TextBox 8"/>
          <p:cNvSpPr txBox="1"/>
          <p:nvPr/>
        </p:nvSpPr>
        <p:spPr>
          <a:xfrm>
            <a:off x="10397836" y="138545"/>
            <a:ext cx="990600" cy="276999"/>
          </a:xfrm>
          <a:prstGeom prst="rect">
            <a:avLst/>
          </a:prstGeom>
          <a:noFill/>
        </p:spPr>
        <p:txBody>
          <a:bodyPr wrap="square" rtlCol="0">
            <a:spAutoFit/>
          </a:bodyPr>
          <a:lstStyle/>
          <a:p>
            <a:r>
              <a:rPr lang="en-US" sz="1200" dirty="0" smtClean="0"/>
              <a:t>Feb 01 2024</a:t>
            </a:r>
            <a:endParaRPr lang="en-US" sz="1200" dirty="0"/>
          </a:p>
        </p:txBody>
      </p:sp>
      <p:sp>
        <p:nvSpPr>
          <p:cNvPr id="10" name="TextBox 9"/>
          <p:cNvSpPr txBox="1"/>
          <p:nvPr/>
        </p:nvSpPr>
        <p:spPr>
          <a:xfrm>
            <a:off x="235527" y="277091"/>
            <a:ext cx="692818" cy="369332"/>
          </a:xfrm>
          <a:prstGeom prst="rect">
            <a:avLst/>
          </a:prstGeom>
          <a:noFill/>
        </p:spPr>
        <p:txBody>
          <a:bodyPr wrap="none" rtlCol="0">
            <a:spAutoFit/>
          </a:bodyPr>
          <a:lstStyle/>
          <a:p>
            <a:r>
              <a:rPr lang="en-US" b="1" dirty="0" smtClean="0">
                <a:solidFill>
                  <a:srgbClr val="C00000"/>
                </a:solidFill>
              </a:rPr>
              <a:t>Final</a:t>
            </a:r>
            <a:r>
              <a:rPr lang="en-US" dirty="0" smtClean="0"/>
              <a: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5243" y="1095493"/>
            <a:ext cx="2408221" cy="3970318"/>
          </a:xfrm>
          <a:prstGeom prst="rect">
            <a:avLst/>
          </a:prstGeom>
          <a:noFill/>
        </p:spPr>
        <p:txBody>
          <a:bodyPr wrap="square" rtlCol="0">
            <a:spAutoFit/>
          </a:bodyPr>
          <a:lstStyle/>
          <a:p>
            <a:r>
              <a:rPr lang="en-US" b="1" dirty="0" smtClean="0"/>
              <a:t>				</a:t>
            </a:r>
            <a:endParaRPr lang="en-US" dirty="0" smtClean="0"/>
          </a:p>
          <a:p>
            <a:endParaRPr lang="en-US" dirty="0" smtClean="0"/>
          </a:p>
          <a:p>
            <a:r>
              <a:rPr lang="en-US" dirty="0" smtClean="0"/>
              <a:t>RH top soft button:</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RH middle soft button:</a:t>
            </a:r>
          </a:p>
          <a:p>
            <a:endParaRPr lang="en-US" dirty="0" smtClean="0"/>
          </a:p>
          <a:p>
            <a:endParaRPr lang="en-US" dirty="0"/>
          </a:p>
        </p:txBody>
      </p:sp>
      <p:sp>
        <p:nvSpPr>
          <p:cNvPr id="3" name="TextBox 2"/>
          <p:cNvSpPr txBox="1"/>
          <p:nvPr/>
        </p:nvSpPr>
        <p:spPr>
          <a:xfrm>
            <a:off x="2917174" y="1899836"/>
            <a:ext cx="8906649" cy="1754326"/>
          </a:xfrm>
          <a:prstGeom prst="rect">
            <a:avLst/>
          </a:prstGeom>
          <a:noFill/>
        </p:spPr>
        <p:txBody>
          <a:bodyPr wrap="square" rtlCol="0">
            <a:spAutoFit/>
          </a:bodyPr>
          <a:lstStyle/>
          <a:p>
            <a:r>
              <a:rPr lang="en-US" dirty="0" smtClean="0"/>
              <a:t>On the main screen “FRQ/CH” is displayed against this button. This button is used to display the Main Frequency or the Channel No . The selected option is highlighted. The top LH display line shows the frequency when FRQ is selected and show Channel No when CH is selected.</a:t>
            </a:r>
          </a:p>
          <a:p>
            <a:endParaRPr lang="en-US" dirty="0" smtClean="0"/>
          </a:p>
          <a:p>
            <a:r>
              <a:rPr lang="en-US" dirty="0" smtClean="0"/>
              <a:t>In the Channel Program Mode the channel displayed against this button is selected. The selected channel is highlighted. </a:t>
            </a:r>
            <a:endParaRPr lang="en-US" dirty="0"/>
          </a:p>
        </p:txBody>
      </p:sp>
      <p:sp>
        <p:nvSpPr>
          <p:cNvPr id="4" name="TextBox 3"/>
          <p:cNvSpPr txBox="1"/>
          <p:nvPr/>
        </p:nvSpPr>
        <p:spPr>
          <a:xfrm>
            <a:off x="2881579" y="4136518"/>
            <a:ext cx="8880997" cy="2308324"/>
          </a:xfrm>
          <a:prstGeom prst="rect">
            <a:avLst/>
          </a:prstGeom>
          <a:noFill/>
        </p:spPr>
        <p:txBody>
          <a:bodyPr wrap="square" rtlCol="0">
            <a:spAutoFit/>
          </a:bodyPr>
          <a:lstStyle/>
          <a:p>
            <a:r>
              <a:rPr lang="en-US" dirty="0" smtClean="0"/>
              <a:t>On the main screen “TST” is displayed against this button. This button is used to transmit a 1 </a:t>
            </a:r>
            <a:r>
              <a:rPr lang="en-US" dirty="0" err="1" smtClean="0"/>
              <a:t>Khz</a:t>
            </a:r>
            <a:r>
              <a:rPr lang="en-US" dirty="0" smtClean="0"/>
              <a:t> audio signal for a duration of 5.0 sec. When the button is pressed the “TST” is highlighted, and after 5.0 sec it is turned off.  The  1 KHz test tone is inhabited when PTT is pressed. </a:t>
            </a:r>
          </a:p>
          <a:p>
            <a:endParaRPr lang="en-US" dirty="0" smtClean="0"/>
          </a:p>
          <a:p>
            <a:r>
              <a:rPr lang="en-US" dirty="0" smtClean="0"/>
              <a:t>In the channel program mode the channel displayed against this button is selected. The selected channel is highlighted.  The TST is Disabled (unavailable) in the BOTH receiver mode.</a:t>
            </a:r>
          </a:p>
          <a:p>
            <a:endParaRPr lang="en-US" dirty="0"/>
          </a:p>
        </p:txBody>
      </p:sp>
      <p:sp>
        <p:nvSpPr>
          <p:cNvPr id="5" name="Title 1"/>
          <p:cNvSpPr txBox="1">
            <a:spLocks/>
          </p:cNvSpPr>
          <p:nvPr/>
        </p:nvSpPr>
        <p:spPr>
          <a:xfrm>
            <a:off x="1935738" y="314030"/>
            <a:ext cx="8228763" cy="701731"/>
          </a:xfrm>
          <a:prstGeom prst="rect">
            <a:avLst/>
          </a:prstGeom>
        </p:spPr>
        <p:txBody>
          <a:bodyPr vert="horz" wrap="square" lIns="91440" tIns="45720" rIns="91440" bIns="4572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defTabSz="914400" rtl="0" eaLnBrk="1" fontAlgn="auto" latinLnBrk="0" hangingPunct="1">
              <a:lnSpc>
                <a:spcPct val="90000"/>
              </a:lnSpc>
              <a:spcBef>
                <a:spcPct val="0"/>
              </a:spcBef>
              <a:spcAft>
                <a:spcPts val="0"/>
              </a:spcAft>
              <a:buClrTx/>
              <a:buSzPct val="45000"/>
              <a:buFont typeface="StarSymbol"/>
              <a:buNone/>
              <a:tabLst/>
              <a:defRPr/>
            </a:pPr>
            <a:r>
              <a:rPr kumimoji="0" lang="en-US" sz="2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UHF RCP Screens</a:t>
            </a:r>
            <a:br>
              <a:rPr kumimoji="0" lang="en-US" sz="2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br>
            <a:endParaRPr kumimoji="0" lang="en-US" sz="22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6" name="TextBox 5"/>
          <p:cNvSpPr txBox="1"/>
          <p:nvPr/>
        </p:nvSpPr>
        <p:spPr>
          <a:xfrm>
            <a:off x="6074875" y="905347"/>
            <a:ext cx="1069524" cy="369332"/>
          </a:xfrm>
          <a:prstGeom prst="rect">
            <a:avLst/>
          </a:prstGeom>
          <a:noFill/>
        </p:spPr>
        <p:txBody>
          <a:bodyPr wrap="none" rtlCol="0">
            <a:spAutoFit/>
          </a:bodyPr>
          <a:lstStyle/>
          <a:p>
            <a:r>
              <a:rPr lang="en-US" b="1" dirty="0" smtClean="0"/>
              <a:t>Function</a:t>
            </a:r>
            <a:r>
              <a:rPr lang="en-US" dirty="0" smtClean="0"/>
              <a:t> </a:t>
            </a:r>
            <a:endParaRPr lang="en-US" dirty="0"/>
          </a:p>
        </p:txBody>
      </p:sp>
      <p:sp>
        <p:nvSpPr>
          <p:cNvPr id="7" name="TextBox 6"/>
          <p:cNvSpPr txBox="1"/>
          <p:nvPr/>
        </p:nvSpPr>
        <p:spPr>
          <a:xfrm>
            <a:off x="1131683" y="905347"/>
            <a:ext cx="1089722" cy="369332"/>
          </a:xfrm>
          <a:prstGeom prst="rect">
            <a:avLst/>
          </a:prstGeom>
          <a:noFill/>
        </p:spPr>
        <p:txBody>
          <a:bodyPr wrap="none" rtlCol="0">
            <a:spAutoFit/>
          </a:bodyPr>
          <a:lstStyle/>
          <a:p>
            <a:r>
              <a:rPr lang="en-US" b="1" dirty="0" smtClean="0"/>
              <a:t>Interface </a:t>
            </a:r>
            <a:endParaRPr lang="en-US" b="1" dirty="0"/>
          </a:p>
        </p:txBody>
      </p:sp>
      <p:sp>
        <p:nvSpPr>
          <p:cNvPr id="8" name="TextBox 7"/>
          <p:cNvSpPr txBox="1"/>
          <p:nvPr/>
        </p:nvSpPr>
        <p:spPr>
          <a:xfrm>
            <a:off x="10397836" y="138545"/>
            <a:ext cx="990600" cy="276999"/>
          </a:xfrm>
          <a:prstGeom prst="rect">
            <a:avLst/>
          </a:prstGeom>
          <a:noFill/>
        </p:spPr>
        <p:txBody>
          <a:bodyPr wrap="square" rtlCol="0">
            <a:spAutoFit/>
          </a:bodyPr>
          <a:lstStyle/>
          <a:p>
            <a:r>
              <a:rPr lang="en-US" sz="1200" dirty="0" smtClean="0"/>
              <a:t>Feb 01 2024</a:t>
            </a:r>
            <a:endParaRPr lang="en-US" sz="1200" dirty="0"/>
          </a:p>
        </p:txBody>
      </p:sp>
      <p:sp>
        <p:nvSpPr>
          <p:cNvPr id="9" name="TextBox 8"/>
          <p:cNvSpPr txBox="1"/>
          <p:nvPr/>
        </p:nvSpPr>
        <p:spPr>
          <a:xfrm>
            <a:off x="235527" y="277091"/>
            <a:ext cx="692818" cy="369332"/>
          </a:xfrm>
          <a:prstGeom prst="rect">
            <a:avLst/>
          </a:prstGeom>
          <a:noFill/>
        </p:spPr>
        <p:txBody>
          <a:bodyPr wrap="none" rtlCol="0">
            <a:spAutoFit/>
          </a:bodyPr>
          <a:lstStyle/>
          <a:p>
            <a:r>
              <a:rPr lang="en-US" b="1" dirty="0" smtClean="0">
                <a:solidFill>
                  <a:srgbClr val="C00000"/>
                </a:solidFill>
              </a:rPr>
              <a:t>Final</a:t>
            </a:r>
            <a:r>
              <a:rPr lang="en-US"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5738" y="314030"/>
            <a:ext cx="8228763" cy="701731"/>
          </a:xfrm>
          <a:prstGeom prst="rect">
            <a:avLst/>
          </a:prstGeom>
        </p:spPr>
        <p:txBody>
          <a:bodyPr vert="horz" wrap="square" lIns="91440" tIns="45720" rIns="91440" bIns="4572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defTabSz="914400" rtl="0" eaLnBrk="1" fontAlgn="auto" latinLnBrk="0" hangingPunct="1">
              <a:lnSpc>
                <a:spcPct val="90000"/>
              </a:lnSpc>
              <a:spcBef>
                <a:spcPct val="0"/>
              </a:spcBef>
              <a:spcAft>
                <a:spcPts val="0"/>
              </a:spcAft>
              <a:buClrTx/>
              <a:buSzPct val="45000"/>
              <a:buFont typeface="StarSymbol"/>
              <a:buNone/>
              <a:tabLst/>
              <a:defRPr/>
            </a:pPr>
            <a:r>
              <a:rPr kumimoji="0" lang="en-US" sz="2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UHF RCP Screens</a:t>
            </a:r>
            <a:br>
              <a:rPr kumimoji="0" lang="en-US" sz="2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br>
            <a:endParaRPr kumimoji="0" lang="en-US" sz="22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 name="TextBox 2"/>
          <p:cNvSpPr txBox="1"/>
          <p:nvPr/>
        </p:nvSpPr>
        <p:spPr>
          <a:xfrm>
            <a:off x="6074875" y="905347"/>
            <a:ext cx="1069524" cy="369332"/>
          </a:xfrm>
          <a:prstGeom prst="rect">
            <a:avLst/>
          </a:prstGeom>
          <a:noFill/>
        </p:spPr>
        <p:txBody>
          <a:bodyPr wrap="none" rtlCol="0">
            <a:spAutoFit/>
          </a:bodyPr>
          <a:lstStyle/>
          <a:p>
            <a:r>
              <a:rPr lang="en-US" b="1" dirty="0" smtClean="0"/>
              <a:t>Function</a:t>
            </a:r>
            <a:r>
              <a:rPr lang="en-US" dirty="0" smtClean="0"/>
              <a:t> </a:t>
            </a:r>
            <a:endParaRPr lang="en-US" dirty="0"/>
          </a:p>
        </p:txBody>
      </p:sp>
      <p:sp>
        <p:nvSpPr>
          <p:cNvPr id="4" name="TextBox 3"/>
          <p:cNvSpPr txBox="1"/>
          <p:nvPr/>
        </p:nvSpPr>
        <p:spPr>
          <a:xfrm>
            <a:off x="1131683" y="905347"/>
            <a:ext cx="1089722" cy="369332"/>
          </a:xfrm>
          <a:prstGeom prst="rect">
            <a:avLst/>
          </a:prstGeom>
          <a:noFill/>
        </p:spPr>
        <p:txBody>
          <a:bodyPr wrap="none" rtlCol="0">
            <a:spAutoFit/>
          </a:bodyPr>
          <a:lstStyle/>
          <a:p>
            <a:r>
              <a:rPr lang="en-US" b="1" dirty="0" smtClean="0"/>
              <a:t>Interface </a:t>
            </a:r>
            <a:endParaRPr lang="en-US" b="1" dirty="0"/>
          </a:p>
        </p:txBody>
      </p:sp>
      <p:sp>
        <p:nvSpPr>
          <p:cNvPr id="5" name="Rectangle 4"/>
          <p:cNvSpPr/>
          <p:nvPr/>
        </p:nvSpPr>
        <p:spPr>
          <a:xfrm>
            <a:off x="639394" y="1732405"/>
            <a:ext cx="2368149" cy="369332"/>
          </a:xfrm>
          <a:prstGeom prst="rect">
            <a:avLst/>
          </a:prstGeom>
        </p:spPr>
        <p:txBody>
          <a:bodyPr wrap="none">
            <a:spAutoFit/>
          </a:bodyPr>
          <a:lstStyle/>
          <a:p>
            <a:r>
              <a:rPr lang="en-US" dirty="0" smtClean="0"/>
              <a:t>RH bottom soft button:</a:t>
            </a:r>
          </a:p>
        </p:txBody>
      </p:sp>
      <p:sp>
        <p:nvSpPr>
          <p:cNvPr id="6" name="TextBox 5"/>
          <p:cNvSpPr txBox="1"/>
          <p:nvPr/>
        </p:nvSpPr>
        <p:spPr>
          <a:xfrm>
            <a:off x="3025240" y="1746675"/>
            <a:ext cx="8906649" cy="2308324"/>
          </a:xfrm>
          <a:prstGeom prst="rect">
            <a:avLst/>
          </a:prstGeom>
          <a:noFill/>
        </p:spPr>
        <p:txBody>
          <a:bodyPr wrap="square" rtlCol="0">
            <a:spAutoFit/>
          </a:bodyPr>
          <a:lstStyle/>
          <a:p>
            <a:r>
              <a:rPr lang="en-US" dirty="0" smtClean="0"/>
              <a:t>On the main screen “MN/BOTH” is displayed against this button. In Main (MN)mode the </a:t>
            </a:r>
            <a:r>
              <a:rPr lang="en-US" dirty="0" err="1" smtClean="0"/>
              <a:t>the</a:t>
            </a:r>
            <a:r>
              <a:rPr lang="en-US" dirty="0" smtClean="0"/>
              <a:t> UHF R/T transmits and receives on the displayed (active) frequency / channel. In the MN/BOTH mode the receiver scan on for main and guard transmission and locks to the either frequency. The annunciator associated with the locked frequency is displayed. Transmission in this mode is on active frequency</a:t>
            </a:r>
          </a:p>
          <a:p>
            <a:endParaRPr lang="en-US" dirty="0" smtClean="0"/>
          </a:p>
          <a:p>
            <a:r>
              <a:rPr lang="en-US" dirty="0" smtClean="0"/>
              <a:t>In the channel program mode the channel displayed against this button is selected. The selected channel is highlighted. </a:t>
            </a:r>
            <a:endParaRPr lang="en-US" dirty="0"/>
          </a:p>
        </p:txBody>
      </p:sp>
      <p:sp>
        <p:nvSpPr>
          <p:cNvPr id="7" name="TextBox 6"/>
          <p:cNvSpPr txBox="1"/>
          <p:nvPr/>
        </p:nvSpPr>
        <p:spPr>
          <a:xfrm>
            <a:off x="10397836" y="138545"/>
            <a:ext cx="990600" cy="276999"/>
          </a:xfrm>
          <a:prstGeom prst="rect">
            <a:avLst/>
          </a:prstGeom>
          <a:noFill/>
        </p:spPr>
        <p:txBody>
          <a:bodyPr wrap="square" rtlCol="0">
            <a:spAutoFit/>
          </a:bodyPr>
          <a:lstStyle/>
          <a:p>
            <a:r>
              <a:rPr lang="en-US" sz="1200" dirty="0" smtClean="0"/>
              <a:t>Feb 01 2024</a:t>
            </a:r>
            <a:endParaRPr lang="en-US" sz="1200" dirty="0"/>
          </a:p>
        </p:txBody>
      </p:sp>
      <p:sp>
        <p:nvSpPr>
          <p:cNvPr id="8" name="TextBox 7"/>
          <p:cNvSpPr txBox="1"/>
          <p:nvPr/>
        </p:nvSpPr>
        <p:spPr>
          <a:xfrm>
            <a:off x="235527" y="277091"/>
            <a:ext cx="692818" cy="369332"/>
          </a:xfrm>
          <a:prstGeom prst="rect">
            <a:avLst/>
          </a:prstGeom>
          <a:noFill/>
        </p:spPr>
        <p:txBody>
          <a:bodyPr wrap="none" rtlCol="0">
            <a:spAutoFit/>
          </a:bodyPr>
          <a:lstStyle/>
          <a:p>
            <a:r>
              <a:rPr lang="en-US" b="1" dirty="0" smtClean="0">
                <a:solidFill>
                  <a:srgbClr val="C00000"/>
                </a:solidFill>
              </a:rPr>
              <a:t>Final</a:t>
            </a:r>
            <a:r>
              <a:rPr lang="en-US" dirty="0" smtClean="0"/>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5738" y="314030"/>
            <a:ext cx="8228763" cy="701731"/>
          </a:xfrm>
          <a:prstGeom prst="rect">
            <a:avLst/>
          </a:prstGeom>
        </p:spPr>
        <p:txBody>
          <a:bodyPr vert="horz" wrap="square" lIns="91440" tIns="45720" rIns="91440" bIns="4572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ctr" defTabSz="914400" rtl="0" eaLnBrk="1" fontAlgn="auto" latinLnBrk="0" hangingPunct="1">
              <a:lnSpc>
                <a:spcPct val="90000"/>
              </a:lnSpc>
              <a:spcBef>
                <a:spcPct val="0"/>
              </a:spcBef>
              <a:spcAft>
                <a:spcPts val="0"/>
              </a:spcAft>
              <a:buClrTx/>
              <a:buSzPct val="45000"/>
              <a:buFont typeface="StarSymbol"/>
              <a:buNone/>
              <a:tabLst/>
              <a:defRPr/>
            </a:pPr>
            <a:r>
              <a:rPr kumimoji="0" lang="en-US" sz="2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UHF RCP Screens</a:t>
            </a:r>
            <a:br>
              <a:rPr kumimoji="0" lang="en-US" sz="2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br>
            <a:endParaRPr kumimoji="0" lang="en-US" sz="22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6" name="TextBox 5"/>
          <p:cNvSpPr txBox="1"/>
          <p:nvPr/>
        </p:nvSpPr>
        <p:spPr>
          <a:xfrm>
            <a:off x="1030185" y="1173097"/>
            <a:ext cx="10699073" cy="5078313"/>
          </a:xfrm>
          <a:prstGeom prst="rect">
            <a:avLst/>
          </a:prstGeom>
          <a:noFill/>
        </p:spPr>
        <p:txBody>
          <a:bodyPr wrap="square" rtlCol="0">
            <a:spAutoFit/>
          </a:bodyPr>
          <a:lstStyle/>
          <a:p>
            <a:r>
              <a:rPr lang="en-US" dirty="0" smtClean="0"/>
              <a:t>Notes:</a:t>
            </a:r>
          </a:p>
          <a:p>
            <a:endParaRPr lang="en-US" dirty="0" smtClean="0"/>
          </a:p>
          <a:p>
            <a:pPr>
              <a:buFont typeface="Arial" pitchFamily="34" charset="0"/>
              <a:buChar char="•"/>
            </a:pPr>
            <a:r>
              <a:rPr lang="en-US" dirty="0" smtClean="0"/>
              <a:t>The frequency range is between 225.000 and 399.975 MHz with 25 KHz steps.</a:t>
            </a:r>
          </a:p>
          <a:p>
            <a:pPr>
              <a:buFont typeface="Arial" pitchFamily="34" charset="0"/>
              <a:buChar char="•"/>
            </a:pPr>
            <a:endParaRPr lang="en-US" dirty="0" smtClean="0"/>
          </a:p>
          <a:p>
            <a:pPr>
              <a:buFont typeface="Arial" pitchFamily="34" charset="0"/>
              <a:buChar char="•"/>
            </a:pPr>
            <a:r>
              <a:rPr lang="en-US" dirty="0" smtClean="0"/>
              <a:t>The TST is Disabled (unavailable) in the BOTH receiver mode.</a:t>
            </a:r>
          </a:p>
          <a:p>
            <a:pPr>
              <a:buFont typeface="Arial" pitchFamily="34" charset="0"/>
              <a:buChar char="•"/>
            </a:pPr>
            <a:endParaRPr lang="en-US" dirty="0" smtClean="0"/>
          </a:p>
          <a:p>
            <a:pPr>
              <a:buFont typeface="Arial" pitchFamily="34" charset="0"/>
              <a:buChar char="•"/>
            </a:pPr>
            <a:r>
              <a:rPr lang="en-US" dirty="0" smtClean="0"/>
              <a:t>The data stream between the RCP and the interface is described in the next slides.</a:t>
            </a:r>
          </a:p>
          <a:p>
            <a:pPr>
              <a:buFont typeface="Arial" pitchFamily="34" charset="0"/>
              <a:buChar char="•"/>
            </a:pPr>
            <a:endParaRPr lang="en-US" dirty="0" smtClean="0"/>
          </a:p>
          <a:p>
            <a:pPr>
              <a:buFont typeface="Arial" pitchFamily="34" charset="0"/>
              <a:buChar char="•"/>
            </a:pPr>
            <a:r>
              <a:rPr lang="en-US" dirty="0" smtClean="0"/>
              <a:t>Implement roll-over and roll-down for frequencies and channels in all modes.</a:t>
            </a:r>
          </a:p>
          <a:p>
            <a:pPr>
              <a:buFont typeface="Arial" pitchFamily="34" charset="0"/>
              <a:buChar char="•"/>
            </a:pPr>
            <a:endParaRPr lang="en-US" dirty="0" smtClean="0"/>
          </a:p>
          <a:p>
            <a:pPr>
              <a:buFont typeface="Arial" pitchFamily="34" charset="0"/>
              <a:buChar char="•"/>
            </a:pPr>
            <a:r>
              <a:rPr lang="en-US" dirty="0" smtClean="0"/>
              <a:t>If any of the 20 channels are not programmed in the programming mode, do not display them in the preset mode.</a:t>
            </a:r>
          </a:p>
          <a:p>
            <a:pPr>
              <a:buFont typeface="Arial" pitchFamily="34" charset="0"/>
              <a:buChar char="•"/>
            </a:pPr>
            <a:endParaRPr lang="en-US" dirty="0" smtClean="0"/>
          </a:p>
          <a:p>
            <a:pPr>
              <a:buFont typeface="Arial" pitchFamily="34" charset="0"/>
              <a:buChar char="•"/>
            </a:pPr>
            <a:r>
              <a:rPr lang="en-US" dirty="0" smtClean="0"/>
              <a:t>Some instructions may be updated in the future.</a:t>
            </a:r>
          </a:p>
          <a:p>
            <a:pPr>
              <a:buFont typeface="Arial" pitchFamily="34" charset="0"/>
              <a:buChar char="•"/>
            </a:pPr>
            <a:endParaRPr lang="en-US" dirty="0" smtClean="0">
              <a:solidFill>
                <a:srgbClr val="FF0000"/>
              </a:solidFill>
              <a:latin typeface="Times New Roman" pitchFamily="18" charset="0"/>
              <a:cs typeface="Times New Roman" pitchFamily="18" charset="0"/>
            </a:endParaRPr>
          </a:p>
          <a:p>
            <a:pPr>
              <a:buFont typeface="Arial" pitchFamily="34" charset="0"/>
              <a:buChar char="•"/>
            </a:pPr>
            <a:endParaRPr lang="en-US" dirty="0" smtClean="0">
              <a:solidFill>
                <a:srgbClr val="FF0000"/>
              </a:solidFill>
              <a:latin typeface="Times New Roman" pitchFamily="18" charset="0"/>
              <a:cs typeface="Times New Roman" pitchFamily="18" charset="0"/>
            </a:endParaRPr>
          </a:p>
          <a:p>
            <a:pPr>
              <a:buFont typeface="Arial" pitchFamily="34" charset="0"/>
              <a:buChar char="•"/>
            </a:pPr>
            <a:endParaRPr lang="en-US" dirty="0" smtClean="0">
              <a:solidFill>
                <a:srgbClr val="FF0000"/>
              </a:solidFill>
              <a:latin typeface="Times New Roman" pitchFamily="18" charset="0"/>
              <a:cs typeface="Times New Roman" pitchFamily="18" charset="0"/>
            </a:endParaRPr>
          </a:p>
          <a:p>
            <a:pPr>
              <a:buFont typeface="Arial" pitchFamily="34" charset="0"/>
              <a:buChar char="•"/>
            </a:pPr>
            <a:endParaRPr lang="en-US" dirty="0">
              <a:solidFill>
                <a:srgbClr val="FF0000"/>
              </a:solidFill>
            </a:endParaRPr>
          </a:p>
        </p:txBody>
      </p:sp>
      <p:sp>
        <p:nvSpPr>
          <p:cNvPr id="4" name="TextBox 3"/>
          <p:cNvSpPr txBox="1"/>
          <p:nvPr/>
        </p:nvSpPr>
        <p:spPr>
          <a:xfrm>
            <a:off x="10397836" y="138545"/>
            <a:ext cx="990600" cy="276999"/>
          </a:xfrm>
          <a:prstGeom prst="rect">
            <a:avLst/>
          </a:prstGeom>
          <a:noFill/>
        </p:spPr>
        <p:txBody>
          <a:bodyPr wrap="square" rtlCol="0">
            <a:spAutoFit/>
          </a:bodyPr>
          <a:lstStyle/>
          <a:p>
            <a:r>
              <a:rPr lang="en-US" sz="1200" dirty="0" smtClean="0"/>
              <a:t>Feb 01 2024</a:t>
            </a:r>
            <a:endParaRPr lang="en-US" sz="1200" dirty="0"/>
          </a:p>
        </p:txBody>
      </p:sp>
      <p:sp>
        <p:nvSpPr>
          <p:cNvPr id="5" name="TextBox 4"/>
          <p:cNvSpPr txBox="1"/>
          <p:nvPr/>
        </p:nvSpPr>
        <p:spPr>
          <a:xfrm>
            <a:off x="235527" y="277091"/>
            <a:ext cx="692818" cy="369332"/>
          </a:xfrm>
          <a:prstGeom prst="rect">
            <a:avLst/>
          </a:prstGeom>
          <a:noFill/>
        </p:spPr>
        <p:txBody>
          <a:bodyPr wrap="none" rtlCol="0">
            <a:spAutoFit/>
          </a:bodyPr>
          <a:lstStyle/>
          <a:p>
            <a:r>
              <a:rPr lang="en-US" b="1" dirty="0" smtClean="0">
                <a:solidFill>
                  <a:srgbClr val="C00000"/>
                </a:solidFill>
              </a:rPr>
              <a:t>Final</a:t>
            </a:r>
            <a:r>
              <a:rPr lang="en-US" dirty="0" smtClean="0"/>
              <a:t>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35738" y="314030"/>
            <a:ext cx="8228763" cy="397032"/>
          </a:xfrm>
          <a:prstGeom prst="rect">
            <a:avLst/>
          </a:prstGeom>
        </p:spPr>
        <p:txBody>
          <a:bodyPr vert="horz" wrap="square" lIns="91440" tIns="45720" rIns="91440" bIns="4572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defTabSz="914400" rtl="0" eaLnBrk="1" fontAlgn="auto" latinLnBrk="0" hangingPunct="1">
              <a:lnSpc>
                <a:spcPct val="90000"/>
              </a:lnSpc>
              <a:spcBef>
                <a:spcPct val="0"/>
              </a:spcBef>
              <a:spcAft>
                <a:spcPts val="0"/>
              </a:spcAft>
              <a:buClrTx/>
              <a:buSzPct val="45000"/>
              <a:buFont typeface="StarSymbol"/>
              <a:buNone/>
              <a:tabLst/>
              <a:defRPr/>
            </a:pPr>
            <a:r>
              <a:rPr kumimoji="0" lang="en-US" sz="2200" b="1"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UHF RCP			Interface Communication </a:t>
            </a:r>
            <a:endParaRPr kumimoji="0" lang="en-US" sz="2200" b="1"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cxnSp>
        <p:nvCxnSpPr>
          <p:cNvPr id="5" name="Straight Arrow Connector 4"/>
          <p:cNvCxnSpPr/>
          <p:nvPr/>
        </p:nvCxnSpPr>
        <p:spPr>
          <a:xfrm flipV="1">
            <a:off x="3749040" y="515389"/>
            <a:ext cx="1463040" cy="1"/>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1350285" y="2042159"/>
            <a:ext cx="9166576" cy="652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35092" y="1182778"/>
            <a:ext cx="10312523" cy="369332"/>
          </a:xfrm>
          <a:prstGeom prst="rect">
            <a:avLst/>
          </a:prstGeom>
        </p:spPr>
        <p:txBody>
          <a:bodyPr wrap="square">
            <a:spAutoFit/>
          </a:bodyPr>
          <a:lstStyle/>
          <a:p>
            <a:pPr marL="342900" indent="-342900">
              <a:buFont typeface="+mj-lt"/>
              <a:buAutoNum type="arabicPeriod"/>
            </a:pPr>
            <a:r>
              <a:rPr lang="en-US" b="1" dirty="0" smtClean="0">
                <a:solidFill>
                  <a:srgbClr val="FF0000"/>
                </a:solidFill>
                <a:latin typeface="Times New Roman" pitchFamily="18" charset="0"/>
                <a:cs typeface="Times New Roman" pitchFamily="18" charset="0"/>
              </a:rPr>
              <a:t>RCP		      Interface Data Format: $MMMKKKVVOSTDCC&lt;CR&gt;&lt;LF&gt;  </a:t>
            </a:r>
          </a:p>
        </p:txBody>
      </p:sp>
      <p:cxnSp>
        <p:nvCxnSpPr>
          <p:cNvPr id="12" name="Straight Arrow Connector 11"/>
          <p:cNvCxnSpPr/>
          <p:nvPr/>
        </p:nvCxnSpPr>
        <p:spPr>
          <a:xfrm flipV="1">
            <a:off x="1878676" y="1379913"/>
            <a:ext cx="939339" cy="2"/>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p:sp>
        <p:nvSpPr>
          <p:cNvPr id="16" name="Rectangle 15"/>
          <p:cNvSpPr/>
          <p:nvPr/>
        </p:nvSpPr>
        <p:spPr>
          <a:xfrm>
            <a:off x="1336626" y="2042159"/>
            <a:ext cx="607056" cy="6497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1-</a:t>
            </a:r>
          </a:p>
          <a:p>
            <a:pPr algn="ctr"/>
            <a:r>
              <a:rPr lang="en-US" dirty="0" smtClean="0"/>
              <a:t>Byte</a:t>
            </a:r>
            <a:endParaRPr lang="en-US" dirty="0"/>
          </a:p>
        </p:txBody>
      </p:sp>
      <p:sp>
        <p:nvSpPr>
          <p:cNvPr id="18" name="Rectangle 17"/>
          <p:cNvSpPr/>
          <p:nvPr/>
        </p:nvSpPr>
        <p:spPr>
          <a:xfrm>
            <a:off x="1945708" y="2042158"/>
            <a:ext cx="1780329" cy="6497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3-Byte</a:t>
            </a:r>
            <a:endParaRPr lang="en-US" dirty="0"/>
          </a:p>
        </p:txBody>
      </p:sp>
      <p:sp>
        <p:nvSpPr>
          <p:cNvPr id="19" name="Rectangle 18"/>
          <p:cNvSpPr/>
          <p:nvPr/>
        </p:nvSpPr>
        <p:spPr>
          <a:xfrm>
            <a:off x="3731933" y="2044926"/>
            <a:ext cx="1812165" cy="6497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3-Byte</a:t>
            </a:r>
            <a:endParaRPr lang="en-US" dirty="0"/>
          </a:p>
        </p:txBody>
      </p:sp>
      <p:sp>
        <p:nvSpPr>
          <p:cNvPr id="20" name="Rectangle 19"/>
          <p:cNvSpPr/>
          <p:nvPr/>
        </p:nvSpPr>
        <p:spPr>
          <a:xfrm>
            <a:off x="7397533" y="2050021"/>
            <a:ext cx="606709" cy="6497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1-Byte</a:t>
            </a:r>
            <a:endParaRPr lang="en-US" dirty="0"/>
          </a:p>
        </p:txBody>
      </p:sp>
      <p:sp>
        <p:nvSpPr>
          <p:cNvPr id="21" name="Rectangle 20"/>
          <p:cNvSpPr/>
          <p:nvPr/>
        </p:nvSpPr>
        <p:spPr>
          <a:xfrm>
            <a:off x="8010958" y="2049991"/>
            <a:ext cx="620583" cy="64977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1-Byte</a:t>
            </a:r>
            <a:endParaRPr lang="en-US" dirty="0"/>
          </a:p>
        </p:txBody>
      </p:sp>
      <p:sp>
        <p:nvSpPr>
          <p:cNvPr id="22" name="Rectangle 21"/>
          <p:cNvSpPr/>
          <p:nvPr/>
        </p:nvSpPr>
        <p:spPr>
          <a:xfrm>
            <a:off x="8634967" y="2050021"/>
            <a:ext cx="655651" cy="6497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1-Byte</a:t>
            </a:r>
            <a:endParaRPr lang="en-US" dirty="0"/>
          </a:p>
        </p:txBody>
      </p:sp>
      <p:sp>
        <p:nvSpPr>
          <p:cNvPr id="23" name="Rectangle 22"/>
          <p:cNvSpPr/>
          <p:nvPr/>
        </p:nvSpPr>
        <p:spPr>
          <a:xfrm>
            <a:off x="9303450" y="2044932"/>
            <a:ext cx="1239859" cy="649778"/>
          </a:xfrm>
          <a:prstGeom prst="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2-Byte</a:t>
            </a:r>
            <a:endParaRPr lang="en-US" dirty="0"/>
          </a:p>
        </p:txBody>
      </p:sp>
      <p:sp>
        <p:nvSpPr>
          <p:cNvPr id="24" name="TextBox 23"/>
          <p:cNvSpPr txBox="1"/>
          <p:nvPr/>
        </p:nvSpPr>
        <p:spPr>
          <a:xfrm>
            <a:off x="1350285" y="1734588"/>
            <a:ext cx="9484292" cy="369332"/>
          </a:xfrm>
          <a:prstGeom prst="rect">
            <a:avLst/>
          </a:prstGeom>
          <a:noFill/>
        </p:spPr>
        <p:txBody>
          <a:bodyPr wrap="square" rtlCol="0">
            <a:spAutoFit/>
          </a:bodyPr>
          <a:lstStyle/>
          <a:p>
            <a:r>
              <a:rPr lang="en-US" dirty="0" smtClean="0">
                <a:solidFill>
                  <a:srgbClr val="002060"/>
                </a:solidFill>
              </a:rPr>
              <a:t>  14    13		    11 10		     8  7	            6     5         4          3          2      1	              0</a:t>
            </a:r>
            <a:endParaRPr lang="en-US" dirty="0">
              <a:solidFill>
                <a:srgbClr val="002060"/>
              </a:solidFill>
            </a:endParaRPr>
          </a:p>
        </p:txBody>
      </p:sp>
      <p:sp>
        <p:nvSpPr>
          <p:cNvPr id="25" name="TextBox 24"/>
          <p:cNvSpPr txBox="1"/>
          <p:nvPr/>
        </p:nvSpPr>
        <p:spPr>
          <a:xfrm>
            <a:off x="207822" y="2759825"/>
            <a:ext cx="11769436" cy="3754874"/>
          </a:xfrm>
          <a:prstGeom prst="rect">
            <a:avLst/>
          </a:prstGeom>
          <a:noFill/>
        </p:spPr>
        <p:txBody>
          <a:bodyPr wrap="square" rtlCol="0">
            <a:spAutoFit/>
          </a:bodyPr>
          <a:lstStyle/>
          <a:p>
            <a:pPr>
              <a:buFont typeface="Arial" pitchFamily="34" charset="0"/>
              <a:buChar char="•"/>
            </a:pPr>
            <a:r>
              <a:rPr lang="en-US" sz="1400" dirty="0" smtClean="0">
                <a:solidFill>
                  <a:srgbClr val="00B050"/>
                </a:solidFill>
              </a:rPr>
              <a:t>Byte 14: Start byte. Always </a:t>
            </a:r>
            <a:r>
              <a:rPr lang="en-US" sz="1400" b="1" dirty="0" smtClean="0">
                <a:solidFill>
                  <a:srgbClr val="00B050"/>
                </a:solidFill>
              </a:rPr>
              <a:t>‘$’</a:t>
            </a:r>
            <a:r>
              <a:rPr lang="en-US" sz="1400" dirty="0" smtClean="0">
                <a:solidFill>
                  <a:srgbClr val="00B050"/>
                </a:solidFill>
              </a:rPr>
              <a:t>.</a:t>
            </a:r>
          </a:p>
          <a:p>
            <a:pPr>
              <a:buFont typeface="Arial" pitchFamily="34" charset="0"/>
              <a:buChar char="•"/>
            </a:pPr>
            <a:endParaRPr lang="en-US" sz="1400" dirty="0" smtClean="0">
              <a:solidFill>
                <a:srgbClr val="00B050"/>
              </a:solidFill>
            </a:endParaRPr>
          </a:p>
          <a:p>
            <a:pPr>
              <a:buFont typeface="Arial" pitchFamily="34" charset="0"/>
              <a:buChar char="•"/>
            </a:pPr>
            <a:r>
              <a:rPr lang="en-US" sz="1400" dirty="0" smtClean="0">
                <a:solidFill>
                  <a:schemeClr val="accent2"/>
                </a:solidFill>
              </a:rPr>
              <a:t>Byte 13 – 11: “</a:t>
            </a:r>
            <a:r>
              <a:rPr lang="en-US" sz="1400" b="1" dirty="0" smtClean="0">
                <a:solidFill>
                  <a:schemeClr val="accent2"/>
                </a:solidFill>
              </a:rPr>
              <a:t>MMM</a:t>
            </a:r>
            <a:r>
              <a:rPr lang="en-US" sz="1400" dirty="0" smtClean="0">
                <a:solidFill>
                  <a:schemeClr val="accent2"/>
                </a:solidFill>
              </a:rPr>
              <a:t>” 3-Byte. The corresponding three ASCII codes of the </a:t>
            </a:r>
            <a:r>
              <a:rPr lang="en-US" sz="1400" b="1" dirty="0" smtClean="0">
                <a:solidFill>
                  <a:schemeClr val="accent2"/>
                </a:solidFill>
              </a:rPr>
              <a:t>MHz frequency </a:t>
            </a:r>
            <a:r>
              <a:rPr lang="en-US" sz="1400" b="1" dirty="0" smtClean="0">
                <a:solidFill>
                  <a:schemeClr val="accent2"/>
                </a:solidFill>
              </a:rPr>
              <a:t>value</a:t>
            </a:r>
            <a:r>
              <a:rPr lang="en-US" sz="1400" dirty="0" smtClean="0">
                <a:solidFill>
                  <a:schemeClr val="accent2"/>
                </a:solidFill>
              </a:rPr>
              <a:t> (range from225 </a:t>
            </a:r>
            <a:r>
              <a:rPr lang="en-US" sz="1400" dirty="0" smtClean="0">
                <a:solidFill>
                  <a:schemeClr val="accent2"/>
                </a:solidFill>
              </a:rPr>
              <a:t>to </a:t>
            </a:r>
            <a:r>
              <a:rPr lang="en-US" sz="1400" dirty="0" smtClean="0">
                <a:solidFill>
                  <a:schemeClr val="accent2"/>
                </a:solidFill>
              </a:rPr>
              <a:t>339). For tuning the MHz part of frequency.</a:t>
            </a:r>
          </a:p>
          <a:p>
            <a:endParaRPr lang="en-US" sz="1400" dirty="0" smtClean="0">
              <a:solidFill>
                <a:schemeClr val="accent2"/>
              </a:solidFill>
            </a:endParaRPr>
          </a:p>
          <a:p>
            <a:pPr>
              <a:buFont typeface="Arial" pitchFamily="34" charset="0"/>
              <a:buChar char="•"/>
            </a:pPr>
            <a:r>
              <a:rPr lang="en-US" sz="1400" dirty="0" smtClean="0">
                <a:solidFill>
                  <a:schemeClr val="accent3">
                    <a:lumMod val="75000"/>
                  </a:schemeClr>
                </a:solidFill>
              </a:rPr>
              <a:t>Byte 10 – 8</a:t>
            </a:r>
            <a:r>
              <a:rPr lang="en-US" sz="1400" dirty="0" smtClean="0">
                <a:solidFill>
                  <a:schemeClr val="accent3">
                    <a:lumMod val="75000"/>
                  </a:schemeClr>
                </a:solidFill>
              </a:rPr>
              <a:t>:   </a:t>
            </a:r>
            <a:r>
              <a:rPr lang="en-US" sz="1400" dirty="0" smtClean="0">
                <a:solidFill>
                  <a:schemeClr val="accent3">
                    <a:lumMod val="75000"/>
                  </a:schemeClr>
                </a:solidFill>
              </a:rPr>
              <a:t>“</a:t>
            </a:r>
            <a:r>
              <a:rPr lang="en-US" sz="1400" b="1" dirty="0" smtClean="0">
                <a:solidFill>
                  <a:schemeClr val="accent3">
                    <a:lumMod val="75000"/>
                  </a:schemeClr>
                </a:solidFill>
              </a:rPr>
              <a:t>KKK</a:t>
            </a:r>
            <a:r>
              <a:rPr lang="en-US" sz="1400" dirty="0" smtClean="0">
                <a:solidFill>
                  <a:schemeClr val="accent3">
                    <a:lumMod val="75000"/>
                  </a:schemeClr>
                </a:solidFill>
              </a:rPr>
              <a:t>” 3-Byte. The corresponding three ASCII Codes of the </a:t>
            </a:r>
            <a:r>
              <a:rPr lang="en-US" sz="1400" b="1" dirty="0" smtClean="0">
                <a:solidFill>
                  <a:schemeClr val="accent3">
                    <a:lumMod val="75000"/>
                  </a:schemeClr>
                </a:solidFill>
              </a:rPr>
              <a:t>KHz frequency </a:t>
            </a:r>
            <a:r>
              <a:rPr lang="en-US" sz="1400" b="1" dirty="0" smtClean="0">
                <a:solidFill>
                  <a:schemeClr val="accent3">
                    <a:lumMod val="75000"/>
                  </a:schemeClr>
                </a:solidFill>
              </a:rPr>
              <a:t>value </a:t>
            </a:r>
            <a:r>
              <a:rPr lang="en-US" sz="1400" dirty="0" smtClean="0">
                <a:solidFill>
                  <a:schemeClr val="accent3">
                    <a:lumMod val="75000"/>
                  </a:schemeClr>
                </a:solidFill>
              </a:rPr>
              <a:t>(range from 000 </a:t>
            </a:r>
            <a:r>
              <a:rPr lang="en-US" sz="1400" dirty="0" smtClean="0">
                <a:solidFill>
                  <a:schemeClr val="accent3">
                    <a:lumMod val="75000"/>
                  </a:schemeClr>
                </a:solidFill>
              </a:rPr>
              <a:t>to </a:t>
            </a:r>
            <a:r>
              <a:rPr lang="en-US" sz="1400" dirty="0" smtClean="0">
                <a:solidFill>
                  <a:schemeClr val="accent3">
                    <a:lumMod val="75000"/>
                  </a:schemeClr>
                </a:solidFill>
              </a:rPr>
              <a:t>975</a:t>
            </a:r>
            <a:r>
              <a:rPr lang="en-US" sz="1400" dirty="0" smtClean="0">
                <a:solidFill>
                  <a:schemeClr val="accent3">
                    <a:lumMod val="75000"/>
                  </a:schemeClr>
                </a:solidFill>
              </a:rPr>
              <a:t>). </a:t>
            </a:r>
            <a:r>
              <a:rPr lang="en-US" sz="1400" dirty="0" smtClean="0">
                <a:solidFill>
                  <a:schemeClr val="accent3">
                    <a:lumMod val="75000"/>
                  </a:schemeClr>
                </a:solidFill>
              </a:rPr>
              <a:t>For tuning the KHz part of frequency</a:t>
            </a:r>
            <a:r>
              <a:rPr lang="en-US" sz="1400" dirty="0" smtClean="0">
                <a:solidFill>
                  <a:schemeClr val="accent3">
                    <a:lumMod val="75000"/>
                  </a:schemeClr>
                </a:solidFill>
              </a:rPr>
              <a:t>.</a:t>
            </a:r>
          </a:p>
          <a:p>
            <a:pPr>
              <a:buFont typeface="Arial" pitchFamily="34" charset="0"/>
              <a:buChar char="•"/>
            </a:pPr>
            <a:endParaRPr lang="en-US" sz="1400" dirty="0" smtClean="0">
              <a:solidFill>
                <a:schemeClr val="accent3">
                  <a:lumMod val="75000"/>
                </a:schemeClr>
              </a:solidFill>
            </a:endParaRPr>
          </a:p>
          <a:p>
            <a:pPr>
              <a:buFont typeface="Arial" pitchFamily="34" charset="0"/>
              <a:buChar char="•"/>
            </a:pPr>
            <a:r>
              <a:rPr lang="en-US" sz="1400" dirty="0" smtClean="0">
                <a:solidFill>
                  <a:schemeClr val="accent1">
                    <a:lumMod val="50000"/>
                  </a:schemeClr>
                </a:solidFill>
              </a:rPr>
              <a:t>Byte 7 – 6</a:t>
            </a:r>
            <a:r>
              <a:rPr lang="en-US" sz="1400" dirty="0" smtClean="0">
                <a:solidFill>
                  <a:schemeClr val="accent1">
                    <a:lumMod val="50000"/>
                  </a:schemeClr>
                </a:solidFill>
              </a:rPr>
              <a:t>:      “</a:t>
            </a:r>
            <a:r>
              <a:rPr lang="en-US" sz="1400" b="1" dirty="0" smtClean="0">
                <a:solidFill>
                  <a:schemeClr val="accent1">
                    <a:lumMod val="50000"/>
                  </a:schemeClr>
                </a:solidFill>
              </a:rPr>
              <a:t>VV</a:t>
            </a:r>
            <a:r>
              <a:rPr lang="en-US" sz="1400" dirty="0" smtClean="0">
                <a:solidFill>
                  <a:schemeClr val="accent1">
                    <a:lumMod val="50000"/>
                  </a:schemeClr>
                </a:solidFill>
              </a:rPr>
              <a:t>” 2-Byte. The </a:t>
            </a:r>
            <a:r>
              <a:rPr lang="en-US" sz="1400" b="1" dirty="0" smtClean="0">
                <a:solidFill>
                  <a:schemeClr val="accent1">
                    <a:lumMod val="50000"/>
                  </a:schemeClr>
                </a:solidFill>
              </a:rPr>
              <a:t>Volume Control value</a:t>
            </a:r>
            <a:r>
              <a:rPr lang="en-US" sz="1400" dirty="0" smtClean="0">
                <a:solidFill>
                  <a:schemeClr val="accent1">
                    <a:lumMod val="50000"/>
                  </a:schemeClr>
                </a:solidFill>
              </a:rPr>
              <a:t>. We have 21 – level </a:t>
            </a:r>
            <a:r>
              <a:rPr lang="en-US" sz="1400" dirty="0" smtClean="0">
                <a:solidFill>
                  <a:schemeClr val="accent1">
                    <a:lumMod val="50000"/>
                  </a:schemeClr>
                </a:solidFill>
              </a:rPr>
              <a:t>0- 20 (See next </a:t>
            </a:r>
            <a:r>
              <a:rPr lang="en-US" sz="1400" dirty="0" smtClean="0">
                <a:solidFill>
                  <a:schemeClr val="accent1">
                    <a:lumMod val="50000"/>
                  </a:schemeClr>
                </a:solidFill>
              </a:rPr>
              <a:t>p</a:t>
            </a:r>
            <a:r>
              <a:rPr lang="en-US" sz="1400" dirty="0" smtClean="0">
                <a:solidFill>
                  <a:schemeClr val="accent1">
                    <a:lumMod val="50000"/>
                  </a:schemeClr>
                </a:solidFill>
              </a:rPr>
              <a:t>age </a:t>
            </a:r>
            <a:r>
              <a:rPr lang="en-US" sz="1400" dirty="0" smtClean="0">
                <a:solidFill>
                  <a:schemeClr val="accent1">
                    <a:lumMod val="50000"/>
                  </a:schemeClr>
                </a:solidFill>
              </a:rPr>
              <a:t>for the map </a:t>
            </a:r>
            <a:r>
              <a:rPr lang="en-US" sz="1400" dirty="0" smtClean="0">
                <a:solidFill>
                  <a:schemeClr val="accent1">
                    <a:lumMod val="50000"/>
                  </a:schemeClr>
                </a:solidFill>
              </a:rPr>
              <a:t>ASCII values</a:t>
            </a:r>
            <a:r>
              <a:rPr lang="en-US" sz="1400" dirty="0" smtClean="0">
                <a:solidFill>
                  <a:schemeClr val="accent1">
                    <a:lumMod val="50000"/>
                  </a:schemeClr>
                </a:solidFill>
              </a:rPr>
              <a:t>). </a:t>
            </a:r>
            <a:r>
              <a:rPr lang="en-US" sz="1400" dirty="0" smtClean="0">
                <a:solidFill>
                  <a:schemeClr val="accent1">
                    <a:lumMod val="50000"/>
                  </a:schemeClr>
                </a:solidFill>
              </a:rPr>
              <a:t>For adjusting volume.</a:t>
            </a:r>
          </a:p>
          <a:p>
            <a:pPr>
              <a:buFont typeface="Arial" pitchFamily="34" charset="0"/>
              <a:buChar char="•"/>
            </a:pPr>
            <a:endParaRPr lang="en-US" sz="1400" dirty="0" smtClean="0">
              <a:solidFill>
                <a:schemeClr val="accent1">
                  <a:lumMod val="50000"/>
                </a:schemeClr>
              </a:solidFill>
            </a:endParaRPr>
          </a:p>
          <a:p>
            <a:pPr>
              <a:buFont typeface="Arial" pitchFamily="34" charset="0"/>
              <a:buChar char="•"/>
            </a:pPr>
            <a:r>
              <a:rPr lang="en-US" sz="1400" dirty="0" smtClean="0">
                <a:solidFill>
                  <a:schemeClr val="accent4">
                    <a:lumMod val="50000"/>
                  </a:schemeClr>
                </a:solidFill>
              </a:rPr>
              <a:t>Byte 5</a:t>
            </a:r>
            <a:r>
              <a:rPr lang="en-US" sz="1400" dirty="0" smtClean="0">
                <a:solidFill>
                  <a:schemeClr val="accent4">
                    <a:lumMod val="50000"/>
                  </a:schemeClr>
                </a:solidFill>
              </a:rPr>
              <a:t>:            </a:t>
            </a:r>
            <a:r>
              <a:rPr lang="en-US" sz="1400" dirty="0" smtClean="0">
                <a:solidFill>
                  <a:schemeClr val="accent4">
                    <a:lumMod val="50000"/>
                  </a:schemeClr>
                </a:solidFill>
              </a:rPr>
              <a:t>“</a:t>
            </a:r>
            <a:r>
              <a:rPr lang="en-US" sz="1400" b="1" dirty="0" smtClean="0">
                <a:solidFill>
                  <a:schemeClr val="accent4">
                    <a:lumMod val="50000"/>
                  </a:schemeClr>
                </a:solidFill>
              </a:rPr>
              <a:t>O</a:t>
            </a:r>
            <a:r>
              <a:rPr lang="en-US" sz="1400" dirty="0" smtClean="0">
                <a:solidFill>
                  <a:schemeClr val="accent4">
                    <a:lumMod val="50000"/>
                  </a:schemeClr>
                </a:solidFill>
              </a:rPr>
              <a:t>” </a:t>
            </a:r>
            <a:r>
              <a:rPr lang="en-US" sz="1400" dirty="0" smtClean="0">
                <a:solidFill>
                  <a:schemeClr val="accent4">
                    <a:lumMod val="50000"/>
                  </a:schemeClr>
                </a:solidFill>
              </a:rPr>
              <a:t>1-Byte. </a:t>
            </a:r>
            <a:r>
              <a:rPr lang="en-US" sz="1400" dirty="0" smtClean="0">
                <a:solidFill>
                  <a:schemeClr val="accent4">
                    <a:lumMod val="50000"/>
                  </a:schemeClr>
                </a:solidFill>
              </a:rPr>
              <a:t>The </a:t>
            </a:r>
            <a:r>
              <a:rPr lang="en-US" sz="1400" b="1" dirty="0" smtClean="0">
                <a:solidFill>
                  <a:schemeClr val="accent4">
                    <a:lumMod val="50000"/>
                  </a:schemeClr>
                </a:solidFill>
              </a:rPr>
              <a:t>Power</a:t>
            </a:r>
            <a:r>
              <a:rPr lang="en-US" sz="1400" dirty="0" smtClean="0">
                <a:solidFill>
                  <a:schemeClr val="accent4">
                    <a:lumMod val="50000"/>
                  </a:schemeClr>
                </a:solidFill>
              </a:rPr>
              <a:t> </a:t>
            </a:r>
            <a:r>
              <a:rPr lang="en-US" sz="1400" b="1" dirty="0" smtClean="0">
                <a:solidFill>
                  <a:schemeClr val="accent4">
                    <a:lumMod val="50000"/>
                  </a:schemeClr>
                </a:solidFill>
              </a:rPr>
              <a:t>ON/OFF </a:t>
            </a:r>
            <a:r>
              <a:rPr lang="en-US" sz="1400" b="1" dirty="0" smtClean="0">
                <a:solidFill>
                  <a:schemeClr val="accent4">
                    <a:lumMod val="50000"/>
                  </a:schemeClr>
                </a:solidFill>
              </a:rPr>
              <a:t>byte</a:t>
            </a:r>
            <a:r>
              <a:rPr lang="en-US" sz="1400" dirty="0" smtClean="0">
                <a:solidFill>
                  <a:schemeClr val="accent4">
                    <a:lumMod val="50000"/>
                  </a:schemeClr>
                </a:solidFill>
              </a:rPr>
              <a:t>. In ASCII (1 = ON or 0 = OFF</a:t>
            </a:r>
            <a:r>
              <a:rPr lang="en-US" sz="1400" dirty="0" smtClean="0">
                <a:solidFill>
                  <a:schemeClr val="accent4">
                    <a:lumMod val="50000"/>
                  </a:schemeClr>
                </a:solidFill>
              </a:rPr>
              <a:t>). For power up and power down for the R/T and RCP.</a:t>
            </a:r>
          </a:p>
          <a:p>
            <a:pPr>
              <a:buFont typeface="Arial" pitchFamily="34" charset="0"/>
              <a:buChar char="•"/>
            </a:pPr>
            <a:endParaRPr lang="en-US" sz="1400" dirty="0" smtClean="0">
              <a:solidFill>
                <a:schemeClr val="accent4">
                  <a:lumMod val="50000"/>
                </a:schemeClr>
              </a:solidFill>
            </a:endParaRPr>
          </a:p>
          <a:p>
            <a:pPr>
              <a:buFont typeface="Arial" pitchFamily="34" charset="0"/>
              <a:buChar char="•"/>
            </a:pPr>
            <a:r>
              <a:rPr lang="en-US" sz="1400" dirty="0" smtClean="0">
                <a:solidFill>
                  <a:srgbClr val="EEB500"/>
                </a:solidFill>
              </a:rPr>
              <a:t>Byte 4: </a:t>
            </a:r>
            <a:r>
              <a:rPr lang="en-US" sz="1400" dirty="0" smtClean="0">
                <a:solidFill>
                  <a:srgbClr val="EEB500"/>
                </a:solidFill>
              </a:rPr>
              <a:t>           “</a:t>
            </a:r>
            <a:r>
              <a:rPr lang="en-US" sz="1400" b="1" dirty="0" smtClean="0">
                <a:solidFill>
                  <a:srgbClr val="EEB500"/>
                </a:solidFill>
              </a:rPr>
              <a:t>S</a:t>
            </a:r>
            <a:r>
              <a:rPr lang="en-US" sz="1400" dirty="0" smtClean="0">
                <a:solidFill>
                  <a:srgbClr val="EEB500"/>
                </a:solidFill>
              </a:rPr>
              <a:t>” 1-Byte. </a:t>
            </a:r>
            <a:r>
              <a:rPr lang="en-US" sz="1400" dirty="0" smtClean="0">
                <a:solidFill>
                  <a:srgbClr val="EEB500"/>
                </a:solidFill>
              </a:rPr>
              <a:t>The </a:t>
            </a:r>
            <a:r>
              <a:rPr lang="en-US" sz="1400" b="1" dirty="0" smtClean="0">
                <a:solidFill>
                  <a:srgbClr val="EEB500"/>
                </a:solidFill>
              </a:rPr>
              <a:t>Squelch </a:t>
            </a:r>
            <a:r>
              <a:rPr lang="en-US" sz="1400" dirty="0" smtClean="0">
                <a:solidFill>
                  <a:srgbClr val="EEB500"/>
                </a:solidFill>
              </a:rPr>
              <a:t>state byte. In ASCII (1 = ON or 0 = OFF</a:t>
            </a:r>
            <a:r>
              <a:rPr lang="en-US" sz="1400" dirty="0" smtClean="0">
                <a:solidFill>
                  <a:srgbClr val="EEB500"/>
                </a:solidFill>
              </a:rPr>
              <a:t>). Switch squelch on and </a:t>
            </a:r>
            <a:r>
              <a:rPr lang="en-US" sz="1400" dirty="0" err="1" smtClean="0">
                <a:solidFill>
                  <a:srgbClr val="EEB500"/>
                </a:solidFill>
              </a:rPr>
              <a:t>oFF</a:t>
            </a:r>
            <a:r>
              <a:rPr lang="en-US" sz="1400" dirty="0" smtClean="0">
                <a:solidFill>
                  <a:srgbClr val="EEB500"/>
                </a:solidFill>
              </a:rPr>
              <a:t>.</a:t>
            </a:r>
          </a:p>
          <a:p>
            <a:pPr>
              <a:buFont typeface="Arial" pitchFamily="34" charset="0"/>
              <a:buChar char="•"/>
            </a:pPr>
            <a:endParaRPr lang="en-US" sz="1400" dirty="0" smtClean="0">
              <a:solidFill>
                <a:srgbClr val="EEB500"/>
              </a:solidFill>
            </a:endParaRPr>
          </a:p>
          <a:p>
            <a:pPr>
              <a:buFont typeface="Arial" pitchFamily="34" charset="0"/>
              <a:buChar char="•"/>
            </a:pPr>
            <a:r>
              <a:rPr lang="en-US" sz="1400" dirty="0" smtClean="0">
                <a:solidFill>
                  <a:schemeClr val="accent5"/>
                </a:solidFill>
              </a:rPr>
              <a:t>Byte 3</a:t>
            </a:r>
            <a:r>
              <a:rPr lang="en-US" sz="1400" dirty="0" smtClean="0">
                <a:solidFill>
                  <a:schemeClr val="accent5"/>
                </a:solidFill>
              </a:rPr>
              <a:t>:            “</a:t>
            </a:r>
            <a:r>
              <a:rPr lang="en-US" sz="1400" b="1" dirty="0" smtClean="0">
                <a:solidFill>
                  <a:schemeClr val="accent5"/>
                </a:solidFill>
              </a:rPr>
              <a:t>T</a:t>
            </a:r>
            <a:r>
              <a:rPr lang="en-US" sz="1400" dirty="0" smtClean="0">
                <a:solidFill>
                  <a:schemeClr val="accent5"/>
                </a:solidFill>
              </a:rPr>
              <a:t>” 1-Byte. </a:t>
            </a:r>
            <a:r>
              <a:rPr lang="en-US" sz="1400" dirty="0" smtClean="0">
                <a:solidFill>
                  <a:schemeClr val="accent5"/>
                </a:solidFill>
              </a:rPr>
              <a:t>The </a:t>
            </a:r>
            <a:r>
              <a:rPr lang="en-US" sz="1400" dirty="0" smtClean="0">
                <a:solidFill>
                  <a:schemeClr val="accent5"/>
                </a:solidFill>
              </a:rPr>
              <a:t>1 KHz audio </a:t>
            </a:r>
            <a:r>
              <a:rPr lang="en-US" sz="1400" b="1" dirty="0" smtClean="0">
                <a:solidFill>
                  <a:schemeClr val="accent5"/>
                </a:solidFill>
              </a:rPr>
              <a:t>Test Tone </a:t>
            </a:r>
            <a:r>
              <a:rPr lang="en-US" sz="1400" dirty="0" smtClean="0">
                <a:solidFill>
                  <a:schemeClr val="accent5"/>
                </a:solidFill>
              </a:rPr>
              <a:t>byte. In ASCII (1 = ON or 0 = OFF</a:t>
            </a:r>
            <a:r>
              <a:rPr lang="en-US" sz="1400" dirty="0" smtClean="0">
                <a:solidFill>
                  <a:schemeClr val="accent5"/>
                </a:solidFill>
              </a:rPr>
              <a:t>). Switch on test transmission with 1Khz audio tone.</a:t>
            </a:r>
          </a:p>
          <a:p>
            <a:pPr>
              <a:buFont typeface="Arial" pitchFamily="34" charset="0"/>
              <a:buChar char="•"/>
            </a:pPr>
            <a:endParaRPr lang="en-US" sz="1400" dirty="0" smtClean="0">
              <a:solidFill>
                <a:schemeClr val="accent5"/>
              </a:solidFill>
            </a:endParaRPr>
          </a:p>
          <a:p>
            <a:pPr>
              <a:buFont typeface="Arial" pitchFamily="34" charset="0"/>
              <a:buChar char="•"/>
            </a:pPr>
            <a:r>
              <a:rPr lang="en-US" sz="1400" dirty="0" smtClean="0"/>
              <a:t>Byte 2: </a:t>
            </a:r>
            <a:r>
              <a:rPr lang="en-US" sz="1400" dirty="0" smtClean="0"/>
              <a:t>           “</a:t>
            </a:r>
            <a:r>
              <a:rPr lang="en-US" sz="1400" b="1" dirty="0" smtClean="0"/>
              <a:t>D</a:t>
            </a:r>
            <a:r>
              <a:rPr lang="en-US" sz="1400" dirty="0" smtClean="0"/>
              <a:t>” 1-Byte. </a:t>
            </a:r>
            <a:r>
              <a:rPr lang="en-US" sz="1400" dirty="0" smtClean="0"/>
              <a:t>The </a:t>
            </a:r>
            <a:r>
              <a:rPr lang="en-US" sz="1400" b="1" dirty="0" smtClean="0"/>
              <a:t>Receiver Mode </a:t>
            </a:r>
            <a:r>
              <a:rPr lang="en-US" sz="1400" dirty="0" smtClean="0"/>
              <a:t>byte. In ASCII </a:t>
            </a:r>
            <a:r>
              <a:rPr lang="en-US" sz="1400" dirty="0" smtClean="0"/>
              <a:t>(0 </a:t>
            </a:r>
            <a:r>
              <a:rPr lang="en-US" sz="1400" dirty="0" smtClean="0"/>
              <a:t>= MAIN or </a:t>
            </a:r>
            <a:r>
              <a:rPr lang="en-US" sz="1400" dirty="0" smtClean="0"/>
              <a:t>1 </a:t>
            </a:r>
            <a:r>
              <a:rPr lang="en-US" sz="1400" dirty="0" smtClean="0"/>
              <a:t>= BOTH</a:t>
            </a:r>
            <a:r>
              <a:rPr lang="en-US" sz="1400" dirty="0" smtClean="0"/>
              <a:t>). Sets receiver mode either, Main (Tuned) or both Main and Guard frequency.</a:t>
            </a:r>
          </a:p>
          <a:p>
            <a:pPr>
              <a:buFont typeface="Arial" pitchFamily="34" charset="0"/>
              <a:buChar char="•"/>
            </a:pPr>
            <a:endParaRPr lang="en-US" sz="1400" dirty="0" smtClean="0"/>
          </a:p>
          <a:p>
            <a:pPr>
              <a:buFont typeface="Arial" pitchFamily="34" charset="0"/>
              <a:buChar char="•"/>
            </a:pPr>
            <a:r>
              <a:rPr lang="en-US" sz="1400" dirty="0" smtClean="0">
                <a:solidFill>
                  <a:srgbClr val="FF0000"/>
                </a:solidFill>
              </a:rPr>
              <a:t>Byte 1-0</a:t>
            </a:r>
            <a:r>
              <a:rPr lang="en-US" sz="1400" dirty="0" smtClean="0">
                <a:solidFill>
                  <a:srgbClr val="FF0000"/>
                </a:solidFill>
              </a:rPr>
              <a:t>:        “</a:t>
            </a:r>
            <a:r>
              <a:rPr lang="en-US" sz="1400" b="1" dirty="0" smtClean="0">
                <a:solidFill>
                  <a:srgbClr val="FF0000"/>
                </a:solidFill>
              </a:rPr>
              <a:t>CC</a:t>
            </a:r>
            <a:r>
              <a:rPr lang="en-US" sz="1400" dirty="0" smtClean="0">
                <a:solidFill>
                  <a:srgbClr val="FF0000"/>
                </a:solidFill>
              </a:rPr>
              <a:t>” 2-Byte. They are the </a:t>
            </a:r>
            <a:r>
              <a:rPr lang="en-US" sz="1400" b="1" dirty="0" smtClean="0">
                <a:solidFill>
                  <a:srgbClr val="FF0000"/>
                </a:solidFill>
              </a:rPr>
              <a:t>Check Sum </a:t>
            </a:r>
            <a:r>
              <a:rPr lang="en-US" sz="1400" dirty="0" smtClean="0">
                <a:solidFill>
                  <a:srgbClr val="FF0000"/>
                </a:solidFill>
              </a:rPr>
              <a:t>Bytes. Following the same mechanism of the SL30.</a:t>
            </a:r>
          </a:p>
        </p:txBody>
      </p:sp>
      <p:sp>
        <p:nvSpPr>
          <p:cNvPr id="26" name="TextBox 25"/>
          <p:cNvSpPr txBox="1"/>
          <p:nvPr/>
        </p:nvSpPr>
        <p:spPr>
          <a:xfrm>
            <a:off x="9647519" y="1164738"/>
            <a:ext cx="1829540" cy="369332"/>
          </a:xfrm>
          <a:prstGeom prst="rect">
            <a:avLst/>
          </a:prstGeom>
          <a:noFill/>
        </p:spPr>
        <p:txBody>
          <a:bodyPr wrap="none" rtlCol="0">
            <a:spAutoFit/>
          </a:bodyPr>
          <a:lstStyle/>
          <a:p>
            <a:r>
              <a:rPr lang="en-US" dirty="0" smtClean="0"/>
              <a:t>Baud Rate = 9600</a:t>
            </a:r>
            <a:endParaRPr lang="en-US" dirty="0"/>
          </a:p>
        </p:txBody>
      </p:sp>
      <p:sp>
        <p:nvSpPr>
          <p:cNvPr id="27" name="Rectangle 26"/>
          <p:cNvSpPr/>
          <p:nvPr/>
        </p:nvSpPr>
        <p:spPr>
          <a:xfrm>
            <a:off x="6784385" y="2042931"/>
            <a:ext cx="603180" cy="649778"/>
          </a:xfrm>
          <a:prstGeom prst="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1-Byte</a:t>
            </a:r>
            <a:endParaRPr lang="en-US" dirty="0"/>
          </a:p>
        </p:txBody>
      </p:sp>
      <p:sp>
        <p:nvSpPr>
          <p:cNvPr id="28" name="Rectangle 27"/>
          <p:cNvSpPr/>
          <p:nvPr/>
        </p:nvSpPr>
        <p:spPr>
          <a:xfrm>
            <a:off x="5553704" y="2048472"/>
            <a:ext cx="1225788" cy="649778"/>
          </a:xfrm>
          <a:prstGeom prst="rect">
            <a:avLst/>
          </a:prstGeom>
          <a:solidFill>
            <a:schemeClr val="accent1">
              <a:lumMod val="5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2-Byte</a:t>
            </a:r>
            <a:endParaRPr lang="en-US" dirty="0"/>
          </a:p>
        </p:txBody>
      </p:sp>
      <p:sp>
        <p:nvSpPr>
          <p:cNvPr id="29" name="TextBox 28"/>
          <p:cNvSpPr txBox="1"/>
          <p:nvPr/>
        </p:nvSpPr>
        <p:spPr>
          <a:xfrm>
            <a:off x="10397836" y="138545"/>
            <a:ext cx="990600" cy="276999"/>
          </a:xfrm>
          <a:prstGeom prst="rect">
            <a:avLst/>
          </a:prstGeom>
          <a:noFill/>
        </p:spPr>
        <p:txBody>
          <a:bodyPr wrap="square" rtlCol="0">
            <a:spAutoFit/>
          </a:bodyPr>
          <a:lstStyle/>
          <a:p>
            <a:r>
              <a:rPr lang="en-US" sz="1200" dirty="0" smtClean="0"/>
              <a:t>Feb 01 2024</a:t>
            </a:r>
            <a:endParaRPr lang="en-US" sz="1200" dirty="0"/>
          </a:p>
        </p:txBody>
      </p:sp>
      <p:sp>
        <p:nvSpPr>
          <p:cNvPr id="30" name="TextBox 29"/>
          <p:cNvSpPr txBox="1"/>
          <p:nvPr/>
        </p:nvSpPr>
        <p:spPr>
          <a:xfrm>
            <a:off x="235527" y="277091"/>
            <a:ext cx="692818" cy="369332"/>
          </a:xfrm>
          <a:prstGeom prst="rect">
            <a:avLst/>
          </a:prstGeom>
          <a:noFill/>
        </p:spPr>
        <p:txBody>
          <a:bodyPr wrap="none" rtlCol="0">
            <a:spAutoFit/>
          </a:bodyPr>
          <a:lstStyle/>
          <a:p>
            <a:r>
              <a:rPr lang="en-US" b="1" dirty="0" smtClean="0">
                <a:solidFill>
                  <a:srgbClr val="C00000"/>
                </a:solidFill>
              </a:rPr>
              <a:t>Final</a:t>
            </a:r>
            <a:r>
              <a:rPr lang="en-US" dirty="0" smtClean="0"/>
              <a:t> </a:t>
            </a:r>
            <a:endParaRPr lang="en-US" dirty="0"/>
          </a:p>
        </p:txBody>
      </p:sp>
      <p:sp>
        <p:nvSpPr>
          <p:cNvPr id="31" name="TextBox 30"/>
          <p:cNvSpPr txBox="1"/>
          <p:nvPr/>
        </p:nvSpPr>
        <p:spPr>
          <a:xfrm>
            <a:off x="1537855" y="1752602"/>
            <a:ext cx="184731" cy="369332"/>
          </a:xfrm>
          <a:prstGeom prst="rect">
            <a:avLst/>
          </a:prstGeom>
          <a:noFill/>
        </p:spPr>
        <p:txBody>
          <a:bodyPr wrap="none" rtlCol="0">
            <a:spAutoFit/>
          </a:bodyPr>
          <a:lstStyle/>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16948</TotalTime>
  <Words>2617</Words>
  <Application>Microsoft Office PowerPoint</Application>
  <PresentationFormat>Custom</PresentationFormat>
  <Paragraphs>351</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UHF RCP Screens </vt:lpstr>
      <vt:lpstr>UHF RCU Screens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of NAV Trainer Ver 2.0</dc:title>
  <dc:creator>Aero 1</dc:creator>
  <cp:lastModifiedBy>aerotraincorp@outlook.com</cp:lastModifiedBy>
  <cp:revision>214</cp:revision>
  <dcterms:created xsi:type="dcterms:W3CDTF">2024-11-20T18:23:52Z</dcterms:created>
  <dcterms:modified xsi:type="dcterms:W3CDTF">2025-02-05T00:14:59Z</dcterms:modified>
</cp:coreProperties>
</file>