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1781"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FAE1B-6EEF-4EC4-B375-F34D9D674576}" type="datetimeFigureOut">
              <a:rPr lang="en-US" smtClean="0"/>
              <a:pPr/>
              <a:t>10/14/2024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7B44C-057E-4381-ABBF-5BC123E7DA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6CAB-FC2C-4FE4-B33E-622D3CD23CA4}" type="datetimeFigureOut">
              <a:rPr lang="en-US" smtClean="0"/>
              <a:pPr/>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576B-A46C-4E4D-BBE9-14D3292A34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CDU Screen for Nav Radio</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00" y="390762"/>
            <a:ext cx="8228763" cy="86177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1" name="TextBox 10"/>
          <p:cNvSpPr txBox="1"/>
          <p:nvPr/>
        </p:nvSpPr>
        <p:spPr>
          <a:xfrm>
            <a:off x="2651595" y="1505251"/>
            <a:ext cx="5508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NAV </a:t>
            </a:r>
          </a:p>
        </p:txBody>
      </p:sp>
      <p:sp>
        <p:nvSpPr>
          <p:cNvPr id="13" name="TextBox 12"/>
          <p:cNvSpPr txBox="1"/>
          <p:nvPr/>
        </p:nvSpPr>
        <p:spPr>
          <a:xfrm>
            <a:off x="2653947" y="1930645"/>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ADF</a:t>
            </a:r>
          </a:p>
        </p:txBody>
      </p:sp>
      <p:sp>
        <p:nvSpPr>
          <p:cNvPr id="14" name="TextBox 13"/>
          <p:cNvSpPr txBox="1"/>
          <p:nvPr/>
        </p:nvSpPr>
        <p:spPr>
          <a:xfrm>
            <a:off x="2624122" y="2382094"/>
            <a:ext cx="73599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TACAN</a:t>
            </a:r>
          </a:p>
        </p:txBody>
      </p:sp>
      <p:sp>
        <p:nvSpPr>
          <p:cNvPr id="15" name="TextBox 14"/>
          <p:cNvSpPr txBox="1"/>
          <p:nvPr/>
        </p:nvSpPr>
        <p:spPr>
          <a:xfrm>
            <a:off x="2640884" y="2820263"/>
            <a:ext cx="470469"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M/B</a:t>
            </a:r>
          </a:p>
        </p:txBody>
      </p:sp>
      <p:sp>
        <p:nvSpPr>
          <p:cNvPr id="16" name="TextBox 15"/>
          <p:cNvSpPr txBox="1"/>
          <p:nvPr/>
        </p:nvSpPr>
        <p:spPr>
          <a:xfrm>
            <a:off x="4078624" y="1178992"/>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itchFamily="18"/>
                <a:ea typeface="Microsoft YaHei" pitchFamily="2"/>
                <a:cs typeface="Lucida Sans" pitchFamily="2"/>
              </a:rPr>
              <a:t>HOME</a:t>
            </a:r>
            <a:endParaRPr lang="en-US" sz="1600" b="1" dirty="0">
              <a:latin typeface="Arial" pitchFamily="18"/>
              <a:ea typeface="Microsoft YaHei" pitchFamily="2"/>
              <a:cs typeface="Lucida Sans" pitchFamily="2"/>
            </a:endParaRPr>
          </a:p>
        </p:txBody>
      </p:sp>
      <p:sp>
        <p:nvSpPr>
          <p:cNvPr id="21" name="Freeform 20"/>
          <p:cNvSpPr/>
          <p:nvPr/>
        </p:nvSpPr>
        <p:spPr>
          <a:xfrm>
            <a:off x="1937757"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22058"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17462"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08294"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1970412" y="3738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BACK</a:t>
            </a:r>
            <a:endParaRPr lang="en-US" sz="1600" dirty="0">
              <a:latin typeface="Arial" pitchFamily="18"/>
              <a:ea typeface="Microsoft YaHei" pitchFamily="2"/>
              <a:cs typeface="Lucida Sans" pitchFamily="2"/>
            </a:endParaRPr>
          </a:p>
        </p:txBody>
      </p:sp>
      <p:sp>
        <p:nvSpPr>
          <p:cNvPr id="26" name="TextBox 25"/>
          <p:cNvSpPr txBox="1"/>
          <p:nvPr/>
        </p:nvSpPr>
        <p:spPr>
          <a:xfrm>
            <a:off x="2828589" y="3732296"/>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HOME</a:t>
            </a:r>
            <a:endParaRPr lang="en-US" sz="1600" dirty="0">
              <a:latin typeface="Arial" pitchFamily="18"/>
              <a:ea typeface="Microsoft YaHei" pitchFamily="2"/>
              <a:cs typeface="Lucida Sans" pitchFamily="2"/>
            </a:endParaRPr>
          </a:p>
        </p:txBody>
      </p:sp>
      <p:sp>
        <p:nvSpPr>
          <p:cNvPr id="27" name="TextBox 26"/>
          <p:cNvSpPr txBox="1"/>
          <p:nvPr/>
        </p:nvSpPr>
        <p:spPr>
          <a:xfrm>
            <a:off x="3836980" y="3738828"/>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OK</a:t>
            </a:r>
            <a:endParaRPr lang="en-US" sz="1600" dirty="0">
              <a:latin typeface="Arial" pitchFamily="18"/>
              <a:ea typeface="Microsoft YaHei" pitchFamily="2"/>
              <a:cs typeface="Lucida Sans" pitchFamily="2"/>
            </a:endParaRPr>
          </a:p>
        </p:txBody>
      </p:sp>
      <p:sp>
        <p:nvSpPr>
          <p:cNvPr id="28" name="TextBox 27"/>
          <p:cNvSpPr txBox="1"/>
          <p:nvPr/>
        </p:nvSpPr>
        <p:spPr>
          <a:xfrm>
            <a:off x="4616458" y="3738828"/>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SWAP</a:t>
            </a:r>
            <a:endParaRPr lang="en-US" sz="1600" dirty="0">
              <a:latin typeface="Arial" pitchFamily="18"/>
              <a:ea typeface="Microsoft YaHei" pitchFamily="2"/>
              <a:cs typeface="Lucida Sans"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01280" y="5088054"/>
            <a:ext cx="7314403" cy="1284085"/>
          </a:xfrm>
          <a:prstGeom prst="rect">
            <a:avLst/>
          </a:prstGeom>
          <a:noFill/>
        </p:spPr>
        <p:txBody>
          <a:bodyPr wrap="none" lIns="82945" tIns="41473" rIns="82945" bIns="41473" rtlCol="0">
            <a:spAutoFit/>
          </a:bodyPr>
          <a:lstStyle/>
          <a:p>
            <a:pPr>
              <a:buFont typeface="Arial" pitchFamily="34" charset="0"/>
              <a:buChar char="•"/>
            </a:pPr>
            <a:r>
              <a:rPr lang="en-US" sz="1300" dirty="0" smtClean="0"/>
              <a:t>    Home screen </a:t>
            </a:r>
            <a:r>
              <a:rPr lang="en-US" sz="1300" dirty="0"/>
              <a:t>at power up</a:t>
            </a:r>
          </a:p>
          <a:p>
            <a:pPr>
              <a:buFont typeface="Arial" pitchFamily="34" charset="0"/>
              <a:buChar char="•"/>
            </a:pPr>
            <a:r>
              <a:rPr lang="en-US" sz="1300" dirty="0"/>
              <a:t>     Press </a:t>
            </a:r>
            <a:r>
              <a:rPr lang="en-US" sz="1300" dirty="0" smtClean="0"/>
              <a:t>soft </a:t>
            </a:r>
            <a:r>
              <a:rPr lang="en-US" sz="1300" dirty="0"/>
              <a:t>button </a:t>
            </a:r>
            <a:r>
              <a:rPr lang="en-US" sz="1300" dirty="0" smtClean="0"/>
              <a:t>to </a:t>
            </a:r>
            <a:r>
              <a:rPr lang="en-US" sz="1300" dirty="0" smtClean="0"/>
              <a:t>select (</a:t>
            </a:r>
            <a:r>
              <a:rPr lang="en-US" sz="1300" dirty="0" err="1" smtClean="0"/>
              <a:t>e.g</a:t>
            </a:r>
            <a:r>
              <a:rPr lang="en-US" sz="1300" dirty="0" smtClean="0"/>
              <a:t> NAV soft button </a:t>
            </a:r>
            <a:r>
              <a:rPr lang="en-US" sz="1300" dirty="0"/>
              <a:t>to select Nav </a:t>
            </a:r>
            <a:r>
              <a:rPr lang="en-US" sz="1300" dirty="0" smtClean="0"/>
              <a:t>radio). </a:t>
            </a:r>
            <a:endParaRPr lang="en-US" sz="1300" dirty="0"/>
          </a:p>
          <a:p>
            <a:pPr>
              <a:buFont typeface="Arial" pitchFamily="34" charset="0"/>
              <a:buChar char="•"/>
            </a:pPr>
            <a:r>
              <a:rPr lang="en-US" sz="1300" dirty="0"/>
              <a:t>     A red </a:t>
            </a:r>
            <a:r>
              <a:rPr lang="en-US" sz="1300" dirty="0" smtClean="0"/>
              <a:t>text </a:t>
            </a:r>
            <a:r>
              <a:rPr lang="en-US" sz="1300" dirty="0"/>
              <a:t>indicate that </a:t>
            </a:r>
            <a:r>
              <a:rPr lang="en-US" sz="1300" dirty="0" smtClean="0"/>
              <a:t>selection </a:t>
            </a:r>
            <a:r>
              <a:rPr lang="en-US" sz="1300" dirty="0"/>
              <a:t>is not available (Not powered up or not </a:t>
            </a:r>
            <a:r>
              <a:rPr lang="en-US" sz="1300" dirty="0" smtClean="0"/>
              <a:t>functional or not connected</a:t>
            </a:r>
            <a:r>
              <a:rPr lang="en-US" sz="1300" dirty="0" smtClean="0"/>
              <a:t>)</a:t>
            </a:r>
          </a:p>
          <a:p>
            <a:pPr>
              <a:buFont typeface="Arial" pitchFamily="34" charset="0"/>
              <a:buChar char="•"/>
            </a:pPr>
            <a:r>
              <a:rPr lang="en-US" sz="1300" dirty="0" smtClean="0"/>
              <a:t> </a:t>
            </a:r>
            <a:r>
              <a:rPr lang="en-US" sz="1300" dirty="0" smtClean="0"/>
              <a:t>    The HOME button can be pressed at any time to revert back to the home page </a:t>
            </a:r>
            <a:endParaRPr lang="en-US" sz="1300" dirty="0"/>
          </a:p>
          <a:p>
            <a:pPr>
              <a:buFont typeface="Arial" pitchFamily="34" charset="0"/>
              <a:buChar char="•"/>
            </a:pPr>
            <a:endParaRPr lang="en-US" sz="1300" dirty="0"/>
          </a:p>
          <a:p>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624975"/>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8" name="Rectangular Callout 37"/>
          <p:cNvSpPr/>
          <p:nvPr/>
        </p:nvSpPr>
        <p:spPr>
          <a:xfrm>
            <a:off x="701280" y="1769945"/>
            <a:ext cx="898560" cy="276509"/>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39" name="Rectangular Callout 38"/>
          <p:cNvSpPr/>
          <p:nvPr/>
        </p:nvSpPr>
        <p:spPr>
          <a:xfrm>
            <a:off x="885783" y="3380062"/>
            <a:ext cx="898560" cy="345636"/>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Function  Buttons </a:t>
            </a:r>
          </a:p>
        </p:txBody>
      </p:sp>
      <p:sp>
        <p:nvSpPr>
          <p:cNvPr id="41" name="Rectangular Callout 40"/>
          <p:cNvSpPr/>
          <p:nvPr/>
        </p:nvSpPr>
        <p:spPr>
          <a:xfrm>
            <a:off x="7475040" y="1769945"/>
            <a:ext cx="898560" cy="276509"/>
          </a:xfrm>
          <a:prstGeom prst="wedgeRectCallout">
            <a:avLst>
              <a:gd name="adj1" fmla="val -65079"/>
              <a:gd name="adj2" fmla="val 1215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42" name="Freeform 41"/>
          <p:cNvSpPr/>
          <p:nvPr/>
        </p:nvSpPr>
        <p:spPr>
          <a:xfrm>
            <a:off x="5470325"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54626"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02980" y="3733890"/>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PREV</a:t>
            </a:r>
            <a:endParaRPr lang="en-US" sz="1600" dirty="0">
              <a:latin typeface="Arial" pitchFamily="18"/>
              <a:ea typeface="Microsoft YaHei" pitchFamily="2"/>
              <a:cs typeface="Lucida Sans" pitchFamily="2"/>
            </a:endParaRPr>
          </a:p>
        </p:txBody>
      </p:sp>
      <p:sp>
        <p:nvSpPr>
          <p:cNvPr id="47" name="TextBox 46"/>
          <p:cNvSpPr txBox="1"/>
          <p:nvPr/>
        </p:nvSpPr>
        <p:spPr>
          <a:xfrm>
            <a:off x="6361157" y="3727358"/>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NEXT</a:t>
            </a:r>
            <a:endParaRPr lang="en-US" sz="1600" dirty="0">
              <a:latin typeface="Arial" pitchFamily="18"/>
              <a:ea typeface="Microsoft YaHei" pitchFamily="2"/>
              <a:cs typeface="Lucida Sans" pitchFamily="2"/>
            </a:endParaRPr>
          </a:p>
        </p:txBody>
      </p:sp>
      <p:sp>
        <p:nvSpPr>
          <p:cNvPr id="50" name="TextBox 49"/>
          <p:cNvSpPr txBox="1"/>
          <p:nvPr/>
        </p:nvSpPr>
        <p:spPr>
          <a:xfrm>
            <a:off x="5976351" y="1524000"/>
            <a:ext cx="4334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itchFamily="18"/>
                <a:ea typeface="Microsoft YaHei" pitchFamily="2"/>
                <a:cs typeface="Lucida Sans" pitchFamily="2"/>
              </a:rPr>
              <a:t>HF</a:t>
            </a:r>
            <a:r>
              <a:rPr lang="en-US" sz="1300" dirty="0" smtClean="0">
                <a:solidFill>
                  <a:srgbClr val="FF0000"/>
                </a:solidFill>
                <a:latin typeface="Arial" pitchFamily="18"/>
                <a:ea typeface="Microsoft YaHei" pitchFamily="2"/>
                <a:cs typeface="Lucida Sans" pitchFamily="2"/>
              </a:rPr>
              <a:t> </a:t>
            </a:r>
            <a:endParaRPr lang="en-US" sz="1300" dirty="0">
              <a:solidFill>
                <a:srgbClr val="FF0000"/>
              </a:solidFill>
              <a:latin typeface="Arial" pitchFamily="18"/>
              <a:ea typeface="Microsoft YaHei" pitchFamily="2"/>
              <a:cs typeface="Lucida Sans" pitchFamily="2"/>
            </a:endParaRPr>
          </a:p>
        </p:txBody>
      </p:sp>
      <p:sp>
        <p:nvSpPr>
          <p:cNvPr id="51" name="TextBox 50"/>
          <p:cNvSpPr txBox="1"/>
          <p:nvPr/>
        </p:nvSpPr>
        <p:spPr>
          <a:xfrm>
            <a:off x="5978703" y="1949394"/>
            <a:ext cx="49829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itchFamily="18"/>
                <a:ea typeface="Microsoft YaHei" pitchFamily="2"/>
                <a:cs typeface="Lucida Sans" pitchFamily="2"/>
              </a:rPr>
              <a:t>VHF</a:t>
            </a:r>
            <a:endParaRPr lang="en-US" sz="1300" b="1" dirty="0">
              <a:solidFill>
                <a:srgbClr val="FF0000"/>
              </a:solidFill>
              <a:latin typeface="Arial" pitchFamily="18"/>
              <a:ea typeface="Microsoft YaHei" pitchFamily="2"/>
              <a:cs typeface="Lucida Sans" pitchFamily="2"/>
            </a:endParaRPr>
          </a:p>
        </p:txBody>
      </p:sp>
      <p:sp>
        <p:nvSpPr>
          <p:cNvPr id="52" name="TextBox 51"/>
          <p:cNvSpPr txBox="1"/>
          <p:nvPr/>
        </p:nvSpPr>
        <p:spPr>
          <a:xfrm>
            <a:off x="5948878" y="2400843"/>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itchFamily="18"/>
                <a:ea typeface="Microsoft YaHei" pitchFamily="2"/>
                <a:cs typeface="Lucida Sans" pitchFamily="2"/>
              </a:rPr>
              <a:t>UHF</a:t>
            </a:r>
            <a:endParaRPr lang="en-US" sz="1300" b="1" dirty="0">
              <a:solidFill>
                <a:srgbClr val="FF0000"/>
              </a:solidFill>
              <a:latin typeface="Arial" pitchFamily="18"/>
              <a:ea typeface="Microsoft YaHei" pitchFamily="2"/>
              <a:cs typeface="Lucida Sans"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r>
              <a:rPr lang="en-US" sz="2500" dirty="0"/>
              <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261492"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itchFamily="18"/>
                <a:ea typeface="Microsoft YaHei" pitchFamily="2"/>
                <a:cs typeface="Lucida Sans" pitchFamily="2"/>
              </a:rPr>
              <a:t>NAV</a:t>
            </a:r>
            <a:endParaRPr lang="en-US" sz="1600" b="1" dirty="0">
              <a:latin typeface="Arial" pitchFamily="18"/>
              <a:ea typeface="Microsoft YaHei" pitchFamily="2"/>
              <a:cs typeface="Lucida Sans" pitchFamily="2"/>
            </a:endParaRP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BACK</a:t>
            </a:r>
            <a:endParaRPr lang="en-US" sz="1600" dirty="0">
              <a:latin typeface="Arial" pitchFamily="18"/>
              <a:ea typeface="Microsoft YaHei" pitchFamily="2"/>
              <a:cs typeface="Lucida Sans" pitchFamily="2"/>
            </a:endParaRP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HOME</a:t>
            </a:r>
            <a:endParaRPr lang="en-US" sz="1600" dirty="0">
              <a:latin typeface="Arial" pitchFamily="18"/>
              <a:ea typeface="Microsoft YaHei" pitchFamily="2"/>
              <a:cs typeface="Lucida Sans" pitchFamily="2"/>
            </a:endParaRP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OK</a:t>
            </a:r>
            <a:endParaRPr lang="en-US" sz="1600" dirty="0">
              <a:latin typeface="Arial" pitchFamily="18"/>
              <a:ea typeface="Microsoft YaHei" pitchFamily="2"/>
              <a:cs typeface="Lucida Sans" pitchFamily="2"/>
            </a:endParaRP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SWAP</a:t>
            </a:r>
            <a:endParaRPr lang="en-US" sz="1600" dirty="0">
              <a:latin typeface="Arial" pitchFamily="18"/>
              <a:ea typeface="Microsoft YaHei" pitchFamily="2"/>
              <a:cs typeface="Lucida Sans"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533400" y="4648200"/>
            <a:ext cx="8209199" cy="1684194"/>
          </a:xfrm>
          <a:prstGeom prst="rect">
            <a:avLst/>
          </a:prstGeom>
          <a:noFill/>
        </p:spPr>
        <p:txBody>
          <a:bodyPr wrap="square" lIns="82945" tIns="41473" rIns="82945" bIns="41473" rtlCol="0">
            <a:spAutoFit/>
          </a:bodyPr>
          <a:lstStyle/>
          <a:p>
            <a:pPr>
              <a:buFont typeface="Arial" pitchFamily="34" charset="0"/>
              <a:buChar char="•"/>
            </a:pPr>
            <a:r>
              <a:rPr lang="en-US" sz="1300" dirty="0" smtClean="0"/>
              <a:t>     Active frequency is shown with prefix “A” and standby frequency is shown with prefix “S</a:t>
            </a:r>
            <a:r>
              <a:rPr lang="en-US" sz="1300" dirty="0" smtClean="0"/>
              <a:t>”. These prefixes are default and can not entered.</a:t>
            </a:r>
            <a:endParaRPr lang="en-US" sz="1300" dirty="0" smtClean="0"/>
          </a:p>
          <a:p>
            <a:pPr>
              <a:buFont typeface="Arial" pitchFamily="34" charset="0"/>
              <a:buChar char="•"/>
            </a:pPr>
            <a:r>
              <a:rPr lang="en-US" sz="1300" dirty="0" smtClean="0"/>
              <a:t>     Press the </a:t>
            </a:r>
            <a:r>
              <a:rPr lang="en-US" sz="1300" dirty="0" smtClean="0"/>
              <a:t>SWAP </a:t>
            </a:r>
            <a:r>
              <a:rPr lang="en-US" sz="1300" dirty="0" smtClean="0"/>
              <a:t>button to swap active frequency </a:t>
            </a:r>
            <a:r>
              <a:rPr lang="en-US" sz="1300" dirty="0" smtClean="0"/>
              <a:t>“A </a:t>
            </a:r>
            <a:r>
              <a:rPr lang="en-US" sz="1300" dirty="0" err="1" smtClean="0"/>
              <a:t>xxx.xx</a:t>
            </a:r>
            <a:r>
              <a:rPr lang="en-US" sz="1300" dirty="0" smtClean="0"/>
              <a:t> with </a:t>
            </a:r>
            <a:r>
              <a:rPr lang="en-US" sz="1300" dirty="0" smtClean="0"/>
              <a:t>standby </a:t>
            </a:r>
            <a:r>
              <a:rPr lang="en-US" sz="1300" dirty="0" smtClean="0"/>
              <a:t>frequency S </a:t>
            </a:r>
            <a:r>
              <a:rPr lang="en-US" sz="1300" dirty="0" err="1" smtClean="0"/>
              <a:t>xxx.xx</a:t>
            </a:r>
            <a:r>
              <a:rPr lang="en-US" sz="1300" dirty="0" smtClean="0"/>
              <a:t>.</a:t>
            </a:r>
            <a:endParaRPr lang="en-US" sz="1300" dirty="0" smtClean="0"/>
          </a:p>
          <a:p>
            <a:pPr>
              <a:buFont typeface="Arial" pitchFamily="34" charset="0"/>
              <a:buChar char="•"/>
            </a:pPr>
            <a:r>
              <a:rPr lang="en-US" sz="1300" dirty="0" smtClean="0"/>
              <a:t>     To change the standby frequency select the “S </a:t>
            </a:r>
            <a:r>
              <a:rPr lang="en-US" sz="1300" dirty="0" err="1" smtClean="0"/>
              <a:t>xxx.xx</a:t>
            </a:r>
            <a:r>
              <a:rPr lang="en-US" sz="1300" dirty="0" smtClean="0"/>
              <a:t>” using </a:t>
            </a:r>
            <a:r>
              <a:rPr lang="en-US" sz="1300" dirty="0" smtClean="0"/>
              <a:t>the </a:t>
            </a:r>
            <a:r>
              <a:rPr lang="en-US" sz="1300" dirty="0" err="1" smtClean="0"/>
              <a:t>corrosponding</a:t>
            </a:r>
            <a:r>
              <a:rPr lang="en-US" sz="1300" dirty="0" smtClean="0"/>
              <a:t> soft button. The standby frequency       will be highlighted.</a:t>
            </a:r>
          </a:p>
          <a:p>
            <a:pPr>
              <a:buFont typeface="Arial" pitchFamily="34" charset="0"/>
              <a:buChar char="•"/>
            </a:pPr>
            <a:r>
              <a:rPr lang="en-US" sz="1300" dirty="0" smtClean="0"/>
              <a:t>     Change the standby frequency </a:t>
            </a:r>
            <a:r>
              <a:rPr lang="en-US" sz="1300" dirty="0" smtClean="0"/>
              <a:t>using the </a:t>
            </a:r>
            <a:r>
              <a:rPr lang="en-US" sz="1300" dirty="0" smtClean="0"/>
              <a:t>number </a:t>
            </a:r>
            <a:r>
              <a:rPr lang="en-US" sz="1300" dirty="0" smtClean="0"/>
              <a:t>pad. </a:t>
            </a:r>
            <a:endParaRPr lang="en-US" sz="1300" dirty="0" smtClean="0"/>
          </a:p>
          <a:p>
            <a:pPr>
              <a:buFont typeface="Arial" pitchFamily="34" charset="0"/>
              <a:buChar char="•"/>
            </a:pPr>
            <a:r>
              <a:rPr lang="en-US" sz="1300" dirty="0" smtClean="0"/>
              <a:t> </a:t>
            </a:r>
            <a:r>
              <a:rPr lang="en-US" sz="1300" dirty="0" smtClean="0"/>
              <a:t>    </a:t>
            </a:r>
            <a:r>
              <a:rPr lang="en-US" sz="1300" dirty="0" smtClean="0"/>
              <a:t>Use BACK </a:t>
            </a:r>
            <a:r>
              <a:rPr lang="en-US" sz="1300" dirty="0" smtClean="0"/>
              <a:t>button to edit and OK to </a:t>
            </a:r>
            <a:r>
              <a:rPr lang="en-US" sz="1300" dirty="0" smtClean="0"/>
              <a:t>confirm and save .  The new standby frequency is saved only when OK button is pressed. If the OK button is not pressed with in 30 sec then the standby frequency reverts to old value.</a:t>
            </a:r>
            <a:endParaRPr lang="en-US" sz="1300" dirty="0" smtClean="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PREV</a:t>
            </a:r>
            <a:endParaRPr lang="en-US" sz="1600" dirty="0">
              <a:latin typeface="Arial" pitchFamily="18"/>
              <a:ea typeface="Microsoft YaHei" pitchFamily="2"/>
              <a:cs typeface="Lucida Sans" pitchFamily="2"/>
            </a:endParaRP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NEXT</a:t>
            </a:r>
            <a:endParaRPr lang="en-US" sz="1600" dirty="0">
              <a:latin typeface="Arial" pitchFamily="18"/>
              <a:ea typeface="Microsoft YaHei" pitchFamily="2"/>
              <a:cs typeface="Lucida Sans"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itchFamily="18"/>
                <a:ea typeface="Microsoft YaHei" pitchFamily="2"/>
                <a:cs typeface="Lucida Sans" pitchFamily="2"/>
              </a:rPr>
              <a:t>A </a:t>
            </a:r>
            <a:r>
              <a:rPr lang="en-US" sz="2000" b="1" dirty="0" smtClean="0">
                <a:latin typeface="Arial" pitchFamily="18"/>
                <a:ea typeface="Microsoft YaHei" pitchFamily="2"/>
                <a:cs typeface="Lucida Sans" pitchFamily="2"/>
              </a:rPr>
              <a:t>118.00 </a:t>
            </a:r>
            <a:endParaRPr lang="en-US" sz="2000" b="1" dirty="0">
              <a:latin typeface="Arial" pitchFamily="18"/>
              <a:ea typeface="Microsoft YaHei" pitchFamily="2"/>
              <a:cs typeface="Lucida Sans" pitchFamily="2"/>
            </a:endParaRP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a:t>
            </a:r>
            <a:r>
              <a:rPr lang="en-US" sz="1300" b="1" dirty="0" smtClean="0">
                <a:latin typeface="Arial" pitchFamily="18"/>
                <a:ea typeface="Microsoft YaHei" pitchFamily="2"/>
                <a:cs typeface="Lucida Sans" pitchFamily="2"/>
              </a:rPr>
              <a:t>110.10</a:t>
            </a:r>
            <a:endParaRPr lang="en-US" sz="1300" b="1" dirty="0">
              <a:latin typeface="Arial" pitchFamily="18"/>
              <a:ea typeface="Microsoft YaHei" pitchFamily="2"/>
              <a:cs typeface="Lucida Sans" pitchFamily="2"/>
            </a:endParaRP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70" name="TextBox 69"/>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VOL</a:t>
            </a:r>
            <a:endParaRPr lang="en-US" sz="1300" b="1" dirty="0">
              <a:latin typeface="Arial" pitchFamily="18"/>
              <a:ea typeface="Microsoft YaHei" pitchFamily="2"/>
              <a:cs typeface="Lucida Sans" pitchFamily="2"/>
            </a:endParaRP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smtClean="0">
                <a:solidFill>
                  <a:schemeClr val="tx1"/>
                </a:solidFill>
              </a:rPr>
              <a:t>Pre programmed frequency selection soft keys</a:t>
            </a:r>
            <a:endParaRPr lang="en-US" sz="11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r>
              <a:rPr lang="en-US" sz="2500" dirty="0"/>
              <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itchFamily="18"/>
                <a:ea typeface="Microsoft YaHei" pitchFamily="2"/>
                <a:cs typeface="Lucida Sans" pitchFamily="2"/>
              </a:rPr>
              <a:t>NAV</a:t>
            </a:r>
            <a:endParaRPr lang="en-US" sz="1600" b="1" dirty="0">
              <a:latin typeface="Arial" pitchFamily="18"/>
              <a:ea typeface="Microsoft YaHei" pitchFamily="2"/>
              <a:cs typeface="Lucida Sans"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BACK</a:t>
            </a:r>
            <a:endParaRPr lang="en-US" sz="1600" dirty="0">
              <a:latin typeface="Arial" pitchFamily="18"/>
              <a:ea typeface="Microsoft YaHei" pitchFamily="2"/>
              <a:cs typeface="Lucida Sans"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HOME</a:t>
            </a:r>
            <a:endParaRPr lang="en-US" sz="1600" dirty="0">
              <a:latin typeface="Arial" pitchFamily="18"/>
              <a:ea typeface="Microsoft YaHei" pitchFamily="2"/>
              <a:cs typeface="Lucida Sans"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OK</a:t>
            </a:r>
            <a:endParaRPr lang="en-US" sz="1600" dirty="0">
              <a:latin typeface="Arial" pitchFamily="18"/>
              <a:ea typeface="Microsoft YaHei" pitchFamily="2"/>
              <a:cs typeface="Lucida Sans"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SWAP</a:t>
            </a:r>
            <a:endParaRPr lang="en-US" sz="1600" dirty="0">
              <a:latin typeface="Arial" pitchFamily="18"/>
              <a:ea typeface="Microsoft YaHei" pitchFamily="2"/>
              <a:cs typeface="Lucida Sans"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62000" y="4343400"/>
            <a:ext cx="7924800" cy="883975"/>
          </a:xfrm>
          <a:prstGeom prst="rect">
            <a:avLst/>
          </a:prstGeom>
          <a:noFill/>
        </p:spPr>
        <p:txBody>
          <a:bodyPr wrap="square" lIns="82945" tIns="41473" rIns="82945" bIns="41473" rtlCol="0">
            <a:spAutoFit/>
          </a:bodyPr>
          <a:lstStyle/>
          <a:p>
            <a:pPr marL="228600" indent="-228600">
              <a:buFont typeface="Arial" pitchFamily="34" charset="0"/>
              <a:buChar char="•"/>
            </a:pPr>
            <a:r>
              <a:rPr lang="en-US" sz="1300" dirty="0"/>
              <a:t> </a:t>
            </a:r>
            <a:r>
              <a:rPr lang="en-US" sz="1300" dirty="0" smtClean="0"/>
              <a:t>Pre-set  frequencies are stored </a:t>
            </a:r>
            <a:r>
              <a:rPr lang="en-US" sz="1300" dirty="0" smtClean="0"/>
              <a:t>at locations P 1 to P </a:t>
            </a:r>
            <a:r>
              <a:rPr lang="en-US" sz="1300" dirty="0" smtClean="0"/>
              <a:t>8. L</a:t>
            </a:r>
            <a:r>
              <a:rPr lang="en-US" sz="1300" dirty="0" smtClean="0"/>
              <a:t>ocation P to </a:t>
            </a:r>
            <a:r>
              <a:rPr lang="en-US" sz="1300" dirty="0" smtClean="0"/>
              <a:t>P4 are shown on page </a:t>
            </a:r>
            <a:r>
              <a:rPr lang="en-US" sz="1300" dirty="0" smtClean="0"/>
              <a:t>1, and locations P5 to P8 are shown on page to. Press </a:t>
            </a:r>
            <a:r>
              <a:rPr lang="en-US" sz="1300" dirty="0" smtClean="0"/>
              <a:t>“Next” button to see page </a:t>
            </a:r>
            <a:r>
              <a:rPr lang="en-US" sz="1300" dirty="0" smtClean="0"/>
              <a:t>2. </a:t>
            </a:r>
            <a:r>
              <a:rPr lang="en-US" sz="1300" dirty="0" smtClean="0"/>
              <a:t>Press BACK to go back to page 1.</a:t>
            </a:r>
          </a:p>
          <a:p>
            <a:pPr marL="228600" indent="-228600">
              <a:buFont typeface="Arial" pitchFamily="34" charset="0"/>
              <a:buChar char="•"/>
            </a:pPr>
            <a:r>
              <a:rPr lang="en-US" sz="1300" dirty="0" smtClean="0"/>
              <a:t>Press “</a:t>
            </a:r>
            <a:r>
              <a:rPr lang="en-US" sz="1300" dirty="0" err="1" smtClean="0"/>
              <a:t>Px</a:t>
            </a:r>
            <a:r>
              <a:rPr lang="en-US" sz="1300" dirty="0" smtClean="0"/>
              <a:t>” soft button to selected the pre-set frequency. The frequency valve is displayed at the bottom of the screen. </a:t>
            </a:r>
            <a:r>
              <a:rPr lang="en-US" sz="1300" dirty="0" smtClean="0"/>
              <a:t>Next </a:t>
            </a:r>
            <a:r>
              <a:rPr lang="en-US" sz="1300" dirty="0" smtClean="0"/>
              <a:t>press “Ok”  to copy </a:t>
            </a:r>
            <a:r>
              <a:rPr lang="en-US" sz="1300" dirty="0" err="1" smtClean="0"/>
              <a:t>Px</a:t>
            </a:r>
            <a:r>
              <a:rPr lang="en-US" sz="1300" dirty="0" smtClean="0"/>
              <a:t> frequency as standby </a:t>
            </a:r>
            <a:r>
              <a:rPr lang="en-US" sz="1300" dirty="0" smtClean="0"/>
              <a:t>frequency.</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PREV</a:t>
            </a:r>
            <a:endParaRPr lang="en-US" sz="1600" dirty="0">
              <a:latin typeface="Arial" pitchFamily="18"/>
              <a:ea typeface="Microsoft YaHei" pitchFamily="2"/>
              <a:cs typeface="Lucida Sans"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NEXT</a:t>
            </a:r>
            <a:endParaRPr lang="en-US" sz="1600" dirty="0">
              <a:latin typeface="Arial" pitchFamily="18"/>
              <a:ea typeface="Microsoft YaHei" pitchFamily="2"/>
              <a:cs typeface="Lucida Sans"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a:t>
            </a:r>
            <a:r>
              <a:rPr lang="en-US" sz="1300" b="1" dirty="0" smtClean="0">
                <a:latin typeface="Arial" pitchFamily="18"/>
                <a:ea typeface="Microsoft YaHei" pitchFamily="2"/>
                <a:cs typeface="Lucida Sans" pitchFamily="2"/>
              </a:rPr>
              <a:t>110.10</a:t>
            </a:r>
            <a:endParaRPr lang="en-US" sz="1300" b="1" dirty="0">
              <a:latin typeface="Arial" pitchFamily="18"/>
              <a:ea typeface="Microsoft YaHei" pitchFamily="2"/>
              <a:cs typeface="Lucida Sans"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P1 </a:t>
            </a:r>
            <a:r>
              <a:rPr lang="en-US" b="1" dirty="0" smtClean="0"/>
              <a:t>120.250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itchFamily="18"/>
                <a:ea typeface="Microsoft YaHei" pitchFamily="2"/>
                <a:cs typeface="Lucida Sans" pitchFamily="2"/>
              </a:rPr>
              <a:t>A </a:t>
            </a:r>
            <a:r>
              <a:rPr lang="en-US" sz="2000" b="1" dirty="0" smtClean="0">
                <a:latin typeface="Arial" pitchFamily="18"/>
                <a:ea typeface="Microsoft YaHei" pitchFamily="2"/>
                <a:cs typeface="Lucida Sans" pitchFamily="2"/>
              </a:rPr>
              <a:t>118.00 </a:t>
            </a:r>
            <a:endParaRPr lang="en-US" sz="2000" b="1" dirty="0">
              <a:latin typeface="Arial" pitchFamily="18"/>
              <a:ea typeface="Microsoft YaHei" pitchFamily="2"/>
              <a:cs typeface="Lucida Sans" pitchFamily="2"/>
            </a:endParaRPr>
          </a:p>
        </p:txBody>
      </p:sp>
      <p:sp>
        <p:nvSpPr>
          <p:cNvPr id="44" name="TextBox 43"/>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VOL</a:t>
            </a:r>
            <a:endParaRPr lang="en-US" sz="1300" b="1" dirty="0">
              <a:latin typeface="Arial" pitchFamily="18"/>
              <a:ea typeface="Microsoft YaHei" pitchFamily="2"/>
              <a:cs typeface="Lucida Sans" pitchFamily="2"/>
            </a:endParaRPr>
          </a:p>
        </p:txBody>
      </p:sp>
      <p:sp>
        <p:nvSpPr>
          <p:cNvPr id="45" name="TextBox 44"/>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
        <p:nvSpPr>
          <p:cNvPr id="52" name="TextBox 51"/>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3" name="TextBox 52"/>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58" name="TextBox 57"/>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59" name="TextBox 58"/>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r>
              <a:rPr lang="en-US" sz="2500" dirty="0"/>
              <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itchFamily="18"/>
                <a:ea typeface="Microsoft YaHei" pitchFamily="2"/>
                <a:cs typeface="Lucida Sans" pitchFamily="2"/>
              </a:rPr>
              <a:t>NAV</a:t>
            </a:r>
            <a:endParaRPr lang="en-US" sz="1600" b="1" dirty="0">
              <a:latin typeface="Arial" pitchFamily="18"/>
              <a:ea typeface="Microsoft YaHei" pitchFamily="2"/>
              <a:cs typeface="Lucida Sans"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BACK</a:t>
            </a:r>
            <a:endParaRPr lang="en-US" sz="1600" dirty="0">
              <a:latin typeface="Arial" pitchFamily="18"/>
              <a:ea typeface="Microsoft YaHei" pitchFamily="2"/>
              <a:cs typeface="Lucida Sans"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HOME</a:t>
            </a:r>
            <a:endParaRPr lang="en-US" sz="1600" dirty="0">
              <a:latin typeface="Arial" pitchFamily="18"/>
              <a:ea typeface="Microsoft YaHei" pitchFamily="2"/>
              <a:cs typeface="Lucida Sans"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OK</a:t>
            </a:r>
            <a:endParaRPr lang="en-US" sz="1600" dirty="0">
              <a:latin typeface="Arial" pitchFamily="18"/>
              <a:ea typeface="Microsoft YaHei" pitchFamily="2"/>
              <a:cs typeface="Lucida Sans"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SWAP</a:t>
            </a:r>
            <a:endParaRPr lang="en-US" sz="1600" dirty="0">
              <a:latin typeface="Arial" pitchFamily="18"/>
              <a:ea typeface="Microsoft YaHei" pitchFamily="2"/>
              <a:cs typeface="Lucida Sans"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62000" y="4572000"/>
            <a:ext cx="7104556" cy="1484139"/>
          </a:xfrm>
          <a:prstGeom prst="rect">
            <a:avLst/>
          </a:prstGeom>
          <a:noFill/>
        </p:spPr>
        <p:txBody>
          <a:bodyPr wrap="square" lIns="82945" tIns="41473" rIns="82945" bIns="41473" rtlCol="0">
            <a:spAutoFit/>
          </a:bodyPr>
          <a:lstStyle/>
          <a:p>
            <a:pPr>
              <a:buFont typeface="Arial" pitchFamily="34" charset="0"/>
              <a:buChar char="•"/>
            </a:pPr>
            <a:r>
              <a:rPr lang="en-US" sz="1300" dirty="0"/>
              <a:t>     </a:t>
            </a:r>
            <a:r>
              <a:rPr lang="en-US" sz="1300" dirty="0" smtClean="0"/>
              <a:t>To </a:t>
            </a:r>
            <a:r>
              <a:rPr lang="en-US" sz="1300" dirty="0" smtClean="0"/>
              <a:t>program a pre-set location. </a:t>
            </a:r>
            <a:r>
              <a:rPr lang="en-US" sz="1300" dirty="0" smtClean="0"/>
              <a:t>Select the location </a:t>
            </a:r>
            <a:r>
              <a:rPr lang="en-US" sz="1300" dirty="0" err="1" smtClean="0"/>
              <a:t>e.g</a:t>
            </a:r>
            <a:r>
              <a:rPr lang="en-US" sz="1300" dirty="0" smtClean="0"/>
              <a:t> </a:t>
            </a:r>
            <a:r>
              <a:rPr lang="en-US" sz="1300" dirty="0" smtClean="0"/>
              <a:t>P4. Frequency value stored in “P4” for will be displayed at the bottom of the screen. If location P4 </a:t>
            </a:r>
            <a:r>
              <a:rPr lang="en-US" sz="1300" dirty="0" smtClean="0"/>
              <a:t>does not have any frequency stored  than only “P4” will be displayed</a:t>
            </a:r>
            <a:endParaRPr lang="en-US" sz="1300" dirty="0" smtClean="0"/>
          </a:p>
          <a:p>
            <a:pPr>
              <a:buFont typeface="Arial" pitchFamily="34" charset="0"/>
              <a:buChar char="•"/>
            </a:pPr>
            <a:r>
              <a:rPr lang="en-US" sz="1300" dirty="0" smtClean="0"/>
              <a:t>      Next </a:t>
            </a:r>
            <a:r>
              <a:rPr lang="en-US" sz="1300" dirty="0" smtClean="0"/>
              <a:t>P</a:t>
            </a:r>
            <a:r>
              <a:rPr lang="en-US" sz="1300" dirty="0" smtClean="0"/>
              <a:t>ress  the soft button “PROG</a:t>
            </a:r>
            <a:r>
              <a:rPr lang="en-US" sz="1300" dirty="0" smtClean="0"/>
              <a:t>”. The program page will be </a:t>
            </a:r>
            <a:r>
              <a:rPr lang="en-US" sz="1300" dirty="0" smtClean="0"/>
              <a:t>shown with the caption “PROG” shown above the P4 frequency, and the frequency value will be highlighted.</a:t>
            </a:r>
            <a:endParaRPr lang="en-US" sz="1300" dirty="0" smtClean="0"/>
          </a:p>
          <a:p>
            <a:pPr>
              <a:buFont typeface="Arial" pitchFamily="34" charset="0"/>
              <a:buChar char="•"/>
            </a:pPr>
            <a:r>
              <a:rPr lang="en-US" sz="1300" dirty="0" smtClean="0"/>
              <a:t>     Using the key pad enter the frequency. Use “BACK” to edit and “OK” to store the new </a:t>
            </a:r>
            <a:r>
              <a:rPr lang="en-US" sz="1300" dirty="0" smtClean="0"/>
              <a:t>P4 </a:t>
            </a:r>
            <a:r>
              <a:rPr lang="en-US" sz="1300" dirty="0" smtClean="0"/>
              <a:t>frequency. </a:t>
            </a:r>
            <a:endParaRPr lang="en-US" sz="1300" dirty="0"/>
          </a:p>
          <a:p>
            <a:pPr>
              <a:buFont typeface="Arial" pitchFamily="34" charset="0"/>
              <a:buChar char="•"/>
            </a:pPr>
            <a:r>
              <a:rPr lang="en-US" sz="1300" dirty="0"/>
              <a:t>    </a:t>
            </a:r>
            <a:r>
              <a:rPr lang="en-US" sz="1300" dirty="0" smtClean="0"/>
              <a:t>Upon pressing “OK” the program page will be replace with the last page ( NAV page). </a:t>
            </a:r>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PREV</a:t>
            </a:r>
            <a:endParaRPr lang="en-US" sz="1600" dirty="0">
              <a:latin typeface="Arial" pitchFamily="18"/>
              <a:ea typeface="Microsoft YaHei" pitchFamily="2"/>
              <a:cs typeface="Lucida Sans"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NEXT</a:t>
            </a:r>
            <a:endParaRPr lang="en-US" sz="1600" dirty="0">
              <a:latin typeface="Arial" pitchFamily="18"/>
              <a:ea typeface="Microsoft YaHei" pitchFamily="2"/>
              <a:cs typeface="Lucida Sans"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92495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a:t>
            </a:r>
            <a:r>
              <a:rPr lang="en-US" sz="1300" b="1" dirty="0" smtClean="0">
                <a:latin typeface="Arial" pitchFamily="18"/>
                <a:ea typeface="Microsoft YaHei" pitchFamily="2"/>
                <a:cs typeface="Lucida Sans" pitchFamily="2"/>
              </a:rPr>
              <a:t>120.250</a:t>
            </a:r>
            <a:endParaRPr lang="en-US" sz="1300" b="1" dirty="0">
              <a:latin typeface="Arial" pitchFamily="18"/>
              <a:ea typeface="Microsoft YaHei" pitchFamily="2"/>
              <a:cs typeface="Lucida Sans"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P4 </a:t>
            </a:r>
            <a:r>
              <a:rPr lang="en-US" b="1" dirty="0" smtClean="0"/>
              <a:t>110.250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itchFamily="18"/>
                <a:ea typeface="Microsoft YaHei" pitchFamily="2"/>
                <a:cs typeface="Lucida Sans" pitchFamily="2"/>
              </a:rPr>
              <a:t>A </a:t>
            </a:r>
            <a:r>
              <a:rPr lang="en-US" sz="2000" b="1" dirty="0" smtClean="0">
                <a:latin typeface="Arial" pitchFamily="18"/>
                <a:ea typeface="Microsoft YaHei" pitchFamily="2"/>
                <a:cs typeface="Lucida Sans" pitchFamily="2"/>
              </a:rPr>
              <a:t>118.00 </a:t>
            </a:r>
            <a:endParaRPr lang="en-US" sz="2000" b="1" dirty="0">
              <a:latin typeface="Arial" pitchFamily="18"/>
              <a:ea typeface="Microsoft YaHei" pitchFamily="2"/>
              <a:cs typeface="Lucida Sans" pitchFamily="2"/>
            </a:endParaRPr>
          </a:p>
        </p:txBody>
      </p:sp>
      <p:sp>
        <p:nvSpPr>
          <p:cNvPr id="44" name="TextBox 43"/>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VOL</a:t>
            </a:r>
            <a:endParaRPr lang="en-US" sz="1300" b="1" dirty="0">
              <a:latin typeface="Arial" pitchFamily="18"/>
              <a:ea typeface="Microsoft YaHei" pitchFamily="2"/>
              <a:cs typeface="Lucida Sans" pitchFamily="2"/>
            </a:endParaRPr>
          </a:p>
        </p:txBody>
      </p:sp>
      <p:sp>
        <p:nvSpPr>
          <p:cNvPr id="45" name="TextBox 44"/>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
        <p:nvSpPr>
          <p:cNvPr id="48" name="TextBox 4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2" name="TextBox 51"/>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53" name="TextBox 52"/>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58" name="TextBox 57"/>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r>
              <a:rPr lang="en-US" sz="2500" dirty="0"/>
              <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itchFamily="18"/>
                <a:ea typeface="Microsoft YaHei" pitchFamily="2"/>
                <a:cs typeface="Lucida Sans" pitchFamily="2"/>
              </a:rPr>
              <a:t>NAV</a:t>
            </a:r>
            <a:endParaRPr lang="en-US" sz="1600" b="1" dirty="0">
              <a:latin typeface="Arial" pitchFamily="18"/>
              <a:ea typeface="Microsoft YaHei" pitchFamily="2"/>
              <a:cs typeface="Lucida Sans"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BACK</a:t>
            </a:r>
            <a:endParaRPr lang="en-US" sz="1600" dirty="0">
              <a:latin typeface="Arial" pitchFamily="18"/>
              <a:ea typeface="Microsoft YaHei" pitchFamily="2"/>
              <a:cs typeface="Lucida Sans"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HOME</a:t>
            </a:r>
            <a:endParaRPr lang="en-US" sz="1600" dirty="0">
              <a:latin typeface="Arial" pitchFamily="18"/>
              <a:ea typeface="Microsoft YaHei" pitchFamily="2"/>
              <a:cs typeface="Lucida Sans"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OK</a:t>
            </a:r>
            <a:endParaRPr lang="en-US" sz="1600" dirty="0">
              <a:latin typeface="Arial" pitchFamily="18"/>
              <a:ea typeface="Microsoft YaHei" pitchFamily="2"/>
              <a:cs typeface="Lucida Sans"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SWAP</a:t>
            </a:r>
            <a:endParaRPr lang="en-US" sz="1600" dirty="0">
              <a:latin typeface="Arial" pitchFamily="18"/>
              <a:ea typeface="Microsoft YaHei" pitchFamily="2"/>
              <a:cs typeface="Lucida Sans"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62000" y="4343400"/>
            <a:ext cx="7104556" cy="1484139"/>
          </a:xfrm>
          <a:prstGeom prst="rect">
            <a:avLst/>
          </a:prstGeom>
          <a:noFill/>
        </p:spPr>
        <p:txBody>
          <a:bodyPr wrap="square" lIns="82945" tIns="41473" rIns="82945" bIns="41473" rtlCol="0">
            <a:spAutoFit/>
          </a:bodyPr>
          <a:lstStyle/>
          <a:p>
            <a:pPr>
              <a:buFont typeface="Arial" pitchFamily="34" charset="0"/>
              <a:buChar char="•"/>
            </a:pPr>
            <a:r>
              <a:rPr lang="en-US" sz="1300" dirty="0"/>
              <a:t>     </a:t>
            </a:r>
            <a:r>
              <a:rPr lang="en-US" sz="1300" dirty="0" smtClean="0"/>
              <a:t>To program P1…. P8. Select the location </a:t>
            </a:r>
            <a:r>
              <a:rPr lang="en-US" sz="1300" dirty="0" err="1" smtClean="0"/>
              <a:t>e.g</a:t>
            </a:r>
            <a:r>
              <a:rPr lang="en-US" sz="1300" dirty="0" smtClean="0"/>
              <a:t> </a:t>
            </a:r>
            <a:r>
              <a:rPr lang="en-US" sz="1300" dirty="0" smtClean="0"/>
              <a:t>P4. P4 frequency will be displayed at the bottom of the screen</a:t>
            </a:r>
            <a:endParaRPr lang="en-US" sz="1300" dirty="0" smtClean="0"/>
          </a:p>
          <a:p>
            <a:pPr>
              <a:buFont typeface="Arial" pitchFamily="34" charset="0"/>
              <a:buChar char="•"/>
            </a:pPr>
            <a:r>
              <a:rPr lang="en-US" sz="1300" dirty="0" smtClean="0"/>
              <a:t>      Next </a:t>
            </a:r>
            <a:r>
              <a:rPr lang="en-US" sz="1300" dirty="0" smtClean="0"/>
              <a:t>P</a:t>
            </a:r>
            <a:r>
              <a:rPr lang="en-US" sz="1300" dirty="0" smtClean="0"/>
              <a:t>ress  the soft button “PROG</a:t>
            </a:r>
            <a:r>
              <a:rPr lang="en-US" sz="1300" dirty="0" smtClean="0"/>
              <a:t>”. The program page will be </a:t>
            </a:r>
            <a:r>
              <a:rPr lang="en-US" sz="1300" dirty="0" smtClean="0"/>
              <a:t>shown with the caption “PROG” shown above the P1 frequency.</a:t>
            </a:r>
            <a:endParaRPr lang="en-US" sz="1300" dirty="0" smtClean="0"/>
          </a:p>
          <a:p>
            <a:pPr>
              <a:buFont typeface="Arial" pitchFamily="34" charset="0"/>
              <a:buChar char="•"/>
            </a:pPr>
            <a:r>
              <a:rPr lang="en-US" sz="1300" dirty="0" smtClean="0"/>
              <a:t>     Using the key pad enter the frequency. Use “BACK” to edit and “OK” to store the new P1 frequency. </a:t>
            </a:r>
            <a:endParaRPr lang="en-US" sz="1300" dirty="0"/>
          </a:p>
          <a:p>
            <a:pPr>
              <a:buFont typeface="Arial" pitchFamily="34" charset="0"/>
              <a:buChar char="•"/>
            </a:pPr>
            <a:r>
              <a:rPr lang="en-US" sz="1300" dirty="0"/>
              <a:t>    </a:t>
            </a:r>
            <a:r>
              <a:rPr lang="en-US" sz="1300" dirty="0" smtClean="0"/>
              <a:t>Upon pressing “OK” the program page will be replace with the last page ( NAV page). </a:t>
            </a:r>
            <a:endParaRPr lang="en-US" sz="1300" dirty="0" smtClean="0"/>
          </a:p>
          <a:p>
            <a:pPr>
              <a:buFont typeface="Arial" pitchFamily="34" charset="0"/>
              <a:buChar char="•"/>
            </a:pPr>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PREV</a:t>
            </a:r>
            <a:endParaRPr lang="en-US" sz="1600" dirty="0">
              <a:latin typeface="Arial" pitchFamily="18"/>
              <a:ea typeface="Microsoft YaHei" pitchFamily="2"/>
              <a:cs typeface="Lucida Sans"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NEXT</a:t>
            </a:r>
            <a:endParaRPr lang="en-US" sz="1600" dirty="0">
              <a:latin typeface="Arial" pitchFamily="18"/>
              <a:ea typeface="Microsoft YaHei" pitchFamily="2"/>
              <a:cs typeface="Lucida Sans"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92495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a:t>
            </a:r>
            <a:r>
              <a:rPr lang="en-US" sz="1300" b="1" dirty="0" smtClean="0">
                <a:latin typeface="Arial" pitchFamily="18"/>
                <a:ea typeface="Microsoft YaHei" pitchFamily="2"/>
                <a:cs typeface="Lucida Sans" pitchFamily="2"/>
              </a:rPr>
              <a:t>120.250</a:t>
            </a:r>
            <a:endParaRPr lang="en-US" sz="1300" b="1" dirty="0">
              <a:latin typeface="Arial" pitchFamily="18"/>
              <a:ea typeface="Microsoft YaHei" pitchFamily="2"/>
              <a:cs typeface="Lucida Sans"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P4 </a:t>
            </a:r>
            <a:r>
              <a:rPr lang="en-US" b="1" dirty="0" smtClean="0"/>
              <a:t>110.250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itchFamily="18"/>
                <a:ea typeface="Microsoft YaHei" pitchFamily="2"/>
                <a:cs typeface="Lucida Sans" pitchFamily="2"/>
              </a:rPr>
              <a:t>A </a:t>
            </a:r>
            <a:r>
              <a:rPr lang="en-US" sz="2000" b="1" dirty="0" smtClean="0">
                <a:latin typeface="Arial" pitchFamily="18"/>
                <a:ea typeface="Microsoft YaHei" pitchFamily="2"/>
                <a:cs typeface="Lucida Sans" pitchFamily="2"/>
              </a:rPr>
              <a:t>118.00 </a:t>
            </a:r>
            <a:endParaRPr lang="en-US" sz="2000" b="1" dirty="0">
              <a:latin typeface="Arial" pitchFamily="18"/>
              <a:ea typeface="Microsoft YaHei" pitchFamily="2"/>
              <a:cs typeface="Lucida Sans" pitchFamily="2"/>
            </a:endParaRPr>
          </a:p>
        </p:txBody>
      </p:sp>
      <p:sp>
        <p:nvSpPr>
          <p:cNvPr id="44" name="TextBox 43"/>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45" name="TextBox 44"/>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48" name="TextBox 47"/>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52" name="TextBox 51"/>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53" name="TextBox 52"/>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VOL</a:t>
            </a:r>
            <a:endParaRPr lang="en-US" sz="1300" b="1" dirty="0">
              <a:latin typeface="Arial" pitchFamily="18"/>
              <a:ea typeface="Microsoft YaHei" pitchFamily="2"/>
              <a:cs typeface="Lucida Sans" pitchFamily="2"/>
            </a:endParaRPr>
          </a:p>
        </p:txBody>
      </p:sp>
      <p:sp>
        <p:nvSpPr>
          <p:cNvPr id="58" name="TextBox 57"/>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r>
              <a:rPr lang="en-US" sz="2500" dirty="0"/>
              <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261492"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itchFamily="18"/>
                <a:ea typeface="Microsoft YaHei" pitchFamily="2"/>
                <a:cs typeface="Lucida Sans" pitchFamily="2"/>
              </a:rPr>
              <a:t>NAV</a:t>
            </a:r>
            <a:endParaRPr lang="en-US" sz="1600" b="1" dirty="0">
              <a:latin typeface="Arial" pitchFamily="18"/>
              <a:ea typeface="Microsoft YaHei" pitchFamily="2"/>
              <a:cs typeface="Lucida Sans" pitchFamily="2"/>
            </a:endParaRP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BACK</a:t>
            </a:r>
            <a:endParaRPr lang="en-US" sz="1600" dirty="0">
              <a:latin typeface="Arial" pitchFamily="18"/>
              <a:ea typeface="Microsoft YaHei" pitchFamily="2"/>
              <a:cs typeface="Lucida Sans" pitchFamily="2"/>
            </a:endParaRP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HOME</a:t>
            </a:r>
            <a:endParaRPr lang="en-US" sz="1600" dirty="0">
              <a:latin typeface="Arial" pitchFamily="18"/>
              <a:ea typeface="Microsoft YaHei" pitchFamily="2"/>
              <a:cs typeface="Lucida Sans" pitchFamily="2"/>
            </a:endParaRP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OK</a:t>
            </a:r>
            <a:endParaRPr lang="en-US" sz="1600" dirty="0">
              <a:latin typeface="Arial" pitchFamily="18"/>
              <a:ea typeface="Microsoft YaHei" pitchFamily="2"/>
              <a:cs typeface="Lucida Sans" pitchFamily="2"/>
            </a:endParaRP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SWAP</a:t>
            </a:r>
            <a:endParaRPr lang="en-US" sz="1600" dirty="0">
              <a:latin typeface="Arial" pitchFamily="18"/>
              <a:ea typeface="Microsoft YaHei" pitchFamily="2"/>
              <a:cs typeface="Lucida Sans"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PREV</a:t>
            </a:r>
            <a:endParaRPr lang="en-US" sz="1600" dirty="0">
              <a:latin typeface="Arial" pitchFamily="18"/>
              <a:ea typeface="Microsoft YaHei" pitchFamily="2"/>
              <a:cs typeface="Lucida Sans" pitchFamily="2"/>
            </a:endParaRP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itchFamily="18"/>
                <a:ea typeface="Microsoft YaHei" pitchFamily="2"/>
                <a:cs typeface="Lucida Sans" pitchFamily="2"/>
              </a:rPr>
              <a:t>NEXT</a:t>
            </a:r>
            <a:endParaRPr lang="en-US" sz="1600" dirty="0">
              <a:latin typeface="Arial" pitchFamily="18"/>
              <a:ea typeface="Microsoft YaHei" pitchFamily="2"/>
              <a:cs typeface="Lucida Sans"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itchFamily="18"/>
                <a:ea typeface="Microsoft YaHei" pitchFamily="2"/>
                <a:cs typeface="Lucida Sans" pitchFamily="2"/>
              </a:rPr>
              <a:t>A </a:t>
            </a:r>
            <a:r>
              <a:rPr lang="en-US" sz="2000" b="1" dirty="0" smtClean="0">
                <a:latin typeface="Arial" pitchFamily="18"/>
                <a:ea typeface="Microsoft YaHei" pitchFamily="2"/>
                <a:cs typeface="Lucida Sans" pitchFamily="2"/>
              </a:rPr>
              <a:t>118.00 </a:t>
            </a:r>
            <a:endParaRPr lang="en-US" sz="2000" b="1" dirty="0">
              <a:latin typeface="Arial" pitchFamily="18"/>
              <a:ea typeface="Microsoft YaHei" pitchFamily="2"/>
              <a:cs typeface="Lucida Sans" pitchFamily="2"/>
            </a:endParaRP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a:t>
            </a:r>
            <a:r>
              <a:rPr lang="en-US" sz="1300" b="1" dirty="0" smtClean="0">
                <a:latin typeface="Arial" pitchFamily="18"/>
                <a:ea typeface="Microsoft YaHei" pitchFamily="2"/>
                <a:cs typeface="Lucida Sans" pitchFamily="2"/>
              </a:rPr>
              <a:t>110.10</a:t>
            </a:r>
            <a:endParaRPr lang="en-US" sz="1300" b="1" dirty="0">
              <a:latin typeface="Arial" pitchFamily="18"/>
              <a:ea typeface="Microsoft YaHei" pitchFamily="2"/>
              <a:cs typeface="Lucida Sans" pitchFamily="2"/>
            </a:endParaRP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PROG</a:t>
            </a:r>
            <a:endParaRPr lang="en-US" sz="1300" b="1" dirty="0">
              <a:latin typeface="Arial" pitchFamily="18"/>
              <a:ea typeface="Microsoft YaHei" pitchFamily="2"/>
              <a:cs typeface="Lucida Sans" pitchFamily="2"/>
            </a:endParaRP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70" name="TextBox 69"/>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VOL</a:t>
            </a:r>
            <a:endParaRPr lang="en-US" sz="1300" b="1" dirty="0">
              <a:latin typeface="Arial" pitchFamily="18"/>
              <a:ea typeface="Microsoft YaHei" pitchFamily="2"/>
              <a:cs typeface="Lucida Sans" pitchFamily="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673</Words>
  <Application>Microsoft Office PowerPoint</Application>
  <PresentationFormat>On-screen Show (4:3)</PresentationFormat>
  <Paragraphs>125</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CDU Screen for Nav Radio</vt:lpstr>
      <vt:lpstr>NAV COM CDU Screens </vt:lpstr>
      <vt:lpstr>NAV COM CDU Screens Nav Selected </vt:lpstr>
      <vt:lpstr>NAV COM CDU Screens Nav Selected </vt:lpstr>
      <vt:lpstr>NAV COM CDU Screens Nav Selected </vt:lpstr>
      <vt:lpstr>NAV COM CDU Screens Nav Selected </vt:lpstr>
      <vt:lpstr>NAV COM CDU Screens Nav Selected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CDU Screen for Nav Radio</dc:title>
  <dc:creator>aerotraincorp@outlook.com</dc:creator>
  <cp:lastModifiedBy>aerotraincorp@outlook.com</cp:lastModifiedBy>
  <cp:revision>3</cp:revision>
  <dcterms:created xsi:type="dcterms:W3CDTF">2024-09-24T18:54:37Z</dcterms:created>
  <dcterms:modified xsi:type="dcterms:W3CDTF">2024-10-14T17:09:29Z</dcterms:modified>
</cp:coreProperties>
</file>