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1"/>
  </p:notesMasterIdLst>
  <p:sldIdLst>
    <p:sldId id="256" r:id="rId2"/>
    <p:sldId id="342" r:id="rId3"/>
    <p:sldId id="311" r:id="rId4"/>
    <p:sldId id="331" r:id="rId5"/>
    <p:sldId id="449" r:id="rId6"/>
    <p:sldId id="338" r:id="rId7"/>
    <p:sldId id="339" r:id="rId8"/>
    <p:sldId id="335" r:id="rId9"/>
    <p:sldId id="343" r:id="rId10"/>
    <p:sldId id="340" r:id="rId11"/>
    <p:sldId id="344" r:id="rId12"/>
    <p:sldId id="345" r:id="rId13"/>
    <p:sldId id="346" r:id="rId14"/>
    <p:sldId id="347" r:id="rId15"/>
    <p:sldId id="428" r:id="rId16"/>
    <p:sldId id="348" r:id="rId17"/>
    <p:sldId id="349" r:id="rId18"/>
    <p:sldId id="350" r:id="rId19"/>
    <p:sldId id="429" r:id="rId20"/>
    <p:sldId id="351" r:id="rId21"/>
    <p:sldId id="352" r:id="rId22"/>
    <p:sldId id="426" r:id="rId23"/>
    <p:sldId id="436" r:id="rId24"/>
    <p:sldId id="354" r:id="rId25"/>
    <p:sldId id="355" r:id="rId26"/>
    <p:sldId id="432" r:id="rId27"/>
    <p:sldId id="357" r:id="rId28"/>
    <p:sldId id="358" r:id="rId29"/>
    <p:sldId id="359" r:id="rId30"/>
    <p:sldId id="437" r:id="rId31"/>
    <p:sldId id="361" r:id="rId32"/>
    <p:sldId id="362" r:id="rId33"/>
    <p:sldId id="438" r:id="rId34"/>
    <p:sldId id="363" r:id="rId35"/>
    <p:sldId id="439" r:id="rId36"/>
    <p:sldId id="365" r:id="rId37"/>
    <p:sldId id="366" r:id="rId38"/>
    <p:sldId id="440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442" r:id="rId58"/>
    <p:sldId id="392" r:id="rId59"/>
    <p:sldId id="441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50" r:id="rId80"/>
    <p:sldId id="451" r:id="rId81"/>
    <p:sldId id="452" r:id="rId82"/>
    <p:sldId id="414" r:id="rId83"/>
    <p:sldId id="415" r:id="rId84"/>
    <p:sldId id="416" r:id="rId85"/>
    <p:sldId id="417" r:id="rId86"/>
    <p:sldId id="418" r:id="rId87"/>
    <p:sldId id="419" r:id="rId88"/>
    <p:sldId id="420" r:id="rId89"/>
    <p:sldId id="421" r:id="rId90"/>
    <p:sldId id="448" r:id="rId91"/>
    <p:sldId id="443" r:id="rId92"/>
    <p:sldId id="444" r:id="rId93"/>
    <p:sldId id="445" r:id="rId94"/>
    <p:sldId id="446" r:id="rId95"/>
    <p:sldId id="447" r:id="rId96"/>
    <p:sldId id="422" r:id="rId97"/>
    <p:sldId id="423" r:id="rId98"/>
    <p:sldId id="424" r:id="rId99"/>
    <p:sldId id="425" r:id="rId10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2E3942"/>
    <a:srgbClr val="E7E6E6"/>
    <a:srgbClr val="E7E7E7"/>
    <a:srgbClr val="14A1EE"/>
    <a:srgbClr val="192129"/>
    <a:srgbClr val="2D3A42"/>
    <a:srgbClr val="3B4B54"/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4" autoAdjust="0"/>
    <p:restoredTop sz="95520" autoAdjust="0"/>
  </p:normalViewPr>
  <p:slideViewPr>
    <p:cSldViewPr snapToGrid="0">
      <p:cViewPr varScale="1">
        <p:scale>
          <a:sx n="98" d="100"/>
          <a:sy n="98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BCAF-CE09-4319-B503-EBD6E71B4437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6C95-EB64-4CE5-B48D-5BAC4CB45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3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096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15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51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54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63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15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19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6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0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22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10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23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66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05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72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4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023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26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864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4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91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736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30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50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8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0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33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61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112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35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50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023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1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38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7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39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666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26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43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1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702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65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47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204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0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12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49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68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825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51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195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626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423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54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1505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79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56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50845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1379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59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61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970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19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912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63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957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64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7687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66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6726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308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355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69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191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70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5468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71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361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8093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501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73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6388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74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8059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75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2297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76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3811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1216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91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79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3811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80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1216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81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9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10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163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7738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83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750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84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545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85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757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86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8741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5689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8222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89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985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90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8140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12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7518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93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8144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94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192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544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97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3650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80125" cy="34210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Assembly line image</a:t>
            </a: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r"/>
            <a:fld id="{074C7FC4-C5ED-4DE5-BCCC-B901AF3BB238}" type="slidenum">
              <a:rPr lang="en-US" altLang="ja-JP" sz="1300">
                <a:solidFill>
                  <a:srgbClr val="000000"/>
                </a:solidFill>
                <a:ea typeface="MS Gothic" panose="020B0609070205080204" pitchFamily="49" charset="-128"/>
              </a:rPr>
              <a:pPr algn="r"/>
              <a:t>98</a:t>
            </a:fld>
            <a:endParaRPr lang="en-US" altLang="ja-JP" sz="13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52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6C95-EB64-4CE5-B48D-5BAC4CB4516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3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49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本編（例外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765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1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0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8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9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CB56-F085-44C2-972B-E80743376B2B}" type="datetimeFigureOut">
              <a:rPr kumimoji="1" lang="ja-JP" altLang="en-US" smtClean="0"/>
              <a:t>2015/9/15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AA95-8AE4-4679-86E9-93C7C1AF99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689" y="976033"/>
            <a:ext cx="6680034" cy="2142125"/>
          </a:xfrm>
        </p:spPr>
        <p:txBody>
          <a:bodyPr wrap="none" anchor="t" anchorCtr="0">
            <a:spAutoFit/>
          </a:bodyPr>
          <a:lstStyle/>
          <a:p>
            <a:pPr algn="l"/>
            <a:r>
              <a:rPr kumimoji="1" lang="ja-JP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  <a:t>アプリケーション開発ガイド</a:t>
            </a:r>
            <a:r>
              <a:rPr kumimoji="1" lang="en-US" altLang="ja-JP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</a:br>
            <a:r>
              <a:rPr kumimoji="1" lang="en-US" altLang="ja-JP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はじめに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689" y="5019969"/>
            <a:ext cx="2931812" cy="1352165"/>
          </a:xfrm>
        </p:spPr>
        <p:txBody>
          <a:bodyPr wrap="none" anchor="ctr" anchorCtr="0">
            <a:spAutoFit/>
          </a:bodyPr>
          <a:lstStyle/>
          <a:p>
            <a:pPr algn="l"/>
            <a:r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ソフトバンク株式会社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Watson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事業推進室</a:t>
            </a:r>
            <a:endParaRPr lang="en-US" altLang="ja-JP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2015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年</a:t>
            </a:r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9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月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451006"/>
            <a:ext cx="3546115" cy="4731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2" y="2675106"/>
            <a:ext cx="3634147" cy="35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角丸四角形 99"/>
          <p:cNvSpPr/>
          <p:nvPr/>
        </p:nvSpPr>
        <p:spPr>
          <a:xfrm>
            <a:off x="4169991" y="612843"/>
            <a:ext cx="894945" cy="6031148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599875" y="612843"/>
            <a:ext cx="645267" cy="6031148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 rot="5400000" flipV="1">
            <a:off x="9538571" y="827267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572124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対応アプリの構成パターン例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92933" y="418287"/>
            <a:ext cx="1202560" cy="778213"/>
            <a:chOff x="529118" y="3103123"/>
            <a:chExt cx="1202560" cy="778213"/>
          </a:xfrm>
        </p:grpSpPr>
        <p:pic>
          <p:nvPicPr>
            <p:cNvPr id="68619" name="Picture 4" descr="hand, man, mens room, person, user icon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78" r="20232"/>
            <a:stretch/>
          </p:blipFill>
          <p:spPr bwMode="auto">
            <a:xfrm>
              <a:off x="529118" y="3103123"/>
              <a:ext cx="477853" cy="7782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43"/>
            <p:cNvSpPr txBox="1">
              <a:spLocks noChangeArrowheads="1"/>
            </p:cNvSpPr>
            <p:nvPr/>
          </p:nvSpPr>
          <p:spPr bwMode="auto">
            <a:xfrm>
              <a:off x="939473" y="3321718"/>
              <a:ext cx="792205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ユーザ</a:t>
              </a:r>
              <a:endParaRPr lang="en-US" altLang="ja-JP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857547" y="612843"/>
            <a:ext cx="603117" cy="6031148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7428971" y="612843"/>
            <a:ext cx="894945" cy="6031148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145" y="316502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10156933" y="320021"/>
            <a:ext cx="1944066" cy="639962"/>
            <a:chOff x="9943135" y="1676392"/>
            <a:chExt cx="1944066" cy="639962"/>
          </a:xfrm>
        </p:grpSpPr>
        <p:pic>
          <p:nvPicPr>
            <p:cNvPr id="56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3135" y="1676392"/>
              <a:ext cx="669742" cy="639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005" y="1959011"/>
              <a:ext cx="1289196" cy="172004"/>
            </a:xfrm>
            <a:prstGeom prst="rect">
              <a:avLst/>
            </a:prstGeom>
          </p:spPr>
        </p:pic>
      </p:grpSp>
      <p:grpSp>
        <p:nvGrpSpPr>
          <p:cNvPr id="76" name="グループ化 75"/>
          <p:cNvGrpSpPr/>
          <p:nvPr/>
        </p:nvGrpSpPr>
        <p:grpSpPr>
          <a:xfrm>
            <a:off x="7347955" y="1498294"/>
            <a:ext cx="1090362" cy="803924"/>
            <a:chOff x="2467703" y="5149404"/>
            <a:chExt cx="1090362" cy="803924"/>
          </a:xfrm>
        </p:grpSpPr>
        <p:sp>
          <p:nvSpPr>
            <p:cNvPr id="77" name="角丸四角形 76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TextBox 73"/>
            <p:cNvSpPr txBox="1">
              <a:spLocks noChangeArrowheads="1"/>
            </p:cNvSpPr>
            <p:nvPr/>
          </p:nvSpPr>
          <p:spPr bwMode="auto">
            <a:xfrm>
              <a:off x="2467703" y="5189506"/>
              <a:ext cx="1090362" cy="5001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WEB</a:t>
              </a:r>
              <a:r>
                <a:rPr lang="ja-JP" altLang="en-US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サービス）</a:t>
              </a:r>
              <a:endParaRPr lang="en-US" altLang="ja-JP" sz="7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8269357" y="2026735"/>
            <a:ext cx="17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8015805" y="2013626"/>
            <a:ext cx="282104" cy="28210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2067339" y="1853327"/>
            <a:ext cx="511865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8616314" y="1507927"/>
            <a:ext cx="1661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01196" y="1323102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UI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や</a:t>
            </a:r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の呼び出しなど</a:t>
            </a:r>
            <a:endParaRPr lang="en-US" altLang="ja-JP" sz="1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すべてを</a:t>
            </a:r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のアプリで提供</a:t>
            </a:r>
            <a:endParaRPr kumimoji="1"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rot="5400000" flipV="1">
            <a:off x="9538571" y="4473025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/>
          <p:cNvGrpSpPr/>
          <p:nvPr/>
        </p:nvGrpSpPr>
        <p:grpSpPr>
          <a:xfrm>
            <a:off x="7460246" y="5144052"/>
            <a:ext cx="865766" cy="803924"/>
            <a:chOff x="2579994" y="5149404"/>
            <a:chExt cx="865766" cy="803924"/>
          </a:xfrm>
        </p:grpSpPr>
        <p:sp>
          <p:nvSpPr>
            <p:cNvPr id="89" name="角丸四角形 88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0" name="TextBox 73"/>
            <p:cNvSpPr txBox="1">
              <a:spLocks noChangeArrowheads="1"/>
            </p:cNvSpPr>
            <p:nvPr/>
          </p:nvSpPr>
          <p:spPr bwMode="auto">
            <a:xfrm>
              <a:off x="2643292" y="5377305"/>
              <a:ext cx="739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Proxy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3" name="円/楕円 92"/>
          <p:cNvSpPr/>
          <p:nvPr/>
        </p:nvSpPr>
        <p:spPr>
          <a:xfrm>
            <a:off x="8015805" y="5659384"/>
            <a:ext cx="282104" cy="28210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2077278" y="5499085"/>
            <a:ext cx="507889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8499579" y="5153685"/>
            <a:ext cx="216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の呼び出しを代行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753618" y="5153685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必要最小限の</a:t>
            </a:r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I/F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のみ提供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68642" name="Picture 6" descr="C:\Users\IBM_ADMIN\Downloads\1383351079_04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r="9831"/>
          <a:stretch/>
        </p:blipFill>
        <p:spPr bwMode="auto">
          <a:xfrm>
            <a:off x="1551983" y="1477890"/>
            <a:ext cx="505415" cy="79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タイトル 1"/>
          <p:cNvSpPr txBox="1">
            <a:spLocks/>
          </p:cNvSpPr>
          <p:nvPr/>
        </p:nvSpPr>
        <p:spPr>
          <a:xfrm>
            <a:off x="167681" y="1576864"/>
            <a:ext cx="1417375" cy="480131"/>
          </a:xfrm>
          <a:prstGeom prst="rect">
            <a:avLst/>
          </a:prstGeom>
          <a:solidFill>
            <a:srgbClr val="000000">
              <a:alpha val="60000"/>
            </a:srgbClr>
          </a:solidFill>
          <a:ln w="38100">
            <a:solidFill>
              <a:schemeClr val="bg1"/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サービス型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配備）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2" name="雲 101"/>
          <p:cNvSpPr/>
          <p:nvPr/>
        </p:nvSpPr>
        <p:spPr>
          <a:xfrm rot="21405825" flipV="1">
            <a:off x="3780623" y="445047"/>
            <a:ext cx="764420" cy="505398"/>
          </a:xfrm>
          <a:prstGeom prst="cloud">
            <a:avLst/>
          </a:prstGeom>
          <a:solidFill>
            <a:schemeClr val="bg1">
              <a:lumMod val="75000"/>
            </a:schemeClr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TextBox 43"/>
          <p:cNvSpPr txBox="1">
            <a:spLocks noChangeArrowheads="1"/>
          </p:cNvSpPr>
          <p:nvPr/>
        </p:nvSpPr>
        <p:spPr bwMode="auto">
          <a:xfrm>
            <a:off x="4172372" y="560689"/>
            <a:ext cx="1345240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自社サーバ等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040981" y="1932701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ブラウザで利用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5400000" flipV="1">
            <a:off x="9538571" y="2546526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7460246" y="3217553"/>
            <a:ext cx="865766" cy="803924"/>
            <a:chOff x="2579994" y="5149404"/>
            <a:chExt cx="865766" cy="803924"/>
          </a:xfrm>
        </p:grpSpPr>
        <p:sp>
          <p:nvSpPr>
            <p:cNvPr id="51" name="角丸四角形 50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2" name="TextBox 73"/>
            <p:cNvSpPr txBox="1">
              <a:spLocks noChangeArrowheads="1"/>
            </p:cNvSpPr>
            <p:nvPr/>
          </p:nvSpPr>
          <p:spPr bwMode="auto">
            <a:xfrm>
              <a:off x="2643292" y="5377305"/>
              <a:ext cx="739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Proxy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53" name="円/楕円 52"/>
          <p:cNvSpPr/>
          <p:nvPr/>
        </p:nvSpPr>
        <p:spPr>
          <a:xfrm>
            <a:off x="8015805" y="3732885"/>
            <a:ext cx="282104" cy="28210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499579" y="3227186"/>
            <a:ext cx="216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の呼び出しを代行</a:t>
            </a:r>
            <a:endParaRPr kumimoji="1"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4087920" y="3217553"/>
            <a:ext cx="1090362" cy="803924"/>
            <a:chOff x="2467703" y="5149404"/>
            <a:chExt cx="1090362" cy="803924"/>
          </a:xfrm>
        </p:grpSpPr>
        <p:sp>
          <p:nvSpPr>
            <p:cNvPr id="57" name="角丸四角形 56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9" name="TextBox 73"/>
            <p:cNvSpPr txBox="1">
              <a:spLocks noChangeArrowheads="1"/>
            </p:cNvSpPr>
            <p:nvPr/>
          </p:nvSpPr>
          <p:spPr bwMode="auto">
            <a:xfrm>
              <a:off x="2467703" y="5377305"/>
              <a:ext cx="1090362" cy="5001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WEB</a:t>
              </a:r>
              <a:r>
                <a:rPr lang="ja-JP" altLang="en-US" sz="105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サービス）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60" name="直線矢印コネクタ 59"/>
          <p:cNvCxnSpPr/>
          <p:nvPr/>
        </p:nvCxnSpPr>
        <p:spPr>
          <a:xfrm>
            <a:off x="2067339" y="3640467"/>
            <a:ext cx="190831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247861" y="3640467"/>
            <a:ext cx="190831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C:\Users\IBM_ADMIN\Downloads\1383351079_04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r="9831"/>
          <a:stretch/>
        </p:blipFill>
        <p:spPr bwMode="auto">
          <a:xfrm>
            <a:off x="1551983" y="3265029"/>
            <a:ext cx="505415" cy="79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テキスト ボックス 63"/>
          <p:cNvSpPr txBox="1"/>
          <p:nvPr/>
        </p:nvSpPr>
        <p:spPr>
          <a:xfrm>
            <a:off x="5670536" y="3123495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必要最小限の</a:t>
            </a:r>
            <a:endParaRPr kumimoji="1" lang="en-US" altLang="ja-JP" sz="1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I/F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のみ提供</a:t>
            </a:r>
            <a:endParaRPr kumimoji="1"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040981" y="3749659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ブラウザで利用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70" name="Picture 6" descr="C:\Users\IBM_ADMIN\Downloads\1383351079_04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r="9831"/>
          <a:stretch/>
        </p:blipFill>
        <p:spPr bwMode="auto">
          <a:xfrm>
            <a:off x="1551983" y="5181591"/>
            <a:ext cx="505415" cy="79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グループ化 70"/>
          <p:cNvGrpSpPr/>
          <p:nvPr/>
        </p:nvGrpSpPr>
        <p:grpSpPr>
          <a:xfrm>
            <a:off x="1768436" y="5684080"/>
            <a:ext cx="865766" cy="803924"/>
            <a:chOff x="2579994" y="5149404"/>
            <a:chExt cx="865766" cy="803924"/>
          </a:xfrm>
        </p:grpSpPr>
        <p:sp>
          <p:nvSpPr>
            <p:cNvPr id="75" name="角丸四角形 74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8" name="TextBox 73"/>
            <p:cNvSpPr txBox="1">
              <a:spLocks noChangeArrowheads="1"/>
            </p:cNvSpPr>
            <p:nvPr/>
          </p:nvSpPr>
          <p:spPr bwMode="auto">
            <a:xfrm>
              <a:off x="2668075" y="5377305"/>
              <a:ext cx="6896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1" name="タイトル 1"/>
          <p:cNvSpPr txBox="1">
            <a:spLocks/>
          </p:cNvSpPr>
          <p:nvPr/>
        </p:nvSpPr>
        <p:spPr>
          <a:xfrm>
            <a:off x="178903" y="3443516"/>
            <a:ext cx="1418400" cy="480131"/>
          </a:xfrm>
          <a:prstGeom prst="rect">
            <a:avLst/>
          </a:prstGeom>
          <a:solidFill>
            <a:srgbClr val="000000">
              <a:alpha val="60000"/>
            </a:srgbClr>
          </a:solidFill>
          <a:ln w="38100">
            <a:solidFill>
              <a:schemeClr val="bg1"/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サービス型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（ハイブリッド）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5" name="タイトル 1"/>
          <p:cNvSpPr txBox="1">
            <a:spLocks/>
          </p:cNvSpPr>
          <p:nvPr/>
        </p:nvSpPr>
        <p:spPr>
          <a:xfrm>
            <a:off x="178903" y="5320955"/>
            <a:ext cx="1418400" cy="480131"/>
          </a:xfrm>
          <a:prstGeom prst="rect">
            <a:avLst/>
          </a:prstGeom>
          <a:solidFill>
            <a:srgbClr val="000000">
              <a:alpha val="60000"/>
            </a:srgbClr>
          </a:solidFill>
          <a:ln w="38100">
            <a:solidFill>
              <a:schemeClr val="bg1"/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アプリ型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（ハイブリッド）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28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689" y="922950"/>
            <a:ext cx="6680034" cy="2806922"/>
          </a:xfrm>
        </p:spPr>
        <p:txBody>
          <a:bodyPr wrap="none" anchor="t" anchorCtr="0">
            <a:spAutoFit/>
          </a:bodyPr>
          <a:lstStyle/>
          <a:p>
            <a:pPr algn="l"/>
            <a:r>
              <a:rPr kumimoji="1" lang="ja-JP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  <a:t>アプリケーション開発ガイド</a:t>
            </a: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開発環境について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lang="ja-JP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の一般的な使い方）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0966" y="5019969"/>
            <a:ext cx="2931812" cy="1352165"/>
          </a:xfrm>
        </p:spPr>
        <p:txBody>
          <a:bodyPr wrap="none" anchor="ctr" anchorCtr="0">
            <a:spAutoFit/>
          </a:bodyPr>
          <a:lstStyle/>
          <a:p>
            <a:pPr algn="l"/>
            <a:r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ソフトバンク株式会社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Watson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事業推進室</a:t>
            </a:r>
            <a:endParaRPr lang="en-US" altLang="ja-JP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2015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年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9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月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451006"/>
            <a:ext cx="3546115" cy="4731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2" y="2675106"/>
            <a:ext cx="3634147" cy="35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線矢印コネクタ 71"/>
          <p:cNvCxnSpPr/>
          <p:nvPr/>
        </p:nvCxnSpPr>
        <p:spPr>
          <a:xfrm flipV="1">
            <a:off x="6613506" y="2792254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雲 58"/>
          <p:cNvSpPr/>
          <p:nvPr/>
        </p:nvSpPr>
        <p:spPr>
          <a:xfrm rot="21405825" flipV="1">
            <a:off x="4888014" y="696664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Curved Connector 94"/>
          <p:cNvCxnSpPr>
            <a:stCxn id="68631" idx="2"/>
            <a:endCxn id="68635" idx="2"/>
          </p:cNvCxnSpPr>
          <p:nvPr/>
        </p:nvCxnSpPr>
        <p:spPr bwMode="auto">
          <a:xfrm rot="16200000" flipH="1">
            <a:off x="5970502" y="2553131"/>
            <a:ext cx="13691" cy="5596380"/>
          </a:xfrm>
          <a:prstGeom prst="curvedConnector3">
            <a:avLst>
              <a:gd name="adj1" fmla="val 5606486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19012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41048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33899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4810741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対応アプリ開発の流れ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494165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494165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494165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497514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495965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4988835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5110088" y="6191381"/>
            <a:ext cx="15969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繰り返し開発</a:t>
            </a:r>
            <a:endParaRPr lang="en-US" altLang="ja-JP" sz="2000" smtClean="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6" name="雲 35"/>
          <p:cNvSpPr/>
          <p:nvPr/>
        </p:nvSpPr>
        <p:spPr>
          <a:xfrm rot="21405825" flipV="1">
            <a:off x="1279052" y="696663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227635" y="1420238"/>
            <a:ext cx="1429965" cy="1225692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429271" y="2387872"/>
            <a:ext cx="99116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runtime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602287" y="1375828"/>
            <a:ext cx="1871728" cy="1163093"/>
            <a:chOff x="3711946" y="4041209"/>
            <a:chExt cx="2093163" cy="1300693"/>
          </a:xfrm>
        </p:grpSpPr>
        <p:sp>
          <p:nvSpPr>
            <p:cNvPr id="54" name="正方形/長方形 53"/>
            <p:cNvSpPr/>
            <p:nvPr/>
          </p:nvSpPr>
          <p:spPr>
            <a:xfrm>
              <a:off x="3711946" y="4041209"/>
              <a:ext cx="2056555" cy="12895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kumimoji="1" lang="en-US" altLang="ja-JP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NLC</a:t>
              </a:r>
              <a:r>
                <a:rPr kumimoji="1" lang="ja-JP" altLang="en-US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サービス</a:t>
              </a:r>
              <a:endParaRPr kumimoji="1" lang="ja-JP" altLang="en-US" sz="14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062145" y="4410863"/>
              <a:ext cx="1742964" cy="93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b="1"/>
            </a:p>
          </p:txBody>
        </p:sp>
      </p:grp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円柱 56"/>
          <p:cNvSpPr/>
          <p:nvPr/>
        </p:nvSpPr>
        <p:spPr>
          <a:xfrm>
            <a:off x="6180239" y="1867711"/>
            <a:ext cx="1060315" cy="65175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トレーニングモデル</a:t>
            </a:r>
            <a:endParaRPr kumimoji="1" lang="ja-JP" altLang="en-US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rot="16200000">
            <a:off x="2443634" y="3314255"/>
            <a:ext cx="1044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複数書類 61"/>
          <p:cNvSpPr/>
          <p:nvPr/>
        </p:nvSpPr>
        <p:spPr>
          <a:xfrm>
            <a:off x="6092898" y="3511050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rot="5400000" flipV="1">
            <a:off x="4640100" y="1264598"/>
            <a:ext cx="0" cy="1468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7123" y="212401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20115" y="5255985"/>
              <a:ext cx="785466" cy="3830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166084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992222" y="515566"/>
            <a:ext cx="3813242" cy="2616739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353153" y="3113028"/>
            <a:ext cx="1479892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本ガイドの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対象範囲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58" name="グループ化 57"/>
          <p:cNvGrpSpPr/>
          <p:nvPr/>
        </p:nvGrpSpPr>
        <p:grpSpPr>
          <a:xfrm>
            <a:off x="2515071" y="1589085"/>
            <a:ext cx="865766" cy="803924"/>
            <a:chOff x="2579994" y="5149404"/>
            <a:chExt cx="865766" cy="803924"/>
          </a:xfrm>
        </p:grpSpPr>
        <p:sp>
          <p:nvSpPr>
            <p:cNvPr id="61" name="角丸四角形 60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TextBox 73"/>
            <p:cNvSpPr txBox="1">
              <a:spLocks noChangeArrowheads="1"/>
            </p:cNvSpPr>
            <p:nvPr/>
          </p:nvSpPr>
          <p:spPr bwMode="auto">
            <a:xfrm>
              <a:off x="2631748" y="5289756"/>
              <a:ext cx="7622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2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deployed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4" name="円/楕円 73"/>
          <p:cNvSpPr/>
          <p:nvPr/>
        </p:nvSpPr>
        <p:spPr>
          <a:xfrm>
            <a:off x="3398124" y="1848257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7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857994" y="526370"/>
            <a:ext cx="2363146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資料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構成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4879180" y="535198"/>
            <a:ext cx="6380473" cy="31444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1. IBM Bluemix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の利用準備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IBM Bluemix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</a:t>
            </a: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sign up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Cloud 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Foundry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コマンドラインツールの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導入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en-US" altLang="ja-JP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. Node.js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で開発する場合の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の使用法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Bluemix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上のアプリ実行環境を構築する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アプリが利用する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Watson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サービスを追加する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コーディングの開始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アプリケーション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</a:t>
            </a: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deploy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2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2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1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</a:t>
            </a:r>
            <a:r>
              <a:rPr kumimoji="1" lang="en-US" altLang="ja-JP" sz="4000" smtClean="0">
                <a:solidFill>
                  <a:schemeClr val="bg1"/>
                </a:solidFill>
              </a:rPr>
              <a:t>IBM Bluemix</a:t>
            </a:r>
            <a:r>
              <a:rPr kumimoji="1" lang="ja-JP" altLang="en-US" sz="4000" smtClean="0">
                <a:solidFill>
                  <a:schemeClr val="bg1"/>
                </a:solidFill>
              </a:rPr>
              <a:t>の利用準備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621331" y="2567197"/>
            <a:ext cx="6949338" cy="8679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IBM Bluemix</a:t>
            </a:r>
            <a:r>
              <a:rPr lang="ja-JP" altLang="en-US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への</a:t>
            </a:r>
            <a:r>
              <a:rPr lang="en-US" altLang="ja-JP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Sign up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Cloud </a:t>
            </a:r>
            <a:r>
              <a:rPr lang="en-US" altLang="ja-JP" sz="2800">
                <a:solidFill>
                  <a:schemeClr val="bg1"/>
                </a:solidFill>
                <a:ea typeface="HGPｺﾞｼｯｸM" panose="020B0600000000000000" pitchFamily="50" charset="-128"/>
              </a:rPr>
              <a:t>Foundry</a:t>
            </a: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コマンドラインツールの</a:t>
            </a:r>
            <a:r>
              <a:rPr lang="ja-JP" altLang="en-US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導入</a:t>
            </a:r>
            <a:endParaRPr lang="en-US" altLang="ja-JP" sz="2800">
              <a:solidFill>
                <a:schemeClr val="bg1"/>
              </a:solidFill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29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雲 58"/>
          <p:cNvSpPr/>
          <p:nvPr/>
        </p:nvSpPr>
        <p:spPr>
          <a:xfrm rot="21405825" flipV="1">
            <a:off x="4888014" y="696664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Curved Connector 94"/>
          <p:cNvCxnSpPr>
            <a:stCxn id="68631" idx="2"/>
            <a:endCxn id="68635" idx="2"/>
          </p:cNvCxnSpPr>
          <p:nvPr/>
        </p:nvCxnSpPr>
        <p:spPr bwMode="auto">
          <a:xfrm rot="16200000" flipH="1">
            <a:off x="5970502" y="2553131"/>
            <a:ext cx="13691" cy="5596380"/>
          </a:xfrm>
          <a:prstGeom prst="curvedConnector3">
            <a:avLst>
              <a:gd name="adj1" fmla="val 539333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19012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41048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33899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5447325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を利用するための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sign up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494165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494165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494165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497514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495965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4988835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5110088" y="6191381"/>
            <a:ext cx="15969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繰り返し開発</a:t>
            </a:r>
            <a:endParaRPr lang="en-US" altLang="ja-JP" sz="2000" smtClean="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6" name="雲 35"/>
          <p:cNvSpPr/>
          <p:nvPr/>
        </p:nvSpPr>
        <p:spPr>
          <a:xfrm rot="21405825" flipV="1">
            <a:off x="1279052" y="696663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227635" y="1420238"/>
            <a:ext cx="1429965" cy="1225692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429271" y="2387872"/>
            <a:ext cx="99116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runtime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602287" y="1375828"/>
            <a:ext cx="1871728" cy="1163093"/>
            <a:chOff x="3711946" y="4041209"/>
            <a:chExt cx="2093163" cy="1300693"/>
          </a:xfrm>
        </p:grpSpPr>
        <p:sp>
          <p:nvSpPr>
            <p:cNvPr id="54" name="正方形/長方形 53"/>
            <p:cNvSpPr/>
            <p:nvPr/>
          </p:nvSpPr>
          <p:spPr>
            <a:xfrm>
              <a:off x="3711946" y="4041209"/>
              <a:ext cx="2056555" cy="12895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kumimoji="1" lang="en-US" altLang="ja-JP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NLC</a:t>
              </a:r>
              <a:r>
                <a:rPr kumimoji="1" lang="ja-JP" altLang="en-US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サービス</a:t>
              </a:r>
              <a:endParaRPr kumimoji="1" lang="ja-JP" altLang="en-US" sz="14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062145" y="4410863"/>
              <a:ext cx="1742964" cy="93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b="1"/>
            </a:p>
          </p:txBody>
        </p:sp>
      </p:grp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円柱 56"/>
          <p:cNvSpPr/>
          <p:nvPr/>
        </p:nvSpPr>
        <p:spPr>
          <a:xfrm>
            <a:off x="6180239" y="1867711"/>
            <a:ext cx="1060315" cy="65175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トレーニングモデル</a:t>
            </a:r>
            <a:endParaRPr kumimoji="1" lang="ja-JP" altLang="en-US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rot="16200000">
            <a:off x="2443634" y="3314255"/>
            <a:ext cx="1044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rot="5400000" flipV="1">
            <a:off x="4640100" y="1264598"/>
            <a:ext cx="0" cy="1468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7123" y="212401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20115" y="5255985"/>
              <a:ext cx="785466" cy="3830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166084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992222" y="515566"/>
            <a:ext cx="3813242" cy="2616739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/>
          <p:cNvGrpSpPr/>
          <p:nvPr/>
        </p:nvGrpSpPr>
        <p:grpSpPr>
          <a:xfrm>
            <a:off x="2515071" y="1589085"/>
            <a:ext cx="865766" cy="803924"/>
            <a:chOff x="2579994" y="5149404"/>
            <a:chExt cx="865766" cy="803924"/>
          </a:xfrm>
        </p:grpSpPr>
        <p:sp>
          <p:nvSpPr>
            <p:cNvPr id="61" name="角丸四角形 60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TextBox 73"/>
            <p:cNvSpPr txBox="1">
              <a:spLocks noChangeArrowheads="1"/>
            </p:cNvSpPr>
            <p:nvPr/>
          </p:nvSpPr>
          <p:spPr bwMode="auto">
            <a:xfrm>
              <a:off x="2631748" y="5289756"/>
              <a:ext cx="7622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2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deployed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4" name="円/楕円 73"/>
          <p:cNvSpPr/>
          <p:nvPr/>
        </p:nvSpPr>
        <p:spPr>
          <a:xfrm>
            <a:off x="3398124" y="1848257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85217" y="418293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6613506" y="2792254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複数書類 78"/>
          <p:cNvSpPr/>
          <p:nvPr/>
        </p:nvSpPr>
        <p:spPr>
          <a:xfrm>
            <a:off x="6092898" y="3511050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8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4511368" y="223912"/>
            <a:ext cx="3169282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sign up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58914" y="2492728"/>
            <a:ext cx="11392888" cy="9544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http://www.ibm.com/developerworks/jp/bluemix/registration.html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309679" y="1818112"/>
            <a:ext cx="5891356" cy="43088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次の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URL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へアクセスして手順に従い進めます</a:t>
            </a:r>
            <a:endParaRPr lang="ja-JP" altLang="en-US" sz="24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400418" y="4930123"/>
            <a:ext cx="9665927" cy="76328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smtClean="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パートナ様向けの</a:t>
            </a:r>
            <a:r>
              <a:rPr lang="en-US" altLang="ja-JP" sz="2400" smtClean="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Bluemix ID </a:t>
            </a:r>
            <a:r>
              <a:rPr lang="ja-JP" altLang="en-US" sz="2400" smtClean="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は発行方法、</a:t>
            </a:r>
            <a:r>
              <a:rPr lang="en-US" altLang="ja-JP" sz="2400" smtClean="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ID</a:t>
            </a:r>
            <a:r>
              <a:rPr lang="ja-JP" altLang="en-US" sz="2400" smtClean="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数などは</a:t>
            </a:r>
            <a:r>
              <a:rPr lang="en-US" altLang="ja-JP" sz="240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IBM</a:t>
            </a:r>
            <a:r>
              <a:rPr lang="ja-JP" altLang="en-US" sz="240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と調整中です。</a:t>
            </a:r>
            <a:endParaRPr lang="en-US" altLang="ja-JP" sz="2400">
              <a:solidFill>
                <a:srgbClr val="595959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>
                <a:solidFill>
                  <a:srgbClr val="595959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詳細決まり次第ご連絡いたします</a:t>
            </a:r>
            <a:endParaRPr lang="ja-JP" altLang="en-US" sz="2400" dirty="0">
              <a:solidFill>
                <a:srgbClr val="595959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9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670"/>
          <a:stretch/>
        </p:blipFill>
        <p:spPr>
          <a:xfrm>
            <a:off x="1596390" y="2116175"/>
            <a:ext cx="8999220" cy="454727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162723" y="223912"/>
            <a:ext cx="7866577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の管理コンソール（</a:t>
            </a:r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Dashboard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）表示内容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72774" y="2055709"/>
            <a:ext cx="885217" cy="496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82966" y="2055709"/>
            <a:ext cx="691721" cy="496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357058" y="953063"/>
            <a:ext cx="2031325" cy="6740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上で使用できる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ランタイムや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サービスのカタログ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75001" y="2055709"/>
            <a:ext cx="532695" cy="496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393146" y="953063"/>
            <a:ext cx="1853392" cy="2862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のドキュメント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52" idx="3"/>
          </p:cNvCxnSpPr>
          <p:nvPr/>
        </p:nvCxnSpPr>
        <p:spPr>
          <a:xfrm>
            <a:off x="2483785" y="1774827"/>
            <a:ext cx="979267" cy="1707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1"/>
          </p:cNvCxnSpPr>
          <p:nvPr/>
        </p:nvCxnSpPr>
        <p:spPr>
          <a:xfrm flipH="1">
            <a:off x="6955278" y="1096179"/>
            <a:ext cx="437868" cy="8396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507787" y="5758774"/>
            <a:ext cx="9212094" cy="90467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13" idx="2"/>
            <a:endCxn id="12" idx="0"/>
          </p:cNvCxnSpPr>
          <p:nvPr/>
        </p:nvCxnSpPr>
        <p:spPr>
          <a:xfrm>
            <a:off x="5372721" y="1627094"/>
            <a:ext cx="56106" cy="42861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940228" y="3330033"/>
            <a:ext cx="1066869" cy="106686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65638" y="3330033"/>
            <a:ext cx="1066869" cy="106686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179539" y="3330033"/>
            <a:ext cx="1066869" cy="106686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3411572" y="5077591"/>
            <a:ext cx="1324402" cy="286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使用可能メモリ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36" name="直線矢印コネクタ 35"/>
          <p:cNvCxnSpPr>
            <a:stCxn id="34" idx="3"/>
          </p:cNvCxnSpPr>
          <p:nvPr/>
        </p:nvCxnSpPr>
        <p:spPr>
          <a:xfrm flipV="1">
            <a:off x="4735974" y="4513634"/>
            <a:ext cx="205677" cy="707073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/>
          <p:cNvSpPr txBox="1">
            <a:spLocks/>
          </p:cNvSpPr>
          <p:nvPr/>
        </p:nvSpPr>
        <p:spPr>
          <a:xfrm>
            <a:off x="6174222" y="5077591"/>
            <a:ext cx="1895071" cy="286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動作中アプリケーション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1" name="直線矢印コネクタ 40"/>
          <p:cNvCxnSpPr>
            <a:stCxn id="40" idx="0"/>
            <a:endCxn id="32" idx="2"/>
          </p:cNvCxnSpPr>
          <p:nvPr/>
        </p:nvCxnSpPr>
        <p:spPr>
          <a:xfrm flipH="1" flipV="1">
            <a:off x="7099073" y="4396902"/>
            <a:ext cx="22685" cy="680689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タイトル 1"/>
          <p:cNvSpPr txBox="1">
            <a:spLocks/>
          </p:cNvSpPr>
          <p:nvPr/>
        </p:nvSpPr>
        <p:spPr>
          <a:xfrm>
            <a:off x="9043881" y="5077591"/>
            <a:ext cx="1342034" cy="286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利用中サービス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矢印コネクタ 48"/>
          <p:cNvCxnSpPr>
            <a:stCxn id="48" idx="1"/>
          </p:cNvCxnSpPr>
          <p:nvPr/>
        </p:nvCxnSpPr>
        <p:spPr>
          <a:xfrm flipH="1" flipV="1">
            <a:off x="8715983" y="4435813"/>
            <a:ext cx="327898" cy="784894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タイトル 1"/>
          <p:cNvSpPr txBox="1">
            <a:spLocks/>
          </p:cNvSpPr>
          <p:nvPr/>
        </p:nvSpPr>
        <p:spPr>
          <a:xfrm>
            <a:off x="551846" y="953063"/>
            <a:ext cx="1931939" cy="164352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運用管理機能を統合</a:t>
            </a:r>
          </a:p>
          <a:p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（このスクリーンショット）</a:t>
            </a:r>
          </a:p>
          <a:p>
            <a:endParaRPr lang="ja-JP" altLang="en-US" sz="140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1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</a:t>
            </a:r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稼働状況確認</a:t>
            </a:r>
          </a:p>
          <a:p>
            <a:r>
              <a:rPr lang="ja-JP" altLang="en-US" sz="11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</a:t>
            </a:r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インスタンス管理</a:t>
            </a:r>
          </a:p>
          <a:p>
            <a:r>
              <a:rPr lang="ja-JP" altLang="en-US" sz="11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</a:t>
            </a:r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メモリ割り当て</a:t>
            </a:r>
          </a:p>
          <a:p>
            <a:r>
              <a:rPr lang="ja-JP" altLang="en-US" sz="11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</a:t>
            </a:r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ファイル管理</a:t>
            </a:r>
          </a:p>
          <a:p>
            <a:r>
              <a:rPr lang="ja-JP" altLang="en-US" sz="11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</a:t>
            </a:r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ログ管理</a:t>
            </a:r>
            <a:endParaRPr lang="en-US" altLang="ja-JP" sz="1400" smtClean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5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804" t="8841" r="19305" b="10116"/>
          <a:stretch/>
        </p:blipFill>
        <p:spPr>
          <a:xfrm>
            <a:off x="709952" y="1198124"/>
            <a:ext cx="9720000" cy="554635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906396" y="194729"/>
            <a:ext cx="8379217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上で利用できるサービスの一覧（</a:t>
            </a:r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版の例）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05553" y="1151037"/>
            <a:ext cx="691721" cy="49611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50272" y="5856051"/>
            <a:ext cx="9844391" cy="90467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6056650" y="753646"/>
            <a:ext cx="1753300" cy="2862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CATALOG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をクリック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0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雲 58"/>
          <p:cNvSpPr/>
          <p:nvPr/>
        </p:nvSpPr>
        <p:spPr>
          <a:xfrm rot="21405825" flipV="1">
            <a:off x="4888014" y="696664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Curved Connector 94"/>
          <p:cNvCxnSpPr>
            <a:stCxn id="68631" idx="2"/>
            <a:endCxn id="68635" idx="2"/>
          </p:cNvCxnSpPr>
          <p:nvPr/>
        </p:nvCxnSpPr>
        <p:spPr bwMode="auto">
          <a:xfrm rot="16200000" flipH="1">
            <a:off x="5970502" y="2553131"/>
            <a:ext cx="13691" cy="5596380"/>
          </a:xfrm>
          <a:prstGeom prst="curvedConnector3">
            <a:avLst>
              <a:gd name="adj1" fmla="val 5961749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19012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41048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33899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906863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ソースコード等を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するためのツールの導入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494165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494165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494165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497514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495965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4988835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5110088" y="6191381"/>
            <a:ext cx="15969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繰り返し開発</a:t>
            </a:r>
            <a:endParaRPr lang="en-US" altLang="ja-JP" sz="2000" smtClean="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6" name="雲 35"/>
          <p:cNvSpPr/>
          <p:nvPr/>
        </p:nvSpPr>
        <p:spPr>
          <a:xfrm rot="21405825" flipV="1">
            <a:off x="1279052" y="696663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227635" y="1420238"/>
            <a:ext cx="1429965" cy="1225692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429271" y="2387872"/>
            <a:ext cx="99116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runtime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602287" y="1375828"/>
            <a:ext cx="1871728" cy="1163093"/>
            <a:chOff x="3711946" y="4041209"/>
            <a:chExt cx="2093163" cy="1300693"/>
          </a:xfrm>
        </p:grpSpPr>
        <p:sp>
          <p:nvSpPr>
            <p:cNvPr id="54" name="正方形/長方形 53"/>
            <p:cNvSpPr/>
            <p:nvPr/>
          </p:nvSpPr>
          <p:spPr>
            <a:xfrm>
              <a:off x="3711946" y="4041209"/>
              <a:ext cx="2056555" cy="12895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kumimoji="1" lang="en-US" altLang="ja-JP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NLC</a:t>
              </a:r>
              <a:r>
                <a:rPr kumimoji="1" lang="ja-JP" altLang="en-US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サービス</a:t>
              </a:r>
              <a:endParaRPr kumimoji="1" lang="ja-JP" altLang="en-US" sz="14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062145" y="4410863"/>
              <a:ext cx="1742964" cy="93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b="1"/>
            </a:p>
          </p:txBody>
        </p:sp>
      </p:grp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円柱 56"/>
          <p:cNvSpPr/>
          <p:nvPr/>
        </p:nvSpPr>
        <p:spPr>
          <a:xfrm>
            <a:off x="6180239" y="1867711"/>
            <a:ext cx="1060315" cy="65175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トレーニングモデル</a:t>
            </a:r>
            <a:endParaRPr kumimoji="1" lang="ja-JP" altLang="en-US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rot="16200000">
            <a:off x="2443634" y="3314255"/>
            <a:ext cx="1044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rot="5400000" flipV="1">
            <a:off x="4640100" y="1264598"/>
            <a:ext cx="0" cy="1468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7123" y="212401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20115" y="5255985"/>
              <a:ext cx="785466" cy="3830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166084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2042809" y="4105073"/>
            <a:ext cx="1857982" cy="807396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/>
          <p:cNvGrpSpPr/>
          <p:nvPr/>
        </p:nvGrpSpPr>
        <p:grpSpPr>
          <a:xfrm>
            <a:off x="2515071" y="1589085"/>
            <a:ext cx="865766" cy="803924"/>
            <a:chOff x="2579994" y="5149404"/>
            <a:chExt cx="865766" cy="803924"/>
          </a:xfrm>
        </p:grpSpPr>
        <p:sp>
          <p:nvSpPr>
            <p:cNvPr id="61" name="角丸四角形 60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TextBox 73"/>
            <p:cNvSpPr txBox="1">
              <a:spLocks noChangeArrowheads="1"/>
            </p:cNvSpPr>
            <p:nvPr/>
          </p:nvSpPr>
          <p:spPr bwMode="auto">
            <a:xfrm>
              <a:off x="2631748" y="5289756"/>
              <a:ext cx="7622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2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deployed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4" name="円/楕円 73"/>
          <p:cNvSpPr/>
          <p:nvPr/>
        </p:nvSpPr>
        <p:spPr>
          <a:xfrm>
            <a:off x="3398124" y="1848257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750345" y="4002091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8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urved Connector 94"/>
          <p:cNvCxnSpPr>
            <a:stCxn id="68631" idx="2"/>
            <a:endCxn id="68635" idx="2"/>
          </p:cNvCxnSpPr>
          <p:nvPr/>
        </p:nvCxnSpPr>
        <p:spPr bwMode="auto">
          <a:xfrm rot="5400000" flipH="1" flipV="1">
            <a:off x="5899555" y="-491437"/>
            <a:ext cx="155586" cy="5596380"/>
          </a:xfrm>
          <a:prstGeom prst="curvedConnector3">
            <a:avLst>
              <a:gd name="adj1" fmla="val -650371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6" y="630034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410489" y="888342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338991" y="2378368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768492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対応アプリ開発の流れと開発ガイドの対応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7" y="1381558"/>
            <a:ext cx="3112097" cy="398834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8" y="1381558"/>
            <a:ext cx="3112097" cy="39883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50" y="1381558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7" y="2378368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1" y="1415050"/>
            <a:ext cx="1426994" cy="9694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mtClean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100" i="1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Watson API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を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使用して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1" y="1399558"/>
            <a:ext cx="1773242" cy="11849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altLang="ja-JP" smtClean="0">
              <a:solidFill>
                <a:schemeClr val="bg1"/>
              </a:solidFill>
              <a:ea typeface="HGP創英角ｺﾞｼｯｸUB" panose="020B0900000000000000" pitchFamily="50" charset="-128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1100" dirty="0">
              <a:solidFill>
                <a:schemeClr val="bg1"/>
              </a:solidFill>
              <a:ea typeface="HGP創英角ｺﾞｼｯｸUB" panose="020B0900000000000000" pitchFamily="50" charset="-128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トレーニングデータを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使用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してトレーニング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モデルを作成する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3" y="1428741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5178892" y="2801769"/>
            <a:ext cx="15969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繰り返し開発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" name="ホームベース 44"/>
          <p:cNvSpPr/>
          <p:nvPr/>
        </p:nvSpPr>
        <p:spPr>
          <a:xfrm rot="16200000">
            <a:off x="2619235" y="2896137"/>
            <a:ext cx="2247529" cy="3428751"/>
          </a:xfrm>
          <a:prstGeom prst="homePlate">
            <a:avLst>
              <a:gd name="adj" fmla="val 28209"/>
            </a:avLst>
          </a:prstGeom>
          <a:solidFill>
            <a:srgbClr val="0433FF">
              <a:alpha val="10196"/>
            </a:srgbClr>
          </a:solidFill>
          <a:ln w="38100">
            <a:solidFill>
              <a:srgbClr val="043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58" name="ホームベース 57"/>
          <p:cNvSpPr/>
          <p:nvPr/>
        </p:nvSpPr>
        <p:spPr>
          <a:xfrm rot="16200000">
            <a:off x="6645929" y="2474203"/>
            <a:ext cx="2247529" cy="4272620"/>
          </a:xfrm>
          <a:prstGeom prst="homePlate">
            <a:avLst>
              <a:gd name="adj" fmla="val 28209"/>
            </a:avLst>
          </a:prstGeom>
          <a:solidFill>
            <a:srgbClr val="0433FF">
              <a:alpha val="10196"/>
            </a:srgbClr>
          </a:solidFill>
          <a:ln w="38100">
            <a:solidFill>
              <a:srgbClr val="043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61" name="タイトル 1"/>
          <p:cNvSpPr txBox="1">
            <a:spLocks/>
          </p:cNvSpPr>
          <p:nvPr/>
        </p:nvSpPr>
        <p:spPr>
          <a:xfrm>
            <a:off x="6097670" y="4080674"/>
            <a:ext cx="3628301" cy="147732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smtClean="0">
                <a:solidFill>
                  <a:srgbClr val="0433FF"/>
                </a:solidFill>
                <a:ea typeface="HGP創英角ｺﾞｼｯｸUB" panose="020B0900000000000000" pitchFamily="50" charset="-128"/>
              </a:rPr>
              <a:t>●</a:t>
            </a:r>
            <a:r>
              <a:rPr lang="ja-JP" altLang="en-US" sz="1600">
                <a:solidFill>
                  <a:srgbClr val="0433FF"/>
                </a:solidFill>
                <a:ea typeface="HGP創英角ｺﾞｼｯｸUB" panose="020B0900000000000000" pitchFamily="50" charset="-128"/>
              </a:rPr>
              <a:t>　</a:t>
            </a:r>
            <a:r>
              <a:rPr lang="en-US" altLang="ja-JP" sz="1600">
                <a:solidFill>
                  <a:srgbClr val="0433FF"/>
                </a:solidFill>
                <a:ea typeface="HGP創英角ｺﾞｼｯｸUB" panose="020B0900000000000000" pitchFamily="50" charset="-128"/>
              </a:rPr>
              <a:t> </a:t>
            </a:r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サービスの使い方</a:t>
            </a:r>
            <a:endParaRPr lang="en-US" altLang="ja-JP" sz="16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　　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NLC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API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リファレンスの説明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ja-JP" altLang="en-US" sz="140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今後対応予定</a:t>
            </a:r>
            <a:endParaRPr lang="en-US" altLang="ja-JP" sz="140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Retrive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and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Rank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）サービスの使い方</a:t>
            </a:r>
            <a:endParaRPr lang="en-US" altLang="ja-JP" sz="1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Dialog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サービスの使い方</a:t>
            </a:r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2075948" y="4018756"/>
            <a:ext cx="3307441" cy="150861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●</a:t>
            </a:r>
            <a:r>
              <a:rPr lang="ja-JP" altLang="en-US" sz="16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　</a:t>
            </a:r>
            <a:r>
              <a:rPr lang="en-US" altLang="ja-JP" sz="16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 </a:t>
            </a:r>
            <a:r>
              <a:rPr lang="ja-JP" altLang="en-US" sz="16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アプリ開発環境について</a:t>
            </a:r>
            <a:endParaRPr lang="en-US" altLang="ja-JP" sz="1600" smtClean="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</a:endParaRPr>
          </a:p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　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Watson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対応アプリの開発で利用する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HGPｺﾞｼｯｸM" panose="020B0600000000000000" pitchFamily="50" charset="-128"/>
            </a:endParaRPr>
          </a:p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　環境について説明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HGPｺﾞｼｯｸM" panose="020B0600000000000000" pitchFamily="50" charset="-128"/>
            </a:endParaRPr>
          </a:p>
          <a:p>
            <a:endParaRPr lang="en-US" altLang="ja-JP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HGPｺﾞｼｯｸM" panose="020B0600000000000000" pitchFamily="50" charset="-128"/>
            </a:endParaRPr>
          </a:p>
          <a:p>
            <a:r>
              <a:rPr lang="ja-JP" altLang="en-US" sz="12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●</a:t>
            </a:r>
            <a:r>
              <a:rPr lang="ja-JP" altLang="en-US" sz="16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　</a:t>
            </a:r>
            <a:r>
              <a:rPr lang="ja-JP" altLang="en-US" sz="16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600" b="1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Watson</a:t>
            </a:r>
            <a:r>
              <a:rPr lang="ja-JP" altLang="en-US" sz="16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</a:rPr>
              <a:t>アプリの開発例について</a:t>
            </a:r>
            <a:endParaRPr lang="en-US" altLang="ja-JP" sz="1600" smtClean="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</a:endParaRPr>
          </a:p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　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Watson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サービスを使用した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HGPｺﾞｼｯｸM" panose="020B0600000000000000" pitchFamily="50" charset="-128"/>
            </a:endParaRPr>
          </a:p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GPｺﾞｼｯｸM" panose="020B0600000000000000" pitchFamily="50" charset="-128"/>
              </a:rPr>
              <a:t>　　サンプルアプリを例に説明</a:t>
            </a:r>
            <a:endParaRPr lang="en-US" altLang="ja-JP" sz="14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  <p:sp>
        <p:nvSpPr>
          <p:cNvPr id="23" name="TextBox 43"/>
          <p:cNvSpPr txBox="1">
            <a:spLocks noChangeArrowheads="1"/>
          </p:cNvSpPr>
          <p:nvPr/>
        </p:nvSpPr>
        <p:spPr bwMode="auto">
          <a:xfrm>
            <a:off x="2010334" y="5830856"/>
            <a:ext cx="7931108" cy="421088"/>
          </a:xfrm>
          <a:prstGeom prst="rect">
            <a:avLst/>
          </a:prstGeom>
          <a:solidFill>
            <a:srgbClr val="0433FF"/>
          </a:solidFill>
          <a:ln>
            <a:noFill/>
          </a:ln>
          <a:extLst/>
        </p:spPr>
        <p:txBody>
          <a:bodyPr vert="horz" wrap="non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開発ガイド</a:t>
            </a:r>
            <a:endParaRPr lang="en-US" altLang="ja-JP" sz="200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077808" y="4046865"/>
            <a:ext cx="336401" cy="336401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16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2077808" y="4816122"/>
            <a:ext cx="336401" cy="336401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</a:p>
        </p:txBody>
      </p:sp>
      <p:sp>
        <p:nvSpPr>
          <p:cNvPr id="26" name="円/楕円 25"/>
          <p:cNvSpPr/>
          <p:nvPr/>
        </p:nvSpPr>
        <p:spPr>
          <a:xfrm>
            <a:off x="6076494" y="4085570"/>
            <a:ext cx="336401" cy="336401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8608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946102" y="223912"/>
            <a:ext cx="8299837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ローカルへ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Cloud Foundry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コマンドラインツールを導入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487270" y="874602"/>
            <a:ext cx="8635697" cy="65146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IBM Bluemix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</a:t>
            </a:r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Cloud Foundry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ベースとしており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のデプロイ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や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管理に</a:t>
            </a:r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Cloud Foundry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のコマンドライン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・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インターフェースを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endParaRPr lang="ja-JP" altLang="en-US" sz="20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670838" y="1976583"/>
            <a:ext cx="2904386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1. 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インストーラの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ダウンロード</a:t>
            </a:r>
            <a:endParaRPr lang="ja-JP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2283680" y="2326777"/>
            <a:ext cx="4661502" cy="67762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https</a:t>
            </a:r>
            <a:r>
              <a:rPr lang="en-US" altLang="ja-JP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://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github.com/cloudfoundry/cli#downloads</a:t>
            </a:r>
          </a:p>
          <a:p>
            <a:endParaRPr lang="en-US" altLang="ja-JP" sz="14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HGPｺﾞｼｯｸM" panose="020B0600000000000000" pitchFamily="50" charset="-128"/>
              <a:cs typeface="Consolas" panose="020B0609020204030204" pitchFamily="49" charset="0"/>
            </a:endParaRPr>
          </a:p>
          <a:p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※Windows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、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Mac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HGPｺﾞｼｯｸM" panose="020B0600000000000000" pitchFamily="50" charset="-128"/>
                <a:cs typeface="Consolas" panose="020B0609020204030204" pitchFamily="49" charset="0"/>
              </a:rPr>
              <a:t>等、ローカルの環境に合わせて入手します</a:t>
            </a: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HGPｺﾞｼｯｸM" panose="020B0600000000000000" pitchFamily="50" charset="-128"/>
              <a:cs typeface="Consolas" panose="020B0609020204030204" pitchFamily="49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670838" y="3250907"/>
            <a:ext cx="1595309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2. 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インストール</a:t>
            </a:r>
            <a:endParaRPr lang="ja-JP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283680" y="3640013"/>
            <a:ext cx="5139548" cy="53963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ダウンロードした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インストーラを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実行し、ウィザードに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従って</a:t>
            </a:r>
            <a:endParaRPr lang="en-US" altLang="ja-JP" sz="16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インストールする。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入力項目は全て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デフォルト。</a:t>
            </a:r>
            <a:endParaRPr lang="en-US" altLang="ja-JP" sz="16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1670838" y="4536861"/>
            <a:ext cx="2621230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3. cf 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コマンドの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動作確認</a:t>
            </a:r>
            <a:endParaRPr lang="ja-JP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283680" y="4925967"/>
            <a:ext cx="6348613" cy="76123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cf 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が使用可能になっていることを確認するために、コマンド・プロンプト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を</a:t>
            </a:r>
            <a:endParaRPr lang="en-US" altLang="ja-JP" sz="16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起動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して「</a:t>
            </a:r>
            <a:r>
              <a:rPr lang="en-US" altLang="ja-JP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cf -v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」を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実行する</a:t>
            </a:r>
            <a:r>
              <a:rPr lang="en-US" altLang="ja-JP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 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。正常であれば、インストールされて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いる</a:t>
            </a:r>
            <a:endParaRPr lang="en-US" altLang="ja-JP" sz="16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バージョン</a:t>
            </a: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が</a:t>
            </a:r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HGPｺﾞｼｯｸM" panose="020B0600000000000000" pitchFamily="50" charset="-128"/>
              </a:rPr>
              <a:t>表示される。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HGPｺﾞｼｯｸM" panose="020B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3672" y="5684337"/>
            <a:ext cx="4412974" cy="8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2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2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</a:t>
            </a:r>
            <a:r>
              <a:rPr kumimoji="1" lang="en-US" altLang="ja-JP" sz="4000" smtClean="0">
                <a:solidFill>
                  <a:schemeClr val="bg1"/>
                </a:solidFill>
              </a:rPr>
              <a:t>Node.js</a:t>
            </a:r>
            <a:r>
              <a:rPr kumimoji="1" lang="en-US" altLang="ja-JP" sz="2800" smtClean="0">
                <a:solidFill>
                  <a:schemeClr val="bg1"/>
                </a:solidFill>
              </a:rPr>
              <a:t>※</a:t>
            </a:r>
            <a:r>
              <a:rPr kumimoji="1" lang="ja-JP" altLang="en-US" sz="4000" smtClean="0">
                <a:solidFill>
                  <a:schemeClr val="bg1"/>
                </a:solidFill>
              </a:rPr>
              <a:t>で開発する場合の</a:t>
            </a:r>
            <a:r>
              <a:rPr kumimoji="1" lang="en-US" altLang="ja-JP" sz="4000" smtClean="0">
                <a:solidFill>
                  <a:schemeClr val="bg1"/>
                </a:solidFill>
              </a:rPr>
              <a:t>Bluemix</a:t>
            </a:r>
            <a:r>
              <a:rPr kumimoji="1" lang="ja-JP" altLang="en-US" sz="4000" smtClean="0">
                <a:solidFill>
                  <a:schemeClr val="bg1"/>
                </a:solidFill>
              </a:rPr>
              <a:t>の使いかた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87806" y="2533331"/>
            <a:ext cx="7416389" cy="164352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2800" smtClean="0">
                <a:solidFill>
                  <a:schemeClr val="bg1"/>
                </a:solidFill>
                <a:ea typeface="HGPｺﾞｼｯｸM" panose="020B0600000000000000" pitchFamily="50" charset="-128"/>
              </a:rPr>
              <a:t>Bluemix</a:t>
            </a: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上のアプリ実行環境を構築する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アプリが利用する</a:t>
            </a:r>
            <a:r>
              <a:rPr lang="en-US" altLang="ja-JP" sz="2800">
                <a:solidFill>
                  <a:schemeClr val="bg1"/>
                </a:solidFill>
                <a:ea typeface="HGPｺﾞｼｯｸM" panose="020B0600000000000000" pitchFamily="50" charset="-128"/>
              </a:rPr>
              <a:t>Watson</a:t>
            </a: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サービスを追加する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コーディングの開始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2800">
                <a:solidFill>
                  <a:schemeClr val="bg1"/>
                </a:solidFill>
                <a:ea typeface="HGPｺﾞｼｯｸM" panose="020B0600000000000000" pitchFamily="50" charset="-128"/>
              </a:rPr>
              <a:t>アプリケーションの</a:t>
            </a:r>
            <a:r>
              <a:rPr lang="en-US" altLang="ja-JP" sz="2800">
                <a:solidFill>
                  <a:schemeClr val="bg1"/>
                </a:solidFill>
                <a:ea typeface="HGPｺﾞｼｯｸM" panose="020B0600000000000000" pitchFamily="50" charset="-128"/>
              </a:rPr>
              <a:t>deploy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0" y="5436072"/>
            <a:ext cx="12192000" cy="1421928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各言語での使用例の詳細については、こちらを参照ください</a:t>
            </a:r>
            <a:r>
              <a:rPr lang="ja-JP" altLang="en-US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。</a:t>
            </a:r>
            <a:endParaRPr lang="en-US" altLang="ja-JP" sz="240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HGPｺﾞｼｯｸM" panose="020B0600000000000000" pitchFamily="50" charset="-128"/>
            </a:endParaRPr>
          </a:p>
          <a:p>
            <a:pPr marL="360363"/>
            <a:r>
              <a:rPr lang="ja-JP" altLang="en-US" sz="16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●</a:t>
            </a:r>
            <a:r>
              <a:rPr lang="ja-JP" altLang="en-US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 </a:t>
            </a:r>
            <a:r>
              <a:rPr lang="en-US" altLang="ja-JP" sz="2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Node.js</a:t>
            </a:r>
            <a:r>
              <a:rPr lang="en-US" altLang="ja-JP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	</a:t>
            </a:r>
            <a:r>
              <a:rPr lang="en-US" altLang="ja-JP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http://www.ibm.com/developerworks/jp/cloud/library/j_cl-bluemix-nodejs-app/</a:t>
            </a:r>
            <a:endParaRPr lang="en-US" altLang="ja-JP" sz="24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HGPｺﾞｼｯｸM" panose="020B0600000000000000" pitchFamily="50" charset="-128"/>
            </a:endParaRPr>
          </a:p>
          <a:p>
            <a:pPr marL="360363"/>
            <a:r>
              <a:rPr lang="ja-JP" altLang="en-US" sz="16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●</a:t>
            </a:r>
            <a:r>
              <a:rPr lang="ja-JP" altLang="en-US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 </a:t>
            </a:r>
            <a:r>
              <a:rPr lang="en-US" altLang="ja-JP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Java</a:t>
            </a:r>
            <a:r>
              <a:rPr lang="en-US" altLang="ja-JP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	</a:t>
            </a:r>
            <a:r>
              <a:rPr lang="en-US" altLang="ja-JP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http://www.ibm.com/developerworks/jp/cloud/library/j_cl-bluemix-java-app</a:t>
            </a:r>
            <a:r>
              <a:rPr lang="en-US" altLang="ja-JP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/</a:t>
            </a:r>
            <a:endParaRPr lang="en-US" altLang="ja-JP" sz="24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HGPｺﾞｼｯｸM" panose="020B0600000000000000" pitchFamily="50" charset="-128"/>
            </a:endParaRPr>
          </a:p>
          <a:p>
            <a:pPr marL="360363"/>
            <a:r>
              <a:rPr lang="ja-JP" altLang="en-US" sz="16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●</a:t>
            </a:r>
            <a:r>
              <a:rPr lang="ja-JP" altLang="en-US" sz="24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 </a:t>
            </a:r>
            <a:r>
              <a:rPr lang="en-US" altLang="ja-JP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Ruby</a:t>
            </a:r>
            <a:r>
              <a:rPr lang="en-US" altLang="ja-JP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HGPｺﾞｼｯｸM" panose="020B0600000000000000" pitchFamily="50" charset="-128"/>
              </a:rPr>
              <a:t>	</a:t>
            </a:r>
            <a:r>
              <a:rPr lang="en-US" altLang="ja-JP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ｺﾞｼｯｸM" panose="020B0600000000000000" pitchFamily="50" charset="-128"/>
              </a:rPr>
              <a:t>http://www.ibm.com/developerworks/jp/cloud/library/cl-blograils-app/</a:t>
            </a:r>
            <a:endParaRPr lang="en-US" altLang="ja-JP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4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608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596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6986007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今回例として作成するアプリケーションの設定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2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608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596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433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5594801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上のアプリ実行環境を構築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1326981" y="1536762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379530" y="223912"/>
            <a:ext cx="7646820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① </a:t>
            </a:r>
            <a:r>
              <a:rPr lang="en-US" altLang="ja-JP" sz="28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上のアプリ実行環境を構築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1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692021" y="983516"/>
            <a:ext cx="10807959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管理サイト上部にあるメニューの ”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CATALOG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 にて作成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するアプリケーションの実行環境を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選択する。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Runtimes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カテゴリ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から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、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Node.js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実行環境で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ある 「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SDK for Node.js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」 を選択する。</a:t>
            </a:r>
            <a:endParaRPr lang="ja-JP" altLang="en-US" sz="1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2442" y="2432654"/>
            <a:ext cx="7648575" cy="3429001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076552" y="2308416"/>
            <a:ext cx="858726" cy="72555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63777" y="3461355"/>
            <a:ext cx="1286110" cy="146105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547708" y="3590563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027582" y="3453954"/>
            <a:ext cx="1739348" cy="75029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2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576" y="2877379"/>
            <a:ext cx="10548000" cy="3310449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379530" y="223912"/>
            <a:ext cx="7646820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① </a:t>
            </a:r>
            <a:r>
              <a:rPr lang="en-US" altLang="ja-JP" sz="28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上のアプリ実行環境を構築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2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425476" y="983516"/>
            <a:ext cx="7256089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アプリケーション名とホスト名を指定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して “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CREATE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 ボタン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クリックする。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30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秒ほどでインスタンスの作成および起動が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完了する。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93386" y="3300425"/>
            <a:ext cx="2588135" cy="106094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8869085" y="5477096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9338679" y="1779915"/>
            <a:ext cx="1737976" cy="4801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任意</a:t>
            </a:r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指定できるが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重複する名称は不可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2"/>
            <a:endCxn id="20" idx="0"/>
          </p:cNvCxnSpPr>
          <p:nvPr/>
        </p:nvCxnSpPr>
        <p:spPr>
          <a:xfrm flipH="1">
            <a:off x="9887454" y="2260046"/>
            <a:ext cx="320213" cy="1040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9290536" y="5417813"/>
            <a:ext cx="1069422" cy="5257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715980" y="3570053"/>
            <a:ext cx="1731524" cy="17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000" b="1" smtClean="0">
                <a:solidFill>
                  <a:sysClr val="windowText" lastClr="000000"/>
                </a:solidFill>
              </a:rPr>
              <a:t> ECOAPP2015</a:t>
            </a:r>
            <a:endParaRPr kumimoji="1" lang="ja-JP" alt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715980" y="4066164"/>
            <a:ext cx="1731524" cy="17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000" b="1" smtClean="0">
                <a:solidFill>
                  <a:sysClr val="windowText" lastClr="000000"/>
                </a:solidFill>
              </a:rPr>
              <a:t> ECOAPP2015</a:t>
            </a:r>
            <a:endParaRPr kumimoji="1" lang="ja-JP" alt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0178948" y="4024956"/>
            <a:ext cx="1999265" cy="6047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ホスト名</a:t>
            </a:r>
            <a:endParaRPr lang="en-US" altLang="ja-JP" sz="140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10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1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1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URL</a:t>
            </a:r>
            <a:r>
              <a:rPr lang="ja-JP" altLang="en-US" sz="1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の一部となる）</a:t>
            </a:r>
            <a:endParaRPr lang="en-US" altLang="ja-JP" sz="120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178948" y="3525923"/>
            <a:ext cx="1534695" cy="28982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アプリケーション名</a:t>
            </a:r>
            <a:endParaRPr lang="en-US" altLang="ja-JP" sz="140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6299930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アプリが利用する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サービスの設定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433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3307403" y="1469132"/>
            <a:ext cx="4610912" cy="1167321"/>
          </a:xfrm>
          <a:prstGeom prst="roundRect">
            <a:avLst>
              <a:gd name="adj" fmla="val 8753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7719361" y="1313633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4" name="図形グループ 53"/>
          <p:cNvGrpSpPr/>
          <p:nvPr/>
        </p:nvGrpSpPr>
        <p:grpSpPr>
          <a:xfrm>
            <a:off x="1946153" y="1364798"/>
            <a:ext cx="411157" cy="405183"/>
            <a:chOff x="9145999" y="871229"/>
            <a:chExt cx="603033" cy="594271"/>
          </a:xfrm>
        </p:grpSpPr>
        <p:sp>
          <p:nvSpPr>
            <p:cNvPr id="55" name="円/楕円 54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56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0272" y="1862965"/>
            <a:ext cx="9791700" cy="454342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619596" y="223912"/>
            <a:ext cx="895289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②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サービスを利用するための設定をする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1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240047" y="5337314"/>
            <a:ext cx="2439049" cy="57646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902133" y="3269341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33474" y="983516"/>
            <a:ext cx="10725052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管理サイト上部にあるメニューの ”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DASHBOARD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 をクリック、アプリの概要（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Overview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）を表示する。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ADD A SERVICE OR API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”をクリックする。</a:t>
            </a:r>
            <a:endParaRPr lang="ja-JP" altLang="en-US" sz="1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967221" y="1712068"/>
            <a:ext cx="858726" cy="72555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854103" y="2568107"/>
            <a:ext cx="2898842" cy="309372"/>
          </a:xfrm>
          <a:prstGeom prst="rect">
            <a:avLst/>
          </a:prstGeom>
          <a:solidFill>
            <a:srgbClr val="2D3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000" smtClean="0">
                <a:solidFill>
                  <a:schemeClr val="bg1"/>
                </a:solidFill>
              </a:rPr>
              <a:t> ECOAPP2015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85881" y="2895605"/>
            <a:ext cx="2571345" cy="309372"/>
          </a:xfrm>
          <a:prstGeom prst="rect">
            <a:avLst/>
          </a:prstGeom>
          <a:solidFill>
            <a:srgbClr val="2D3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600" u="sng" smtClean="0">
                <a:solidFill>
                  <a:schemeClr val="bg1"/>
                </a:solidFill>
              </a:rPr>
              <a:t> ECOAPP2015.mybluemix.net</a:t>
            </a:r>
            <a:endParaRPr kumimoji="1" lang="ja-JP" altLang="en-US" sz="1600" u="sng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65635" y="2983154"/>
            <a:ext cx="2201693" cy="309372"/>
          </a:xfrm>
          <a:prstGeom prst="rect">
            <a:avLst/>
          </a:prstGeom>
          <a:solidFill>
            <a:srgbClr val="192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200" b="1" smtClean="0">
                <a:solidFill>
                  <a:schemeClr val="bg1"/>
                </a:solidFill>
              </a:rPr>
              <a:t> ECOAPP2015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8500" t="23565" r="9457" b="6986"/>
          <a:stretch/>
        </p:blipFill>
        <p:spPr>
          <a:xfrm>
            <a:off x="2472000" y="2229797"/>
            <a:ext cx="9720000" cy="4628203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619595" y="223912"/>
            <a:ext cx="8952900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②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サービスを利用するための設定をする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2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077898" y="805779"/>
            <a:ext cx="6036204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追加するサービスを指定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し、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CREATE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” ボタン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クリックする。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30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秒ほど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でサービスの追加が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完了する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。</a:t>
            </a:r>
            <a:endParaRPr lang="ja-JP" altLang="en-US" sz="18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9830432" y="4746888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679294" y="3560323"/>
            <a:ext cx="2309840" cy="49145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17500" t="20666" r="42913" b="36028"/>
          <a:stretch/>
        </p:blipFill>
        <p:spPr>
          <a:xfrm>
            <a:off x="403698" y="1620078"/>
            <a:ext cx="4010400" cy="246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正方形/長方形 14"/>
          <p:cNvSpPr/>
          <p:nvPr/>
        </p:nvSpPr>
        <p:spPr>
          <a:xfrm>
            <a:off x="1607866" y="2824194"/>
            <a:ext cx="1007814" cy="115040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9058057" y="1498446"/>
            <a:ext cx="2650084" cy="4801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サービス名は任意</a:t>
            </a:r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指定できるが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重複する名称は不可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327805" y="4714672"/>
            <a:ext cx="1072378" cy="49145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931940" y="3326862"/>
            <a:ext cx="1731524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000" b="1" smtClean="0">
                <a:solidFill>
                  <a:sysClr val="windowText" lastClr="000000"/>
                </a:solidFill>
              </a:rPr>
              <a:t> ECOAPP2015</a:t>
            </a:r>
            <a:endParaRPr kumimoji="1" lang="ja-JP" alt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95267" y="4187759"/>
            <a:ext cx="2310312" cy="6463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今回は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サービスを追加</a:t>
            </a:r>
            <a:endParaRPr lang="ja-JP" altLang="en-US" sz="20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931940" y="3754879"/>
            <a:ext cx="1731524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000" b="1" smtClean="0">
                <a:solidFill>
                  <a:sysClr val="windowText" lastClr="000000"/>
                </a:solidFill>
              </a:rPr>
              <a:t> ECONLC2015</a:t>
            </a:r>
            <a:endParaRPr kumimoji="1" lang="ja-JP" altLang="en-US" sz="1000" b="1">
              <a:solidFill>
                <a:sysClr val="windowText" lastClr="000000"/>
              </a:solidFill>
            </a:endParaRPr>
          </a:p>
        </p:txBody>
      </p:sp>
      <p:cxnSp>
        <p:nvCxnSpPr>
          <p:cNvPr id="16" name="直線矢印コネクタ 15"/>
          <p:cNvCxnSpPr>
            <a:stCxn id="12" idx="2"/>
            <a:endCxn id="11" idx="0"/>
          </p:cNvCxnSpPr>
          <p:nvPr/>
        </p:nvCxnSpPr>
        <p:spPr>
          <a:xfrm>
            <a:off x="10383099" y="1978577"/>
            <a:ext cx="451115" cy="158174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23931" y="3492297"/>
            <a:ext cx="9440965" cy="2673626"/>
            <a:chOff x="2623931" y="3101009"/>
            <a:chExt cx="9440965" cy="267362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3"/>
            <a:srcRect l="25260" t="41072" r="4501" b="23565"/>
            <a:stretch/>
          </p:blipFill>
          <p:spPr>
            <a:xfrm>
              <a:off x="2623931" y="3101009"/>
              <a:ext cx="9440965" cy="2673626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5073" y="4596319"/>
              <a:ext cx="3830266" cy="364787"/>
            </a:xfrm>
            <a:prstGeom prst="rect">
              <a:avLst/>
            </a:prstGeom>
          </p:spPr>
        </p:pic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90" y="3584498"/>
            <a:ext cx="2308945" cy="2698060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633222" y="223912"/>
            <a:ext cx="892564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②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サービスを利用するための設定をする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3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518209" y="923882"/>
            <a:ext cx="9155583" cy="128342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サービスが追加されるとそのサービスに関連した環境変数が生成される。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サービス呼出しに必要な認証情報は環境変数 （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VCAP_SERVICES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 にセットされる。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アプリは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から環境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変数の値を取得して、サービスに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アクセスする。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8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40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smtClea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環境変数の取得方法は本ガイド後半の 「サンプルアプリによる開発例」 のセクションで説明</a:t>
            </a:r>
            <a:endParaRPr lang="ja-JP" altLang="en-US" sz="1100">
              <a:solidFill>
                <a:sysClr val="windowText" lastClr="00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0" y="4262052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4234" y="2772335"/>
            <a:ext cx="9584717" cy="66032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306192" y="4603365"/>
            <a:ext cx="5828080" cy="90467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546371" y="6325547"/>
            <a:ext cx="4017446" cy="2862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</a:t>
            </a:r>
            <a:r>
              <a:rPr lang="en-US" altLang="ja-JP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URL</a:t>
            </a:r>
            <a:r>
              <a:rPr lang="ja-JP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、ユーザ名、パスワードがセットされる</a:t>
            </a:r>
            <a:endParaRPr lang="en-US" altLang="ja-JP" sz="14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0" idx="0"/>
            <a:endCxn id="20" idx="2"/>
          </p:cNvCxnSpPr>
          <p:nvPr/>
        </p:nvCxnSpPr>
        <p:spPr>
          <a:xfrm flipH="1" flipV="1">
            <a:off x="6220232" y="5508036"/>
            <a:ext cx="1334862" cy="817511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 txBox="1">
            <a:spLocks/>
          </p:cNvSpPr>
          <p:nvPr/>
        </p:nvSpPr>
        <p:spPr>
          <a:xfrm>
            <a:off x="265290" y="2964532"/>
            <a:ext cx="3669476" cy="3779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管理サイトでの表示内容例</a:t>
            </a:r>
            <a:endParaRPr lang="ja-JP" altLang="en-US" sz="1400">
              <a:solidFill>
                <a:sysClr val="windowText" lastClr="00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5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1721796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4800" smtClean="0">
                <a:solidFill>
                  <a:schemeClr val="bg1"/>
                </a:solidFill>
              </a:rPr>
              <a:t>アプリ開発の全体像</a:t>
            </a:r>
            <a:endParaRPr kumimoji="1" lang="ja-JP" altLang="en-US" sz="48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2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rgbClr val="0433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892629"/>
          </a:xfrm>
          <a:prstGeom prst="roundRect">
            <a:avLst>
              <a:gd name="adj" fmla="val 9700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7479732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アプリのひな型をダウンロードしコーディングを開始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1809847" y="4013752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1955290" y="1373935"/>
            <a:ext cx="411157" cy="405183"/>
            <a:chOff x="9145999" y="871229"/>
            <a:chExt cx="603033" cy="594271"/>
          </a:xfrm>
        </p:grpSpPr>
        <p:sp>
          <p:nvSpPr>
            <p:cNvPr id="54" name="円/楕円 53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図形グループ 56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1" name="直線コネクタ 60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図形グループ 63"/>
          <p:cNvGrpSpPr/>
          <p:nvPr/>
        </p:nvGrpSpPr>
        <p:grpSpPr>
          <a:xfrm>
            <a:off x="5625382" y="1371016"/>
            <a:ext cx="411157" cy="405183"/>
            <a:chOff x="9145999" y="871229"/>
            <a:chExt cx="603033" cy="594271"/>
          </a:xfrm>
        </p:grpSpPr>
        <p:sp>
          <p:nvSpPr>
            <p:cNvPr id="73" name="円/楕円 72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図形グループ 73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3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18190" t="22225" r="18865" b="8322"/>
          <a:stretch/>
        </p:blipFill>
        <p:spPr>
          <a:xfrm>
            <a:off x="2821444" y="1731747"/>
            <a:ext cx="8259418" cy="5126253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791829" y="223912"/>
            <a:ext cx="8608447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③ ひな型をダウンロードしてコーディングの開始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1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786775" y="866781"/>
            <a:ext cx="8618450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Node.js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については、現時点では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Eclipse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のプロジェクトファイル形式での提供がないため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CF Command Line Interface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版を入手する。</a:t>
            </a:r>
            <a:endParaRPr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98723" y="6023113"/>
            <a:ext cx="2782956" cy="834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31284" y="1593903"/>
            <a:ext cx="2478086" cy="13049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3011"/>
          <a:stretch/>
        </p:blipFill>
        <p:spPr>
          <a:xfrm>
            <a:off x="188053" y="1731747"/>
            <a:ext cx="2642698" cy="4543426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75627" y="4576368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3686" y="2866422"/>
            <a:ext cx="2201693" cy="309372"/>
          </a:xfrm>
          <a:prstGeom prst="rect">
            <a:avLst/>
          </a:prstGeom>
          <a:solidFill>
            <a:srgbClr val="192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200" b="1" smtClean="0">
                <a:solidFill>
                  <a:schemeClr val="bg1"/>
                </a:solidFill>
              </a:rPr>
              <a:t> ECOAPP2015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86904" y="3213372"/>
            <a:ext cx="2201693" cy="309372"/>
          </a:xfrm>
          <a:prstGeom prst="rect">
            <a:avLst/>
          </a:prstGeom>
          <a:solidFill>
            <a:srgbClr val="192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200" b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Overview</a:t>
            </a:r>
            <a:endParaRPr kumimoji="1" lang="ja-JP" altLang="en-US" sz="1200" b="1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86904" y="4662797"/>
            <a:ext cx="2201693" cy="309372"/>
          </a:xfrm>
          <a:prstGeom prst="rect">
            <a:avLst/>
          </a:prstGeom>
          <a:solidFill>
            <a:srgbClr val="192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200" b="1" smtClean="0">
                <a:solidFill>
                  <a:schemeClr val="bg1"/>
                </a:solidFill>
              </a:rPr>
              <a:t> Start Coding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4791" y="4615963"/>
            <a:ext cx="1810120" cy="4229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791826" y="223912"/>
            <a:ext cx="8608447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③ ひな型をダウンロードしてコーディングの開始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 STEP 2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409621" y="983516"/>
            <a:ext cx="9372759" cy="10895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からダウンロード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した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ZIP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ファイル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Node.js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のソースコードが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含まれて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いる。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アプリケーションに合わせて必要なファイル （ 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app.js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など ） を編集する。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8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具体的なコーディング例については 「アプリ開発ガイド</a:t>
            </a:r>
            <a:r>
              <a:rPr lang="en-US" altLang="ja-JP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-Watson</a:t>
            </a:r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アプリ開発例」 で説明します。</a:t>
            </a:r>
            <a:endParaRPr lang="ja-JP" altLang="en-US" sz="14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1424" y="2736222"/>
            <a:ext cx="7936213" cy="35575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1966351" y="3987130"/>
            <a:ext cx="1789236" cy="36867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1311040" y="3934342"/>
            <a:ext cx="417444" cy="4770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79474" y="3101768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754796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アプリのソースコードを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runtime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へ反映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solidFill>
              <a:srgbClr val="0433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 rot="16200000">
            <a:off x="2300598" y="2957207"/>
            <a:ext cx="1245141" cy="447473"/>
          </a:xfrm>
          <a:prstGeom prst="rightArrow">
            <a:avLst/>
          </a:prstGeom>
          <a:solidFill>
            <a:srgbClr val="04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2248288" y="3011066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1955290" y="1373935"/>
            <a:ext cx="411157" cy="405183"/>
            <a:chOff x="9145999" y="871229"/>
            <a:chExt cx="603033" cy="594271"/>
          </a:xfrm>
        </p:grpSpPr>
        <p:sp>
          <p:nvSpPr>
            <p:cNvPr id="57" name="円/楕円 56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図形グループ 59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図形グループ 69"/>
          <p:cNvGrpSpPr/>
          <p:nvPr/>
        </p:nvGrpSpPr>
        <p:grpSpPr>
          <a:xfrm>
            <a:off x="5643656" y="1371016"/>
            <a:ext cx="411157" cy="405183"/>
            <a:chOff x="9145999" y="871229"/>
            <a:chExt cx="603033" cy="594271"/>
          </a:xfrm>
        </p:grpSpPr>
        <p:sp>
          <p:nvSpPr>
            <p:cNvPr id="73" name="円/楕円 72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図形グループ 73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図形グループ 86"/>
          <p:cNvGrpSpPr/>
          <p:nvPr/>
        </p:nvGrpSpPr>
        <p:grpSpPr>
          <a:xfrm>
            <a:off x="2445754" y="3974887"/>
            <a:ext cx="411157" cy="405183"/>
            <a:chOff x="9145999" y="871229"/>
            <a:chExt cx="603033" cy="594271"/>
          </a:xfrm>
        </p:grpSpPr>
        <p:sp>
          <p:nvSpPr>
            <p:cNvPr id="88" name="円/楕円 87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図形グループ 88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0" name="直線コネクタ 89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36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 txBox="1">
            <a:spLocks/>
          </p:cNvSpPr>
          <p:nvPr/>
        </p:nvSpPr>
        <p:spPr>
          <a:xfrm>
            <a:off x="3068844" y="1741252"/>
            <a:ext cx="5924146" cy="4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cf  push    ecoapp2015             -p  C:\tmp\ecoapp2015</a:t>
            </a:r>
            <a:endParaRPr lang="en-US" altLang="ja-JP" sz="1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273470" y="223912"/>
            <a:ext cx="7645171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④ ローカルで開発したアプリを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177769" y="894064"/>
            <a:ext cx="10256269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Node.js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のソースコードフォルダを指定して </a:t>
            </a:r>
            <a:r>
              <a:rPr lang="en-US" altLang="ja-JP" sz="1800" smtClean="0">
                <a:solidFill>
                  <a:srgbClr val="0433FF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cf push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コマンド （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※CloudFoundry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コマンド） で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する。</a:t>
            </a:r>
            <a:endParaRPr lang="en-US" altLang="ja-JP" sz="18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に成功するとアプリケーションは自動的に （再） 起動される。</a:t>
            </a:r>
            <a:endParaRPr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428016" y="2655652"/>
            <a:ext cx="11391089" cy="3881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</a:t>
            </a:r>
            <a:r>
              <a:rPr lang="en-US" altLang="ja-JP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:\&gt; </a:t>
            </a:r>
            <a:r>
              <a:rPr lang="en-US" altLang="ja-JP" sz="1200" b="1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cf </a:t>
            </a:r>
            <a:r>
              <a:rPr lang="en-US" altLang="ja-JP" sz="1200" b="1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push  ecoapp2015   -p  C:\tmp\ecoapp2015</a:t>
            </a:r>
            <a:endParaRPr lang="en-US" altLang="ja-JP" sz="1200" b="1">
              <a:solidFill>
                <a:srgbClr val="0433FF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200" b="1">
              <a:solidFill>
                <a:srgbClr val="0433FF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Using manifest file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</a:t>
            </a:r>
            <a:r>
              <a:rPr lang="en-US" altLang="ja-JP" sz="12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:\tmp\kimihiko-nodejs-sample\manifest.yml</a:t>
            </a:r>
            <a:endParaRPr lang="en-US" altLang="ja-JP" sz="12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Updating app </a:t>
            </a:r>
            <a:r>
              <a:rPr lang="en-US" altLang="ja-JP" sz="12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kimihiko-nodejs-sample</a:t>
            </a:r>
            <a:r>
              <a:rPr lang="en-US" altLang="ja-JP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 org &lt;</a:t>
            </a:r>
            <a:r>
              <a:rPr lang="ja-JP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ユーザ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ID&gt; / space ... as &lt;</a:t>
            </a:r>
            <a:r>
              <a:rPr lang="ja-JP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ユーザ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ID&gt;...</a:t>
            </a: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OK</a:t>
            </a:r>
          </a:p>
          <a:p>
            <a:endParaRPr lang="en-US" altLang="ja-JP" sz="12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（中略）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1 of 1 instances running</a:t>
            </a:r>
          </a:p>
          <a:p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App started</a:t>
            </a:r>
            <a:endParaRPr lang="en-US" altLang="ja-JP" sz="12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OK</a:t>
            </a:r>
            <a:endParaRPr lang="en-US" altLang="ja-JP" sz="12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requested state: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started</a:t>
            </a: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instances: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1/1</a:t>
            </a: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usage: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128M x 1 instances</a:t>
            </a: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urls: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kimihiko-nodejs-sample.mybluemix.net</a:t>
            </a:r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last uploaded: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Tue Apr 14 00:17:16 +0000 2015</a:t>
            </a:r>
          </a:p>
          <a:p>
            <a:endParaRPr lang="en-US" altLang="ja-JP" sz="12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state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since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      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cpu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memory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disk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details</a:t>
            </a:r>
            <a:r>
              <a:rPr lang="en-US" altLang="ja-JP" sz="12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</a:p>
          <a:p>
            <a:r>
              <a:rPr lang="en-US" altLang="ja-JP" sz="12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#0</a:t>
            </a:r>
            <a:r>
              <a:rPr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running   2015-04-14 09:20:14 AM   0.0%   21.7M of 128M   34M of 1G     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192391" y="2129226"/>
            <a:ext cx="2492589" cy="31803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上の対象アプリ名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7518266" y="2129226"/>
            <a:ext cx="2848857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アプリのソースコードディレクトリ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4596087" y="2071991"/>
            <a:ext cx="1556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504657" y="2071991"/>
            <a:ext cx="27723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3"/>
          <p:cNvSpPr txBox="1">
            <a:spLocks noChangeArrowheads="1"/>
          </p:cNvSpPr>
          <p:nvPr/>
        </p:nvSpPr>
        <p:spPr bwMode="auto">
          <a:xfrm>
            <a:off x="1499030" y="1822494"/>
            <a:ext cx="1364092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4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コマンドの例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  <a:solidFill>
            <a:srgbClr val="000000"/>
          </a:solidFill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0" y="0"/>
            <a:ext cx="6416540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ここまでで作成したアプリケーションの設定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1" name="TextBox 43"/>
          <p:cNvSpPr txBox="1">
            <a:spLocks noChangeArrowheads="1"/>
          </p:cNvSpPr>
          <p:nvPr/>
        </p:nvSpPr>
        <p:spPr bwMode="auto">
          <a:xfrm>
            <a:off x="9954327" y="3132522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3" name="TextBox 43"/>
          <p:cNvSpPr txBox="1">
            <a:spLocks noChangeArrowheads="1"/>
          </p:cNvSpPr>
          <p:nvPr/>
        </p:nvSpPr>
        <p:spPr bwMode="auto">
          <a:xfrm>
            <a:off x="7555661" y="1749084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4" name="TextBox 43"/>
          <p:cNvSpPr txBox="1">
            <a:spLocks noChangeArrowheads="1"/>
          </p:cNvSpPr>
          <p:nvPr/>
        </p:nvSpPr>
        <p:spPr bwMode="auto">
          <a:xfrm>
            <a:off x="495454" y="1726386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1955290" y="1373935"/>
            <a:ext cx="411157" cy="405183"/>
            <a:chOff x="9145999" y="871229"/>
            <a:chExt cx="603033" cy="594271"/>
          </a:xfrm>
        </p:grpSpPr>
        <p:sp>
          <p:nvSpPr>
            <p:cNvPr id="54" name="円/楕円 53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9" name="直線コネクタ 68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図形グループ 73"/>
          <p:cNvGrpSpPr/>
          <p:nvPr/>
        </p:nvGrpSpPr>
        <p:grpSpPr>
          <a:xfrm>
            <a:off x="2445754" y="3956614"/>
            <a:ext cx="411157" cy="405183"/>
            <a:chOff x="9145999" y="871229"/>
            <a:chExt cx="603033" cy="594271"/>
          </a:xfrm>
        </p:grpSpPr>
        <p:sp>
          <p:nvSpPr>
            <p:cNvPr id="75" name="円/楕円 74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図形グループ 78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7" name="直線コネクタ 86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図形グループ 88"/>
          <p:cNvGrpSpPr/>
          <p:nvPr/>
        </p:nvGrpSpPr>
        <p:grpSpPr>
          <a:xfrm>
            <a:off x="5634519" y="1334470"/>
            <a:ext cx="411157" cy="405183"/>
            <a:chOff x="9145999" y="871229"/>
            <a:chExt cx="603033" cy="594271"/>
          </a:xfrm>
        </p:grpSpPr>
        <p:sp>
          <p:nvSpPr>
            <p:cNvPr id="90" name="円/楕円 89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1" name="図形グループ 90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3" name="直線コネクタ 92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図形グループ 94"/>
          <p:cNvGrpSpPr/>
          <p:nvPr/>
        </p:nvGrpSpPr>
        <p:grpSpPr>
          <a:xfrm>
            <a:off x="9627327" y="3335340"/>
            <a:ext cx="411157" cy="405183"/>
            <a:chOff x="9145999" y="871229"/>
            <a:chExt cx="603033" cy="594271"/>
          </a:xfrm>
        </p:grpSpPr>
        <p:sp>
          <p:nvSpPr>
            <p:cNvPr id="96" name="円/楕円 95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7" name="図形グループ 96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36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689" y="922950"/>
            <a:ext cx="8820043" cy="2668423"/>
          </a:xfrm>
        </p:spPr>
        <p:txBody>
          <a:bodyPr wrap="none" anchor="t" anchorCtr="0">
            <a:spAutoFit/>
          </a:bodyPr>
          <a:lstStyle/>
          <a:p>
            <a:pPr algn="l"/>
            <a:r>
              <a:rPr kumimoji="1" lang="ja-JP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  <a:t>アプリケーション開発ガイド</a:t>
            </a: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kumimoji="1" lang="ja-JP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サンプルアプリを使った開発例</a:t>
            </a:r>
            <a:r>
              <a:rPr kumimoji="1" lang="en-US" altLang="ja-JP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lang="ja-JP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 API + Node.js</a:t>
            </a:r>
            <a:r>
              <a:rPr lang="ja-JP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の場合）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0966" y="5019969"/>
            <a:ext cx="2931812" cy="1352165"/>
          </a:xfrm>
        </p:spPr>
        <p:txBody>
          <a:bodyPr wrap="none" anchor="ctr" anchorCtr="0">
            <a:spAutoFit/>
          </a:bodyPr>
          <a:lstStyle/>
          <a:p>
            <a:pPr algn="l"/>
            <a:r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ソフトバンク株式会社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Watson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事業推進室</a:t>
            </a:r>
            <a:endParaRPr lang="en-US" altLang="ja-JP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2015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年</a:t>
            </a:r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9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月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451006"/>
            <a:ext cx="3546115" cy="4731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2" y="2675106"/>
            <a:ext cx="3634147" cy="35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857994" y="535198"/>
            <a:ext cx="2363146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資料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構成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4879180" y="535198"/>
            <a:ext cx="6332183" cy="380873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1. </a:t>
            </a:r>
            <a:r>
              <a:rPr lang="en-US" altLang="ja-JP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 </a:t>
            </a:r>
            <a:r>
              <a:rPr lang="en-US" altLang="ja-JP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サンプルアプリの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入手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構築済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Bluemix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環境に合わせたサンプルアプリの修正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修正したサンプルアプリの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deploy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修正したサンプルアプリの動作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確認</a:t>
            </a:r>
            <a:endParaRPr lang="en-US" altLang="ja-JP" sz="18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2. 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</a:t>
            </a:r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の実装の詳細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サンプルアプリの概観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使用する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Watson </a:t>
            </a: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NLC </a:t>
            </a: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API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Watson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サービスを利用するためのクレデンシャルの取得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WEB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ページに入力された質問文の取得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API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の呼び出し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Watson</a:t>
            </a: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から回答情報を受け取る</a:t>
            </a: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回答情報を利用者向けに整形表示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する</a:t>
            </a:r>
            <a:endParaRPr lang="en-US" altLang="ja-JP" sz="18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  <p:sp>
        <p:nvSpPr>
          <p:cNvPr id="6" name="TextBox 43"/>
          <p:cNvSpPr txBox="1">
            <a:spLocks noChangeArrowheads="1"/>
          </p:cNvSpPr>
          <p:nvPr/>
        </p:nvSpPr>
        <p:spPr bwMode="auto">
          <a:xfrm>
            <a:off x="2595065" y="6066073"/>
            <a:ext cx="82123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本資料の記載内容は、事前に 「アプリ開発ガイド／開発環境編」 の内容を実施済であり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その環境が利用できる状態であることを前提としています。</a:t>
            </a:r>
            <a:endParaRPr lang="en-US" altLang="ja-JP" sz="1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1184554" y="6116303"/>
            <a:ext cx="1364092" cy="33855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前提条件</a:t>
            </a:r>
            <a:endParaRPr lang="en-US" altLang="ja-JP" sz="1400" smtClean="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  <a:solidFill>
            <a:srgbClr val="000000"/>
          </a:solidFill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1" name="TextBox 43"/>
          <p:cNvSpPr txBox="1">
            <a:spLocks noChangeArrowheads="1"/>
          </p:cNvSpPr>
          <p:nvPr/>
        </p:nvSpPr>
        <p:spPr bwMode="auto">
          <a:xfrm>
            <a:off x="9954327" y="3132522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3" name="TextBox 43"/>
          <p:cNvSpPr txBox="1">
            <a:spLocks noChangeArrowheads="1"/>
          </p:cNvSpPr>
          <p:nvPr/>
        </p:nvSpPr>
        <p:spPr bwMode="auto">
          <a:xfrm>
            <a:off x="7555661" y="1749084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4" name="TextBox 43"/>
          <p:cNvSpPr txBox="1">
            <a:spLocks noChangeArrowheads="1"/>
          </p:cNvSpPr>
          <p:nvPr/>
        </p:nvSpPr>
        <p:spPr bwMode="auto">
          <a:xfrm>
            <a:off x="577687" y="1726386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0" y="0"/>
            <a:ext cx="3130985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本ガイドの対象範囲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1449420" y="515566"/>
            <a:ext cx="3356043" cy="5408579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9458476" y="3014442"/>
            <a:ext cx="2623482" cy="3504891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3748954" y="376206"/>
            <a:ext cx="35857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からダウンロードした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ひな形の範囲 （</a:t>
            </a:r>
            <a:r>
              <a:rPr kumimoji="1" lang="ja-JP" altLang="en-US" smtClean="0">
                <a:solidFill>
                  <a:sysClr val="windowText" lastClr="00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アプリの中身なし</a:t>
            </a:r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48954" y="972765"/>
            <a:ext cx="3571462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0732" y="976007"/>
            <a:ext cx="3798000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972765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0" y="0"/>
            <a:ext cx="9893303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質問が、「気温」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「天候」に関するものか分類するサンプルアプリ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46119" y="3514044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質問の内容を分析し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分類＋確信度のリストを返す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38059" y="3683894"/>
            <a:ext cx="23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質問の種類を分類する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87966" y="3447010"/>
            <a:ext cx="3414408" cy="8029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78803" y="3096951"/>
            <a:ext cx="55245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NLC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138059" y="26213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質問を受け取る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138059" y="499984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分類結果を返す</a:t>
            </a:r>
            <a:endParaRPr kumimoji="1" lang="ja-JP" altLang="en-US">
              <a:latin typeface="Arial Black" panose="020B0A040201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0" name="右矢印 59"/>
          <p:cNvSpPr/>
          <p:nvPr/>
        </p:nvSpPr>
        <p:spPr>
          <a:xfrm>
            <a:off x="2953611" y="2466812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 flipH="1">
            <a:off x="2959750" y="4912897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5400000">
            <a:off x="4570520" y="3093442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5400000">
            <a:off x="4570520" y="4308972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左右矢印 63"/>
          <p:cNvSpPr/>
          <p:nvPr/>
        </p:nvSpPr>
        <p:spPr>
          <a:xfrm flipH="1">
            <a:off x="7195929" y="3524408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2572790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テキスト ボックス 65"/>
          <p:cNvSpPr txBox="1"/>
          <p:nvPr/>
        </p:nvSpPr>
        <p:spPr>
          <a:xfrm>
            <a:off x="756846" y="345572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「外は暑いかな？」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965716" y="5780464"/>
            <a:ext cx="2807763" cy="7188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「気温に関する質問です」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11540" y="1665025"/>
            <a:ext cx="3050742" cy="830997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今回ダウンロードする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サンプルアプリの範囲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（ひな形の中身）</a:t>
            </a:r>
            <a:endParaRPr kumimoji="1" lang="ja-JP" altLang="en-US" sz="16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036980" y="2530467"/>
            <a:ext cx="2986390" cy="303460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  <a:effectLst>
            <a:glow rad="63500">
              <a:srgbClr val="0433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7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線矢印コネクタ 71"/>
          <p:cNvCxnSpPr/>
          <p:nvPr/>
        </p:nvCxnSpPr>
        <p:spPr>
          <a:xfrm flipV="1">
            <a:off x="6613506" y="2792254"/>
            <a:ext cx="0" cy="20521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雲 58"/>
          <p:cNvSpPr/>
          <p:nvPr/>
        </p:nvSpPr>
        <p:spPr>
          <a:xfrm rot="21405825" flipV="1">
            <a:off x="4888014" y="696664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Curved Connector 94"/>
          <p:cNvCxnSpPr>
            <a:stCxn id="68631" idx="2"/>
            <a:endCxn id="68635" idx="2"/>
          </p:cNvCxnSpPr>
          <p:nvPr/>
        </p:nvCxnSpPr>
        <p:spPr bwMode="auto">
          <a:xfrm rot="5400000" flipH="1" flipV="1">
            <a:off x="5899554" y="3068657"/>
            <a:ext cx="155586" cy="5596380"/>
          </a:xfrm>
          <a:prstGeom prst="curvedConnector3">
            <a:avLst>
              <a:gd name="adj1" fmla="val -497055"/>
            </a:avLst>
          </a:prstGeom>
          <a:ln w="635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19012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41048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33899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4810741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対応アプリ開発の流れ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4941652"/>
            <a:ext cx="3112097" cy="398834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4941652"/>
            <a:ext cx="3112097" cy="398834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4941652"/>
            <a:ext cx="3112097" cy="398834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4975144"/>
            <a:ext cx="1426994" cy="9694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mtClean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100" i="1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Watson API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を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使用して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4959652"/>
            <a:ext cx="1773242" cy="11849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altLang="ja-JP" smtClean="0">
              <a:solidFill>
                <a:schemeClr val="bg1"/>
              </a:solidFill>
              <a:ea typeface="HGP創英角ｺﾞｼｯｸUB" panose="020B0900000000000000" pitchFamily="50" charset="-128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1100" dirty="0">
              <a:solidFill>
                <a:schemeClr val="bg1"/>
              </a:solidFill>
              <a:ea typeface="HGP創英角ｺﾞｼｯｸUB" panose="020B0900000000000000" pitchFamily="50" charset="-128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トレーニングデータを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使用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してトレーニング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モデルを作成する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498883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5110088" y="6191381"/>
            <a:ext cx="15969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繰り返し開発</a:t>
            </a:r>
            <a:endParaRPr lang="en-US" altLang="ja-JP" sz="2000" smtClean="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6" name="雲 35"/>
          <p:cNvSpPr/>
          <p:nvPr/>
        </p:nvSpPr>
        <p:spPr>
          <a:xfrm rot="21405825" flipV="1">
            <a:off x="1279052" y="696663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227635" y="1420238"/>
            <a:ext cx="1429965" cy="1225692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515071" y="1589085"/>
            <a:ext cx="865766" cy="803924"/>
            <a:chOff x="2579994" y="5149404"/>
            <a:chExt cx="865766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631748" y="5289756"/>
              <a:ext cx="7622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2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deployed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429271" y="2387872"/>
            <a:ext cx="99116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runtime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602287" y="1375828"/>
            <a:ext cx="1871728" cy="1163093"/>
            <a:chOff x="3711946" y="4041209"/>
            <a:chExt cx="2093163" cy="1300693"/>
          </a:xfrm>
        </p:grpSpPr>
        <p:sp>
          <p:nvSpPr>
            <p:cNvPr id="54" name="正方形/長方形 53"/>
            <p:cNvSpPr/>
            <p:nvPr/>
          </p:nvSpPr>
          <p:spPr>
            <a:xfrm>
              <a:off x="3711946" y="4041209"/>
              <a:ext cx="2056555" cy="12895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kumimoji="1" lang="en-US" altLang="ja-JP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NLC</a:t>
              </a:r>
              <a:r>
                <a:rPr kumimoji="1" lang="ja-JP" altLang="en-US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サービス</a:t>
              </a:r>
              <a:endParaRPr kumimoji="1" lang="ja-JP" altLang="en-US" sz="14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062145" y="4410863"/>
              <a:ext cx="1742964" cy="93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b="1"/>
            </a:p>
          </p:txBody>
        </p:sp>
      </p:grp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円柱 56"/>
          <p:cNvSpPr/>
          <p:nvPr/>
        </p:nvSpPr>
        <p:spPr>
          <a:xfrm>
            <a:off x="6180239" y="1867711"/>
            <a:ext cx="1060315" cy="65175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トレーニングモデル</a:t>
            </a:r>
            <a:endParaRPr kumimoji="1" lang="ja-JP" altLang="en-US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rot="16200000">
            <a:off x="2443634" y="3314255"/>
            <a:ext cx="1044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複数書類 61"/>
          <p:cNvSpPr/>
          <p:nvPr/>
        </p:nvSpPr>
        <p:spPr>
          <a:xfrm>
            <a:off x="6092898" y="3511050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rot="5400000" flipV="1">
            <a:off x="4640100" y="1264598"/>
            <a:ext cx="0" cy="14688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505763" y="2124011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514857" y="1848257"/>
            <a:ext cx="282104" cy="28210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20115" y="5255985"/>
              <a:ext cx="785466" cy="3830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69" name="TextBox 43"/>
          <p:cNvSpPr txBox="1">
            <a:spLocks noChangeArrowheads="1"/>
          </p:cNvSpPr>
          <p:nvPr/>
        </p:nvSpPr>
        <p:spPr bwMode="auto">
          <a:xfrm rot="5400000">
            <a:off x="2721106" y="3166084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2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1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</a:t>
            </a:r>
            <a:r>
              <a:rPr kumimoji="1" lang="en-US" altLang="ja-JP" sz="4000" smtClean="0">
                <a:solidFill>
                  <a:schemeClr val="bg1"/>
                </a:solidFill>
              </a:rPr>
              <a:t>Watson NLC</a:t>
            </a:r>
            <a:r>
              <a:rPr kumimoji="1" lang="ja-JP" altLang="en-US" sz="4000" smtClean="0">
                <a:solidFill>
                  <a:schemeClr val="bg1"/>
                </a:solidFill>
              </a:rPr>
              <a:t>サービス</a:t>
            </a:r>
            <a:r>
              <a:rPr lang="ja-JP" altLang="en-US" sz="4000" smtClean="0">
                <a:solidFill>
                  <a:schemeClr val="bg1"/>
                </a:solidFill>
              </a:rPr>
              <a:t> </a:t>
            </a:r>
            <a:r>
              <a:rPr kumimoji="1" lang="ja-JP" altLang="en-US" sz="4000" smtClean="0">
                <a:solidFill>
                  <a:schemeClr val="bg1"/>
                </a:solidFill>
              </a:rPr>
              <a:t>サンプルアプリの入手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29"/>
          <a:stretch/>
        </p:blipFill>
        <p:spPr>
          <a:xfrm>
            <a:off x="774877" y="2094460"/>
            <a:ext cx="8460525" cy="4763540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927486" y="223912"/>
            <a:ext cx="8337091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サービスを利用したサンプルアプリの入手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887444" y="1069162"/>
            <a:ext cx="8417112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のドキュメントページへ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アクセスしてソースコード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ダウンロードする</a:t>
            </a:r>
            <a:endParaRPr lang="ja-JP" altLang="en-US" sz="1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734678" y="1458268"/>
            <a:ext cx="8722644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>
                <a:ea typeface="HGPｺﾞｼｯｸM" panose="020B0600000000000000" pitchFamily="50" charset="-128"/>
              </a:rPr>
              <a:t>http://www.ibm.com/smarterplanet/us/en/ibmwatson/developercloud/doc/nl-classifier/get_start.shtml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291246" y="6287241"/>
            <a:ext cx="1801040" cy="2789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9" idx="1"/>
            <a:endCxn id="17" idx="3"/>
          </p:cNvCxnSpPr>
          <p:nvPr/>
        </p:nvCxnSpPr>
        <p:spPr>
          <a:xfrm flipH="1">
            <a:off x="4092286" y="4611151"/>
            <a:ext cx="4690826" cy="181555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 txBox="1">
            <a:spLocks/>
          </p:cNvSpPr>
          <p:nvPr/>
        </p:nvSpPr>
        <p:spPr>
          <a:xfrm>
            <a:off x="8783112" y="4371085"/>
            <a:ext cx="1691489" cy="480131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リンク先のファイルを</a:t>
            </a:r>
            <a:endParaRPr lang="en-US" altLang="ja-JP" sz="1400" smtClean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ダウンロード</a:t>
            </a:r>
            <a:endParaRPr lang="en-US" altLang="ja-JP" sz="1400" smtClean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 flipV="1">
            <a:off x="774877" y="2094460"/>
            <a:ext cx="8460000" cy="113580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8261753" y="5059262"/>
            <a:ext cx="3925498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rgbClr val="FF0000"/>
                </a:solidFill>
                <a:ea typeface="HGPｺﾞｼｯｸM" panose="020B0600000000000000" pitchFamily="50" charset="-128"/>
              </a:rPr>
              <a:t>github</a:t>
            </a:r>
            <a:r>
              <a:rPr lang="ja-JP" altLang="en-US" sz="1600" smtClean="0">
                <a:solidFill>
                  <a:srgbClr val="FF0000"/>
                </a:solidFill>
                <a:ea typeface="HGPｺﾞｼｯｸM" panose="020B0600000000000000" pitchFamily="50" charset="-128"/>
              </a:rPr>
              <a:t>から</a:t>
            </a:r>
            <a:endParaRPr lang="en-US" altLang="ja-JP" sz="1600" smtClean="0">
              <a:solidFill>
                <a:srgbClr val="FF0000"/>
              </a:solidFill>
              <a:ea typeface="HGPｺﾞｼｯｸM" panose="020B0600000000000000" pitchFamily="50" charset="-128"/>
            </a:endParaRPr>
          </a:p>
          <a:p>
            <a:r>
              <a:rPr lang="ja-JP" altLang="en-US" sz="1600" b="1" smtClean="0">
                <a:solidFill>
                  <a:srgbClr val="FF0000"/>
                </a:solidFill>
                <a:latin typeface="+mn-lt"/>
                <a:ea typeface="HGPｺﾞｼｯｸM" panose="020B0600000000000000" pitchFamily="50" charset="-128"/>
              </a:rPr>
              <a:t>「</a:t>
            </a:r>
            <a:r>
              <a:rPr lang="en-US" altLang="ja-JP" sz="1600" b="1" smtClean="0">
                <a:solidFill>
                  <a:srgbClr val="FF0000"/>
                </a:solidFill>
                <a:latin typeface="+mn-lt"/>
                <a:ea typeface="HGPｺﾞｼｯｸM" panose="020B0600000000000000" pitchFamily="50" charset="-128"/>
              </a:rPr>
              <a:t>natural-language-classifier-nodejs-master</a:t>
            </a:r>
            <a:r>
              <a:rPr lang="ja-JP" altLang="en-US" sz="1600" b="1" smtClean="0">
                <a:solidFill>
                  <a:srgbClr val="FF0000"/>
                </a:solidFill>
                <a:latin typeface="+mn-lt"/>
                <a:ea typeface="HGPｺﾞｼｯｸM" panose="020B0600000000000000" pitchFamily="50" charset="-128"/>
              </a:rPr>
              <a:t>」</a:t>
            </a:r>
            <a:endParaRPr lang="en-US" altLang="ja-JP" sz="1600" b="1" smtClean="0">
              <a:solidFill>
                <a:srgbClr val="FF0000"/>
              </a:solidFill>
              <a:latin typeface="+mn-lt"/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ea typeface="HGPｺﾞｼｯｸM" panose="020B0600000000000000" pitchFamily="50" charset="-128"/>
              </a:rPr>
              <a:t>という</a:t>
            </a:r>
            <a:r>
              <a:rPr lang="en-US" altLang="ja-JP" sz="1600" smtClean="0">
                <a:solidFill>
                  <a:srgbClr val="FF0000"/>
                </a:solidFill>
                <a:ea typeface="HGPｺﾞｼｯｸM" panose="020B0600000000000000" pitchFamily="50" charset="-128"/>
              </a:rPr>
              <a:t>zip</a:t>
            </a:r>
            <a:r>
              <a:rPr lang="ja-JP" altLang="en-US" sz="1600" smtClean="0">
                <a:solidFill>
                  <a:srgbClr val="FF0000"/>
                </a:solidFill>
                <a:ea typeface="HGPｺﾞｼｯｸM" panose="020B0600000000000000" pitchFamily="50" charset="-128"/>
              </a:rPr>
              <a:t>ファイルをダウンロードできます</a:t>
            </a:r>
            <a:endParaRPr lang="en-US" altLang="ja-JP" sz="1600">
              <a:solidFill>
                <a:srgbClr val="FF0000"/>
              </a:solidFill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5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854334" y="223912"/>
            <a:ext cx="8483413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構築済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環境に合わせたサンプルアプリの修正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140188" y="1021186"/>
            <a:ext cx="9911624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github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からダウンロードした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サンプルアプリのソースコードセット内にある 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"manifest.yml" 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内の値を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構築済の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環境（事前にダウンロードしておいた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starter code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）に合わせて変更保存する</a:t>
            </a:r>
            <a:endParaRPr lang="ja-JP" altLang="en-US" sz="1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08566" y="2227876"/>
            <a:ext cx="3413114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テキストエディタなどで値を変更する。</a:t>
            </a:r>
            <a:endParaRPr lang="en-US" altLang="ja-JP" sz="1600" smtClean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85026" y="3028945"/>
            <a:ext cx="7095934" cy="30844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declared-services: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natural-language-classifier-service: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label: natural_language_classifier</a:t>
            </a:r>
          </a:p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plan: beta</a:t>
            </a:r>
          </a:p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applications:</a:t>
            </a:r>
          </a:p>
          <a:p>
            <a:pPr marL="171450" indent="-171450">
              <a:buFontTx/>
              <a:buChar char="-"/>
            </a:pP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services:</a:t>
            </a:r>
          </a:p>
          <a:p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- natural-language-classifier-service</a:t>
            </a:r>
          </a:p>
          <a:p>
            <a:r>
              <a:rPr lang="en-US" altLang="ja-JP" sz="140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disk_quota: 1024M</a:t>
            </a:r>
          </a:p>
          <a:p>
            <a:r>
              <a:rPr lang="en-US" altLang="ja-JP" sz="140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host: ECOAPP2015</a:t>
            </a:r>
          </a:p>
          <a:p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name: </a:t>
            </a:r>
            <a:r>
              <a:rPr lang="en-US" altLang="ja-JP" sz="1400" smtClean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natural-language-classifier-nodejs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command: node app.js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path: .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ja-JP" sz="1400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domain: mybluemix.net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memory: 256M</a:t>
            </a: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ja-JP" sz="1400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instances: 1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8394894" y="3145349"/>
            <a:ext cx="3275330" cy="2490771"/>
            <a:chOff x="1126188" y="3145349"/>
            <a:chExt cx="3275330" cy="2490771"/>
          </a:xfrm>
        </p:grpSpPr>
        <p:sp>
          <p:nvSpPr>
            <p:cNvPr id="14" name="タイトル 1"/>
            <p:cNvSpPr txBox="1">
              <a:spLocks/>
            </p:cNvSpPr>
            <p:nvPr/>
          </p:nvSpPr>
          <p:spPr>
            <a:xfrm>
              <a:off x="1129043" y="3499209"/>
              <a:ext cx="3240000" cy="2136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none" lIns="108000" tIns="108000" rIns="108000" bIns="10800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applications: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- services: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- ECO</a:t>
              </a:r>
              <a:r>
                <a:rPr lang="en-US" altLang="ja-JP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NLC2015</a:t>
              </a:r>
              <a:endPara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disk_quota: 1024M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host: ECOAPP2015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name: ECOAPP2015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path: .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domain: mybluemix.net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instances: 1</a:t>
              </a:r>
            </a:p>
            <a:p>
              <a:r>
                <a:rPr lang="en-US" altLang="ja-JP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memory: </a:t>
              </a:r>
              <a:r>
                <a:rPr lang="en-US" altLang="ja-JP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256M</a:t>
              </a:r>
              <a:endPara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</p:txBody>
        </p:sp>
        <p:sp>
          <p:nvSpPr>
            <p:cNvPr id="15" name="TextBox 43"/>
            <p:cNvSpPr txBox="1">
              <a:spLocks noChangeArrowheads="1"/>
            </p:cNvSpPr>
            <p:nvPr/>
          </p:nvSpPr>
          <p:spPr bwMode="auto">
            <a:xfrm>
              <a:off x="1126188" y="3145349"/>
              <a:ext cx="327533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（参照）　</a:t>
              </a:r>
              <a:r>
                <a:rPr lang="en-US" altLang="ja-JP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Starter code : manifest.yml</a:t>
              </a:r>
              <a:endParaRPr lang="en-US" altLang="ja-JP" sz="12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598585" y="2675086"/>
            <a:ext cx="2339185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Sample App : manifest.yml</a:t>
            </a:r>
            <a:endParaRPr lang="en-US" altLang="ja-JP" sz="1200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573897" y="6134782"/>
            <a:ext cx="5048177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青字：追記する　　</a:t>
            </a:r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赤字：変更する</a:t>
            </a:r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（変更内容：黒字）</a:t>
            </a:r>
            <a:endParaRPr lang="ja-JP" altLang="en-US" sz="1800" dirty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4878673" y="4754922"/>
            <a:ext cx="1487688" cy="415599"/>
          </a:xfrm>
          <a:prstGeom prst="rect">
            <a:avLst/>
          </a:prstGeom>
          <a:ln>
            <a:noFill/>
          </a:ln>
        </p:spPr>
        <p:txBody>
          <a:bodyPr vert="horz" wrap="none" lIns="108000" tIns="108000" rIns="108000" bIns="108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smtClean="0">
                <a:latin typeface="+mn-lt"/>
                <a:ea typeface="ＭＳ ゴシック" panose="020B0609070205080204" pitchFamily="49" charset="-128"/>
                <a:cs typeface="Consolas" panose="020B0609020204030204" pitchFamily="49" charset="0"/>
              </a:rPr>
              <a:t>→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ECOAPP2015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3097985" y="2665948"/>
            <a:ext cx="1107996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（修正例）</a:t>
            </a:r>
            <a:endParaRPr lang="ja-JP" altLang="en-US" sz="1800" dirty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4236989" y="2532426"/>
            <a:ext cx="471475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manifest</a:t>
            </a:r>
            <a:r>
              <a:rPr lang="ja-JP" altLang="en-US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ファイルの修正箇所はユニークにする必要がある。</a:t>
            </a:r>
            <a:endParaRPr lang="en-US" altLang="ja-JP" sz="14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アプリケーションの</a:t>
            </a:r>
            <a:r>
              <a:rPr lang="en-US" altLang="ja-JP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URL</a:t>
            </a:r>
            <a:r>
              <a:rPr lang="ja-JP" altLang="en-US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の重複をふせぐためなど。</a:t>
            </a:r>
            <a:endParaRPr lang="ja-JP" altLang="en-US" sz="1400" dirty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639103" y="3962813"/>
            <a:ext cx="1511998" cy="243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カギ線コネクタ 3"/>
          <p:cNvCxnSpPr>
            <a:stCxn id="20" idx="1"/>
            <a:endCxn id="25" idx="3"/>
          </p:cNvCxnSpPr>
          <p:nvPr/>
        </p:nvCxnSpPr>
        <p:spPr>
          <a:xfrm rot="10800000">
            <a:off x="5970955" y="3447245"/>
            <a:ext cx="2668149" cy="6371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1"/>
          <p:cNvSpPr txBox="1">
            <a:spLocks/>
          </p:cNvSpPr>
          <p:nvPr/>
        </p:nvSpPr>
        <p:spPr>
          <a:xfrm>
            <a:off x="4483266" y="3239445"/>
            <a:ext cx="1487688" cy="415599"/>
          </a:xfrm>
          <a:prstGeom prst="rect">
            <a:avLst/>
          </a:prstGeom>
          <a:ln>
            <a:noFill/>
          </a:ln>
        </p:spPr>
        <p:txBody>
          <a:bodyPr vert="horz" wrap="none" lIns="108000" tIns="108000" rIns="108000" bIns="108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smtClean="0">
                <a:latin typeface="+mn-lt"/>
                <a:ea typeface="ＭＳ ゴシック" panose="020B0609070205080204" pitchFamily="49" charset="-128"/>
                <a:cs typeface="Consolas" panose="020B0609020204030204" pitchFamily="49" charset="0"/>
              </a:rPr>
              <a:t>→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ECONLC2015</a:t>
            </a: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4645392" y="4179785"/>
            <a:ext cx="1487688" cy="415599"/>
          </a:xfrm>
          <a:prstGeom prst="rect">
            <a:avLst/>
          </a:prstGeom>
          <a:ln>
            <a:noFill/>
          </a:ln>
        </p:spPr>
        <p:txBody>
          <a:bodyPr vert="horz" wrap="none" lIns="108000" tIns="108000" rIns="108000" bIns="108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smtClean="0">
                <a:latin typeface="+mn-lt"/>
                <a:ea typeface="ＭＳ ゴシック" panose="020B0609070205080204" pitchFamily="49" charset="-128"/>
                <a:cs typeface="Consolas" panose="020B0609020204030204" pitchFamily="49" charset="0"/>
              </a:rPr>
              <a:t>→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ECONLC2015</a:t>
            </a:r>
          </a:p>
        </p:txBody>
      </p:sp>
      <p:cxnSp>
        <p:nvCxnSpPr>
          <p:cNvPr id="29" name="カギ線コネクタ 28"/>
          <p:cNvCxnSpPr>
            <a:stCxn id="20" idx="1"/>
            <a:endCxn id="27" idx="3"/>
          </p:cNvCxnSpPr>
          <p:nvPr/>
        </p:nvCxnSpPr>
        <p:spPr>
          <a:xfrm rot="10800000" flipV="1">
            <a:off x="6133081" y="4084409"/>
            <a:ext cx="2506023" cy="3031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8616407" y="4533507"/>
            <a:ext cx="1907998" cy="243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カギ線コネクタ 33"/>
          <p:cNvCxnSpPr>
            <a:stCxn id="33" idx="1"/>
            <a:endCxn id="23" idx="3"/>
          </p:cNvCxnSpPr>
          <p:nvPr/>
        </p:nvCxnSpPr>
        <p:spPr>
          <a:xfrm rot="10800000" flipV="1">
            <a:off x="6366361" y="4655102"/>
            <a:ext cx="2250046" cy="3076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4182641" y="223912"/>
            <a:ext cx="3826817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サンプルアプリの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2149054" y="894064"/>
            <a:ext cx="7893892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修正した内容で動作するかサンプルアプリを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deploy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し動作確認する</a:t>
            </a:r>
            <a:endParaRPr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415143" y="1936015"/>
            <a:ext cx="9676190" cy="460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:\&gt; </a:t>
            </a:r>
            <a:r>
              <a:rPr lang="en-US" altLang="ja-JP" sz="1400" b="1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cf push  </a:t>
            </a:r>
            <a:r>
              <a:rPr lang="ja-JP" altLang="en-US" sz="1400" b="1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ja-JP" sz="1400" b="1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ecoapp2015</a:t>
            </a:r>
            <a:r>
              <a:rPr lang="en-US" altLang="ja-JP" sz="1400" b="1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b="1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</a:t>
            </a:r>
            <a:r>
              <a:rPr lang="en-US" altLang="ja-JP" sz="1400" b="1" smtClean="0">
                <a:solidFill>
                  <a:srgbClr val="0433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-p  C:\tmp\natural-language-classifier-nodejs-master</a:t>
            </a:r>
            <a:endParaRPr lang="en-US" altLang="ja-JP" sz="1400" b="1">
              <a:solidFill>
                <a:srgbClr val="0433FF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400" b="1">
              <a:solidFill>
                <a:srgbClr val="0433FF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Using manifest file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</a:t>
            </a:r>
            <a:r>
              <a:rPr lang="en-US" altLang="ja-JP" sz="14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:\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tmp\natural-language-classifier-nodejs-master\manifest.yml</a:t>
            </a:r>
          </a:p>
          <a:p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Updating app </a:t>
            </a:r>
            <a:r>
              <a:rPr lang="en-US" altLang="ja-JP" sz="14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kimihiko-nodejs-sample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 org &lt;</a:t>
            </a:r>
            <a:r>
              <a:rPr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ユーザ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ID&gt; / space ... as &lt;</a:t>
            </a:r>
            <a:r>
              <a:rPr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ユーザ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ID&gt;...</a:t>
            </a: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OK</a:t>
            </a:r>
          </a:p>
          <a:p>
            <a:endParaRPr lang="en-US" altLang="ja-JP" sz="1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（中略）</a:t>
            </a:r>
            <a:endParaRPr lang="en-US" altLang="ja-JP" sz="14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1 of 1 instances running</a:t>
            </a:r>
          </a:p>
          <a:p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App started</a:t>
            </a:r>
            <a:endParaRPr lang="en-US" altLang="ja-JP" sz="14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OK</a:t>
            </a:r>
            <a:endParaRPr lang="en-US" altLang="ja-JP" sz="14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requested state: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started</a:t>
            </a: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instances: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1/1</a:t>
            </a: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usage: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128M x 1 instances</a:t>
            </a: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urls: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kimihiko-nodejs-sample.mybluemix.net</a:t>
            </a:r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last uploaded: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Tue Apr 14 00:17:16 +0000 2015</a:t>
            </a:r>
          </a:p>
          <a:p>
            <a:endParaRPr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state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since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      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cpu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memory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disk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details</a:t>
            </a:r>
            <a:r>
              <a:rPr lang="en-US" altLang="ja-JP" sz="14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</a:p>
          <a:p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#0</a:t>
            </a:r>
            <a: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running   2015-04-14 09:20:14 AM   0.0%   21.7M of 128M   34M of 1G    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949457" y="2104488"/>
            <a:ext cx="1984443" cy="243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265320" y="1524465"/>
            <a:ext cx="3114254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アプリのソースコードディレクトリ</a:t>
            </a:r>
            <a:endParaRPr lang="ja-JP" altLang="en-US" sz="18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351155" y="2104488"/>
            <a:ext cx="5616000" cy="243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68392" y="1524465"/>
            <a:ext cx="2492589" cy="31803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uemix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上の対象アプリ名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1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4669" y="921702"/>
            <a:ext cx="8242662" cy="5936298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974669" y="5170552"/>
            <a:ext cx="8244000" cy="168744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97302" y="1091934"/>
            <a:ext cx="5059450" cy="3688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250509" y="87552"/>
            <a:ext cx="5690982" cy="4247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動作確認（ブラウザで該当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URL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へアクセス）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211251" y="469412"/>
            <a:ext cx="7769499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サービスのサンプルアプリは下記のような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ページが表示される</a:t>
            </a:r>
            <a:endParaRPr lang="ja-JP" altLang="en-US" sz="14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40892" y="1173911"/>
            <a:ext cx="2667521" cy="18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100" b="1" smtClean="0">
                <a:solidFill>
                  <a:sysClr val="windowText" lastClr="000000"/>
                </a:solidFill>
              </a:rPr>
              <a:t> ECOAPP2015.mybluemix.net</a:t>
            </a:r>
            <a:endParaRPr kumimoji="1" lang="ja-JP" altLang="en-US" sz="1100" b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2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2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サンプルアプリの実装の詳細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2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5089" t="9018" r="15804" b="4375"/>
          <a:stretch/>
        </p:blipFill>
        <p:spPr>
          <a:xfrm>
            <a:off x="4219302" y="522514"/>
            <a:ext cx="6740435" cy="6335486"/>
          </a:xfrm>
          <a:prstGeom prst="rect">
            <a:avLst/>
          </a:prstGeom>
          <a:solidFill>
            <a:srgbClr val="F4F4F4"/>
          </a:solidFill>
        </p:spPr>
      </p:pic>
      <p:sp>
        <p:nvSpPr>
          <p:cNvPr id="11" name="正方形/長方形 10"/>
          <p:cNvSpPr/>
          <p:nvPr/>
        </p:nvSpPr>
        <p:spPr>
          <a:xfrm>
            <a:off x="3958046" y="6160625"/>
            <a:ext cx="7119257" cy="6973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4403907" y="0"/>
            <a:ext cx="3384260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サンプルアプリの概観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32625" y="522514"/>
            <a:ext cx="3836707" cy="41713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このサンプルアプリは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天気に</a:t>
            </a:r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関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する質問が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「気温」についてか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「天候」についてか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分類するもの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（例）</a:t>
            </a:r>
            <a:endParaRPr lang="en-US" altLang="ja-JP" sz="18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</a:t>
            </a:r>
            <a:r>
              <a:rPr lang="en-US" altLang="ja-JP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?</a:t>
            </a:r>
            <a:r>
              <a:rPr lang="ja-JP" altLang="en-US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endParaRPr lang="en-US" altLang="ja-JP" sz="160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ea typeface="HGPｺﾞｼｯｸM" panose="020B0600000000000000" pitchFamily="50" charset="-128"/>
              </a:rPr>
              <a:t>→ 分類結果： </a:t>
            </a:r>
            <a:r>
              <a:rPr lang="en-US" altLang="ja-JP" sz="1200" smtClean="0">
                <a:latin typeface="Arial Black"/>
                <a:ea typeface="HGPｺﾞｼｯｸM" panose="020B0600000000000000" pitchFamily="50" charset="-128"/>
                <a:cs typeface="Arial Black"/>
              </a:rPr>
              <a:t>AboutTemp</a:t>
            </a:r>
            <a:r>
              <a:rPr lang="ja-JP" altLang="en-US" sz="1600" smtClean="0">
                <a:ea typeface="HGPｺﾞｼｯｸM" panose="020B0600000000000000" pitchFamily="50" charset="-128"/>
              </a:rPr>
              <a:t> （</a:t>
            </a:r>
            <a:r>
              <a:rPr lang="en-US" altLang="ja-JP" sz="1600" smtClean="0">
                <a:ea typeface="HGPｺﾞｼｯｸM" panose="020B0600000000000000" pitchFamily="50" charset="-128"/>
              </a:rPr>
              <a:t>99%</a:t>
            </a:r>
            <a:r>
              <a:rPr lang="ja-JP" altLang="en-US" sz="1600" smtClean="0">
                <a:ea typeface="HGPｺﾞｼｯｸM" panose="020B0600000000000000" pitchFamily="50" charset="-128"/>
              </a:rPr>
              <a:t>の確信度）</a:t>
            </a:r>
            <a:endParaRPr lang="en-US" altLang="ja-JP" sz="1600" smtClean="0">
              <a:ea typeface="HGPｺﾞｼｯｸM" panose="020B0600000000000000" pitchFamily="50" charset="-128"/>
            </a:endParaRPr>
          </a:p>
          <a:p>
            <a:endParaRPr lang="en-US" altLang="ja-JP" sz="1600" smtClean="0">
              <a:ea typeface="HGPｺﾞｼｯｸM" panose="020B0600000000000000" pitchFamily="50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「明日の朝は霧が出るかな</a:t>
            </a:r>
            <a:r>
              <a:rPr lang="en-US" altLang="ja-JP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?</a:t>
            </a:r>
            <a:r>
              <a:rPr lang="ja-JP" altLang="en-US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endParaRPr lang="en-US" altLang="ja-JP" sz="160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ea typeface="HGPｺﾞｼｯｸM" panose="020B0600000000000000" pitchFamily="50" charset="-128"/>
              </a:rPr>
              <a:t>→ 分類結果： </a:t>
            </a:r>
            <a:r>
              <a:rPr lang="en-US" altLang="ja-JP" sz="1200" smtClean="0">
                <a:latin typeface="Arial Black"/>
                <a:ea typeface="HGP創英角ｺﾞｼｯｸUB" panose="020B0900000000000000" pitchFamily="50" charset="-128"/>
                <a:cs typeface="Arial Black"/>
              </a:rPr>
              <a:t>AboutCond</a:t>
            </a:r>
            <a:r>
              <a:rPr lang="ja-JP" altLang="en-US" sz="1600" smtClean="0">
                <a:ea typeface="HGPｺﾞｼｯｸM" panose="020B0600000000000000" pitchFamily="50" charset="-128"/>
              </a:rPr>
              <a:t> （</a:t>
            </a:r>
            <a:r>
              <a:rPr lang="en-US" altLang="ja-JP" sz="1600" smtClean="0">
                <a:ea typeface="HGPｺﾞｼｯｸM" panose="020B0600000000000000" pitchFamily="50" charset="-128"/>
              </a:rPr>
              <a:t>97%</a:t>
            </a:r>
            <a:r>
              <a:rPr lang="ja-JP" altLang="en-US" sz="1600" smtClean="0">
                <a:ea typeface="HGPｺﾞｼｯｸM" panose="020B0600000000000000" pitchFamily="50" charset="-128"/>
              </a:rPr>
              <a:t>の確信度）</a:t>
            </a:r>
            <a:endParaRPr lang="en-US" altLang="ja-JP" sz="1600">
              <a:ea typeface="HGPｺﾞｼｯｸM" panose="020B0600000000000000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6598134" y="2386890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509746" y="4633977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6952936" y="2405466"/>
            <a:ext cx="1107996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質問内容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5838144" y="4625595"/>
            <a:ext cx="2398313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分類結果とその確信度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76728" y="2414214"/>
            <a:ext cx="1743250" cy="3139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600" smtClean="0">
                <a:latin typeface="+mn-lt"/>
                <a:ea typeface="HGPｺﾞｼｯｸM" panose="020B0600000000000000" pitchFamily="50" charset="-128"/>
              </a:rPr>
              <a:t>外は暑い</a:t>
            </a:r>
            <a:r>
              <a:rPr lang="en-US" altLang="ja-JP" sz="1600" smtClean="0">
                <a:latin typeface="+mn-lt"/>
                <a:ea typeface="HGPｺﾞｼｯｸM" panose="020B0600000000000000" pitchFamily="50" charset="-128"/>
              </a:rPr>
              <a:t>?</a:t>
            </a:r>
            <a:endParaRPr lang="en-US" altLang="ja-JP" sz="1600">
              <a:ea typeface="HGPｺﾞｼｯｸM" panose="020B0600000000000000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4564550" y="5612209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AboutTemperature</a:t>
            </a:r>
            <a:r>
              <a:rPr lang="ja-JP" altLang="en-US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</a:t>
            </a: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550964" y="5950504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AboutTemperature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601588" y="5587906"/>
            <a:ext cx="3398110" cy="12003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rgbClr val="FF0000"/>
                </a:solidFill>
                <a:latin typeface="+mn-ea"/>
                <a:ea typeface="+mn-ea"/>
              </a:rPr>
              <a:t>日本語での動作確認は</a:t>
            </a:r>
            <a:endParaRPr lang="en-US" altLang="ja-JP" sz="16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「アプリ開発ガイド／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の使い方編」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+mn-ea"/>
                <a:ea typeface="+mn-ea"/>
              </a:rPr>
              <a:t>の</a:t>
            </a:r>
            <a:r>
              <a:rPr lang="ja-JP" altLang="en-US" sz="1600">
                <a:solidFill>
                  <a:srgbClr val="FF0000"/>
                </a:solidFill>
                <a:latin typeface="+mn-ea"/>
                <a:ea typeface="+mn-ea"/>
              </a:rPr>
              <a:t>内容を実施済であり</a:t>
            </a:r>
          </a:p>
          <a:p>
            <a:r>
              <a:rPr lang="ja-JP" altLang="en-US" sz="1600">
                <a:solidFill>
                  <a:srgbClr val="FF0000"/>
                </a:solidFill>
                <a:latin typeface="+mn-ea"/>
                <a:ea typeface="+mn-ea"/>
              </a:rPr>
              <a:t>その環境が利用できる</a:t>
            </a:r>
            <a:r>
              <a:rPr lang="ja-JP" altLang="en-US" sz="1600" smtClean="0">
                <a:solidFill>
                  <a:srgbClr val="FF0000"/>
                </a:solidFill>
                <a:latin typeface="+mn-ea"/>
                <a:ea typeface="+mn-ea"/>
              </a:rPr>
              <a:t>状態であること</a:t>
            </a:r>
            <a:endParaRPr lang="en-US" altLang="ja-JP" sz="16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+mn-ea"/>
                <a:ea typeface="+mn-ea"/>
              </a:rPr>
              <a:t>（詳細は</a:t>
            </a:r>
            <a:r>
              <a:rPr lang="en-US" altLang="ja-JP" sz="1600" smtClean="0">
                <a:solidFill>
                  <a:srgbClr val="FF0000"/>
                </a:solidFill>
                <a:latin typeface="+mn-ea"/>
                <a:ea typeface="+mn-ea"/>
              </a:rPr>
              <a:t>Appendix</a:t>
            </a:r>
            <a:r>
              <a:rPr lang="ja-JP" altLang="en-US" sz="1600" smtClean="0">
                <a:solidFill>
                  <a:srgbClr val="FF0000"/>
                </a:solidFill>
                <a:latin typeface="+mn-ea"/>
                <a:ea typeface="+mn-ea"/>
              </a:rPr>
              <a:t>参照）</a:t>
            </a:r>
            <a:endParaRPr lang="ja-JP" altLang="en-US" sz="16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238539" y="5590888"/>
            <a:ext cx="308113" cy="318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3748954" y="739302"/>
            <a:ext cx="3571462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0732" y="742544"/>
            <a:ext cx="3798000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739302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287966" y="3213547"/>
            <a:ext cx="3414408" cy="8029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78803" y="2863488"/>
            <a:ext cx="55245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NLC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38059" y="23879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質問を受け取る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8059" y="476638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分類結果を返す</a:t>
            </a:r>
            <a:endParaRPr kumimoji="1" lang="ja-JP" altLang="en-US">
              <a:latin typeface="Arial Black" panose="020B0A040201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36980" y="1202319"/>
            <a:ext cx="2986390" cy="41292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2953611" y="2233349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2959750" y="4679434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5400000">
            <a:off x="4570520" y="281133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5400000">
            <a:off x="4570520" y="407550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右矢印 52"/>
          <p:cNvSpPr/>
          <p:nvPr/>
        </p:nvSpPr>
        <p:spPr>
          <a:xfrm flipH="1">
            <a:off x="7195929" y="3290945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2339327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テキスト ボックス 33"/>
          <p:cNvSpPr txBox="1"/>
          <p:nvPr/>
        </p:nvSpPr>
        <p:spPr>
          <a:xfrm>
            <a:off x="756846" y="322225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「外は暑いかな？」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65716" y="5547001"/>
            <a:ext cx="2807763" cy="7188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「気温に関する質問です」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0" y="0"/>
            <a:ext cx="551606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対応アプリの実装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STEP1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4520648" y="1363879"/>
            <a:ext cx="2021519" cy="59554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認証情報の取得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175256" y="1459805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8059" y="3490374"/>
            <a:ext cx="23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質問の種類を分類する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46119" y="3308429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質問の内容を分析し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分類＋確信度のリストを返す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4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199896" y="223912"/>
            <a:ext cx="779232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サービスを利用するための認証情報の取得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51817" y="1420449"/>
            <a:ext cx="5239086" cy="48344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...</a:t>
            </a:r>
          </a:p>
          <a:p>
            <a:endParaRPr lang="en-US" altLang="ja-JP" sz="11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1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'use strict';</a:t>
            </a:r>
          </a:p>
          <a:p>
            <a:endParaRPr lang="en-US" altLang="ja-JP" sz="11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var express    = require('express'),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app          = express(),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bluemix      = require('./config/bluemix'),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extend       = require('util')._extend,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watson       = require('watson-developer-cloud');</a:t>
            </a:r>
          </a:p>
          <a:p>
            <a:endParaRPr lang="en-US" altLang="ja-JP" sz="11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Bootstrap application settings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require('./config/express')(app);</a:t>
            </a:r>
          </a:p>
          <a:p>
            <a:endParaRPr lang="en-US" altLang="ja-JP" sz="11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if bluemix credentials exists, then override local</a:t>
            </a:r>
          </a:p>
          <a:p>
            <a:r>
              <a:rPr lang="en-US" altLang="ja-JP" sz="11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VCAP_SERVICES</a:t>
            </a:r>
          </a:p>
          <a:p>
            <a:r>
              <a:rPr lang="en-US" altLang="ja-JP" sz="11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var 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credentials = extend({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version: 'v1',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url : '&lt;url&gt;',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username : '&lt;username&gt;',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password : '&lt;password&gt;',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}, bluemix.getServiceCreds('natural_language_classifier</a:t>
            </a:r>
            <a:r>
              <a:rPr lang="en-US" altLang="ja-JP" sz="11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'));</a:t>
            </a:r>
          </a:p>
          <a:p>
            <a:endParaRPr lang="en-US" altLang="ja-JP" sz="1100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...</a:t>
            </a:r>
            <a:endParaRPr lang="en-US" altLang="ja-JP" sz="11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4" name="TextBox 43"/>
          <p:cNvSpPr txBox="1">
            <a:spLocks noChangeArrowheads="1"/>
          </p:cNvSpPr>
          <p:nvPr/>
        </p:nvSpPr>
        <p:spPr bwMode="auto">
          <a:xfrm>
            <a:off x="351816" y="1044174"/>
            <a:ext cx="985737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app.js</a:t>
            </a:r>
            <a:endParaRPr lang="en-US" altLang="ja-JP" sz="1200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920081" y="1451926"/>
            <a:ext cx="6036781" cy="7571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アプリの実行環境を構築した際に</a:t>
            </a:r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6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が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生成した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環境変数</a:t>
            </a:r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VCAP_SERVICES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には</a:t>
            </a:r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サービスを利用するために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必要な認証情報（</a:t>
            </a:r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）がセットされているので、これを取得する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6091237" y="3219433"/>
            <a:ext cx="5810445" cy="2336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"natural_language_classifier": [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{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"name": "NLC-kim",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"label": "natural_language_classifier",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"plan": "beta",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"credentials": {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  "url": "https://gateway.watsonplatform.net</a:t>
            </a:r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</a:p>
          <a:p>
            <a:r>
              <a:rPr lang="ja-JP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　　　　　　　　　</a:t>
            </a:r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natural-language-classifier-beta/api</a:t>
            </a:r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",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  "username": "</a:t>
            </a:r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5be123gg-3f5b-4b2e-a8e5-f8b6d6cfba49</a:t>
            </a:r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",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   "password": </a:t>
            </a:r>
            <a:r>
              <a: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"zynK4bJxIRG1"</a:t>
            </a:r>
            <a:endParaRPr lang="en-US" altLang="ja-JP" sz="11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 }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}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]</a:t>
            </a:r>
          </a:p>
          <a:p>
            <a:r>
              <a: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6091237" y="2843157"/>
            <a:ext cx="4458724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Bluemix</a:t>
            </a:r>
            <a:r>
              <a:rPr lang="ja-JP" altLang="en-US" sz="1400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にセットされている</a:t>
            </a:r>
            <a:r>
              <a:rPr lang="en-US" altLang="ja-JP" sz="1400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VCAP_SERVICES</a:t>
            </a:r>
            <a:r>
              <a:rPr lang="ja-JP" altLang="en-US" sz="1400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環境変数</a:t>
            </a:r>
            <a:endParaRPr lang="en-US" altLang="ja-JP" sz="1200" smtClean="0">
              <a:solidFill>
                <a:schemeClr val="bg1"/>
              </a:solidFill>
              <a:latin typeface="+mj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6430617" y="4204252"/>
            <a:ext cx="5247861" cy="968639"/>
          </a:xfrm>
          <a:prstGeom prst="roundRect">
            <a:avLst>
              <a:gd name="adj" fmla="val 121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61258" y="3592286"/>
            <a:ext cx="4924696" cy="1371599"/>
          </a:xfrm>
          <a:prstGeom prst="roundRect">
            <a:avLst>
              <a:gd name="adj" fmla="val 121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91270" y="4552122"/>
            <a:ext cx="15604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3748954" y="739302"/>
            <a:ext cx="3571462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0732" y="742544"/>
            <a:ext cx="3798000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739302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287966" y="3213547"/>
            <a:ext cx="3414408" cy="8029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78803" y="2863488"/>
            <a:ext cx="55245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NLC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38059" y="23879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質問を受け取る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8059" y="476638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分類結果を返す</a:t>
            </a:r>
            <a:endParaRPr kumimoji="1" lang="ja-JP" altLang="en-US">
              <a:latin typeface="Arial Black" panose="020B0A040201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36980" y="1274323"/>
            <a:ext cx="2986390" cy="40572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2953611" y="2233349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2959750" y="4679434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5400000">
            <a:off x="4570520" y="281133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5400000">
            <a:off x="4570520" y="407550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右矢印 52"/>
          <p:cNvSpPr/>
          <p:nvPr/>
        </p:nvSpPr>
        <p:spPr>
          <a:xfrm flipH="1">
            <a:off x="7195929" y="3290945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2339327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テキスト ボックス 33"/>
          <p:cNvSpPr txBox="1"/>
          <p:nvPr/>
        </p:nvSpPr>
        <p:spPr>
          <a:xfrm>
            <a:off x="756846" y="322225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「外は暑いかな？」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65716" y="5547001"/>
            <a:ext cx="2807763" cy="7188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「気温に関する質問です」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0" y="0"/>
            <a:ext cx="551606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対応アプリの実装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STEP2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925805" y="2312126"/>
            <a:ext cx="2675106" cy="524737"/>
          </a:xfrm>
          <a:prstGeom prst="roundRect">
            <a:avLst>
              <a:gd name="adj" fmla="val 9797"/>
            </a:avLst>
          </a:prstGeom>
          <a:noFill/>
          <a:ln w="38100">
            <a:solidFill>
              <a:srgbClr val="04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4614684" y="1629754"/>
            <a:ext cx="2616422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ページに入力された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文の取得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4176780" y="1738749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38059" y="3490374"/>
            <a:ext cx="23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質問の種類を分類する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46119" y="3308429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質問の内容を分析し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分類＋確信度のリストを返す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6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19012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雲 58"/>
          <p:cNvSpPr/>
          <p:nvPr/>
        </p:nvSpPr>
        <p:spPr>
          <a:xfrm rot="21405825" flipV="1">
            <a:off x="4888014" y="696664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859154" y="4496817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6113748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（ご参考）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対応アプリの構成例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86433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ユーザ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雲 35"/>
          <p:cNvSpPr/>
          <p:nvPr/>
        </p:nvSpPr>
        <p:spPr>
          <a:xfrm rot="21405825" flipV="1">
            <a:off x="1279052" y="696663"/>
            <a:ext cx="3359774" cy="2221322"/>
          </a:xfrm>
          <a:prstGeom prst="cloud">
            <a:avLst/>
          </a:prstGeom>
          <a:solidFill>
            <a:schemeClr val="bg1"/>
          </a:solidFill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227635" y="1420238"/>
            <a:ext cx="1429965" cy="1225692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515071" y="1589085"/>
            <a:ext cx="865766" cy="803924"/>
            <a:chOff x="2579994" y="5149404"/>
            <a:chExt cx="865766" cy="803924"/>
          </a:xfrm>
        </p:grpSpPr>
        <p:sp>
          <p:nvSpPr>
            <p:cNvPr id="42" name="角丸四角形 41"/>
            <p:cNvSpPr/>
            <p:nvPr/>
          </p:nvSpPr>
          <p:spPr>
            <a:xfrm>
              <a:off x="2579994" y="5149404"/>
              <a:ext cx="865766" cy="803924"/>
            </a:xfrm>
            <a:prstGeom prst="roundRect">
              <a:avLst>
                <a:gd name="adj" fmla="val 14948"/>
              </a:avLst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612772" y="5289756"/>
              <a:ext cx="800219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開発時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2429271" y="2387872"/>
            <a:ext cx="99116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runtime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ｺﾞｼｯｸM" panose="020B06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200" i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602287" y="1375828"/>
            <a:ext cx="1871728" cy="1163093"/>
            <a:chOff x="3711946" y="4041209"/>
            <a:chExt cx="2093163" cy="1300693"/>
          </a:xfrm>
        </p:grpSpPr>
        <p:sp>
          <p:nvSpPr>
            <p:cNvPr id="54" name="正方形/長方形 53"/>
            <p:cNvSpPr/>
            <p:nvPr/>
          </p:nvSpPr>
          <p:spPr>
            <a:xfrm>
              <a:off x="3711946" y="4041209"/>
              <a:ext cx="2056555" cy="12895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kumimoji="1" lang="en-US" altLang="ja-JP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NLC</a:t>
              </a:r>
              <a:r>
                <a:rPr kumimoji="1" lang="ja-JP" altLang="en-US" sz="14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サービス</a:t>
              </a:r>
              <a:endParaRPr kumimoji="1" lang="ja-JP" altLang="en-US" sz="14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062145" y="4410863"/>
              <a:ext cx="1742964" cy="93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b="1"/>
            </a:p>
          </p:txBody>
        </p:sp>
      </p:grp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円柱 56"/>
          <p:cNvSpPr/>
          <p:nvPr/>
        </p:nvSpPr>
        <p:spPr>
          <a:xfrm>
            <a:off x="6180239" y="1867711"/>
            <a:ext cx="1060315" cy="65175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トレーニングモデル</a:t>
            </a:r>
            <a:endParaRPr kumimoji="1" lang="ja-JP" altLang="en-US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3701143" y="1999037"/>
            <a:ext cx="1673395" cy="216172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348525" y="4458392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3357619" y="4182638"/>
            <a:ext cx="282104" cy="28210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solidFill>
              <a:srgbClr val="0000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20739" y="5064480"/>
              <a:ext cx="784220" cy="7660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商用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4490864" y="4523319"/>
            <a:ext cx="5955476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2400" b="1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</a:t>
            </a:r>
            <a:r>
              <a:rPr lang="ja-JP" altLang="en-US" sz="24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サービスを利用するための認証情報を</a:t>
            </a:r>
            <a:endParaRPr lang="en-US" altLang="ja-JP" sz="2400" smtClean="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アプリケーションなど</a:t>
            </a:r>
            <a:r>
              <a:rPr lang="ja-JP" altLang="en-US" sz="2400" smtClean="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で保持するようにすると</a:t>
            </a:r>
            <a:endParaRPr lang="en-US" altLang="ja-JP" sz="2400" smtClean="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2400" b="1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Bluemix</a:t>
            </a:r>
            <a:r>
              <a:rPr lang="ja-JP" altLang="en-US" sz="240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を利用しない構成も可能</a:t>
            </a:r>
            <a:endParaRPr lang="en-US" altLang="ja-JP" sz="240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>
                <a:solidFill>
                  <a:srgbClr val="0433FF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（商用版アプリケーションを提供する場合など）</a:t>
            </a:r>
            <a:endParaRPr lang="en-US" altLang="ja-JP" sz="2400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40" y="3605351"/>
            <a:ext cx="5403669" cy="18810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11875" t="22590" r="14330" b="48839"/>
          <a:stretch/>
        </p:blipFill>
        <p:spPr>
          <a:xfrm>
            <a:off x="169818" y="1097281"/>
            <a:ext cx="7197634" cy="2090059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048592" y="223912"/>
            <a:ext cx="609493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ページに入力された質問文の取得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823073" y="1163231"/>
            <a:ext cx="395012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ページの質問文入力フィールド名を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指定</a:t>
            </a:r>
            <a:r>
              <a:rPr lang="ja-JP" altLang="en-US" sz="16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して入力されているテキストを取り出す</a:t>
            </a:r>
            <a:endParaRPr lang="en-US" altLang="ja-JP" sz="16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7085017" y="3442172"/>
            <a:ext cx="4966888" cy="2791302"/>
            <a:chOff x="351816" y="1109489"/>
            <a:chExt cx="4966888" cy="2791302"/>
          </a:xfrm>
        </p:grpSpPr>
        <p:sp>
          <p:nvSpPr>
            <p:cNvPr id="10" name="タイトル 1"/>
            <p:cNvSpPr txBox="1">
              <a:spLocks/>
            </p:cNvSpPr>
            <p:nvPr/>
          </p:nvSpPr>
          <p:spPr>
            <a:xfrm>
              <a:off x="351817" y="1420450"/>
              <a:ext cx="4966887" cy="2480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none" lIns="108000" tIns="108000" rIns="108000" bIns="10800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Call the pre-trained classifier with body.text</a:t>
              </a:r>
            </a:p>
            <a:p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Responses are json</a:t>
              </a:r>
            </a:p>
            <a:p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app.post('/', function(req, res, next) {</a:t>
              </a:r>
            </a:p>
            <a:p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var params = {</a:t>
              </a:r>
            </a:p>
            <a:p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classifier: process.env.CLASSIFIER_ID || '&lt;classifier-id</a:t>
              </a:r>
              <a:r>
                <a:rPr lang="en-US" altLang="ja-JP" sz="1100" smtClean="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&gt;',</a:t>
              </a:r>
            </a:p>
            <a:p>
              <a:r>
                <a:rPr lang="ja-JP" altLang="en-US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　</a:t>
              </a:r>
              <a:r>
                <a:rPr lang="ja-JP" altLang="en-US" sz="1100" smtClean="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　</a:t>
              </a:r>
              <a:r>
                <a:rPr lang="en-US" altLang="ja-JP" sz="1100" smtClean="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</a:t>
              </a:r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pre-trained classifier</a:t>
              </a:r>
            </a:p>
            <a:p>
              <a:endParaRPr lang="en-US" altLang="ja-JP" sz="11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</a:t>
              </a:r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text: req.body.text</a:t>
              </a:r>
            </a:p>
            <a:p>
              <a:r>
                <a:rPr lang="en-US" altLang="ja-JP" sz="1100"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};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351816" y="1109489"/>
              <a:ext cx="985737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app.js</a:t>
              </a:r>
              <a:endParaRPr lang="en-US" altLang="ja-JP" sz="12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625311" y="2980200"/>
              <a:ext cx="4323522" cy="278296"/>
            </a:xfrm>
            <a:prstGeom prst="roundRect">
              <a:avLst>
                <a:gd name="adj" fmla="val 1212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>
            <a:off x="2743200" y="2965915"/>
            <a:ext cx="352697" cy="99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061166" y="4245429"/>
            <a:ext cx="1363364" cy="1031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タイトル 1"/>
          <p:cNvSpPr txBox="1">
            <a:spLocks/>
          </p:cNvSpPr>
          <p:nvPr/>
        </p:nvSpPr>
        <p:spPr>
          <a:xfrm>
            <a:off x="9424071" y="5717394"/>
            <a:ext cx="1248740" cy="2215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smtClean="0">
                <a:ea typeface="HGP創英角ｺﾞｼｯｸUB" panose="020B0900000000000000" pitchFamily="50" charset="-128"/>
              </a:rPr>
              <a:t>“</a:t>
            </a:r>
            <a:r>
              <a:rPr lang="en-US" altLang="ja-JP" sz="1600" smtClean="0">
                <a:ea typeface="HGP創英角ｺﾞｼｯｸUB" panose="020B0900000000000000" pitchFamily="50" charset="-128"/>
              </a:rPr>
              <a:t> </a:t>
            </a:r>
            <a:r>
              <a:rPr lang="ja-JP" altLang="en-US" sz="1600" smtClean="0">
                <a:ea typeface="HGP創英角ｺﾞｼｯｸUB" panose="020B0900000000000000" pitchFamily="50" charset="-128"/>
              </a:rPr>
              <a:t>外は暑い？</a:t>
            </a:r>
            <a:r>
              <a:rPr lang="ja-JP" altLang="en-US" sz="1600">
                <a:ea typeface="HGP創英角ｺﾞｼｯｸUB" panose="020B0900000000000000" pitchFamily="50" charset="-128"/>
              </a:rPr>
              <a:t>”</a:t>
            </a:r>
            <a:endParaRPr lang="en-US" altLang="ja-JP" sz="1600" smtClean="0">
              <a:ea typeface="HGP創英角ｺﾞｼｯｸUB" panose="020B0900000000000000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539748" y="2725498"/>
            <a:ext cx="1921349" cy="24468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100" smtClean="0">
                <a:latin typeface="+mn-lt"/>
                <a:ea typeface="HGPｺﾞｼｯｸM" panose="020B0600000000000000" pitchFamily="50" charset="-128"/>
              </a:rPr>
              <a:t>外は暑い</a:t>
            </a:r>
            <a:r>
              <a:rPr lang="en-US" altLang="ja-JP" sz="1100" smtClean="0">
                <a:latin typeface="+mn-lt"/>
                <a:ea typeface="HGPｺﾞｼｯｸM" panose="020B0600000000000000" pitchFamily="50" charset="-128"/>
              </a:rPr>
              <a:t>?</a:t>
            </a:r>
            <a:endParaRPr lang="en-US" altLang="ja-JP" sz="1100">
              <a:ea typeface="HGPｺﾞｼｯｸM" panose="020B06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53239" y="2680218"/>
            <a:ext cx="5544000" cy="28569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3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3748954" y="739302"/>
            <a:ext cx="3571462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0732" y="742544"/>
            <a:ext cx="3798000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739302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287966" y="3213547"/>
            <a:ext cx="3414408" cy="8029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78803" y="2863488"/>
            <a:ext cx="55245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NLC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38059" y="23879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質問を受け取る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8059" y="476638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分類結果を返す</a:t>
            </a:r>
            <a:endParaRPr kumimoji="1" lang="ja-JP" altLang="en-US">
              <a:latin typeface="Arial Black" panose="020B0A040201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36980" y="2297004"/>
            <a:ext cx="2986390" cy="3034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2953611" y="2233349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2959750" y="4679434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5400000">
            <a:off x="4570520" y="281133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5400000">
            <a:off x="4570520" y="407550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右矢印 52"/>
          <p:cNvSpPr/>
          <p:nvPr/>
        </p:nvSpPr>
        <p:spPr>
          <a:xfrm flipH="1">
            <a:off x="7195929" y="3290945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2339327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テキスト ボックス 33"/>
          <p:cNvSpPr txBox="1"/>
          <p:nvPr/>
        </p:nvSpPr>
        <p:spPr>
          <a:xfrm>
            <a:off x="756846" y="322225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「外は暑いかな？」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65716" y="5547001"/>
            <a:ext cx="2807763" cy="7188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「気温に関する質問です」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0" y="0"/>
            <a:ext cx="551606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対応アプリの実装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STEP3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847427" y="3332720"/>
            <a:ext cx="2971383" cy="638389"/>
          </a:xfrm>
          <a:prstGeom prst="roundRect">
            <a:avLst>
              <a:gd name="adj" fmla="val 9797"/>
            </a:avLst>
          </a:prstGeom>
          <a:noFill/>
          <a:ln w="38100">
            <a:solidFill>
              <a:srgbClr val="04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6103239" y="4098634"/>
            <a:ext cx="1643399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5720142" y="4063937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38059" y="3490374"/>
            <a:ext cx="23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質問の種類を分類する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46119" y="3308429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質問の内容を分析し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分類＋確信度のリストを返す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6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697771" y="223912"/>
            <a:ext cx="679660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サンプルアプリで使用する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 API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52369" y="2387289"/>
            <a:ext cx="4966887" cy="2320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● </a:t>
            </a:r>
            <a:r>
              <a:rPr lang="en-US" altLang="ja-JP" sz="1600" b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classifier_id</a:t>
            </a: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ユースケースに合わせ、質問を分類するために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作成した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NLC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の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。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使用できる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NLC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の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id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は 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[GET] /v1/classifiers</a:t>
            </a: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で取得できる。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● </a:t>
            </a:r>
            <a:r>
              <a:rPr lang="en-US" altLang="ja-JP" sz="1600" b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text</a:t>
            </a:r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（</a:t>
            </a:r>
            <a:r>
              <a:rPr lang="en-US" altLang="ja-JP" sz="1600" b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JSON</a:t>
            </a:r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形式で記述）</a:t>
            </a:r>
            <a:endParaRPr lang="en-US" altLang="ja-JP" sz="1600" smtClean="0">
              <a:solidFill>
                <a:sysClr val="windowText" lastClr="000000"/>
              </a:solidFill>
              <a:latin typeface="Consolas" panose="020B0609020204030204" pitchFamily="49" charset="0"/>
              <a:ea typeface="HGP創英角ｺﾞｼｯｸUB" panose="020B0900000000000000" pitchFamily="50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分類したい元の質問文を指定する。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671983" y="942701"/>
            <a:ext cx="10127028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質問の分類結果を取得する 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[GET/POST]  /v1/classifiers/</a:t>
            </a:r>
            <a:r>
              <a:rPr lang="en-US" altLang="ja-JP" sz="18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{classifier_id}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/classify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API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を使用する。</a:t>
            </a:r>
            <a:endParaRPr lang="ja-JP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52369" y="2055212"/>
            <a:ext cx="985737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b="1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request</a:t>
            </a:r>
            <a:endParaRPr lang="en-US" altLang="ja-JP" sz="1200" b="1" smtClean="0">
              <a:solidFill>
                <a:schemeClr val="bg1"/>
              </a:solidFill>
              <a:latin typeface="+mj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6270676" y="2387289"/>
            <a:ext cx="4966887" cy="2320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● </a:t>
            </a:r>
            <a:r>
              <a:rPr lang="en-US" altLang="ja-JP" sz="1600" b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classes</a:t>
            </a:r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（</a:t>
            </a:r>
            <a:r>
              <a:rPr lang="en-US" altLang="ja-JP" sz="1600" b="1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JSON</a:t>
            </a:r>
            <a:r>
              <a:rPr lang="ja-JP" altLang="en-US" sz="1600" smtClean="0">
                <a:solidFill>
                  <a:sysClr val="windowText" lastClr="000000"/>
                </a:solidFill>
                <a:latin typeface="Consolas" panose="020B0609020204030204" pitchFamily="49" charset="0"/>
                <a:ea typeface="HGP創英角ｺﾞｼｯｸUB" panose="020B0900000000000000" pitchFamily="50" charset="-128"/>
                <a:cs typeface="Consolas" panose="020B0609020204030204" pitchFamily="49" charset="0"/>
              </a:rPr>
              <a:t>形式）</a:t>
            </a:r>
            <a:endParaRPr lang="en-US" altLang="ja-JP" sz="1600" smtClean="0">
              <a:solidFill>
                <a:sysClr val="windowText" lastClr="000000"/>
              </a:solidFill>
              <a:latin typeface="Consolas" panose="020B0609020204030204" pitchFamily="49" charset="0"/>
              <a:ea typeface="HGP創英角ｺﾞｼｯｸUB" panose="020B0900000000000000" pitchFamily="50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質問に対する分類結果の情報。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主なものの一部を下記する。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* class_name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：元の質問文を分類した結果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* confidence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：この分類結果への確信度</a:t>
            </a:r>
            <a:endParaRPr lang="en-US" altLang="ja-JP" sz="16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6270676" y="2055212"/>
            <a:ext cx="1268260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b="1" smtClean="0">
                <a:solidFill>
                  <a:schemeClr val="bg1"/>
                </a:solidFill>
                <a:latin typeface="+mj-lt"/>
                <a:ea typeface="HGPｺﾞｼｯｸM" panose="020B0600000000000000" pitchFamily="50" charset="-128"/>
                <a:cs typeface="Arial" panose="020B0604020202020204" pitchFamily="34" charset="0"/>
              </a:rPr>
              <a:t>response</a:t>
            </a:r>
            <a:endParaRPr lang="en-US" altLang="ja-JP" sz="1200" b="1" smtClean="0">
              <a:solidFill>
                <a:schemeClr val="bg1"/>
              </a:solidFill>
              <a:latin typeface="+mj-lt"/>
              <a:ea typeface="HGPｺﾞｼｯｸM" panose="020B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403220" y="5983080"/>
            <a:ext cx="6091155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 API </a:t>
            </a:r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の使い方の詳細は </a:t>
            </a:r>
            <a:r>
              <a:rPr lang="en-US" altLang="ja-JP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 </a:t>
            </a:r>
            <a:r>
              <a:rPr lang="ja-JP" altLang="en-US" sz="18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リファレンスを参照</a:t>
            </a:r>
            <a:endParaRPr lang="ja-JP" altLang="en-US" sz="1800" dirty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915458" y="5900977"/>
            <a:ext cx="466928" cy="505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4870411" y="223912"/>
            <a:ext cx="245131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357375" y="1603925"/>
            <a:ext cx="7309139" cy="3555904"/>
            <a:chOff x="351816" y="1044174"/>
            <a:chExt cx="7309139" cy="3555904"/>
          </a:xfrm>
        </p:grpSpPr>
        <p:sp>
          <p:nvSpPr>
            <p:cNvPr id="10" name="タイトル 1"/>
            <p:cNvSpPr txBox="1">
              <a:spLocks/>
            </p:cNvSpPr>
            <p:nvPr/>
          </p:nvSpPr>
          <p:spPr>
            <a:xfrm>
              <a:off x="351817" y="1420450"/>
              <a:ext cx="7309138" cy="3179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none" lIns="108000" tIns="108000" rIns="108000" bIns="10800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</a:p>
            <a:p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</a:t>
              </a:r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Call the pre-trained classifier with body.text</a:t>
              </a:r>
            </a:p>
            <a:p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Responses are json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app.post('/', function(req, res, next)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var params =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classifier: process.env.CLASSIFIER_ID || '&lt;classifier-id&gt;', </a:t>
              </a:r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pre-trained classifier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text: req.body.text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};</a:t>
              </a:r>
            </a:p>
            <a:p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nlClassifier.classify(params, function(err, results)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if (err)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return next(err);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else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res.json(results);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});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});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351816" y="1044174"/>
              <a:ext cx="985737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app.js</a:t>
              </a:r>
              <a:endParaRPr lang="en-US" altLang="ja-JP" sz="12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3748954" y="739302"/>
            <a:ext cx="3571462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0732" y="742544"/>
            <a:ext cx="3798000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739302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287966" y="3213547"/>
            <a:ext cx="3414408" cy="8029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78803" y="2863488"/>
            <a:ext cx="55245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NLC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38059" y="23879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質問を受け取る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8059" y="476638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分類結果を返す</a:t>
            </a:r>
            <a:endParaRPr kumimoji="1" lang="ja-JP" altLang="en-US">
              <a:latin typeface="Arial Black" panose="020B0A040201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36980" y="2297004"/>
            <a:ext cx="2986390" cy="3034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2953611" y="2233349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2959750" y="4679434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5400000">
            <a:off x="4570520" y="281133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5400000">
            <a:off x="4570520" y="407550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右矢印 52"/>
          <p:cNvSpPr/>
          <p:nvPr/>
        </p:nvSpPr>
        <p:spPr>
          <a:xfrm flipH="1">
            <a:off x="7195929" y="3290945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2339327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テキスト ボックス 33"/>
          <p:cNvSpPr txBox="1"/>
          <p:nvPr/>
        </p:nvSpPr>
        <p:spPr>
          <a:xfrm>
            <a:off x="756846" y="322225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「外は暑いかな？」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65716" y="5547001"/>
            <a:ext cx="2807763" cy="7188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「気温に関する質問です」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0" y="0"/>
            <a:ext cx="5516062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対応アプリの実装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STEP4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847427" y="4652069"/>
            <a:ext cx="2971383" cy="638389"/>
          </a:xfrm>
          <a:prstGeom prst="roundRect">
            <a:avLst>
              <a:gd name="adj" fmla="val 9797"/>
            </a:avLst>
          </a:prstGeom>
          <a:noFill/>
          <a:ln w="38100">
            <a:solidFill>
              <a:srgbClr val="04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621479" y="4468886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38059" y="3490374"/>
            <a:ext cx="23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質問の種類を分類する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46119" y="3308429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質問の内容を分析し</a:t>
            </a:r>
            <a:endParaRPr kumimoji="1" lang="en-US" altLang="ja-JP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分類＋確信度のリストを返す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411009" y="519700"/>
            <a:ext cx="5127642" cy="3869412"/>
            <a:chOff x="351816" y="1044174"/>
            <a:chExt cx="5127642" cy="3869412"/>
          </a:xfrm>
        </p:grpSpPr>
        <p:sp>
          <p:nvSpPr>
            <p:cNvPr id="20" name="タイトル 1"/>
            <p:cNvSpPr txBox="1">
              <a:spLocks/>
            </p:cNvSpPr>
            <p:nvPr/>
          </p:nvSpPr>
          <p:spPr>
            <a:xfrm>
              <a:off x="351817" y="1420450"/>
              <a:ext cx="5127641" cy="3493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none" lIns="108000" tIns="108000" rIns="108000" bIns="10800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</a:p>
            <a:p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</a:t>
              </a:r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Call the pre-trained classifier with body.text</a:t>
              </a:r>
            </a:p>
            <a:p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Responses are json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app.post('/', function(req, res, next)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var params =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classifier: process.env.CLASSIFIER_ID || '&lt;classifier-id&gt;', </a:t>
              </a:r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ja-JP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　</a:t>
              </a:r>
              <a:r>
                <a:rPr lang="ja-JP" alt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　</a:t>
              </a:r>
              <a:r>
                <a:rPr lang="en-US" altLang="ja-JP" sz="1100" smtClean="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// </a:t>
              </a:r>
              <a:r>
                <a:rPr lang="en-US" altLang="ja-JP" sz="110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pre-trained </a:t>
              </a:r>
              <a:r>
                <a:rPr lang="en-US" altLang="ja-JP" sz="1100" smtClean="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classifier</a:t>
              </a:r>
            </a:p>
            <a:p>
              <a:endParaRPr lang="en-US" altLang="ja-JP" sz="110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text: req.body.text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};</a:t>
              </a:r>
            </a:p>
            <a:p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nlClassifier.classify(params, function(err, results) {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if (err)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return next(err);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else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res.json(results);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});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});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351816" y="1044174"/>
              <a:ext cx="985737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app.js</a:t>
              </a:r>
              <a:endParaRPr lang="en-US" altLang="ja-JP" sz="12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441342" y="223912"/>
            <a:ext cx="530946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分類結果をユーザ向けに整形表示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989463" y="1063368"/>
            <a:ext cx="5805435" cy="5909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このサンプルでは</a:t>
            </a:r>
            <a:r>
              <a:rPr lang="en-US" altLang="ja-JP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HTML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en-US" altLang="ja-JP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JADE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を使って生成しているため</a:t>
            </a:r>
          </a:p>
          <a:p>
            <a:r>
              <a:rPr lang="en-US" altLang="ja-JP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JADE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のテンプレートを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呼び出して整形、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ページを表示</a:t>
            </a:r>
            <a:endParaRPr lang="ja-JP" altLang="en-US" sz="18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912500" y="3392019"/>
            <a:ext cx="3520352" cy="210202"/>
          </a:xfrm>
          <a:prstGeom prst="roundRect">
            <a:avLst>
              <a:gd name="adj" fmla="val 35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09408" y="3522712"/>
            <a:ext cx="1354679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257" y="4467497"/>
            <a:ext cx="6531429" cy="2246811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 flipV="1">
            <a:off x="261257" y="4467497"/>
            <a:ext cx="6530400" cy="110895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6103678" y="1749204"/>
            <a:ext cx="5861899" cy="4037642"/>
            <a:chOff x="351816" y="1044174"/>
            <a:chExt cx="5861899" cy="4037642"/>
          </a:xfrm>
        </p:grpSpPr>
        <p:sp>
          <p:nvSpPr>
            <p:cNvPr id="15" name="タイトル 1"/>
            <p:cNvSpPr txBox="1">
              <a:spLocks/>
            </p:cNvSpPr>
            <p:nvPr/>
          </p:nvSpPr>
          <p:spPr>
            <a:xfrm>
              <a:off x="351817" y="1420450"/>
              <a:ext cx="5861898" cy="36613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none" lIns="108000" tIns="108000" rIns="108000" bIns="10800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accent6"/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//- Display Watson Answers</a:t>
              </a:r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</a:t>
              </a:r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div.row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h2 Output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div.row.loading(style='display:none')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div.col-lg-12.col-xs-12.text-center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img(src='images/watson.gif', width='110px')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div.results(style='display:none')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div.well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p Natural Language Classifier is 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span.confidence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|  confident that the question submitted is talking about '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span.classification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| '.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p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strong Classification: 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span.classification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p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strong Confidence: </a:t>
              </a:r>
            </a:p>
            <a:p>
              <a:r>
                <a:rPr lang="en-US" altLang="ja-JP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              span.confidence</a:t>
              </a:r>
            </a:p>
            <a:p>
              <a:endParaRPr lang="en-US" altLang="ja-JP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  <a:p>
              <a:r>
                <a:rPr lang="en-US" altLang="ja-JP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ＭＳ ゴシック" panose="020B0609070205080204" pitchFamily="49" charset="-128"/>
                  <a:cs typeface="Consolas" panose="020B0609020204030204" pitchFamily="49" charset="0"/>
                </a:rPr>
                <a:t>...</a:t>
              </a:r>
              <a:endParaRPr lang="en-US" altLang="ja-JP" sz="11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endParaRPr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351816" y="1044174"/>
              <a:ext cx="985737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400" smtClean="0">
                  <a:solidFill>
                    <a:schemeClr val="bg1"/>
                  </a:solidFill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index.jade</a:t>
              </a:r>
              <a:endParaRPr lang="en-US" altLang="ja-JP" sz="12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" name="タイトル 1"/>
          <p:cNvSpPr txBox="1">
            <a:spLocks/>
          </p:cNvSpPr>
          <p:nvPr/>
        </p:nvSpPr>
        <p:spPr>
          <a:xfrm>
            <a:off x="556753" y="5492372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</a:t>
            </a:r>
            <a:r>
              <a:rPr lang="en-US" altLang="en-US" sz="120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A</a:t>
            </a: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boutTemperature</a:t>
            </a:r>
            <a:r>
              <a:rPr lang="ja-JP" altLang="en-US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</a:t>
            </a: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543167" y="5830667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AboutTemperature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2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3929346" y="739302"/>
            <a:ext cx="4149906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アプリケーション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572016" y="742544"/>
            <a:ext cx="2316715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en-US" altLang="ja-JP" smtClean="0"/>
              <a:t>Watson </a:t>
            </a:r>
            <a:r>
              <a:rPr kumimoji="1" lang="ja-JP" altLang="en-US" smtClean="0"/>
              <a:t>サービス</a:t>
            </a:r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732" y="739302"/>
            <a:ext cx="2476749" cy="5729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kumimoji="1" lang="ja-JP" altLang="en-US" smtClean="0"/>
              <a:t>ユーザ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217372" y="1202318"/>
            <a:ext cx="3229582" cy="50720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3041163" y="1282064"/>
            <a:ext cx="795131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flipH="1">
            <a:off x="3047302" y="5041706"/>
            <a:ext cx="746492" cy="7056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5400000">
            <a:off x="4750912" y="2187828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右矢印 52"/>
          <p:cNvSpPr/>
          <p:nvPr/>
        </p:nvSpPr>
        <p:spPr>
          <a:xfrm flipH="1">
            <a:off x="8308799" y="4041582"/>
            <a:ext cx="1033669" cy="636104"/>
          </a:xfrm>
          <a:prstGeom prst="leftRightArrow">
            <a:avLst>
              <a:gd name="adj1" fmla="val 50000"/>
              <a:gd name="adj2" fmla="val 4154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配置換えiStock_000024885785XXXLarge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009" y="3354594"/>
            <a:ext cx="1440023" cy="7674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タイトル 1"/>
          <p:cNvSpPr txBox="1">
            <a:spLocks/>
          </p:cNvSpPr>
          <p:nvPr/>
        </p:nvSpPr>
        <p:spPr>
          <a:xfrm>
            <a:off x="0" y="0"/>
            <a:ext cx="759355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まとめ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対応アプリの実装　基本的な流れ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ｺﾞｼｯｸM" panose="020B0600000000000000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4701040" y="1363879"/>
            <a:ext cx="2374048" cy="8402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か</a:t>
            </a:r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ら</a:t>
            </a:r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</a:t>
            </a:r>
          </a:p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Developer Cloud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認証情報を取得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355648" y="1459805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795076" y="2654934"/>
            <a:ext cx="2529539" cy="9787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API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呼び出しに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必要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な情報を収集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（例： </a:t>
            </a:r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ページに入力された</a:t>
            </a:r>
            <a:endParaRPr lang="en-US" altLang="ja-JP" sz="1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文の取得）</a:t>
            </a:r>
            <a:endParaRPr lang="ja-JP" altLang="en-US" sz="1050">
              <a:ea typeface="HGPｺﾞｼｯｸM" panose="020B0600000000000000" pitchFamily="50" charset="-128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4357172" y="2763929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4749111" y="4188818"/>
            <a:ext cx="2529539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API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</a:t>
            </a:r>
            <a:endParaRPr lang="ja-JP" altLang="en-US" sz="1200">
              <a:ea typeface="HGPｺﾞｼｯｸM" panose="020B0600000000000000" pitchFamily="50" charset="-128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366014" y="4184536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右矢印 36"/>
          <p:cNvSpPr/>
          <p:nvPr/>
        </p:nvSpPr>
        <p:spPr>
          <a:xfrm rot="5400000">
            <a:off x="4750912" y="364998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4749111" y="5181618"/>
            <a:ext cx="2284600" cy="9787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の結果を利用して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後続処理</a:t>
            </a:r>
            <a:endParaRPr lang="en-US" altLang="ja-JP" sz="1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（例： ユーザ向けに</a:t>
            </a:r>
            <a:r>
              <a:rPr lang="en-US" altLang="ja-JP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endParaRPr lang="en-US" altLang="ja-JP" sz="1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戻り値を整形・表示）</a:t>
            </a:r>
            <a:endParaRPr lang="ja-JP" altLang="en-US" sz="1050">
              <a:ea typeface="HGPｺﾞｼｯｸM" panose="020B0600000000000000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4366014" y="5181618"/>
            <a:ext cx="350196" cy="350196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右矢印 45"/>
          <p:cNvSpPr/>
          <p:nvPr/>
        </p:nvSpPr>
        <p:spPr>
          <a:xfrm rot="5400000">
            <a:off x="4750912" y="4612209"/>
            <a:ext cx="379625" cy="479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6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  <a:solidFill>
            <a:srgbClr val="000000"/>
          </a:solidFill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0" y="0"/>
            <a:ext cx="6416540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ここまでで作成したアプリケーションの設定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3" name="TextBox 43"/>
          <p:cNvSpPr txBox="1">
            <a:spLocks noChangeArrowheads="1"/>
          </p:cNvSpPr>
          <p:nvPr/>
        </p:nvSpPr>
        <p:spPr bwMode="auto">
          <a:xfrm>
            <a:off x="7555661" y="1749084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3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54" name="図形グループ 53"/>
          <p:cNvGrpSpPr/>
          <p:nvPr/>
        </p:nvGrpSpPr>
        <p:grpSpPr>
          <a:xfrm>
            <a:off x="1955290" y="1373935"/>
            <a:ext cx="411157" cy="405183"/>
            <a:chOff x="9145999" y="871229"/>
            <a:chExt cx="603033" cy="594271"/>
          </a:xfrm>
        </p:grpSpPr>
        <p:sp>
          <p:nvSpPr>
            <p:cNvPr id="58" name="円/楕円 57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4" name="直線コネクタ 63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図形グループ 69"/>
          <p:cNvGrpSpPr/>
          <p:nvPr/>
        </p:nvGrpSpPr>
        <p:grpSpPr>
          <a:xfrm>
            <a:off x="9618190" y="3326203"/>
            <a:ext cx="411157" cy="405183"/>
            <a:chOff x="9145999" y="871229"/>
            <a:chExt cx="603033" cy="594271"/>
          </a:xfrm>
        </p:grpSpPr>
        <p:sp>
          <p:nvSpPr>
            <p:cNvPr id="73" name="円/楕円 72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図形グループ 73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5" name="直線コネクタ 74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図形グループ 86"/>
          <p:cNvGrpSpPr/>
          <p:nvPr/>
        </p:nvGrpSpPr>
        <p:grpSpPr>
          <a:xfrm>
            <a:off x="2406280" y="3971968"/>
            <a:ext cx="411157" cy="405183"/>
            <a:chOff x="9145999" y="871229"/>
            <a:chExt cx="603033" cy="594271"/>
          </a:xfrm>
        </p:grpSpPr>
        <p:sp>
          <p:nvSpPr>
            <p:cNvPr id="88" name="円/楕円 87"/>
            <p:cNvSpPr/>
            <p:nvPr/>
          </p:nvSpPr>
          <p:spPr>
            <a:xfrm>
              <a:off x="9170360" y="1061040"/>
              <a:ext cx="404460" cy="4044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図形グループ 88"/>
            <p:cNvGrpSpPr/>
            <p:nvPr/>
          </p:nvGrpSpPr>
          <p:grpSpPr>
            <a:xfrm>
              <a:off x="9145999" y="871229"/>
              <a:ext cx="603033" cy="380457"/>
              <a:chOff x="8707429" y="341318"/>
              <a:chExt cx="603033" cy="3804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0" name="直線コネクタ 89"/>
              <p:cNvCxnSpPr/>
              <p:nvPr/>
            </p:nvCxnSpPr>
            <p:spPr>
              <a:xfrm>
                <a:off x="8707429" y="465956"/>
                <a:ext cx="255819" cy="255819"/>
              </a:xfrm>
              <a:prstGeom prst="line">
                <a:avLst/>
              </a:prstGeom>
              <a:ln w="762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 flipH="1">
                <a:off x="8932925" y="341318"/>
                <a:ext cx="377537" cy="377538"/>
              </a:xfrm>
              <a:prstGeom prst="line">
                <a:avLst/>
              </a:prstGeom>
              <a:ln w="38100" cmpd="sng">
                <a:solidFill>
                  <a:srgbClr val="00CC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93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689" y="922950"/>
            <a:ext cx="6680034" cy="2252924"/>
          </a:xfrm>
          <a:solidFill>
            <a:srgbClr val="FFFFFF">
              <a:alpha val="80000"/>
            </a:srgbClr>
          </a:solidFill>
          <a:effectLst>
            <a:softEdge rad="127000"/>
          </a:effectLst>
        </p:spPr>
        <p:txBody>
          <a:bodyPr wrap="none" anchor="t" anchorCtr="0">
            <a:spAutoFit/>
          </a:bodyPr>
          <a:lstStyle/>
          <a:p>
            <a:pPr algn="l"/>
            <a:r>
              <a:rPr kumimoji="1" lang="ja-JP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ea typeface="HGPｺﾞｼｯｸM" panose="020B0600000000000000" pitchFamily="50" charset="-128"/>
              </a:rPr>
              <a:t>アプリケーション開発ガイド</a:t>
            </a: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</a:br>
            <a:r>
              <a:rPr kumimoji="1"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0966" y="5019969"/>
            <a:ext cx="2931812" cy="1352165"/>
          </a:xfrm>
        </p:spPr>
        <p:txBody>
          <a:bodyPr wrap="none" anchor="ctr" anchorCtr="0">
            <a:spAutoFit/>
          </a:bodyPr>
          <a:lstStyle/>
          <a:p>
            <a:pPr algn="l"/>
            <a:r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ソフトバンク株式会社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Watson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事業推進室</a:t>
            </a:r>
            <a:endParaRPr lang="en-US" altLang="ja-JP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  <a:p>
            <a:pPr algn="l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2015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年</a:t>
            </a:r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9</a:t>
            </a:r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anose="020B0600000000000000" pitchFamily="50" charset="-128"/>
              </a:rPr>
              <a:t>月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GPｺﾞｼｯｸM" panose="020B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451006"/>
            <a:ext cx="3546115" cy="4731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2" y="2675106"/>
            <a:ext cx="3634147" cy="35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  <a:solidFill>
            <a:srgbClr val="000000"/>
          </a:solidFill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3" name="TextBox 43"/>
          <p:cNvSpPr txBox="1">
            <a:spLocks noChangeArrowheads="1"/>
          </p:cNvSpPr>
          <p:nvPr/>
        </p:nvSpPr>
        <p:spPr bwMode="auto">
          <a:xfrm>
            <a:off x="7555661" y="1749084"/>
            <a:ext cx="16081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400" smtClean="0"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（空っぽの）</a:t>
            </a:r>
            <a:endParaRPr lang="en-US" altLang="ja-JP" sz="2400" smtClean="0"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0" y="0"/>
            <a:ext cx="3130985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本ガイドの対象範囲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4912467" y="515566"/>
            <a:ext cx="4416359" cy="5408579"/>
          </a:xfrm>
          <a:prstGeom prst="roundRect">
            <a:avLst>
              <a:gd name="adj" fmla="val 7512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60791" y="1284051"/>
            <a:ext cx="5752852" cy="4153711"/>
          </a:xfrm>
          <a:prstGeom prst="roundRect">
            <a:avLst>
              <a:gd name="adj" fmla="val 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5000187" y="223912"/>
            <a:ext cx="219162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とは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590137" y="1731699"/>
            <a:ext cx="4996881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クラウド・アプリケーション開発・稼動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ための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Platform </a:t>
            </a:r>
            <a:r>
              <a:rPr lang="en-US" altLang="ja-JP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as a Service </a:t>
            </a:r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550062" y="2723919"/>
            <a:ext cx="5447966" cy="20313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●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アプリケーション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の言語に応じたランタイム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を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選んで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、アプリケーションを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開発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●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必要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に応じサービスを選び、機能を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拡張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●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</a:t>
            </a:r>
            <a:r>
              <a:rPr lang="en-US" altLang="ja-JP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Watson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サービスへアクセスするための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　　クレデンシャル（</a:t>
            </a:r>
            <a:r>
              <a:rPr lang="en-US" altLang="ja-JP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usr/psw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）を環境変数として保持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  <p:pic>
        <p:nvPicPr>
          <p:cNvPr id="10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9392" y="2781615"/>
            <a:ext cx="4234185" cy="156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0" y="6022166"/>
            <a:ext cx="12230933" cy="42780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※</a:t>
            </a:r>
            <a:r>
              <a:rPr lang="ja-JP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 </a:t>
            </a:r>
            <a:r>
              <a:rPr lang="en-US" altLang="ja-JP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Bluemix</a:t>
            </a:r>
            <a:r>
              <a:rPr lang="ja-JP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の技術情報など詳細は、「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そこが知りたい！</a:t>
            </a:r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IBM Bluemix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テクニカル・セミナー</a:t>
            </a:r>
            <a:r>
              <a:rPr lang="ja-JP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資料」</a:t>
            </a:r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 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など</a:t>
            </a:r>
            <a:r>
              <a:rPr lang="ja-JP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/>
                <a:ea typeface="HGP創英角ｺﾞｼｯｸUB"/>
                <a:cs typeface="Arial Rounded MT Bold"/>
              </a:rPr>
              <a:t>を参照</a:t>
            </a:r>
            <a:endParaRPr lang="en-US" altLang="ja-JP" sz="12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/>
              <a:ea typeface="HGP創英角ｺﾞｼｯｸUB"/>
              <a:cs typeface="Arial Rounded MT Bold"/>
            </a:endParaRPr>
          </a:p>
          <a:p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https://www.ibm.com/developerworks/community/wikis/home?lang=ja#!/wiki/Wdec01e50fbfa_493c_8a88_6dd85c4d983f/page/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そこが知りたい！</a:t>
            </a:r>
            <a:r>
              <a:rPr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%20IBM%20Bluemix</a:t>
            </a:r>
            <a:r>
              <a: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テクニカル・セミナー資料</a:t>
            </a:r>
            <a:endParaRPr lang="en-US" altLang="ja-JP" sz="12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746234" y="535198"/>
            <a:ext cx="2363146" cy="5909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資料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構成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4879180" y="535198"/>
            <a:ext cx="6640009" cy="400263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1. Natural Language Classifier</a:t>
            </a:r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の概要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機能</a:t>
            </a:r>
            <a:endParaRPr lang="en-US" altLang="ja-JP" sz="18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テクノロジ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en-US" altLang="ja-JP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. Natural Language Classifier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Classifier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を作成する</a:t>
            </a:r>
            <a:endParaRPr lang="ja-JP" altLang="en-US" sz="18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Classifier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の作成状況を確認する</a:t>
            </a:r>
            <a:endParaRPr lang="ja-JP" altLang="en-US" sz="18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Classifier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をアプリケーションで利用する</a:t>
            </a:r>
            <a:endParaRPr lang="ja-JP" altLang="en-US" sz="18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pPr marL="719138" indent="-358775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Classifier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を削除する</a:t>
            </a:r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APPENDIX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Classifier</a:t>
            </a:r>
            <a:r>
              <a:rPr lang="ja-JP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a typeface="HGPｺﾞｼｯｸM" panose="020B0600000000000000" pitchFamily="50" charset="-128"/>
              </a:rPr>
              <a:t>の作成に失敗したとき</a:t>
            </a:r>
            <a:endParaRPr lang="en-US" altLang="ja-JP" sz="1800" smtClean="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5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2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1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</a:t>
            </a:r>
            <a:r>
              <a:rPr kumimoji="1" lang="en-US" altLang="ja-JP" sz="4000" smtClean="0">
                <a:solidFill>
                  <a:schemeClr val="bg1"/>
                </a:solidFill>
              </a:rPr>
              <a:t>Natural Language Classifier</a:t>
            </a:r>
            <a:r>
              <a:rPr lang="ja-JP" altLang="en-US" sz="4000">
                <a:solidFill>
                  <a:schemeClr val="bg1"/>
                </a:solidFill>
              </a:rPr>
              <a:t>サービス</a:t>
            </a:r>
            <a:r>
              <a:rPr kumimoji="1" lang="ja-JP" altLang="en-US" sz="4000" smtClean="0">
                <a:solidFill>
                  <a:schemeClr val="bg1"/>
                </a:solidFill>
              </a:rPr>
              <a:t>の概要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4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83810" y="1971526"/>
            <a:ext cx="10801047" cy="4129776"/>
            <a:chOff x="1128409" y="3764605"/>
            <a:chExt cx="9231548" cy="2723744"/>
          </a:xfrm>
        </p:grpSpPr>
        <p:sp>
          <p:nvSpPr>
            <p:cNvPr id="2" name="角丸四角形 1"/>
            <p:cNvSpPr/>
            <p:nvPr/>
          </p:nvSpPr>
          <p:spPr>
            <a:xfrm>
              <a:off x="1128409" y="4075889"/>
              <a:ext cx="9231548" cy="2412460"/>
            </a:xfrm>
            <a:prstGeom prst="roundRect">
              <a:avLst>
                <a:gd name="adj" fmla="val 7268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449420" y="3764605"/>
              <a:ext cx="5250998" cy="542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564141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Natural Language 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とは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1222414" y="1074386"/>
            <a:ext cx="9481871" cy="54373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短いテキストをあらかじめ定義したクラスに分類する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063570" y="2256947"/>
            <a:ext cx="10535763" cy="32552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>
                <a:latin typeface="Arial Rounded MT Bold"/>
                <a:ea typeface="HGP創英角ｺﾞｼｯｸUB"/>
                <a:cs typeface="Arial Rounded MT Bold"/>
              </a:rPr>
              <a:t>「クラスに分類する」　とは？　（</a:t>
            </a:r>
            <a:r>
              <a:rPr lang="en-US" altLang="ja-JP" sz="2400">
                <a:latin typeface="Arial Rounded MT Bold"/>
                <a:ea typeface="HGP創英角ｺﾞｼｯｸUB"/>
                <a:cs typeface="Arial Rounded MT Bold"/>
              </a:rPr>
              <a:t>UseCase</a:t>
            </a:r>
            <a:r>
              <a:rPr lang="ja-JP" altLang="en-US" sz="2400">
                <a:latin typeface="Arial Rounded MT Bold"/>
                <a:ea typeface="HGP創英角ｺﾞｼｯｸUB"/>
                <a:cs typeface="Arial Rounded MT Bold"/>
              </a:rPr>
              <a:t>例）</a:t>
            </a:r>
            <a:endParaRPr lang="en-US" altLang="ja-JP" sz="2400">
              <a:latin typeface="Arial Rounded MT Bold"/>
              <a:ea typeface="HGP創英角ｺﾞｼｯｸUB"/>
              <a:cs typeface="Arial Rounded MT Bold"/>
            </a:endParaRPr>
          </a:p>
          <a:p>
            <a:endParaRPr lang="en-US" altLang="ja-JP" sz="1800"/>
          </a:p>
          <a:p>
            <a:endParaRPr lang="en-US" altLang="ja-JP" sz="1800"/>
          </a:p>
          <a:p>
            <a:r>
              <a:rPr lang="ja-JP" altLang="en-US" sz="1800"/>
              <a:t>　　</a:t>
            </a:r>
            <a:r>
              <a:rPr lang="en-US" altLang="ja-JP" sz="1800"/>
              <a:t>Twitter</a:t>
            </a:r>
            <a:r>
              <a:rPr lang="ja-JP" altLang="en-US" sz="1800"/>
              <a:t>や</a:t>
            </a:r>
            <a:r>
              <a:rPr lang="en-US" altLang="ja-JP" sz="1800"/>
              <a:t>SMS</a:t>
            </a:r>
            <a:r>
              <a:rPr lang="ja-JP" altLang="en-US" sz="1800"/>
              <a:t>等のテキストを、</a:t>
            </a:r>
            <a:r>
              <a:rPr lang="ja-JP" altLang="en-US" sz="2000">
                <a:solidFill>
                  <a:schemeClr val="accent6"/>
                </a:solidFill>
                <a:latin typeface="HGP創英角ｺﾞｼｯｸUB"/>
                <a:ea typeface="HGP創英角ｺﾞｼｯｸUB"/>
                <a:cs typeface="HGP創英角ｺﾞｼｯｸUB"/>
              </a:rPr>
              <a:t>イベント情報</a:t>
            </a:r>
            <a:r>
              <a:rPr lang="en-US" altLang="ja-JP" sz="2000">
                <a:solidFill>
                  <a:schemeClr val="accent6"/>
                </a:solidFill>
                <a:latin typeface="HGP創英角ｺﾞｼｯｸUB"/>
                <a:ea typeface="HGP創英角ｺﾞｼｯｸUB"/>
                <a:cs typeface="HGP創英角ｺﾞｼｯｸUB"/>
              </a:rPr>
              <a:t> / </a:t>
            </a:r>
            <a:r>
              <a:rPr lang="ja-JP" altLang="en-US" sz="2000">
                <a:solidFill>
                  <a:schemeClr val="accent6"/>
                </a:solidFill>
                <a:latin typeface="HGP創英角ｺﾞｼｯｸUB"/>
                <a:ea typeface="HGP創英角ｺﾞｼｯｸUB"/>
                <a:cs typeface="HGP創英角ｺﾞｼｯｸUB"/>
              </a:rPr>
              <a:t>ニュース</a:t>
            </a:r>
            <a:r>
              <a:rPr lang="en-US" altLang="ja-JP" sz="2000">
                <a:solidFill>
                  <a:schemeClr val="accent6"/>
                </a:solidFill>
                <a:latin typeface="HGP創英角ｺﾞｼｯｸUB"/>
                <a:ea typeface="HGP創英角ｺﾞｼｯｸUB"/>
                <a:cs typeface="HGP創英角ｺﾞｼｯｸUB"/>
              </a:rPr>
              <a:t> / </a:t>
            </a:r>
            <a:r>
              <a:rPr lang="ja-JP" altLang="en-US" sz="2000">
                <a:solidFill>
                  <a:schemeClr val="accent6"/>
                </a:solidFill>
                <a:latin typeface="HGP創英角ｺﾞｼｯｸUB"/>
                <a:ea typeface="HGP創英角ｺﾞｼｯｸUB"/>
                <a:cs typeface="HGP創英角ｺﾞｼｯｸUB"/>
              </a:rPr>
              <a:t>意見などのカテゴリ</a:t>
            </a:r>
            <a:r>
              <a:rPr lang="en-US" altLang="ja-JP" sz="1800"/>
              <a:t> </a:t>
            </a:r>
            <a:r>
              <a:rPr lang="ja-JP" altLang="en-US" sz="1800"/>
              <a:t>に分類する</a:t>
            </a:r>
          </a:p>
          <a:p>
            <a:endParaRPr lang="en-US" altLang="ja-JP" sz="1800"/>
          </a:p>
          <a:p>
            <a:endParaRPr lang="en-US" altLang="ja-JP" sz="1800"/>
          </a:p>
          <a:p>
            <a:endParaRPr lang="ja-JP" altLang="en-US" sz="1800"/>
          </a:p>
          <a:p>
            <a:r>
              <a:rPr lang="ja-JP" altLang="en-US" sz="1800"/>
              <a:t>　　メールの内容により、</a:t>
            </a:r>
            <a:r>
              <a:rPr lang="ja-JP" altLang="en-US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プライベート</a:t>
            </a:r>
            <a:r>
              <a:rPr lang="en-US" altLang="ja-JP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 / </a:t>
            </a:r>
            <a:r>
              <a:rPr lang="ja-JP" altLang="en-US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仕事</a:t>
            </a:r>
            <a:r>
              <a:rPr lang="en-US" altLang="ja-JP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 / </a:t>
            </a:r>
            <a:r>
              <a:rPr lang="ja-JP" altLang="en-US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広告といったカテゴリ</a:t>
            </a:r>
            <a:r>
              <a:rPr lang="en-US" altLang="ja-JP" sz="1800"/>
              <a:t> </a:t>
            </a:r>
            <a:r>
              <a:rPr lang="ja-JP" altLang="en-US" sz="1800"/>
              <a:t>に分類する</a:t>
            </a:r>
          </a:p>
          <a:p>
            <a:endParaRPr lang="en-US" altLang="ja-JP" sz="1800"/>
          </a:p>
          <a:p>
            <a:endParaRPr lang="en-US" altLang="ja-JP" sz="1800"/>
          </a:p>
          <a:p>
            <a:endParaRPr lang="ja-JP" altLang="en-US" sz="1800"/>
          </a:p>
          <a:p>
            <a:r>
              <a:rPr lang="ja-JP" altLang="en-US" sz="1800"/>
              <a:t>　　ソーシャルメディア等での商品等に関するコメントを</a:t>
            </a:r>
            <a:r>
              <a:rPr lang="en-US" altLang="ja-JP" sz="1800"/>
              <a:t> </a:t>
            </a:r>
            <a:r>
              <a:rPr lang="ja-JP" altLang="en-US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肯定的感情</a:t>
            </a:r>
            <a:r>
              <a:rPr lang="en-US" altLang="ja-JP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 / </a:t>
            </a:r>
            <a:r>
              <a:rPr lang="ja-JP" altLang="en-US" sz="2000">
                <a:solidFill>
                  <a:srgbClr val="70AD47"/>
                </a:solidFill>
                <a:latin typeface="HGP創英角ｺﾞｼｯｸUB"/>
                <a:ea typeface="HGP創英角ｺﾞｼｯｸUB"/>
                <a:cs typeface="HGP創英角ｺﾞｼｯｸUB"/>
              </a:rPr>
              <a:t>否定的感情</a:t>
            </a:r>
            <a:r>
              <a:rPr lang="en-US" altLang="ja-JP" sz="1800"/>
              <a:t> </a:t>
            </a:r>
            <a:r>
              <a:rPr lang="ja-JP" altLang="en-US" sz="1800"/>
              <a:t>に分類する</a:t>
            </a:r>
            <a:endParaRPr lang="en-US" altLang="ja-JP" sz="18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896404" y="3020164"/>
            <a:ext cx="437744" cy="4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896404" y="3978057"/>
            <a:ext cx="437744" cy="4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896404" y="4986169"/>
            <a:ext cx="437744" cy="4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0763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646" y="1474951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質問</a:t>
            </a:r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（入力テキスト）</a:t>
            </a:r>
            <a:endParaRPr kumimoji="1" lang="en-US" altLang="ja-JP" sz="16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646" y="1844283"/>
            <a:ext cx="2047734" cy="37457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普通口座をつくりたい</a:t>
            </a:r>
            <a:endParaRPr kumimoji="1" lang="ja-JP" altLang="en-US" sz="16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86264" y="115069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</a:t>
            </a:r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67329" y="1523588"/>
            <a:ext cx="2558374" cy="409534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8365" y="1831631"/>
            <a:ext cx="157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テキストの解析</a:t>
            </a:r>
            <a:endParaRPr kumimoji="1" lang="en-US" altLang="ja-JP" sz="16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の呼出し）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53465" y="1150694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</a:t>
            </a:r>
            <a:r>
              <a:rPr kumimoji="1" lang="ja-JP" altLang="en-US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47499" y="1472348"/>
            <a:ext cx="3858638" cy="319651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74476" y="186729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テキスト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4250987" y="3109158"/>
            <a:ext cx="350195" cy="350195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33610" y="309294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確信度高？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02860" y="3092945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（例） 再質問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3132307" y="3264800"/>
            <a:ext cx="9824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868365" y="40592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回答検索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2646" y="36636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回答</a:t>
            </a:r>
            <a:endParaRPr kumimoji="1" lang="en-US" altLang="ja-JP" sz="16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2646" y="4032965"/>
            <a:ext cx="2161029" cy="37457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窓口にて必要書類と</a:t>
            </a:r>
            <a:r>
              <a:rPr kumimoji="1"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...</a:t>
            </a:r>
            <a:endParaRPr kumimoji="1" lang="ja-JP" altLang="en-US" sz="16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3377"/>
              </p:ext>
            </p:extLst>
          </p:nvPr>
        </p:nvGraphicFramePr>
        <p:xfrm>
          <a:off x="8219872" y="4461087"/>
          <a:ext cx="3608963" cy="22473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7864"/>
                <a:gridCol w="2461099"/>
              </a:tblGrid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/>
                        <a:t>分類先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想定質問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口座開設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口座をつくりたい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口座開設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お金を預けたい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暗証番号を忘れた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パスワードを思い出せない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5431277" y="4775833"/>
            <a:ext cx="135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DataBase</a:t>
            </a:r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等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上矢印 18"/>
          <p:cNvSpPr/>
          <p:nvPr/>
        </p:nvSpPr>
        <p:spPr>
          <a:xfrm>
            <a:off x="10321043" y="3002193"/>
            <a:ext cx="671210" cy="1011676"/>
          </a:xfrm>
          <a:prstGeom prst="upArrow">
            <a:avLst>
              <a:gd name="adj1" fmla="val 50000"/>
              <a:gd name="adj2" fmla="val 4497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56594" y="3303749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学習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76297" y="4072238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</a:t>
            </a:r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上矢印 30"/>
          <p:cNvSpPr/>
          <p:nvPr/>
        </p:nvSpPr>
        <p:spPr>
          <a:xfrm rot="5400000">
            <a:off x="6671554" y="1051800"/>
            <a:ext cx="252919" cy="1968229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上矢印 31"/>
          <p:cNvSpPr/>
          <p:nvPr/>
        </p:nvSpPr>
        <p:spPr>
          <a:xfrm rot="16200000" flipH="1">
            <a:off x="3018819" y="3838735"/>
            <a:ext cx="252919" cy="849549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427707" y="2467172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/>
          <p:cNvSpPr/>
          <p:nvPr/>
        </p:nvSpPr>
        <p:spPr>
          <a:xfrm>
            <a:off x="8307423" y="1951605"/>
            <a:ext cx="1809344" cy="933856"/>
          </a:xfrm>
          <a:prstGeom prst="arc">
            <a:avLst>
              <a:gd name="adj1" fmla="val 16200000"/>
              <a:gd name="adj2" fmla="val 221188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8" name="上矢印 37"/>
          <p:cNvSpPr/>
          <p:nvPr/>
        </p:nvSpPr>
        <p:spPr>
          <a:xfrm rot="5400000">
            <a:off x="2970179" y="1620869"/>
            <a:ext cx="252919" cy="849549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10003209" y="1679230"/>
            <a:ext cx="1271148" cy="1196503"/>
          </a:xfrm>
          <a:prstGeom prst="can">
            <a:avLst>
              <a:gd name="adj" fmla="val 176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4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モデル</a:t>
            </a:r>
            <a:endParaRPr kumimoji="1" lang="ja-JP" altLang="en-US" sz="14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9" name="上矢印 38"/>
          <p:cNvSpPr/>
          <p:nvPr/>
        </p:nvSpPr>
        <p:spPr>
          <a:xfrm rot="10800000" flipH="1">
            <a:off x="8482520" y="2272617"/>
            <a:ext cx="252919" cy="398834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0" name="上矢印 39"/>
          <p:cNvSpPr/>
          <p:nvPr/>
        </p:nvSpPr>
        <p:spPr>
          <a:xfrm rot="17059723">
            <a:off x="6639127" y="1603032"/>
            <a:ext cx="252919" cy="1968229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4427707" y="3566357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680296" y="293730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Ｎｏ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3" name="円弧 42"/>
          <p:cNvSpPr/>
          <p:nvPr/>
        </p:nvSpPr>
        <p:spPr>
          <a:xfrm>
            <a:off x="4014282" y="4409420"/>
            <a:ext cx="1131649" cy="1128409"/>
          </a:xfrm>
          <a:prstGeom prst="arc">
            <a:avLst>
              <a:gd name="adj1" fmla="val 18021280"/>
              <a:gd name="adj2" fmla="val 1380284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64984"/>
              </p:ext>
            </p:extLst>
          </p:nvPr>
        </p:nvGraphicFramePr>
        <p:xfrm>
          <a:off x="4230452" y="5103185"/>
          <a:ext cx="3298757" cy="16052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99367"/>
                <a:gridCol w="2099390"/>
              </a:tblGrid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質問意図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回答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口座開設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窓口にて必要書類と</a:t>
                      </a:r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住所変更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窓口または</a:t>
                      </a:r>
                      <a:r>
                        <a:rPr kumimoji="1" lang="en-US" altLang="ja-JP" sz="1400" b="0" smtClean="0"/>
                        <a:t>WEB</a:t>
                      </a:r>
                      <a:r>
                        <a:rPr kumimoji="1" lang="ja-JP" altLang="en-US" sz="1400" b="0" smtClean="0"/>
                        <a:t>にて</a:t>
                      </a:r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窓口または郵送にて</a:t>
                      </a:r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タイトル 1"/>
          <p:cNvSpPr txBox="1">
            <a:spLocks/>
          </p:cNvSpPr>
          <p:nvPr/>
        </p:nvSpPr>
        <p:spPr>
          <a:xfrm>
            <a:off x="7701273" y="765608"/>
            <a:ext cx="3839513" cy="37446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機械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学習によりテキストを分類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8326877" y="3021648"/>
            <a:ext cx="1293778" cy="72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74476" y="2723333"/>
            <a:ext cx="16626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解析結果（リスト）</a:t>
            </a:r>
            <a:endParaRPr kumimoji="1" lang="en-US" altLang="ja-JP" sz="16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kumimoji="1" lang="en-US" altLang="ja-JP" sz="105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indent="174625"/>
            <a:r>
              <a:rPr kumimoji="1"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・分類</a:t>
            </a:r>
            <a:r>
              <a:rPr kumimoji="1" lang="en-US" altLang="ja-JP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1, </a:t>
            </a:r>
            <a:r>
              <a:rPr kumimoji="1"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確信度</a:t>
            </a:r>
            <a:endParaRPr kumimoji="1" lang="en-US" altLang="ja-JP" sz="12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indent="174625"/>
            <a:r>
              <a:rPr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・分類</a:t>
            </a:r>
            <a:r>
              <a:rPr lang="en-US" altLang="ja-JP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2, </a:t>
            </a:r>
            <a:r>
              <a:rPr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確信度</a:t>
            </a:r>
            <a:endParaRPr lang="en-US" altLang="ja-JP" sz="12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indent="174625"/>
            <a:r>
              <a:rPr kumimoji="1" lang="en-US" altLang="ja-JP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  ...</a:t>
            </a:r>
            <a:endParaRPr kumimoji="1" lang="ja-JP" altLang="en-US" sz="12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0" y="0"/>
            <a:ext cx="10760478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Natural Language 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の利用イメージ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FAQ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回答サービス」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6380838" y="2912150"/>
            <a:ext cx="1163500" cy="92845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分類と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確信度を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提示</a:t>
            </a:r>
            <a:endParaRPr lang="ja-JP" altLang="en-US" sz="20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727670" y="5356418"/>
            <a:ext cx="2965876" cy="92845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分類された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意図や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信頼度に応じて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対応</a:t>
            </a:r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するレスポンス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を実行</a:t>
            </a:r>
            <a:endParaRPr lang="ja-JP" altLang="en-US" sz="20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8758308" y="2221879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</a:p>
        </p:txBody>
      </p:sp>
      <p:sp>
        <p:nvSpPr>
          <p:cNvPr id="46" name="円/楕円 45"/>
          <p:cNvSpPr/>
          <p:nvPr/>
        </p:nvSpPr>
        <p:spPr>
          <a:xfrm>
            <a:off x="6597274" y="2404922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0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184799" y="5073344"/>
            <a:ext cx="3371386" cy="167070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192956" y="4440014"/>
            <a:ext cx="3657554" cy="229490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15003" y="5339227"/>
            <a:ext cx="437744" cy="437744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501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3174" y="3982063"/>
            <a:ext cx="3531141" cy="34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6806800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Natural Language 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のテクノロジ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401309" y="708528"/>
            <a:ext cx="11389383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トレーニングデータを入力すると自動で機械学習しトレーニングモデルをつくる</a:t>
            </a:r>
            <a:endParaRPr lang="ja-JP" altLang="en-US" sz="16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33227" y="1576088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NLC</a:t>
            </a:r>
            <a:r>
              <a:rPr kumimoji="1" lang="ja-JP" altLang="en-US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27261" y="1897742"/>
            <a:ext cx="3858638" cy="319651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08323" y="2855047"/>
            <a:ext cx="1645515" cy="567908"/>
          </a:xfrm>
          <a:prstGeom prst="rect">
            <a:avLst/>
          </a:prstGeom>
          <a:solidFill>
            <a:srgbClr val="0433FF"/>
          </a:solidFill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Deep Learning</a:t>
            </a:r>
            <a:endParaRPr kumimoji="1" lang="ja-JP" altLang="en-US" sz="160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88877"/>
              </p:ext>
            </p:extLst>
          </p:nvPr>
        </p:nvGraphicFramePr>
        <p:xfrm>
          <a:off x="1206229" y="1964223"/>
          <a:ext cx="3608963" cy="22473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7864"/>
                <a:gridCol w="2461099"/>
              </a:tblGrid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分類先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想定質問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口座開設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口座をつくりたい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口座開設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お金を預けたい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暗証番号を忘れた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暗証変更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/>
                        <a:t>パスワードを思い出せない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049"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smtClean="0"/>
                        <a:t>...</a:t>
                      </a:r>
                      <a:endParaRPr kumimoji="1" lang="ja-JP" altLang="en-US" sz="1400" b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138137" y="1624013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</a:t>
            </a:r>
            <a:r>
              <a:rPr kumimoji="1"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円弧 12"/>
          <p:cNvSpPr/>
          <p:nvPr/>
        </p:nvSpPr>
        <p:spPr>
          <a:xfrm rot="18458309">
            <a:off x="8240790" y="2715337"/>
            <a:ext cx="630455" cy="630455"/>
          </a:xfrm>
          <a:prstGeom prst="arc">
            <a:avLst>
              <a:gd name="adj1" fmla="val 16200000"/>
              <a:gd name="adj2" fmla="val 1244177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円柱 13"/>
          <p:cNvSpPr/>
          <p:nvPr/>
        </p:nvSpPr>
        <p:spPr>
          <a:xfrm>
            <a:off x="8816435" y="2336237"/>
            <a:ext cx="1271148" cy="1196503"/>
          </a:xfrm>
          <a:prstGeom prst="can">
            <a:avLst>
              <a:gd name="adj" fmla="val 176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4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モデル</a:t>
            </a:r>
            <a:endParaRPr kumimoji="1" lang="ja-JP" altLang="en-US" sz="14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724402" y="2640549"/>
            <a:ext cx="1802858" cy="965438"/>
            <a:chOff x="7817797" y="5325894"/>
            <a:chExt cx="1802858" cy="671210"/>
          </a:xfrm>
        </p:grpSpPr>
        <p:sp>
          <p:nvSpPr>
            <p:cNvPr id="10" name="上矢印 9"/>
            <p:cNvSpPr/>
            <p:nvPr/>
          </p:nvSpPr>
          <p:spPr>
            <a:xfrm rot="5400000">
              <a:off x="8392536" y="4768985"/>
              <a:ext cx="671210" cy="1785028"/>
            </a:xfrm>
            <a:prstGeom prst="upArrow">
              <a:avLst>
                <a:gd name="adj1" fmla="val 50000"/>
                <a:gd name="adj2" fmla="val 449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817797" y="5539690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入力 （</a:t>
              </a:r>
              <a:r>
                <a:rPr kumimoji="1" lang="en-US" altLang="ja-JP" sz="16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API</a:t>
              </a:r>
              <a:r>
                <a:rPr lang="ja-JP" altLang="en-US" sz="16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によ</a:t>
              </a:r>
              <a:r>
                <a:rPr lang="ja-JP" altLang="en-US" sz="160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り</a:t>
              </a:r>
              <a:r>
                <a:rPr kumimoji="1" lang="ja-JP" altLang="en-US" sz="1600" smtClean="0">
                  <a:latin typeface="Arial Rounded MT Bold" panose="020F0704030504030204" pitchFamily="34" charset="0"/>
                  <a:ea typeface="HGP創英角ｺﾞｼｯｸUB" panose="020B0900000000000000" pitchFamily="50" charset="-128"/>
                </a:rPr>
                <a:t>）</a:t>
              </a:r>
              <a:endParaRPr kumimoji="1" lang="ja-JP" altLang="en-US" sz="1600">
                <a:latin typeface="Arial Rounded MT Bold" panose="020F0704030504030204" pitchFamily="34" charset="0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2" name="タイトル 1"/>
          <p:cNvSpPr txBox="1">
            <a:spLocks/>
          </p:cNvSpPr>
          <p:nvPr/>
        </p:nvSpPr>
        <p:spPr>
          <a:xfrm>
            <a:off x="2511031" y="5809736"/>
            <a:ext cx="7169939" cy="84484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トレーニングデータによりたくさんのサンプルの質問を</a:t>
            </a:r>
            <a:r>
              <a:rPr lang="ja-JP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投入することで</a:t>
            </a:r>
            <a:endParaRPr lang="en-US" altLang="ja-JP" sz="18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8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が分類先を探す際に類似のテキストを見つける可能性が</a:t>
            </a:r>
            <a:r>
              <a:rPr lang="ja-JP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高まり</a:t>
            </a:r>
            <a:endParaRPr lang="en-US" altLang="ja-JP" sz="18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結果</a:t>
            </a:r>
            <a:r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信頼度も向上する</a:t>
            </a:r>
            <a:endParaRPr lang="en-US" altLang="ja-JP" sz="18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24538" y="4014490"/>
            <a:ext cx="136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status</a:t>
            </a:r>
            <a:endParaRPr kumimoji="1" lang="ja-JP" altLang="en-US" sz="12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43994" y="4351717"/>
            <a:ext cx="349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学習中　</a:t>
            </a:r>
            <a:r>
              <a:rPr kumimoji="1" lang="en-US" altLang="ja-JP" sz="14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Training</a:t>
            </a:r>
            <a:r>
              <a:rPr kumimoji="1" lang="ja-JP" altLang="en-US" sz="12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　　　　利用可能　</a:t>
            </a:r>
            <a:r>
              <a:rPr kumimoji="1" lang="en-US" altLang="ja-JP" sz="14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Available</a:t>
            </a:r>
            <a:endParaRPr kumimoji="1" lang="ja-JP" altLang="en-US" sz="14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6" name="上矢印 25"/>
          <p:cNvSpPr/>
          <p:nvPr/>
        </p:nvSpPr>
        <p:spPr>
          <a:xfrm rot="5400000">
            <a:off x="8198795" y="4366311"/>
            <a:ext cx="252919" cy="275617"/>
          </a:xfrm>
          <a:prstGeom prst="upArrow">
            <a:avLst>
              <a:gd name="adj1" fmla="val 50000"/>
              <a:gd name="adj2" fmla="val 6346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6646121" y="4780746"/>
            <a:ext cx="3615230" cy="28982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参考：学習所要時間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：</a:t>
            </a:r>
            <a:r>
              <a:rPr lang="en-US" altLang="ja-JP" sz="14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2MB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のデータで</a:t>
            </a:r>
            <a:r>
              <a:rPr lang="en-US" altLang="ja-JP" sz="14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</a:t>
            </a:r>
            <a:r>
              <a:rPr lang="ja-JP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3343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7200" b="1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2</a:t>
            </a:r>
            <a:r>
              <a:rPr kumimoji="1" lang="en-US" altLang="ja-JP" sz="4000" smtClean="0">
                <a:solidFill>
                  <a:schemeClr val="bg1"/>
                </a:solidFill>
              </a:rPr>
              <a:t>.</a:t>
            </a:r>
            <a:r>
              <a:rPr kumimoji="1" lang="ja-JP" altLang="en-US" sz="4000" smtClean="0">
                <a:solidFill>
                  <a:schemeClr val="bg1"/>
                </a:solidFill>
              </a:rPr>
              <a:t>　</a:t>
            </a:r>
            <a:r>
              <a:rPr kumimoji="1" lang="en-US" altLang="ja-JP" sz="4000" smtClean="0">
                <a:solidFill>
                  <a:schemeClr val="bg1"/>
                </a:solidFill>
              </a:rPr>
              <a:t>Natural Language Classifier</a:t>
            </a:r>
            <a:r>
              <a:rPr lang="ja-JP" altLang="en-US" sz="4000" smtClean="0">
                <a:solidFill>
                  <a:schemeClr val="bg1"/>
                </a:solidFill>
              </a:rPr>
              <a:t>の使い方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7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7430815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433FF"/>
                </a:solidFill>
                <a:latin typeface="Arial Rounded MT Bold"/>
                <a:ea typeface="HGP創英角ｺﾞｼｯｸUB" panose="020B0900000000000000" pitchFamily="50" charset="-128"/>
                <a:cs typeface="Arial Rounded MT Bold"/>
              </a:rPr>
              <a:t>Natural </a:t>
            </a:r>
            <a:r>
              <a:rPr lang="en-US" altLang="ja-JP" sz="2800" smtClean="0">
                <a:solidFill>
                  <a:srgbClr val="0433FF"/>
                </a:solidFill>
                <a:latin typeface="Arial Rounded MT Bold"/>
                <a:ea typeface="HGP創英角ｺﾞｼｯｸUB"/>
                <a:cs typeface="Arial Rounded MT Bold"/>
              </a:rPr>
              <a:t>Language</a:t>
            </a:r>
            <a:r>
              <a:rPr lang="en-US" altLang="ja-JP" sz="2800" smtClean="0">
                <a:solidFill>
                  <a:srgbClr val="0433FF"/>
                </a:solidFill>
                <a:latin typeface="Arial Rounded MT Bold"/>
                <a:ea typeface="HGP創英角ｺﾞｼｯｸUB" panose="020B0900000000000000" pitchFamily="50" charset="-128"/>
                <a:cs typeface="Arial Rounded MT Bold"/>
              </a:rPr>
              <a:t> Classifier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の使い方の流れ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515565" y="1025323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15565" y="2251008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15565" y="3972804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15565" y="5704327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1342416" y="865762"/>
            <a:ext cx="9435831" cy="5476672"/>
            <a:chOff x="1342416" y="1157596"/>
            <a:chExt cx="9435831" cy="547667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1095" t="1429" r="1828" b="2154"/>
            <a:stretch/>
          </p:blipFill>
          <p:spPr>
            <a:xfrm>
              <a:off x="1342416" y="1157596"/>
              <a:ext cx="9435831" cy="5476672"/>
            </a:xfrm>
            <a:prstGeom prst="rect">
              <a:avLst/>
            </a:prstGeom>
          </p:spPr>
        </p:pic>
        <p:sp>
          <p:nvSpPr>
            <p:cNvPr id="10" name="タイトル 1"/>
            <p:cNvSpPr txBox="1">
              <a:spLocks/>
            </p:cNvSpPr>
            <p:nvPr/>
          </p:nvSpPr>
          <p:spPr>
            <a:xfrm>
              <a:off x="7055387" y="5939253"/>
              <a:ext cx="3493264" cy="567335"/>
            </a:xfrm>
            <a:prstGeom prst="rect">
              <a:avLst/>
            </a:prstGeom>
            <a:solidFill>
              <a:srgbClr val="E7E7E7"/>
            </a:solidFill>
          </p:spPr>
          <p:txBody>
            <a:bodyPr vert="horz" wrap="none" lIns="91440" tIns="45720" rIns="91440" bIns="45720" rtlCol="0" anchor="t" anchorCtr="0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b="1">
                  <a:solidFill>
                    <a:schemeClr val="tx2"/>
                  </a:solidFill>
                  <a:ea typeface="+mn-ea"/>
                  <a:cs typeface="HGP創英角ｺﾞｼｯｸUB"/>
                </a:rPr>
                <a:t>分類精度向上などのため </a:t>
              </a:r>
              <a:r>
                <a:rPr lang="en-US" altLang="ja-JP" sz="1800">
                  <a:solidFill>
                    <a:schemeClr val="tx2"/>
                  </a:solidFill>
                  <a:ea typeface="+mn-ea"/>
                  <a:cs typeface="HGP創英角ｺﾞｼｯｸUB"/>
                </a:rPr>
                <a:t>Classifier</a:t>
              </a:r>
              <a:r>
                <a:rPr lang="en-US" altLang="ja-JP" sz="1600" b="1">
                  <a:solidFill>
                    <a:schemeClr val="tx2"/>
                  </a:solidFill>
                  <a:ea typeface="+mn-ea"/>
                  <a:cs typeface="HGP創英角ｺﾞｼｯｸUB"/>
                </a:rPr>
                <a:t> </a:t>
              </a:r>
              <a:r>
                <a:rPr lang="ja-JP" altLang="en-US" sz="1600" b="1">
                  <a:solidFill>
                    <a:schemeClr val="tx2"/>
                  </a:solidFill>
                  <a:ea typeface="+mn-ea"/>
                  <a:cs typeface="HGP創英角ｺﾞｼｯｸUB"/>
                </a:rPr>
                <a:t>を</a:t>
              </a:r>
              <a:endParaRPr lang="en-US" altLang="ja-JP" sz="1600" b="1">
                <a:solidFill>
                  <a:schemeClr val="tx2"/>
                </a:solidFill>
                <a:ea typeface="+mn-ea"/>
                <a:cs typeface="HGP創英角ｺﾞｼｯｸUB"/>
              </a:endParaRPr>
            </a:p>
            <a:p>
              <a:r>
                <a:rPr lang="ja-JP" altLang="en-US" sz="1600" b="1">
                  <a:solidFill>
                    <a:schemeClr val="tx2"/>
                  </a:solidFill>
                  <a:ea typeface="+mn-ea"/>
                  <a:cs typeface="HGP創英角ｺﾞｼｯｸUB"/>
                </a:rPr>
                <a:t>更新したい場合は、削除して新規作成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5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346716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を作成する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1095" t="1429" r="1828" b="2154"/>
          <a:stretch/>
        </p:blipFill>
        <p:spPr>
          <a:xfrm>
            <a:off x="1342416" y="865762"/>
            <a:ext cx="9435831" cy="54766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106480" y="718695"/>
            <a:ext cx="10031690" cy="1168472"/>
          </a:xfrm>
          <a:prstGeom prst="roundRect">
            <a:avLst>
              <a:gd name="adj" fmla="val 3771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515565" y="1089497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943500" y="1941232"/>
            <a:ext cx="3236784" cy="64633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(1) 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トレーニングデータの準備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(2) 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トレーニングデータの送信</a:t>
            </a:r>
            <a:endParaRPr lang="ja-JP" altLang="en-US" sz="20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6873962" y="5552213"/>
            <a:ext cx="3672800" cy="567591"/>
          </a:xfrm>
          <a:prstGeom prst="rect">
            <a:avLst/>
          </a:prstGeom>
          <a:solidFill>
            <a:srgbClr val="E7E6E6"/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分類精度向上などのため </a:t>
            </a:r>
            <a:r>
              <a:rPr lang="en-US" altLang="ja-JP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Classifier </a:t>
            </a:r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を</a:t>
            </a:r>
            <a:endParaRPr lang="en-US" altLang="ja-JP" sz="1700" b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HGP創英角ｺﾞｼｯｸUB"/>
            </a:endParaRPr>
          </a:p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更新したい場合は、削除して新規作成</a:t>
            </a:r>
          </a:p>
        </p:txBody>
      </p:sp>
    </p:spTree>
    <p:extLst>
      <p:ext uri="{BB962C8B-B14F-4D97-AF65-F5344CB8AC3E}">
        <p14:creationId xmlns:p14="http://schemas.microsoft.com/office/powerpoint/2010/main" val="35843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31196" y="2089854"/>
            <a:ext cx="10729608" cy="22529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作成に使用する</a:t>
            </a:r>
            <a:r>
              <a:rPr lang="ja-JP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トレーニングデータは</a:t>
            </a:r>
            <a:endParaRPr lang="en-US" altLang="ja-JP" sz="40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endParaRPr lang="en-US" altLang="ja-JP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7200" smtClean="0">
                <a:solidFill>
                  <a:schemeClr val="accent5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CSV</a:t>
            </a:r>
            <a:r>
              <a:rPr lang="en-US" altLang="ja-JP" sz="4800" smtClean="0">
                <a:solidFill>
                  <a:schemeClr val="accent5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4800" smtClean="0">
                <a:solidFill>
                  <a:schemeClr val="accent5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を利用します</a:t>
            </a:r>
            <a:endParaRPr lang="en-US" altLang="ja-JP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6061275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（手順１）　トレーニングデータを準備する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/>
          <p:cNvSpPr txBox="1">
            <a:spLocks/>
          </p:cNvSpPr>
          <p:nvPr/>
        </p:nvSpPr>
        <p:spPr>
          <a:xfrm>
            <a:off x="3977030" y="4784339"/>
            <a:ext cx="4232691" cy="12028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今日はどれくらい暑い</a:t>
            </a:r>
            <a:r>
              <a:rPr lang="en-US" altLang="ja-JP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ja-JP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emperature</a:t>
            </a:r>
          </a:p>
          <a:p>
            <a:r>
              <a:rPr lang="ja-JP" altLang="en-US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外は暑い</a:t>
            </a:r>
            <a:r>
              <a:rPr lang="en-US" altLang="ja-JP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ja-JP" altLang="en-US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emperature</a:t>
            </a:r>
          </a:p>
          <a:p>
            <a:r>
              <a:rPr lang="ja-JP" altLang="en-US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風が強い</a:t>
            </a:r>
            <a:r>
              <a:rPr lang="en-US" altLang="ja-JP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en-US" altLang="en-US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condition</a:t>
            </a:r>
            <a:endParaRPr lang="en-US" altLang="ja-JP" sz="1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今日は雨が降る</a:t>
            </a:r>
            <a:r>
              <a:rPr lang="en-US" altLang="ja-JP" sz="1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en-US" altLang="en-US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condition</a:t>
            </a:r>
          </a:p>
          <a:p>
            <a:r>
              <a:rPr lang="ja-JP" altLang="en-US" sz="1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今日の天気は</a:t>
            </a:r>
            <a:r>
              <a:rPr lang="en-US" altLang="ja-JP" sz="1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ja-JP" altLang="en-US" sz="1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気温は</a:t>
            </a:r>
            <a:r>
              <a:rPr lang="en-US" altLang="ja-JP" sz="1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condition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</a:t>
            </a:r>
            <a:r>
              <a:rPr lang="en-US" altLang="ja-JP" sz="14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temperature</a:t>
            </a: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1217512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（手順１）　トレーニングデータを準備する－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CSV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形式のトレーニングデータの仕様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548878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トレーニングデータの構造（メタデータとトレーニングデータ、ファイルを分けて作成）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26945" y="4120642"/>
            <a:ext cx="3539217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トレーニングデータの例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928" r="2296" b="48240"/>
          <a:stretch/>
        </p:blipFill>
        <p:spPr>
          <a:xfrm>
            <a:off x="972766" y="1130860"/>
            <a:ext cx="7383294" cy="1267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1005231" y="4784340"/>
            <a:ext cx="2642430" cy="12016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ja-JP" altLang="en-US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language": 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"ja",</a:t>
            </a:r>
            <a:endParaRPr lang="en-US" altLang="ja-JP" sz="1400" b="1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name": 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</a:t>
            </a:r>
          </a:p>
          <a:p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  <a:endParaRPr lang="en-US" altLang="ja-JP" sz="1400" b="1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13232" y="4508620"/>
            <a:ext cx="1037463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メタデータ</a:t>
            </a:r>
            <a:endParaRPr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8423963" y="4264234"/>
            <a:ext cx="3044423" cy="179998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制限事項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  トレーニング用データは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10,000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件以下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11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● トレーニング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の所要時間は</a:t>
            </a:r>
            <a:endParaRPr lang="en-US" altLang="ja-JP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ja-JP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データ量によって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変わる</a:t>
            </a:r>
          </a:p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　（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参考：</a:t>
            </a:r>
            <a:r>
              <a:rPr lang="en-US" altLang="ja-JP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2MB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のデータで</a:t>
            </a:r>
            <a:r>
              <a:rPr lang="en-US" altLang="ja-JP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</a:t>
            </a:r>
            <a:r>
              <a:rPr lang="ja-JP" altLang="en-US" sz="160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時間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l="928" t="64866" r="2296" b="6938"/>
          <a:stretch/>
        </p:blipFill>
        <p:spPr>
          <a:xfrm>
            <a:off x="972766" y="2894836"/>
            <a:ext cx="7383294" cy="6906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タイトル 1"/>
          <p:cNvSpPr txBox="1">
            <a:spLocks/>
          </p:cNvSpPr>
          <p:nvPr/>
        </p:nvSpPr>
        <p:spPr>
          <a:xfrm>
            <a:off x="964058" y="905334"/>
            <a:ext cx="2223686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メタデータ（</a:t>
            </a:r>
            <a:r>
              <a:rPr lang="en-US" altLang="ja-JP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JSON</a:t>
            </a:r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形式）</a:t>
            </a:r>
            <a:endParaRPr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964058" y="2582593"/>
            <a:ext cx="2964273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トレーニング用データ（</a:t>
            </a:r>
            <a:r>
              <a:rPr lang="en-US" altLang="ja-JP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CSV</a:t>
            </a:r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形式）</a:t>
            </a:r>
            <a:endParaRPr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3891517" y="4443628"/>
            <a:ext cx="1919115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トレーニング用データ</a:t>
            </a:r>
            <a:endParaRPr lang="ja-JP" altLang="en-US" sz="160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3954465" y="6082111"/>
            <a:ext cx="5674049" cy="53963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第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カラム　　　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 </a:t>
            </a:r>
            <a:r>
              <a:rPr lang="en-US" altLang="ja-JP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</a:rPr>
              <a:t>→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分類先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に対応するテキスト</a:t>
            </a:r>
          </a:p>
          <a:p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第</a:t>
            </a:r>
            <a:r>
              <a:rPr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カラム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以降　</a:t>
            </a:r>
            <a:r>
              <a:rPr lang="en-US" altLang="ja-JP" sz="1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</a:rPr>
              <a:t>→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テキスト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に対応するひとつまたは複数の分類先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392607" y="1518879"/>
            <a:ext cx="3834704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language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には；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ja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（日本語） または 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en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（英語） を指定可能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3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4784588" y="223912"/>
            <a:ext cx="2622833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の構成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866679"/>
            <a:ext cx="10569191" cy="500757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914323" y="5972781"/>
            <a:ext cx="7233575" cy="622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IBM DataCenter  or  SoftBank DataCenter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8802410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【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】 CSV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形式のトレーニングデータ作成時の注意事項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605219"/>
            <a:ext cx="11081288" cy="31393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データ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0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UTF-8</a:t>
            </a:r>
            <a:r>
              <a:rPr lang="ja-JP" altLang="en-US" sz="20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エンコード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されている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こと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ja-JP" altLang="en-US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すべて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のレコードにはテキストと少なくともひとつの分類先が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必要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ja-JP" altLang="en-US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特殊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文字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は二重引用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符で囲んで投入できる</a:t>
            </a:r>
          </a:p>
          <a:p>
            <a:pPr marL="715963" defTabSz="984250">
              <a:buFont typeface="Arial" panose="020B0604020202020204" pitchFamily="34" charset="0"/>
              <a:buChar char="•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カンマ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5963" indent="357188" defTabSz="984250"/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</a:t>
            </a:r>
            <a:r>
              <a:rPr lang="ja-JP" altLang="en-US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参考テキスト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, </a:t>
            </a:r>
            <a:r>
              <a:rPr lang="ja-JP" altLang="en-US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カンマ入り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,</a:t>
            </a:r>
            <a:r>
              <a:rPr lang="en-US" altLang="ja-JP" sz="20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5963" defTabSz="984250">
              <a:buFont typeface="Arial" panose="020B0604020202020204" pitchFamily="34" charset="0"/>
              <a:buChar char="•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タブ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や改行記号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: ¥t, ¥n, ¥r, or ¥r 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5963" indent="357188" defTabSz="984250"/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</a:t>
            </a:r>
            <a:r>
              <a:rPr lang="ja-JP" altLang="en-US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参考テキスト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¥n </a:t>
            </a:r>
            <a:r>
              <a:rPr lang="ja-JP" altLang="en-US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改行コード入り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,</a:t>
            </a:r>
            <a:r>
              <a:rPr lang="en-US" altLang="ja-JP" sz="20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715963" defTabSz="984250">
              <a:buFont typeface="Arial" panose="020B0604020202020204" pitchFamily="34" charset="0"/>
              <a:buChar char="•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二重引用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符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:</a:t>
            </a:r>
          </a:p>
          <a:p>
            <a:pPr marL="715963" indent="357188" defTabSz="984250"/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</a:t>
            </a:r>
            <a:r>
              <a:rPr lang="ja-JP" altLang="en-US" sz="2000" smtClean="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参考テキスト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""</a:t>
            </a:r>
            <a:r>
              <a:rPr lang="ja-JP" altLang="en-US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二重引用符入り</a:t>
            </a:r>
            <a:r>
              <a:rPr lang="en-US" altLang="ja-JP" sz="2000">
                <a:solidFill>
                  <a:schemeClr val="accent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"""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,</a:t>
            </a:r>
            <a:r>
              <a:rPr lang="en-US" altLang="ja-JP" sz="20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54719" y="4756827"/>
            <a:ext cx="4434138" cy="19103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9388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漢字</a:t>
            </a:r>
            <a:endParaRPr lang="en-US" altLang="ja-JP" sz="2400" smtClean="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179388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アルファベット</a:t>
            </a:r>
            <a:endParaRPr lang="en-US" altLang="ja-JP" sz="240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179388">
              <a:buFont typeface="Arial" panose="020B0604020202020204" pitchFamily="34" charset="0"/>
              <a:buChar char="•"/>
            </a:pPr>
            <a:r>
              <a:rPr lang="ja-JP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数字</a:t>
            </a:r>
            <a:endParaRPr lang="en-US" altLang="ja-JP" sz="240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179388">
              <a:buFont typeface="Arial" panose="020B0604020202020204" pitchFamily="34" charset="0"/>
              <a:buChar char="•"/>
            </a:pPr>
            <a:r>
              <a:rPr lang="ja-JP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アンダースコア</a:t>
            </a:r>
            <a:r>
              <a:rPr lang="en-US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_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en-US" altLang="ja-JP" sz="240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179388">
              <a:buFont typeface="Arial" panose="020B0604020202020204" pitchFamily="34" charset="0"/>
              <a:buChar char="•"/>
            </a:pPr>
            <a:r>
              <a:rPr lang="ja-JP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ダッシュ</a:t>
            </a:r>
            <a:r>
              <a:rPr lang="en-US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-</a:t>
            </a:r>
            <a:r>
              <a:rPr lang="ja-JP" altLang="en-US" sz="240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757597" y="4358567"/>
            <a:ext cx="4431260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分類先</a:t>
            </a:r>
            <a:r>
              <a:rPr lang="ja-JP" altLang="en-US" sz="200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名</a:t>
            </a:r>
            <a:r>
              <a:rPr lang="ja-JP" altLang="en-US" sz="2000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（クラス名）に使える文字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840300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（手順２）　トレーニングデータを利用して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を訓練する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936170" y="594010"/>
            <a:ext cx="4232691" cy="602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[POST] /</a:t>
            </a:r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</a:t>
            </a:r>
            <a:endParaRPr lang="en-US" altLang="ja-JP" sz="2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71209" y="710590"/>
            <a:ext cx="191911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71209" y="1468876"/>
            <a:ext cx="1043876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概要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936170" y="1468876"/>
            <a:ext cx="7570278" cy="4247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トレーニングデータを送信して新しい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を作成す</a:t>
            </a:r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る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209" y="2130357"/>
            <a:ext cx="1826141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パラメタ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05411"/>
              </p:ext>
            </p:extLst>
          </p:nvPr>
        </p:nvGraphicFramePr>
        <p:xfrm>
          <a:off x="2936170" y="22274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510"/>
                <a:gridCol w="5623490"/>
              </a:tblGrid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メソッド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/v1/classifiers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を追加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Body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トレーニングデータ（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CSV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）</a:t>
                      </a:r>
                      <a:endParaRPr kumimoji="1" lang="en-US" altLang="ja-JP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認証。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と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タイトル 1"/>
          <p:cNvSpPr txBox="1">
            <a:spLocks/>
          </p:cNvSpPr>
          <p:nvPr/>
        </p:nvSpPr>
        <p:spPr>
          <a:xfrm>
            <a:off x="671209" y="5333514"/>
            <a:ext cx="195598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2936170" y="5318803"/>
            <a:ext cx="8522398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を呼び出せるツールを使用する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（例）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Postman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Google Chrome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機能拡張）、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など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26306" y="6267069"/>
            <a:ext cx="9892645" cy="3416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en-US" altLang="ja-JP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 ... HTTP</a:t>
            </a:r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とメソッド （</a:t>
            </a:r>
            <a:r>
              <a:rPr lang="en-US" altLang="ja-JP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GET/POST/DELETE</a:t>
            </a:r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 を使用して</a:t>
            </a:r>
            <a:r>
              <a:rPr lang="en-US" altLang="ja-JP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CLI</a:t>
            </a:r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</a:t>
            </a:r>
            <a:r>
              <a:rPr lang="en-US" altLang="ja-JP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18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を呼び出せるツール。</a:t>
            </a:r>
            <a:endParaRPr lang="ja-JP" altLang="en-US" sz="1800" dirty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1297906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による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840300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（手順２）　トレーニングデータを利用して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を訓練する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913232" y="2721934"/>
            <a:ext cx="8630260" cy="1632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-u 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username&gt;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&lt;password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 training_data=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@weather_data_train.csv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endParaRPr lang="en-US" altLang="ja-JP" sz="1800" b="1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 training_metadata=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@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weather_data_meta.json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&gt;/v1/classifiers</a:t>
            </a:r>
            <a:endParaRPr lang="en-US" altLang="ja-JP" sz="1800" b="1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913232" y="2292586"/>
            <a:ext cx="3817071" cy="428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CSV</a:t>
            </a:r>
            <a:r>
              <a:rPr lang="ja-JP" altLang="en-US" sz="16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のトレーニングデータを使用する場合</a:t>
            </a:r>
            <a:endParaRPr lang="ja-JP" altLang="en-US" sz="160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7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601523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[POST] /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v1/classifiers 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の呼び出し結果（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のレスポンス）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1103243"/>
            <a:ext cx="9436998" cy="26835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Classifier_id": "FD882C-nlc-372",</a:t>
            </a:r>
          </a:p>
          <a:p>
            <a:r>
              <a:rPr lang="ja-JP" altLang="en-US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name": </a:t>
            </a:r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"weather",</a:t>
            </a:r>
            <a:endParaRPr lang="en-US" altLang="ja-JP" sz="16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created": "2015-06-30T02:42:31.629Z",</a:t>
            </a: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url": "https://gateway.watsonplatform.net/.....",</a:t>
            </a: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status": "Training",</a:t>
            </a: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status_description":</a:t>
            </a:r>
          </a:p>
          <a:p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Classifier instance is in its training phase, not yet ready to </a:t>
            </a:r>
            <a:endParaRPr lang="en-US" altLang="ja-JP" sz="1600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accept </a:t>
            </a:r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classify </a:t>
            </a:r>
            <a:r>
              <a:rPr lang="en-US" altLang="ja-JP" sz="16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requests"</a:t>
            </a:r>
            <a:endParaRPr lang="en-US" altLang="ja-JP" sz="16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8403006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（手順２）　トレーニングデータを利用して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を訓練する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8" y="3935249"/>
            <a:ext cx="9622501" cy="2752425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1379938" y="2451370"/>
            <a:ext cx="2588947" cy="252919"/>
          </a:xfrm>
          <a:prstGeom prst="roundRect">
            <a:avLst>
              <a:gd name="adj" fmla="val 12122"/>
            </a:avLst>
          </a:prstGeom>
          <a:solidFill>
            <a:srgbClr val="ED7D31">
              <a:alpha val="3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562300" y="1792877"/>
            <a:ext cx="3724289" cy="9787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status</a:t>
            </a:r>
            <a:r>
              <a:rPr lang="ja-JP" altLang="en-US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</a:t>
            </a:r>
            <a:endParaRPr lang="en-US" altLang="ja-JP" sz="1600" smtClean="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ja-JP" altLang="en-US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作成直後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 「</a:t>
            </a:r>
            <a:r>
              <a:rPr lang="en-US" altLang="ja-JP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Training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」 で</a:t>
            </a:r>
            <a:endParaRPr lang="en-US" altLang="ja-JP" sz="1600" smtClean="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トレーニングモデル</a:t>
            </a:r>
            <a:r>
              <a:rPr lang="ja-JP" altLang="en-US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の作成が完了する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</a:t>
            </a:r>
            <a:endParaRPr lang="en-US" altLang="ja-JP" sz="1600" smtClean="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</a:t>
            </a:r>
            <a:r>
              <a:rPr lang="en-US" altLang="ja-JP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Available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」 となって</a:t>
            </a:r>
            <a:r>
              <a:rPr lang="en-US" altLang="ja-JP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を使用可</a:t>
            </a:r>
            <a:endParaRPr lang="ja-JP" altLang="en-US" sz="160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6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36884" y="1486105"/>
            <a:ext cx="11081288" cy="14773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現在作成できる 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の最大数は、一つ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に対して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、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16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個までと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なっています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。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17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個目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を作成しようとすると、以下のようなエラーが返ってきます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。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この場合に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は、新規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して（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で）、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そのサービスに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対して 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を作成するか、既存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 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を削除してから、作成して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下さい。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4109786"/>
            <a:ext cx="8630260" cy="2012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  <a:endParaRPr lang="en-US" altLang="ja-JP" sz="1800" b="1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code": 400,</a:t>
            </a:r>
          </a:p>
          <a:p>
            <a:r>
              <a:rPr lang="ja-JP" altLang="en-US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error": "Entitlement error",</a:t>
            </a:r>
          </a:p>
          <a:p>
            <a:r>
              <a:rPr lang="ja-JP" altLang="en-US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description": "This user or service instance has the maximum </a:t>
            </a:r>
            <a:endParaRPr lang="en-US" altLang="ja-JP" sz="1800" b="1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ja-JP" altLang="en-US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</a:t>
            </a:r>
            <a:r>
              <a:rPr lang="ja-JP" altLang="en-US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　　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number 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of classifiers."</a:t>
            </a:r>
          </a:p>
          <a:p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13233" y="3680438"/>
            <a:ext cx="2078446" cy="428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エラーメッセージの例</a:t>
            </a:r>
            <a:endParaRPr lang="ja-JP" altLang="en-US" sz="1600">
              <a:solidFill>
                <a:schemeClr val="bg1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10928618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【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参考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】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2015/8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月時点で作成できる 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数は最大</a:t>
            </a:r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16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個までです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358809" y="417443"/>
            <a:ext cx="3748847" cy="4247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1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つの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サービスにつき）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523527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の作成状況を確認する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1095" t="1429" r="1828" b="2154"/>
          <a:stretch/>
        </p:blipFill>
        <p:spPr>
          <a:xfrm>
            <a:off x="1342416" y="865762"/>
            <a:ext cx="9435831" cy="54766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106480" y="1809345"/>
            <a:ext cx="10031690" cy="1527241"/>
          </a:xfrm>
          <a:prstGeom prst="roundRect">
            <a:avLst>
              <a:gd name="adj" fmla="val 3771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37744" y="2285999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873962" y="5552213"/>
            <a:ext cx="3672800" cy="567591"/>
          </a:xfrm>
          <a:prstGeom prst="rect">
            <a:avLst/>
          </a:prstGeom>
          <a:solidFill>
            <a:srgbClr val="E7E6E6"/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分類精度向上などのため </a:t>
            </a:r>
            <a:r>
              <a:rPr lang="en-US" altLang="ja-JP" sz="17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Classifier</a:t>
            </a:r>
            <a:r>
              <a:rPr lang="en-US" altLang="ja-JP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 </a:t>
            </a:r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を</a:t>
            </a:r>
            <a:endParaRPr lang="en-US" altLang="ja-JP" sz="1700" b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HGP創英角ｺﾞｼｯｸUB"/>
            </a:endParaRPr>
          </a:p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更新したい場合は、削除して新規作成</a:t>
            </a:r>
          </a:p>
        </p:txBody>
      </p:sp>
    </p:spTree>
    <p:extLst>
      <p:ext uri="{BB962C8B-B14F-4D97-AF65-F5344CB8AC3E}">
        <p14:creationId xmlns:p14="http://schemas.microsoft.com/office/powerpoint/2010/main" val="686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523527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の作成状況を確認する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936170" y="594010"/>
            <a:ext cx="6616392" cy="602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[GET] /</a:t>
            </a:r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v1/classifiers/{classifier_id</a:t>
            </a:r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  <a:endParaRPr lang="en-US" altLang="ja-JP" sz="2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71209" y="710590"/>
            <a:ext cx="191911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71209" y="1940581"/>
            <a:ext cx="1043876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概要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936170" y="1940581"/>
            <a:ext cx="7172733" cy="4247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指定された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のトレーニング・ステータス</a:t>
            </a:r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返す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209" y="2602062"/>
            <a:ext cx="1826141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パラメタ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96152"/>
              </p:ext>
            </p:extLst>
          </p:nvPr>
        </p:nvGraphicFramePr>
        <p:xfrm>
          <a:off x="2936170" y="2699158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510"/>
                <a:gridCol w="5623490"/>
              </a:tblGrid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メソッド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/v1/classifiers/{classifier_id}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を追加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classifier_id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作成状況を確認したい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の識別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認証。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と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タイトル 1"/>
          <p:cNvSpPr txBox="1">
            <a:spLocks/>
          </p:cNvSpPr>
          <p:nvPr/>
        </p:nvSpPr>
        <p:spPr>
          <a:xfrm>
            <a:off x="671209" y="5568287"/>
            <a:ext cx="195598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2936170" y="5553576"/>
            <a:ext cx="7961347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を呼び出せるツールを使用する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（例）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Postman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Google Chrome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機能拡張）、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など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6785428" y="1209524"/>
            <a:ext cx="5012209" cy="65146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ID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を調べるための</a:t>
            </a:r>
            <a:r>
              <a:rPr lang="en-US" altLang="ja-JP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もあります</a:t>
            </a:r>
            <a:endParaRPr lang="en-US" altLang="ja-JP" sz="20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（別頁で説明）</a:t>
            </a:r>
            <a:endParaRPr lang="ja-JP" altLang="en-US" sz="20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1010085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による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1664761"/>
            <a:ext cx="8630260" cy="1632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--request GET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-u 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username&gt;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&lt;password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&gt;/v1/classifiers/</a:t>
            </a:r>
            <a:r>
              <a:rPr lang="fr-FR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FD882C-nlc-372</a:t>
            </a:r>
            <a:endParaRPr lang="en-US" altLang="ja-JP" sz="18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523527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の作成状況を確認する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4210137" y="3879744"/>
            <a:ext cx="3442866" cy="3139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作成状況を確認したい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id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4435814" y="2879390"/>
            <a:ext cx="418289" cy="992221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618690" y="2859935"/>
            <a:ext cx="1770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472315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[GET] 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/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v1/classifiers/{classifier_id} 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の呼び出し結果（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のレスポンス）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894523"/>
            <a:ext cx="7004265" cy="1726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"classifier_id": "FD882C-nlc-372",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"language":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"ja",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"created": "2015-08-03T04:21:43.578Z",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"url": "https://gateway.watsonplatform.net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/.....",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"status": "Training",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"status_description": "The classifier instance is in its training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phase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not yet ready to accept classify requests"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523527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の作成状況を確認する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9" y="4815114"/>
            <a:ext cx="7141948" cy="204288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1029742" y="1882726"/>
            <a:ext cx="2588947" cy="204279"/>
          </a:xfrm>
          <a:prstGeom prst="roundRect">
            <a:avLst>
              <a:gd name="adj" fmla="val 12122"/>
            </a:avLst>
          </a:prstGeom>
          <a:solidFill>
            <a:srgbClr val="ED7D31">
              <a:alpha val="3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7923070" y="1729226"/>
            <a:ext cx="3984809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が学習中（トレーニングモデル作成中）の</a:t>
            </a:r>
            <a:endParaRPr lang="en-US" altLang="ja-JP" sz="1600" smtClean="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status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 「</a:t>
            </a:r>
            <a:r>
              <a:rPr lang="en-US" altLang="ja-JP" sz="160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Training</a:t>
            </a:r>
            <a:r>
              <a:rPr lang="ja-JP" altLang="en-US" sz="1600" smtClean="0">
                <a:solidFill>
                  <a:schemeClr val="accent2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」 </a:t>
            </a:r>
            <a:endParaRPr lang="ja-JP" altLang="en-US" sz="1600">
              <a:solidFill>
                <a:schemeClr val="accent2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13232" y="2849782"/>
            <a:ext cx="7004265" cy="1726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"classifier_id": "FD882C-nlc-372",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"language":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"ja",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"created": "2015-08-03T04:21:43.578Z",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"url": "https://gateway.watsonplatform.net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/.....",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"status": "Available",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"status_description": "The classifier instance is now available and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is 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ready to take classifier requests."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923070" y="3597782"/>
            <a:ext cx="3724289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トレーニングモデル</a:t>
            </a:r>
            <a:r>
              <a:rPr lang="ja-JP" altLang="en-US" sz="16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の作成が完了する</a:t>
            </a:r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</a:t>
            </a:r>
            <a:endParaRPr lang="en-US" altLang="ja-JP" sz="1600" smtClean="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</a:t>
            </a:r>
            <a:r>
              <a:rPr lang="en-US" altLang="ja-JP" sz="16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Available</a:t>
            </a:r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」 となって</a:t>
            </a:r>
            <a:r>
              <a:rPr lang="en-US" altLang="ja-JP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を使用可</a:t>
            </a:r>
            <a:endParaRPr lang="ja-JP" altLang="en-US" sz="16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029742" y="3840735"/>
            <a:ext cx="2588947" cy="204279"/>
          </a:xfrm>
          <a:prstGeom prst="roundRect">
            <a:avLst>
              <a:gd name="adj" fmla="val 12122"/>
            </a:avLst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075043" y="2524540"/>
            <a:ext cx="725557" cy="536713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4517207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の一覧を取得する</a:t>
            </a:r>
            <a:endParaRPr lang="ja-JP" altLang="en-US" sz="2800" dirty="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936170" y="702865"/>
            <a:ext cx="4054878" cy="602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[GET] /</a:t>
            </a:r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</a:t>
            </a:r>
            <a:endParaRPr lang="en-US" altLang="ja-JP" sz="2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71209" y="819445"/>
            <a:ext cx="191911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71209" y="1686581"/>
            <a:ext cx="1043876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概要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936170" y="1686581"/>
            <a:ext cx="3330810" cy="43088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</a:t>
            </a:r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返す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209" y="2602062"/>
            <a:ext cx="1826141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パラメタ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81017"/>
              </p:ext>
            </p:extLst>
          </p:nvPr>
        </p:nvGraphicFramePr>
        <p:xfrm>
          <a:off x="2936170" y="2699158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510"/>
                <a:gridCol w="5623490"/>
              </a:tblGrid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メソッド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/v1/classifiers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を追加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認証。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と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タイトル 1"/>
          <p:cNvSpPr txBox="1">
            <a:spLocks/>
          </p:cNvSpPr>
          <p:nvPr/>
        </p:nvSpPr>
        <p:spPr>
          <a:xfrm>
            <a:off x="671209" y="5568287"/>
            <a:ext cx="195598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2936170" y="5553576"/>
            <a:ext cx="7961347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を呼び出せるツールを使用する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（例）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Postman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Google Chrome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機能拡張）、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など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1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8" y="787808"/>
            <a:ext cx="6269248" cy="4280015"/>
          </a:xfrm>
          <a:prstGeom prst="rect">
            <a:avLst/>
          </a:prstGeom>
        </p:spPr>
      </p:pic>
      <p:sp>
        <p:nvSpPr>
          <p:cNvPr id="68622" name="TextBox 43"/>
          <p:cNvSpPr txBox="1">
            <a:spLocks noChangeArrowheads="1"/>
          </p:cNvSpPr>
          <p:nvPr/>
        </p:nvSpPr>
        <p:spPr bwMode="auto">
          <a:xfrm>
            <a:off x="6584495" y="1225334"/>
            <a:ext cx="4660250" cy="50167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Watson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サービス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を提供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する</a:t>
            </a:r>
            <a:endParaRPr lang="en-US" altLang="ja-JP" sz="28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ja-JP" altLang="ja-JP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</a:t>
            </a:r>
            <a:r>
              <a:rPr lang="en-US" altLang="ja-JP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SaaS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型のクラウド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2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en-US" altLang="ja-JP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endParaRPr lang="ja-JP" altLang="en-US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IBM Bluemix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などの</a:t>
            </a:r>
            <a:endParaRPr lang="en-US" altLang="ja-JP" sz="2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外部のアプリケーションで</a:t>
            </a:r>
            <a:endParaRPr lang="en-US" altLang="ja-JP" sz="28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　使用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するための</a:t>
            </a:r>
            <a:r>
              <a:rPr lang="en-US" altLang="ja-JP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API</a:t>
            </a:r>
            <a:r>
              <a:rPr lang="ja-JP" altLang="en-US" sz="28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も提供</a:t>
            </a:r>
            <a:endParaRPr lang="en-US" altLang="ja-JP" sz="280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0" y="0"/>
            <a:ext cx="10379765" cy="76226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Watson Developer Cloud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とは</a:t>
            </a:r>
            <a:endParaRPr lang="en-US" altLang="ja-JP" sz="28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</a:t>
            </a:r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版</a:t>
            </a:r>
            <a:r>
              <a:rPr lang="en-US" altLang="ja-JP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en-US" altLang="ja-JP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http://www.ibm.com/smarterplanet/us/en/ibmwatson/developercloud/</a:t>
            </a:r>
            <a:r>
              <a:rPr lang="ja-JP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88" y="4911537"/>
            <a:ext cx="6180429" cy="1850466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5164667" y="5442855"/>
            <a:ext cx="991809" cy="979715"/>
            <a:chOff x="6386286" y="5297714"/>
            <a:chExt cx="991809" cy="979715"/>
          </a:xfrm>
        </p:grpSpPr>
        <p:sp>
          <p:nvSpPr>
            <p:cNvPr id="2" name="円柱 1"/>
            <p:cNvSpPr/>
            <p:nvPr/>
          </p:nvSpPr>
          <p:spPr>
            <a:xfrm>
              <a:off x="6386286" y="5297714"/>
              <a:ext cx="991809" cy="979715"/>
            </a:xfrm>
            <a:prstGeom prst="can">
              <a:avLst>
                <a:gd name="adj" fmla="val 21000"/>
              </a:avLst>
            </a:prstGeom>
            <a:solidFill>
              <a:srgbClr val="14A1EE"/>
            </a:solidFill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TextBox 43"/>
            <p:cNvSpPr txBox="1">
              <a:spLocks noChangeArrowheads="1"/>
            </p:cNvSpPr>
            <p:nvPr/>
          </p:nvSpPr>
          <p:spPr bwMode="auto">
            <a:xfrm>
              <a:off x="6469257" y="5584125"/>
              <a:ext cx="8258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</a:pPr>
              <a:r>
                <a:rPr lang="ja-JP" altLang="en-US" sz="140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サポート</a:t>
              </a:r>
              <a:endParaRPr lang="en-US" altLang="ja-JP" sz="140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</a:pPr>
              <a:r>
                <a:rPr lang="ja-JP" altLang="en-US" sz="1400"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データ</a:t>
              </a:r>
              <a:endParaRPr lang="en-US" altLang="ja-JP" sz="140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9333" y="7740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1010085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による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1664761"/>
            <a:ext cx="8630260" cy="1632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--request GET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-u 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username&gt;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&lt;password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&gt;/v1/classifiers</a:t>
            </a:r>
            <a:endParaRPr lang="en-US" altLang="ja-JP" sz="18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4517207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の一覧を取得する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7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581170"/>
            <a:ext cx="11081288" cy="3744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[GET] 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/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v1/classifiers 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の呼び出し結果（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のレスポンス）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4517207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の一覧を取得する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b="30196"/>
          <a:stretch/>
        </p:blipFill>
        <p:spPr>
          <a:xfrm>
            <a:off x="854189" y="4899782"/>
            <a:ext cx="7141948" cy="1426028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>
          <a:xfrm>
            <a:off x="913232" y="1270002"/>
            <a:ext cx="7004265" cy="3447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{</a:t>
            </a:r>
            <a:br>
              <a:rPr lang="en-US" altLang="ja-JP" sz="1200">
                <a:latin typeface="Consolas"/>
                <a:ea typeface="ＭＳ ゴシック"/>
                <a:cs typeface="Consolas"/>
              </a:rPr>
            </a:br>
            <a:r>
              <a:rPr lang="en-US" altLang="ja-JP" sz="1200">
                <a:latin typeface="Consolas"/>
                <a:ea typeface="ＭＳ ゴシック"/>
                <a:cs typeface="Consolas"/>
              </a:rPr>
              <a:t>  "classifiers": [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{ 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"name": "my wow classifier",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"language": "ja",</a:t>
            </a:r>
            <a:br>
              <a:rPr lang="en-US" altLang="ja-JP" sz="1200">
                <a:latin typeface="Consolas"/>
                <a:ea typeface="ＭＳ ゴシック"/>
                <a:cs typeface="Consolas"/>
              </a:rPr>
            </a:br>
            <a:r>
              <a:rPr lang="en-US" altLang="ja-JP" sz="1200">
                <a:latin typeface="Consolas"/>
                <a:ea typeface="ＭＳ ゴシック"/>
                <a:cs typeface="Consolas"/>
              </a:rPr>
              <a:t>      "url": "https://gateway.watsonplatform.net/.../BD1D06-nlc-400", 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"classifier_id": "BD1D06-nlc-400", 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"created": "2015-07-30T06:54:37.493Z"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},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{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"name": "weather",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"language": "ja",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"url": "https://gateway.watsonplatform.net/.../FD882C-nlc-372", 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"classifier_id": "FD882C-nlc-372",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  "created": "2015-08-03T04:21:43.578Z"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  }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  ]</a:t>
            </a:r>
          </a:p>
          <a:p>
            <a:r>
              <a:rPr lang="en-US" altLang="ja-JP" sz="1200">
                <a:latin typeface="Consolas"/>
                <a:ea typeface="ＭＳ ゴシック"/>
                <a:cs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599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612654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をアプリケーションで利用する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1095" t="1429" r="1828" b="2154"/>
          <a:stretch/>
        </p:blipFill>
        <p:spPr>
          <a:xfrm>
            <a:off x="1342416" y="865762"/>
            <a:ext cx="9435831" cy="54766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106480" y="3210128"/>
            <a:ext cx="10031690" cy="1001949"/>
          </a:xfrm>
          <a:prstGeom prst="roundRect">
            <a:avLst>
              <a:gd name="adj" fmla="val 3771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37744" y="3531140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873962" y="5564308"/>
            <a:ext cx="3672800" cy="567591"/>
          </a:xfrm>
          <a:prstGeom prst="rect">
            <a:avLst/>
          </a:prstGeom>
          <a:solidFill>
            <a:srgbClr val="E7E6E6"/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分類精度向上などのため </a:t>
            </a:r>
            <a:r>
              <a:rPr lang="en-US" altLang="ja-JP" sz="17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Classifier</a:t>
            </a:r>
            <a:r>
              <a:rPr lang="en-US" altLang="ja-JP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 </a:t>
            </a:r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を</a:t>
            </a:r>
            <a:endParaRPr lang="en-US" altLang="ja-JP" sz="1700" b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HGP創英角ｺﾞｼｯｸUB"/>
            </a:endParaRPr>
          </a:p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更新したい場合は、削除して新規作成</a:t>
            </a:r>
          </a:p>
        </p:txBody>
      </p:sp>
    </p:spTree>
    <p:extLst>
      <p:ext uri="{BB962C8B-B14F-4D97-AF65-F5344CB8AC3E}">
        <p14:creationId xmlns:p14="http://schemas.microsoft.com/office/powerpoint/2010/main" val="2167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612654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をアプリケーションで利用する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936170" y="594010"/>
            <a:ext cx="8931152" cy="602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[POST/GET] </a:t>
            </a:r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v1/classifiers/{classifier_id}/classify</a:t>
            </a:r>
            <a:endParaRPr lang="en-US" altLang="ja-JP" sz="2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71209" y="710590"/>
            <a:ext cx="191911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71209" y="1393060"/>
            <a:ext cx="1043876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概要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936170" y="1393060"/>
            <a:ext cx="6750566" cy="65043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入力された質問の分類を行いクラスと確信度を返す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（確信度がゼロでない複数のクラスを回答）</a:t>
            </a:r>
            <a:endParaRPr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209" y="2192993"/>
            <a:ext cx="1826141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パラメタ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3424"/>
              </p:ext>
            </p:extLst>
          </p:nvPr>
        </p:nvGraphicFramePr>
        <p:xfrm>
          <a:off x="2936170" y="2192993"/>
          <a:ext cx="8493830" cy="353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235"/>
                <a:gridCol w="5876595"/>
              </a:tblGrid>
              <a:tr h="545942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メソッド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 or GET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（どちらでも可）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/v1/classifiers/{classifier_id}/classify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を追加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8637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classifier_id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アプリケーションで使用する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の識別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8637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Header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（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JSON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の場合）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Content-Type:application/json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8637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分類したい質問の原文を指定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認証。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と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タイトル 1"/>
          <p:cNvSpPr txBox="1">
            <a:spLocks/>
          </p:cNvSpPr>
          <p:nvPr/>
        </p:nvSpPr>
        <p:spPr>
          <a:xfrm>
            <a:off x="671209" y="6090089"/>
            <a:ext cx="195598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2936170" y="6099568"/>
            <a:ext cx="6957591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を呼び出せる言語（例：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Java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、</a:t>
            </a:r>
            <a:r>
              <a:rPr lang="en-US" altLang="ja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Node.js</a:t>
            </a:r>
            <a:r>
              <a:rPr lang="ja-JP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等）を使用して実装。</a:t>
            </a:r>
            <a:endParaRPr lang="en-US" altLang="ja-JP" sz="18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1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1282146"/>
            <a:ext cx="8630260" cy="27607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【POST】</a:t>
            </a:r>
          </a:p>
          <a:p>
            <a:endParaRPr lang="en-US" altLang="ja-JP" sz="1800" b="1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 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username&gt;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&lt;password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-H "Content-Type:application/json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 @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question_text.json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&gt;/v1/classifiers/</a:t>
            </a:r>
            <a:r>
              <a:rPr lang="fr-FR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FD882C-nlc-372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/classify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612654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をアプリケーションで利用する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1536970" y="3139702"/>
            <a:ext cx="23249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 txBox="1">
            <a:spLocks/>
          </p:cNvSpPr>
          <p:nvPr/>
        </p:nvSpPr>
        <p:spPr>
          <a:xfrm>
            <a:off x="7090157" y="1874146"/>
            <a:ext cx="3013967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分類したい文を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JSON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で記述した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ファイルを指定</a:t>
            </a:r>
            <a:endParaRPr lang="ja-JP" altLang="en-US" sz="160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25348" y="2044918"/>
            <a:ext cx="3042854" cy="105608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 txBox="1">
            <a:spLocks/>
          </p:cNvSpPr>
          <p:nvPr/>
        </p:nvSpPr>
        <p:spPr>
          <a:xfrm>
            <a:off x="7198076" y="2454750"/>
            <a:ext cx="4202107" cy="954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“</a:t>
            </a:r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text” : 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“</a:t>
            </a:r>
            <a:r>
              <a:rPr lang="ja-JP" altLang="en-US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今日はどれくらい暑くなりそう</a:t>
            </a:r>
            <a:r>
              <a:rPr lang="en-US" altLang="ja-JP" sz="14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?”</a:t>
            </a:r>
            <a:endParaRPr lang="en-US" altLang="ja-JP" sz="1400" b="1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751667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による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6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472315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[GET/POST] </a:t>
            </a: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/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v1/classifiers/{classifier_id}/classify 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の呼び出し結果（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のレスポンス）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894522"/>
            <a:ext cx="7004265" cy="2938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"classifier_id": "FD882C-nlc-372",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"url": "https://gateway.watsonplatform.net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/.....",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"text":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今日はどれくらい暑くなりそう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"top_class":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"AboutTemperature",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"classes": [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"class_name":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"AboutTemperature",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"confidence": 0.9970757053827018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"class_name":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"AboutCondition",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"confidence": 0.002924294617298207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]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612654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をアプリケーションで利用する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6448"/>
              </p:ext>
            </p:extLst>
          </p:nvPr>
        </p:nvGraphicFramePr>
        <p:xfrm>
          <a:off x="923046" y="3968704"/>
          <a:ext cx="6995269" cy="24345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3238"/>
                <a:gridCol w="5412031"/>
              </a:tblGrid>
              <a:tr h="347787">
                <a:tc>
                  <a:txBody>
                    <a:bodyPr/>
                    <a:lstStyle/>
                    <a:p>
                      <a:r>
                        <a:rPr kumimoji="1" lang="ja-JP" altLang="en-US" sz="1400" b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キー名</a:t>
                      </a:r>
                      <a:endParaRPr kumimoji="1" lang="ja-JP" altLang="en-US" sz="1400" b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説明</a:t>
                      </a:r>
                      <a:endParaRPr kumimoji="1" lang="ja-JP" altLang="en-US" sz="1400" b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classifier_id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質問の分類に使用した</a:t>
                      </a:r>
                      <a:r>
                        <a:rPr kumimoji="1" lang="en-US" altLang="ja-JP" sz="1400" smtClean="0">
                          <a:latin typeface="+mn-lt"/>
                        </a:rPr>
                        <a:t>classifier</a:t>
                      </a:r>
                      <a:r>
                        <a:rPr kumimoji="1" lang="ja-JP" altLang="en-US" sz="1400" smtClean="0">
                          <a:latin typeface="+mn-lt"/>
                        </a:rPr>
                        <a:t>に割り当てられている識別</a:t>
                      </a:r>
                      <a:r>
                        <a:rPr kumimoji="1" lang="en-US" altLang="ja-JP" sz="1400" smtClean="0">
                          <a:latin typeface="+mn-lt"/>
                        </a:rPr>
                        <a:t>ID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url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この</a:t>
                      </a:r>
                      <a:r>
                        <a:rPr kumimoji="1" lang="en-US" altLang="ja-JP" sz="1400" smtClean="0">
                          <a:latin typeface="+mn-lt"/>
                        </a:rPr>
                        <a:t>classifier</a:t>
                      </a:r>
                      <a:r>
                        <a:rPr kumimoji="1" lang="ja-JP" altLang="en-US" sz="1400" smtClean="0">
                          <a:latin typeface="+mn-lt"/>
                        </a:rPr>
                        <a:t>にアクセスするための</a:t>
                      </a:r>
                      <a:r>
                        <a:rPr kumimoji="1" lang="en-US" altLang="ja-JP" sz="1400" smtClean="0">
                          <a:latin typeface="+mn-lt"/>
                        </a:rPr>
                        <a:t>URL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text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分類対象となった元の文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top_class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もっとも確信度が高かったクラス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class_name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クラス名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7787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n-lt"/>
                        </a:rPr>
                        <a:t>confidence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n-lt"/>
                        </a:rPr>
                        <a:t>確信度（パーセンテージ）。数値が大きいものほど確信度が高い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タイトル 1"/>
          <p:cNvSpPr txBox="1">
            <a:spLocks/>
          </p:cNvSpPr>
          <p:nvPr/>
        </p:nvSpPr>
        <p:spPr>
          <a:xfrm>
            <a:off x="8171546" y="1586695"/>
            <a:ext cx="2962671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この例では元の文は「気温」を</a:t>
            </a:r>
            <a:endParaRPr lang="en-US" altLang="ja-JP" sz="1600" smtClean="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160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意図</a:t>
            </a:r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したものであると分類された</a:t>
            </a:r>
            <a:endParaRPr lang="ja-JP" altLang="en-US" sz="16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088108" y="1671467"/>
            <a:ext cx="2588947" cy="204279"/>
          </a:xfrm>
          <a:prstGeom prst="roundRect">
            <a:avLst>
              <a:gd name="adj" fmla="val 12122"/>
            </a:avLst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346716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を削除する</a:t>
            </a:r>
            <a:endParaRPr lang="ja-JP" altLang="en-US" sz="2800" dirty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1095" t="1429" r="1828" b="2154"/>
          <a:stretch/>
        </p:blipFill>
        <p:spPr>
          <a:xfrm>
            <a:off x="1342416" y="865762"/>
            <a:ext cx="9435831" cy="54766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106480" y="5408579"/>
            <a:ext cx="10031690" cy="1001949"/>
          </a:xfrm>
          <a:prstGeom prst="roundRect">
            <a:avLst>
              <a:gd name="adj" fmla="val 3771"/>
            </a:avLst>
          </a:prstGeom>
          <a:noFill/>
          <a:ln w="38100">
            <a:solidFill>
              <a:srgbClr val="04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37744" y="5729591"/>
            <a:ext cx="486383" cy="486383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28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</a:t>
            </a:r>
            <a:endParaRPr kumimoji="1" lang="ja-JP" altLang="en-US" sz="280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6873962" y="5552213"/>
            <a:ext cx="3672800" cy="567591"/>
          </a:xfrm>
          <a:prstGeom prst="rect">
            <a:avLst/>
          </a:prstGeom>
          <a:solidFill>
            <a:srgbClr val="E7E6E6"/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分類精度向上などのため </a:t>
            </a:r>
            <a:r>
              <a:rPr lang="en-US" altLang="ja-JP" sz="170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Classifier</a:t>
            </a:r>
            <a:r>
              <a:rPr lang="en-US" altLang="ja-JP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 </a:t>
            </a:r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を</a:t>
            </a:r>
            <a:endParaRPr lang="en-US" altLang="ja-JP" sz="1700" b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HGP創英角ｺﾞｼｯｸUB"/>
            </a:endParaRPr>
          </a:p>
          <a:p>
            <a:r>
              <a:rPr lang="ja-JP" altLang="en-US" sz="1700" b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HGP創英角ｺﾞｼｯｸUB"/>
              </a:rPr>
              <a:t>更新したい場合は、削除して新規作成</a:t>
            </a:r>
          </a:p>
        </p:txBody>
      </p:sp>
    </p:spTree>
    <p:extLst>
      <p:ext uri="{BB962C8B-B14F-4D97-AF65-F5344CB8AC3E}">
        <p14:creationId xmlns:p14="http://schemas.microsoft.com/office/powerpoint/2010/main" val="41585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346716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削除する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526945" y="1126818"/>
            <a:ext cx="11081288" cy="452944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smtClean="0">
                <a:solidFill>
                  <a:schemeClr val="accent5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用途例</a:t>
            </a:r>
            <a:endParaRPr lang="en-US" altLang="ja-JP" sz="3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ja-JP" altLang="en-US" sz="2400">
              <a:solidFill>
                <a:schemeClr val="accent5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の分類精度を高めるためにトレーニングデータを更新したときに使用する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作成済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更新する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はないため、新規作成 </a:t>
            </a:r>
            <a:r>
              <a:rPr lang="en-US" altLang="ja-JP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GP創英角ｺﾞｼｯｸUB" panose="020B0900000000000000" pitchFamily="50" charset="-128"/>
              </a:rPr>
              <a:t>→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既存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削除となる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en-US" altLang="ja-JP" sz="20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3600" smtClean="0">
                <a:solidFill>
                  <a:schemeClr val="accent5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使い方例</a:t>
            </a:r>
            <a:endParaRPr lang="en-US" altLang="ja-JP" sz="32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endParaRPr lang="ja-JP" altLang="en-US" sz="2400">
              <a:solidFill>
                <a:schemeClr val="accent5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アプリケーションなどから参照され利用中の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を削除できない（運用上）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更新された新しいトレーニングデータで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を作成する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作成された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を参照するようにアプリケーションの設定を変更する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参照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されなくなった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を削除する</a:t>
            </a:r>
            <a:endParaRPr lang="en-US" altLang="ja-JP" sz="20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3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/>
          <p:cNvSpPr txBox="1">
            <a:spLocks/>
          </p:cNvSpPr>
          <p:nvPr/>
        </p:nvSpPr>
        <p:spPr>
          <a:xfrm>
            <a:off x="0" y="0"/>
            <a:ext cx="346716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936170" y="594010"/>
            <a:ext cx="7238962" cy="602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[DELETE] </a:t>
            </a:r>
            <a:r>
              <a:rPr lang="en-US" altLang="ja-JP" sz="2400" b="1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</a:t>
            </a:r>
            <a:r>
              <a:rPr lang="en-US" altLang="ja-JP" sz="2400" b="1" smtClean="0">
                <a:solidFill>
                  <a:schemeClr val="accent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v1/classifiers/{classifier_id}</a:t>
            </a:r>
            <a:endParaRPr lang="en-US" altLang="ja-JP" sz="2400" b="1">
              <a:solidFill>
                <a:schemeClr val="accent6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71209" y="710590"/>
            <a:ext cx="191911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使用する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71209" y="1468876"/>
            <a:ext cx="1043876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概要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936170" y="1468876"/>
            <a:ext cx="6686639" cy="7017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{classifier_id}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に指定された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を削除する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（取り消しはできない）</a:t>
            </a:r>
            <a:endParaRPr lang="ja-JP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71209" y="2623719"/>
            <a:ext cx="1826141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パラメタ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41305"/>
              </p:ext>
            </p:extLst>
          </p:nvPr>
        </p:nvGraphicFramePr>
        <p:xfrm>
          <a:off x="2936170" y="2623719"/>
          <a:ext cx="84938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235"/>
                <a:gridCol w="5876595"/>
              </a:tblGrid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 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メソッド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/v1/classifiers/{classifier_id}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を追加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classifier_id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削除したい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classifier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の識別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Basic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認証。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Bluemix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VCAP_SERVICES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に記載の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username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と</a:t>
                      </a:r>
                      <a:r>
                        <a:rPr kumimoji="1" lang="en-US" altLang="ja-JP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kumimoji="1" lang="ja-JP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を指定</a:t>
                      </a:r>
                      <a:endParaRPr kumimoji="1" lang="ja-JP" alt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タイトル 1"/>
          <p:cNvSpPr txBox="1">
            <a:spLocks/>
          </p:cNvSpPr>
          <p:nvPr/>
        </p:nvSpPr>
        <p:spPr>
          <a:xfrm>
            <a:off x="671209" y="5624342"/>
            <a:ext cx="195598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</a:t>
            </a:r>
            <a:endParaRPr lang="ja-JP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936170" y="5609631"/>
            <a:ext cx="7961347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REST API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を呼び出せるツールを使用する</a:t>
            </a:r>
            <a:endParaRPr lang="en-US" altLang="ja-JP" sz="2400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（例）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Postman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Google Chrome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機能拡張）、 </a:t>
            </a:r>
            <a:r>
              <a:rPr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　など</a:t>
            </a:r>
            <a:endParaRPr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0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26945" y="751667"/>
            <a:ext cx="11081288" cy="3693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curl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による</a:t>
            </a:r>
            <a:r>
              <a:rPr lang="en-US" altLang="ja-JP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  <a:r>
              <a:rPr lang="ja-JP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利用例</a:t>
            </a:r>
            <a:endParaRPr lang="ja-JP" altLang="en-US" sz="20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3232" y="1192336"/>
            <a:ext cx="8630260" cy="1297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--request DELETE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-u 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username&gt;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  <a:r>
              <a:rPr lang="en-US" altLang="ja-JP" sz="1800" b="1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&lt;password</a:t>
            </a:r>
            <a:r>
              <a:rPr lang="en-US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sz="1800" b="1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url</a:t>
            </a:r>
            <a:r>
              <a:rPr lang="en-US" altLang="ja-JP" sz="1800" b="1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&gt;/v1/classifiers/</a:t>
            </a:r>
            <a:r>
              <a:rPr lang="fr-FR" altLang="ja-JP" sz="1800" b="1" smtClean="0">
                <a:solidFill>
                  <a:schemeClr val="accent6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FD882C-nlc-372</a:t>
            </a:r>
            <a:endParaRPr lang="en-US" altLang="ja-JP" sz="1800" b="1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3467168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を削除する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535029" y="2943348"/>
            <a:ext cx="5019323" cy="34624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削除できた場合、</a:t>
            </a:r>
            <a:r>
              <a:rPr lang="en-US" altLang="ja-JP" sz="1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HTTP</a:t>
            </a:r>
            <a:r>
              <a:rPr lang="ja-JP" altLang="en-US" sz="1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ステータスコード</a:t>
            </a:r>
            <a:r>
              <a:rPr lang="en-US" altLang="ja-JP" sz="1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200</a:t>
            </a:r>
            <a:r>
              <a:rPr lang="ja-JP" altLang="en-US" sz="1800" smtClean="0">
                <a:solidFill>
                  <a:srgbClr val="0000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を返す</a:t>
            </a:r>
            <a:endParaRPr lang="ja-JP" altLang="en-US" sz="1800">
              <a:solidFill>
                <a:srgbClr val="0000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5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APPENDIX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9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5920" y="1088571"/>
            <a:ext cx="2703699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619" name="Picture 4" descr="hand, man, mens room, person, us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5" y="4359458"/>
            <a:ext cx="1785668" cy="16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1" name="Group 40"/>
          <p:cNvGrpSpPr>
            <a:grpSpLocks/>
          </p:cNvGrpSpPr>
          <p:nvPr/>
        </p:nvGrpSpPr>
        <p:grpSpPr bwMode="auto">
          <a:xfrm>
            <a:off x="10192778" y="4448436"/>
            <a:ext cx="1184614" cy="1410338"/>
            <a:chOff x="2279597" y="6460187"/>
            <a:chExt cx="1842977" cy="1981200"/>
          </a:xfrm>
        </p:grpSpPr>
        <p:pic>
          <p:nvPicPr>
            <p:cNvPr id="68641" name="Picture 2" descr="C:\Users\IBM_ADMIN\Pictures\Images\cdetorres_hero_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26" y="6878340"/>
              <a:ext cx="1236444" cy="106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6" descr="C:\Users\IBM_ADMIN\Downloads\1383351079_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97" y="6460187"/>
              <a:ext cx="1842977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36" name="TextBox 79"/>
          <p:cNvSpPr txBox="1">
            <a:spLocks noChangeArrowheads="1"/>
          </p:cNvSpPr>
          <p:nvPr/>
        </p:nvSpPr>
        <p:spPr bwMode="auto">
          <a:xfrm>
            <a:off x="10121280" y="5938462"/>
            <a:ext cx="13276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アプリ展開</a:t>
            </a:r>
            <a:endParaRPr lang="en-US" altLang="ja-JP" sz="2000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ホームベース 51"/>
          <p:cNvSpPr/>
          <p:nvPr/>
        </p:nvSpPr>
        <p:spPr>
          <a:xfrm>
            <a:off x="7179766" y="5304502"/>
            <a:ext cx="3112097" cy="398834"/>
          </a:xfrm>
          <a:prstGeom prst="homePlat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504407" y="5304502"/>
            <a:ext cx="3112097" cy="3988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ホームベース 49"/>
          <p:cNvSpPr/>
          <p:nvPr/>
        </p:nvSpPr>
        <p:spPr>
          <a:xfrm>
            <a:off x="1829049" y="5304502"/>
            <a:ext cx="3112097" cy="398834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47816" y="5938462"/>
            <a:ext cx="9541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2000" smtClean="0"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開発者</a:t>
            </a:r>
            <a:endParaRPr lang="en-US" altLang="ja-JP" sz="2000" i="1"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8631" name="TextBox 73"/>
          <p:cNvSpPr txBox="1">
            <a:spLocks noChangeArrowheads="1"/>
          </p:cNvSpPr>
          <p:nvPr/>
        </p:nvSpPr>
        <p:spPr bwMode="auto">
          <a:xfrm>
            <a:off x="2465660" y="5337994"/>
            <a:ext cx="14269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アプリの開発</a:t>
            </a:r>
            <a:endParaRPr lang="en-US" altLang="ja-JP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387600" y="5322502"/>
            <a:ext cx="1591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1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Watson</a:t>
            </a:r>
            <a:r>
              <a:rPr lang="ja-JP" altLang="en-US" smtClean="0">
                <a:solidFill>
                  <a:schemeClr val="bg1"/>
                </a:solidFill>
                <a:ea typeface="HGP創英角ｺﾞｼｯｸUB" panose="020B0900000000000000" pitchFamily="50" charset="-128"/>
                <a:cs typeface="Arial"/>
              </a:rPr>
              <a:t>の訓練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68635" name="TextBox 78"/>
          <p:cNvSpPr txBox="1">
            <a:spLocks noChangeArrowheads="1"/>
          </p:cNvSpPr>
          <p:nvPr/>
        </p:nvSpPr>
        <p:spPr bwMode="auto">
          <a:xfrm>
            <a:off x="8415502" y="5351685"/>
            <a:ext cx="720069" cy="8002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mtClean="0">
                <a:solidFill>
                  <a:schemeClr val="bg1"/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テスト</a:t>
            </a:r>
            <a:endParaRPr lang="en-US" altLang="ja-JP" smtClean="0">
              <a:solidFill>
                <a:schemeClr val="bg1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 sz="1400" i="1">
              <a:solidFill>
                <a:srgbClr val="0433FF"/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62667" y="1088571"/>
            <a:ext cx="2273904" cy="1557359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http://blog.rocketsoftware.com/wp-content/uploads/2015/02/Bluemix-logo-right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359" y="690168"/>
            <a:ext cx="2033148" cy="752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/>
          <p:cNvGrpSpPr/>
          <p:nvPr/>
        </p:nvGrpSpPr>
        <p:grpSpPr>
          <a:xfrm>
            <a:off x="2044095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42" name="角丸四角形 4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TextBox 73"/>
            <p:cNvSpPr txBox="1">
              <a:spLocks noChangeArrowheads="1"/>
            </p:cNvSpPr>
            <p:nvPr/>
          </p:nvSpPr>
          <p:spPr bwMode="auto">
            <a:xfrm>
              <a:off x="2228053" y="5253471"/>
              <a:ext cx="156966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Node.js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ベース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3"/>
          <p:cNvSpPr txBox="1">
            <a:spLocks noChangeArrowheads="1"/>
          </p:cNvSpPr>
          <p:nvPr/>
        </p:nvSpPr>
        <p:spPr bwMode="auto">
          <a:xfrm>
            <a:off x="5527774" y="881563"/>
            <a:ext cx="25530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Watson </a:t>
            </a:r>
            <a:r>
              <a:rPr lang="en-US" altLang="ja-JP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Developer </a:t>
            </a: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Cloud</a:t>
            </a:r>
            <a:endParaRPr lang="en-US" altLang="ja-JP" sz="1600" b="1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2" descr="C:\Users\IBM_ADMIN\Pictures\Images\cdetorres_hero_05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117" y="606350"/>
            <a:ext cx="794752" cy="7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グループ化 64"/>
          <p:cNvGrpSpPr/>
          <p:nvPr/>
        </p:nvGrpSpPr>
        <p:grpSpPr>
          <a:xfrm>
            <a:off x="2592404" y="4213463"/>
            <a:ext cx="700397" cy="650367"/>
            <a:chOff x="2568099" y="4941651"/>
            <a:chExt cx="1089501" cy="1011677"/>
          </a:xfrm>
          <a:solidFill>
            <a:srgbClr val="000000"/>
          </a:solidFill>
        </p:grpSpPr>
        <p:sp>
          <p:nvSpPr>
            <p:cNvPr id="67" name="角丸四角形 66"/>
            <p:cNvSpPr/>
            <p:nvPr/>
          </p:nvSpPr>
          <p:spPr>
            <a:xfrm>
              <a:off x="2568099" y="4941651"/>
              <a:ext cx="1089501" cy="1011677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TextBox 73"/>
            <p:cNvSpPr txBox="1">
              <a:spLocks noChangeArrowheads="1"/>
            </p:cNvSpPr>
            <p:nvPr/>
          </p:nvSpPr>
          <p:spPr bwMode="auto">
            <a:xfrm>
              <a:off x="2700165" y="5064480"/>
              <a:ext cx="825364" cy="766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アプリ</a:t>
              </a:r>
              <a:endParaRPr lang="en-US" altLang="ja-JP" sz="160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ソース</a:t>
              </a:r>
              <a:endParaRPr lang="en-US" altLang="ja-JP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43"/>
          <p:cNvSpPr txBox="1">
            <a:spLocks noChangeArrowheads="1"/>
          </p:cNvSpPr>
          <p:nvPr/>
        </p:nvSpPr>
        <p:spPr bwMode="auto">
          <a:xfrm>
            <a:off x="2032257" y="3817833"/>
            <a:ext cx="182069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Eclipse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などローカル環境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4059559" y="1978940"/>
            <a:ext cx="1588917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40"/>
          <p:cNvGrpSpPr/>
          <p:nvPr/>
        </p:nvGrpSpPr>
        <p:grpSpPr>
          <a:xfrm>
            <a:off x="5735960" y="1589085"/>
            <a:ext cx="1898952" cy="803924"/>
            <a:chOff x="2072733" y="5149404"/>
            <a:chExt cx="1898952" cy="803924"/>
          </a:xfrm>
          <a:solidFill>
            <a:srgbClr val="000000"/>
          </a:solidFill>
        </p:grpSpPr>
        <p:sp>
          <p:nvSpPr>
            <p:cNvPr id="72" name="角丸四角形 71"/>
            <p:cNvSpPr/>
            <p:nvPr/>
          </p:nvSpPr>
          <p:spPr>
            <a:xfrm>
              <a:off x="2072733" y="5149404"/>
              <a:ext cx="1898952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TextBox 73"/>
            <p:cNvSpPr txBox="1">
              <a:spLocks noChangeArrowheads="1"/>
            </p:cNvSpPr>
            <p:nvPr/>
          </p:nvSpPr>
          <p:spPr bwMode="auto">
            <a:xfrm>
              <a:off x="2303683" y="5253471"/>
              <a:ext cx="141840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ECONLC2015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（</a:t>
              </a: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NLC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サービス</a:t>
              </a:r>
              <a:r>
                <a:rPr lang="ja-JP" altLang="en-US" sz="1600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）</a:t>
              </a:r>
              <a:endPara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7" name="角丸四角形 76"/>
          <p:cNvSpPr/>
          <p:nvPr/>
        </p:nvSpPr>
        <p:spPr>
          <a:xfrm>
            <a:off x="5400110" y="4142046"/>
            <a:ext cx="2703699" cy="756517"/>
          </a:xfrm>
          <a:prstGeom prst="roundRect">
            <a:avLst>
              <a:gd name="adj" fmla="val 91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3089" y="3900097"/>
            <a:ext cx="527957" cy="527957"/>
          </a:xfrm>
          <a:prstGeom prst="rect">
            <a:avLst/>
          </a:prstGeom>
        </p:spPr>
      </p:pic>
      <p:sp>
        <p:nvSpPr>
          <p:cNvPr id="80" name="TextBox 43"/>
          <p:cNvSpPr txBox="1">
            <a:spLocks noChangeArrowheads="1"/>
          </p:cNvSpPr>
          <p:nvPr/>
        </p:nvSpPr>
        <p:spPr bwMode="auto">
          <a:xfrm>
            <a:off x="5643896" y="4345175"/>
            <a:ext cx="196828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classifier</a:t>
            </a:r>
            <a:r>
              <a:rPr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作成と訓練　など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NLC API</a:t>
            </a:r>
            <a:r>
              <a:rPr lang="ja-JP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を利用して）</a:t>
            </a:r>
            <a:endParaRPr lang="en-US" altLang="ja-JP" sz="12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667206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複数書類 81"/>
          <p:cNvSpPr/>
          <p:nvPr/>
        </p:nvSpPr>
        <p:spPr>
          <a:xfrm>
            <a:off x="7846708" y="4490765"/>
            <a:ext cx="980379" cy="6573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トレーニング</a:t>
            </a:r>
            <a:endParaRPr kumimoji="1" lang="en-US" altLang="ja-JP" sz="160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ja-JP" altLang="en-US" sz="140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TextBox 43"/>
          <p:cNvSpPr txBox="1">
            <a:spLocks noChangeArrowheads="1"/>
          </p:cNvSpPr>
          <p:nvPr/>
        </p:nvSpPr>
        <p:spPr bwMode="auto">
          <a:xfrm rot="5400000">
            <a:off x="6264903" y="3069325"/>
            <a:ext cx="11528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ja-JP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作成・訓練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84" name="グループ化 40"/>
          <p:cNvGrpSpPr/>
          <p:nvPr/>
        </p:nvGrpSpPr>
        <p:grpSpPr>
          <a:xfrm>
            <a:off x="9737386" y="3567866"/>
            <a:ext cx="2003899" cy="803924"/>
            <a:chOff x="1809378" y="5149404"/>
            <a:chExt cx="2003899" cy="803924"/>
          </a:xfrm>
          <a:solidFill>
            <a:srgbClr val="000000"/>
          </a:solidFill>
        </p:grpSpPr>
        <p:sp>
          <p:nvSpPr>
            <p:cNvPr id="85" name="角丸四角形 84"/>
            <p:cNvSpPr/>
            <p:nvPr/>
          </p:nvSpPr>
          <p:spPr>
            <a:xfrm>
              <a:off x="1809378" y="5149404"/>
              <a:ext cx="2003899" cy="803924"/>
            </a:xfrm>
            <a:prstGeom prst="roundRect">
              <a:avLst>
                <a:gd name="adj" fmla="val 14948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TextBox 73"/>
            <p:cNvSpPr txBox="1">
              <a:spLocks noChangeArrowheads="1"/>
            </p:cNvSpPr>
            <p:nvPr/>
          </p:nvSpPr>
          <p:spPr bwMode="auto">
            <a:xfrm>
              <a:off x="1893823" y="5253471"/>
              <a:ext cx="1875385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10" charset="-128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http://ECOAPP2015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600" b="1" smtClean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.mybluemix.net</a:t>
              </a:r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4011600" y="2114283"/>
            <a:ext cx="105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認証情報</a:t>
            </a:r>
            <a:endParaRPr lang="en-US" altLang="ja-JP" sz="140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</a:t>
            </a:r>
            <a:r>
              <a:rPr kumimoji="1" lang="en-US" altLang="ja-JP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usr/psw</a:t>
            </a:r>
            <a:r>
              <a:rPr kumimoji="1" lang="ja-JP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</a:t>
            </a:r>
            <a:endParaRPr kumimoji="1" lang="ja-JP" altLang="en-US" sz="140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952601" y="1838529"/>
            <a:ext cx="282104" cy="282104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081704" y="4114800"/>
            <a:ext cx="1721797" cy="787941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0" y="0"/>
            <a:ext cx="6416540" cy="48731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ここまでで作成したアプリケーションの設定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2965634" y="2491625"/>
            <a:ext cx="0" cy="12820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3"/>
          <p:cNvSpPr txBox="1">
            <a:spLocks noChangeArrowheads="1"/>
          </p:cNvSpPr>
          <p:nvPr/>
        </p:nvSpPr>
        <p:spPr bwMode="auto">
          <a:xfrm rot="5400000">
            <a:off x="2721106" y="3033039"/>
            <a:ext cx="84773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deploy</a:t>
            </a:r>
            <a:endParaRPr lang="en-US" altLang="ja-JP" sz="1600" i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3" name="TextBox 43"/>
          <p:cNvSpPr txBox="1">
            <a:spLocks noChangeArrowheads="1"/>
          </p:cNvSpPr>
          <p:nvPr/>
        </p:nvSpPr>
        <p:spPr bwMode="auto">
          <a:xfrm>
            <a:off x="5733389" y="3935035"/>
            <a:ext cx="241091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10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HGP創英角ｺﾞｼｯｸUB" panose="020B0900000000000000" pitchFamily="50" charset="-128"/>
                <a:cs typeface="Arial" panose="020B0604020202020204" pitchFamily="34" charset="0"/>
              </a:rPr>
              <a:t>Postman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Chrome</a:t>
            </a:r>
            <a:r>
              <a:rPr lang="ja-JP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ツール）</a:t>
            </a:r>
            <a:endParaRPr lang="en-US" altLang="ja-JP" sz="160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54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APPENDIX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5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553103" y="0"/>
            <a:ext cx="9085885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サービスのサンプルアプリを日本語で動作確認する方法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412199" y="2135581"/>
            <a:ext cx="9367693" cy="23083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「アプリケーション開発ガイド／</a:t>
            </a:r>
            <a:r>
              <a:rPr lang="en-US" altLang="ja-JP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の使い方」 の</a:t>
            </a:r>
            <a:endParaRPr lang="en-US" altLang="ja-JP" sz="36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内容を実施し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、</a:t>
            </a: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その際に作成した </a:t>
            </a:r>
            <a:r>
              <a:rPr lang="en-US" altLang="ja-JP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</a:t>
            </a: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</a:t>
            </a:r>
            <a:endParaRPr lang="en-US" altLang="ja-JP" sz="36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利用できる状態であれば </a:t>
            </a:r>
            <a:r>
              <a:rPr lang="en-US" altLang="ja-JP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サービスの</a:t>
            </a:r>
            <a:endParaRPr lang="en-US" altLang="ja-JP" sz="360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サンプルアプリを日本語で動作確認できます。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2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699921" y="0"/>
            <a:ext cx="679224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サンプルアプリを日本語で動作確認する方法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0350" y="947246"/>
            <a:ext cx="9411300" cy="5888593"/>
          </a:xfrm>
          <a:prstGeom prst="rect">
            <a:avLst/>
          </a:prstGeom>
        </p:spPr>
      </p:pic>
      <p:sp>
        <p:nvSpPr>
          <p:cNvPr id="18" name="円/楕円 17"/>
          <p:cNvSpPr/>
          <p:nvPr/>
        </p:nvSpPr>
        <p:spPr>
          <a:xfrm>
            <a:off x="2306292" y="503629"/>
            <a:ext cx="429847" cy="429847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 flipV="1">
            <a:off x="1390350" y="947246"/>
            <a:ext cx="9410400" cy="6973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16092" y="4156884"/>
            <a:ext cx="2676529" cy="2292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2970790" y="506186"/>
            <a:ext cx="6250429" cy="76328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Bluemix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 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DASHBOARD 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を表示して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日本語で動作確認したいアプリをクリックします</a:t>
            </a:r>
            <a:endParaRPr lang="en-US" altLang="ja-JP" sz="1600">
              <a:ea typeface="HGPｺﾞｼｯｸM" panose="020B0600000000000000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910565" y="4890496"/>
            <a:ext cx="528966" cy="54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961746" y="5058383"/>
            <a:ext cx="1802857" cy="165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</a:rPr>
              <a:t> ECOAPP2015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42289" y="5233480"/>
            <a:ext cx="1908000" cy="165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 ECOAPP2015.mybluemix.net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270442" y="4153711"/>
            <a:ext cx="2587557" cy="2402732"/>
          </a:xfrm>
          <a:prstGeom prst="rect">
            <a:avLst/>
          </a:prstGeom>
          <a:solidFill>
            <a:srgbClr val="2E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7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699921" y="0"/>
            <a:ext cx="679224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サンプルアプリを日本語で動作確認する方法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12202" r="15392" b="36899"/>
          <a:stretch/>
        </p:blipFill>
        <p:spPr>
          <a:xfrm>
            <a:off x="421279" y="1879363"/>
            <a:ext cx="11349442" cy="384049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557254" y="669827"/>
            <a:ext cx="429847" cy="429847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086738" y="506186"/>
            <a:ext cx="8587159" cy="75713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環境変数定義を表示して 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USER-DEFINED 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に切り替えます。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新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たに 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CLASSIFIER_ID 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環境変数を追加し保存（</a:t>
            </a:r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SAVE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） します。</a:t>
            </a:r>
            <a:endParaRPr lang="en-US" altLang="ja-JP" sz="1600">
              <a:ea typeface="HGPｺﾞｼｯｸM" panose="020B06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128441" y="5243209"/>
            <a:ext cx="690664" cy="3960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6200000">
            <a:off x="11232606" y="5668031"/>
            <a:ext cx="528966" cy="54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ja-JP" altLang="en-US" smtClean="0"/>
              <a:t>④</a:t>
            </a:r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6396842" y="4315908"/>
            <a:ext cx="4637232" cy="58477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③ 「アプリケーション開発ガイド　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の使い方」 にて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     作成した 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 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 </a:t>
            </a: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ID 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を指定します</a:t>
            </a:r>
            <a:endParaRPr lang="en-US" altLang="ja-JP" sz="1100">
              <a:solidFill>
                <a:srgbClr val="FF0000"/>
              </a:solidFill>
              <a:ea typeface="HGPｺﾞｼｯｸM" panose="020B06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750273" y="6238738"/>
            <a:ext cx="1446999" cy="58477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SAVE</a:t>
            </a: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するのを</a:t>
            </a:r>
            <a:endParaRPr lang="en-US" altLang="ja-JP" sz="1600" smtClean="0">
              <a:solidFill>
                <a:srgbClr val="FF0000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1600" smtClean="0">
                <a:solidFill>
                  <a:srgbClr val="FF0000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忘れずに</a:t>
            </a:r>
            <a:endParaRPr lang="en-US" altLang="ja-JP" sz="1100">
              <a:solidFill>
                <a:srgbClr val="FF0000"/>
              </a:solidFill>
              <a:ea typeface="HGPｺﾞｼｯｸM" panose="020B06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60969" y="3527898"/>
            <a:ext cx="6861244" cy="7200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08412" y="3614265"/>
            <a:ext cx="528966" cy="54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①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8591738" y="2503498"/>
            <a:ext cx="528966" cy="54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mtClean="0"/>
              <a:t>②</a:t>
            </a:r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551525" y="3797032"/>
            <a:ext cx="543739" cy="3077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4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（例）</a:t>
            </a:r>
            <a:endParaRPr lang="en-US" altLang="ja-JP" sz="1050">
              <a:ea typeface="HGPｺﾞｼｯｸM" panose="020B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9601" y="2487043"/>
            <a:ext cx="2084961" cy="309372"/>
          </a:xfrm>
          <a:prstGeom prst="rect">
            <a:avLst/>
          </a:prstGeom>
          <a:solidFill>
            <a:srgbClr val="21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1200" b="1" smtClean="0">
                <a:solidFill>
                  <a:schemeClr val="bg1"/>
                </a:solidFill>
              </a:rPr>
              <a:t> ECOAPP2015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5089" t="9018" r="15804" b="4375"/>
          <a:stretch/>
        </p:blipFill>
        <p:spPr>
          <a:xfrm>
            <a:off x="4219302" y="522514"/>
            <a:ext cx="6740435" cy="6335486"/>
          </a:xfrm>
          <a:prstGeom prst="rect">
            <a:avLst/>
          </a:prstGeom>
          <a:solidFill>
            <a:srgbClr val="F4F4F4"/>
          </a:solidFill>
        </p:spPr>
      </p:pic>
      <p:sp>
        <p:nvSpPr>
          <p:cNvPr id="11" name="正方形/長方形 10"/>
          <p:cNvSpPr/>
          <p:nvPr/>
        </p:nvSpPr>
        <p:spPr>
          <a:xfrm>
            <a:off x="3958046" y="6160625"/>
            <a:ext cx="7119257" cy="6973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2699921" y="0"/>
            <a:ext cx="6792244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サンプルアプリを日本語で動作確認する方法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40738" y="1010524"/>
            <a:ext cx="3478837" cy="142192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改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めてサンプルアプリを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en-US" altLang="ja-JP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WEB</a:t>
            </a:r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ブラウザで再読込み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すると日本語で動作確認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  <a:p>
            <a:r>
              <a:rPr lang="ja-JP" altLang="en-US" sz="2400" smtClean="0">
                <a:solidFill>
                  <a:srgbClr val="0433FF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できるようになります</a:t>
            </a:r>
            <a:endParaRPr lang="en-US" altLang="ja-JP" sz="2400" smtClean="0">
              <a:solidFill>
                <a:srgbClr val="0433FF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76728" y="2414214"/>
            <a:ext cx="1743250" cy="3139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600" smtClean="0">
                <a:latin typeface="+mn-lt"/>
                <a:ea typeface="HGPｺﾞｼｯｸM" panose="020B0600000000000000" pitchFamily="50" charset="-128"/>
              </a:rPr>
              <a:t>外は暑い</a:t>
            </a:r>
            <a:r>
              <a:rPr lang="en-US" altLang="ja-JP" sz="1600" smtClean="0">
                <a:latin typeface="+mn-lt"/>
                <a:ea typeface="HGPｺﾞｼｯｸM" panose="020B0600000000000000" pitchFamily="50" charset="-128"/>
              </a:rPr>
              <a:t>?</a:t>
            </a:r>
            <a:endParaRPr lang="en-US" altLang="ja-JP" sz="1600">
              <a:ea typeface="HGPｺﾞｼｯｸM" panose="020B0600000000000000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4564550" y="5612209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AboutTemperature</a:t>
            </a:r>
            <a:r>
              <a:rPr lang="ja-JP" altLang="en-US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 </a:t>
            </a:r>
            <a:r>
              <a:rPr lang="en-US" altLang="ja-JP" sz="1200" smtClean="0">
                <a:latin typeface="+mn-lt"/>
                <a:ea typeface="HGPｺﾞｼｯｸM" panose="020B0600000000000000" pitchFamily="50" charset="-128"/>
              </a:rPr>
              <a:t>'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550964" y="5950504"/>
            <a:ext cx="1743250" cy="169277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7200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smtClean="0">
                <a:solidFill>
                  <a:schemeClr val="accent2"/>
                </a:solidFill>
                <a:latin typeface="+mn-lt"/>
                <a:ea typeface="HGPｺﾞｼｯｸM" panose="020B0600000000000000" pitchFamily="50" charset="-128"/>
              </a:rPr>
              <a:t>AboutTemperature</a:t>
            </a:r>
            <a:endParaRPr lang="en-US" altLang="ja-JP" sz="1200">
              <a:ea typeface="HGPｺﾞｼｯｸM" panose="020B0600000000000000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17701" y="1010524"/>
            <a:ext cx="429847" cy="429847"/>
          </a:xfrm>
          <a:prstGeom prst="ellipse">
            <a:avLst/>
          </a:prstGeom>
          <a:solidFill>
            <a:srgbClr val="04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0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218428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5400" b="1" i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APPENDIX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2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5119863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の作成に失敗したとき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788821" y="566527"/>
            <a:ext cx="8407943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[POST]  /v1/classifiers/  API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で</a:t>
            </a:r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</a:t>
            </a:r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create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に失敗することがある。</a:t>
            </a:r>
            <a:endParaRPr lang="en-US" altLang="ja-JP" sz="20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13232" y="972762"/>
            <a:ext cx="7004265" cy="16926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"classifier_id": "FD882C-nlc-372",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"language":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"ja",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"created": "2015-08-03T04:21:43.578Z",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"url": "https://gateway.watsonplatform.net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/.....",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"Failed",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"status_description": "The classifier instance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failed. Try at a later time."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078382" y="2048094"/>
            <a:ext cx="6674563" cy="364363"/>
          </a:xfrm>
          <a:prstGeom prst="roundRect">
            <a:avLst>
              <a:gd name="adj" fmla="val 12122"/>
            </a:avLst>
          </a:prstGeom>
          <a:solidFill>
            <a:srgbClr val="ED7D31">
              <a:alpha val="3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88821" y="3455642"/>
            <a:ext cx="8404545" cy="36933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fail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した</a:t>
            </a:r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は</a:t>
            </a:r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の一覧を取得すると残っているので削除必要。</a:t>
            </a:r>
            <a:endParaRPr lang="en-US" altLang="ja-JP" sz="20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913232" y="3827411"/>
            <a:ext cx="7004265" cy="26803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curl --request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GET -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 &lt;username&gt;:&lt;password&gt; </a:t>
            </a: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&lt;url&gt;/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v1/classifiers</a:t>
            </a:r>
          </a:p>
          <a:p>
            <a:endParaRPr lang="en-US" altLang="ja-JP" sz="1200" smtClean="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"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Classifiers": [</a:t>
            </a: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{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Classifier_id": "FD882C-nlc-372",</a:t>
            </a: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"url": "https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://gateway.watsonplatform.net/...",</a:t>
            </a: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name": 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"weather",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"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created": "</a:t>
            </a:r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2015-08-03T04:21:43.578Z</a:t>
            </a:r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“</a:t>
            </a: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 smtClean="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]</a:t>
            </a:r>
            <a:endParaRPr lang="en-US" altLang="ja-JP" sz="1200"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2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371599" y="5149315"/>
            <a:ext cx="3110949" cy="208723"/>
          </a:xfrm>
          <a:prstGeom prst="roundRect">
            <a:avLst>
              <a:gd name="adj" fmla="val 12122"/>
            </a:avLst>
          </a:prstGeom>
          <a:solidFill>
            <a:srgbClr val="ED7D31">
              <a:alpha val="3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4964591" y="3931062"/>
            <a:ext cx="2976071" cy="5355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classifier</a:t>
            </a:r>
            <a:r>
              <a:rPr lang="ja-JP" altLang="en-US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の一覧を取得する</a:t>
            </a:r>
            <a:r>
              <a:rPr lang="en-US" altLang="ja-JP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API</a:t>
            </a:r>
          </a:p>
          <a:p>
            <a:r>
              <a:rPr lang="en-US" altLang="ja-JP" sz="1600" smtClean="0">
                <a:solidFill>
                  <a:schemeClr val="accent6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[GET]  /v1/classifiers</a:t>
            </a:r>
            <a:endParaRPr lang="ja-JP" altLang="en-US" sz="1600">
              <a:solidFill>
                <a:schemeClr val="accent6"/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466" y="3996378"/>
            <a:ext cx="3941091" cy="381069"/>
          </a:xfrm>
          <a:prstGeom prst="roundRect">
            <a:avLst>
              <a:gd name="adj" fmla="val 12122"/>
            </a:avLst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0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0"/>
            <a:ext cx="4115229" cy="4801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サンプルトレーニングデータ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17494" y="724283"/>
            <a:ext cx="5547202" cy="8868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"language":"ja",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"name":"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天気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6379754" y="2075181"/>
            <a:ext cx="5547202" cy="410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風吹いてる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今日は雨降る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にわか雨降りそう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雪降ると思う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晴れると思う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曇ってる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曇りそう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今日はどれくらい雨降るかな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雪降ると思う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外は風が吹いてる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どれくらい雪が積もると思う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今日の予報で雪と言ってた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太陽を見れるかな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いつ雨がおさまるかな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曇り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今、晴れてる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雨降りそう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もっと雪が降るかな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やばい風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今日の積雪量の予報は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乾燥するかな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そよ風かな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湿気っぽいかな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今日の湿度の予報は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吹雪が来るかな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霧雨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331621" y="6371739"/>
            <a:ext cx="9366741" cy="37446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このデータを各々ファイルに保存して </a:t>
            </a:r>
            <a:r>
              <a:rPr lang="en-US" altLang="ja-JP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NLC </a:t>
            </a:r>
            <a:r>
              <a:rPr lang="ja-JP" altLang="en-US" sz="2000" smtClean="0"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のトレーニングデータとして使用できます。</a:t>
            </a:r>
            <a:endParaRPr lang="en-US" altLang="ja-JP" sz="2000" smtClean="0">
              <a:latin typeface="Arial Rounded MT Bold" panose="020F070403050403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17494" y="2076081"/>
            <a:ext cx="5547202" cy="41031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08000" tIns="108000" rIns="108000" bIns="108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今日はどれくらい暑いかな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外は暑い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不快な暑さになるかな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うだるような暑さになる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今日はどれくらい寒い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外は寒い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不快な寒さになるかな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極寒になるかな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今日の最高気温の予報は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気温の予報は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危険な高温になるかな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危険な寒さ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暑さがやわらぐのはいつ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暑い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寒い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今、どれだけ寒い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今日は寒くなる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寒さがやわらぐのはいつ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どれだけ暑くなると思う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どれだけ寒くなると思う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暖かい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冷える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今、摂氏何度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今、華氏何度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今日は涼しい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?",AboutTemperature</a:t>
            </a:r>
          </a:p>
          <a:p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"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今日の天気は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</a:t>
            </a:r>
            <a:r>
              <a:rPr lang="ja-JP" altLang="en-US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気温は</a:t>
            </a:r>
            <a:r>
              <a:rPr lang="en-US" altLang="ja-JP" sz="1100"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?",AboutCondition,AboutTemperature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92921" y="435955"/>
            <a:ext cx="2078446" cy="318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メータデータ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92921" y="1767147"/>
            <a:ext cx="2078446" cy="318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non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>
                <a:solidFill>
                  <a:schemeClr val="bg1"/>
                </a:solidFill>
                <a:latin typeface="Arial Rounded MT Bold" panose="020F0704030504030204" pitchFamily="34" charset="0"/>
                <a:ea typeface="HGP創英角ｺﾞｼｯｸUB" panose="020B0900000000000000" pitchFamily="50" charset="-128"/>
              </a:rPr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35967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round/>
          </a:ln>
        </p:spPr>
      </p:pic>
      <p:sp>
        <p:nvSpPr>
          <p:cNvPr id="339" name="Shape 339"/>
          <p:cNvSpPr/>
          <p:nvPr/>
        </p:nvSpPr>
        <p:spPr>
          <a:xfrm>
            <a:off x="10630756" y="6688336"/>
            <a:ext cx="30458" cy="1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000">
                <a:solidFill>
                  <a:srgbClr val="FFFFFF"/>
                </a:solidFill>
                <a:uFill>
                  <a:solidFill/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3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￼</a:t>
            </a:r>
          </a:p>
        </p:txBody>
      </p:sp>
      <p:pic>
        <p:nvPicPr>
          <p:cNvPr id="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0503" y="2571751"/>
            <a:ext cx="4510995" cy="6595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237893" y="6611779"/>
            <a:ext cx="954107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altLang="ja-JP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CONFIDENTIAL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6699</Words>
  <Application>Microsoft Office PowerPoint</Application>
  <PresentationFormat>ワイド画面</PresentationFormat>
  <Paragraphs>1801</Paragraphs>
  <Slides>99</Slides>
  <Notes>84</Notes>
  <HiddenSlides>10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99</vt:i4>
      </vt:variant>
    </vt:vector>
  </HeadingPairs>
  <TitlesOfParts>
    <vt:vector size="114" baseType="lpstr">
      <vt:lpstr>HGPｺﾞｼｯｸM</vt:lpstr>
      <vt:lpstr>HGP創英角ｺﾞｼｯｸUB</vt:lpstr>
      <vt:lpstr>ＭＳ Ｐゴシック</vt:lpstr>
      <vt:lpstr>MS Gothic</vt:lpstr>
      <vt:lpstr>MS Gothic</vt:lpstr>
      <vt:lpstr>Arial</vt:lpstr>
      <vt:lpstr>Arial Black</vt:lpstr>
      <vt:lpstr>Arial Rounded MT Bold</vt:lpstr>
      <vt:lpstr>Calibri</vt:lpstr>
      <vt:lpstr>Calibri Light</vt:lpstr>
      <vt:lpstr>Consolas</vt:lpstr>
      <vt:lpstr>Times New Roman</vt:lpstr>
      <vt:lpstr>Trebuchet MS</vt:lpstr>
      <vt:lpstr>Wingdings</vt:lpstr>
      <vt:lpstr>Office テーマ</vt:lpstr>
      <vt:lpstr>アプリケーション開発ガイド  はじめに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アプリケーション開発ガイド  開発環境について （Bluemixの一般的な使い方）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アプリケーション開発ガイド  サンプルアプリを使った開発例 （NLC API + Node.jsの場合）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アプリケーション開発ガイド  NLCの使い方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濱田 幸典(SBTM ITサービス開発本部)</dc:creator>
  <cp:lastModifiedBy>佐藤 公彦(SBTM ITサービス開発本部)</cp:lastModifiedBy>
  <cp:revision>903</cp:revision>
  <dcterms:created xsi:type="dcterms:W3CDTF">2015-03-04T23:53:39Z</dcterms:created>
  <dcterms:modified xsi:type="dcterms:W3CDTF">2015-09-15T08:24:22Z</dcterms:modified>
</cp:coreProperties>
</file>