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144176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2BFE171-5979-41F8-878A-E740019F2242}">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p:scale>
          <a:sx n="96" d="100"/>
          <a:sy n="96" d="100"/>
        </p:scale>
        <p:origin x="-318" y="-32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359560"/>
            <a:ext cx="10363200" cy="5019487"/>
          </a:xfrm>
        </p:spPr>
        <p:txBody>
          <a:bodyPr anchor="b"/>
          <a:lstStyle>
            <a:lvl1pPr algn="ct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524000" y="7572618"/>
            <a:ext cx="9144000" cy="348093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57CAC1-919A-4F87-8784-0398A1235D34}" type="datetimeFigureOut">
              <a:rPr lang="en-CA" smtClean="0"/>
              <a:t>2019-04-22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C2321FD-1B57-4CC9-92D6-7391328B2A2C}" type="slidenum">
              <a:rPr lang="en-CA" smtClean="0"/>
              <a:t>‹#›</a:t>
            </a:fld>
            <a:endParaRPr lang="en-CA"/>
          </a:p>
        </p:txBody>
      </p:sp>
    </p:spTree>
    <p:extLst>
      <p:ext uri="{BB962C8B-B14F-4D97-AF65-F5344CB8AC3E}">
        <p14:creationId xmlns:p14="http://schemas.microsoft.com/office/powerpoint/2010/main" val="4065151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57CAC1-919A-4F87-8784-0398A1235D34}" type="datetimeFigureOut">
              <a:rPr lang="en-CA" smtClean="0"/>
              <a:t>2019-04-22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C2321FD-1B57-4CC9-92D6-7391328B2A2C}" type="slidenum">
              <a:rPr lang="en-CA" smtClean="0"/>
              <a:t>‹#›</a:t>
            </a:fld>
            <a:endParaRPr lang="en-CA"/>
          </a:p>
        </p:txBody>
      </p:sp>
    </p:spTree>
    <p:extLst>
      <p:ext uri="{BB962C8B-B14F-4D97-AF65-F5344CB8AC3E}">
        <p14:creationId xmlns:p14="http://schemas.microsoft.com/office/powerpoint/2010/main" val="2920103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7608"/>
            <a:ext cx="2628900" cy="1221831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767608"/>
            <a:ext cx="7734300" cy="12218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57CAC1-919A-4F87-8784-0398A1235D34}" type="datetimeFigureOut">
              <a:rPr lang="en-CA" smtClean="0"/>
              <a:t>2019-04-22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C2321FD-1B57-4CC9-92D6-7391328B2A2C}" type="slidenum">
              <a:rPr lang="en-CA" smtClean="0"/>
              <a:t>‹#›</a:t>
            </a:fld>
            <a:endParaRPr lang="en-CA"/>
          </a:p>
        </p:txBody>
      </p:sp>
    </p:spTree>
    <p:extLst>
      <p:ext uri="{BB962C8B-B14F-4D97-AF65-F5344CB8AC3E}">
        <p14:creationId xmlns:p14="http://schemas.microsoft.com/office/powerpoint/2010/main" val="135925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57CAC1-919A-4F87-8784-0398A1235D34}" type="datetimeFigureOut">
              <a:rPr lang="en-CA" smtClean="0"/>
              <a:t>2019-04-22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C2321FD-1B57-4CC9-92D6-7391328B2A2C}" type="slidenum">
              <a:rPr lang="en-CA" smtClean="0"/>
              <a:t>‹#›</a:t>
            </a:fld>
            <a:endParaRPr lang="en-CA"/>
          </a:p>
        </p:txBody>
      </p:sp>
    </p:spTree>
    <p:extLst>
      <p:ext uri="{BB962C8B-B14F-4D97-AF65-F5344CB8AC3E}">
        <p14:creationId xmlns:p14="http://schemas.microsoft.com/office/powerpoint/2010/main" val="259237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3594411"/>
            <a:ext cx="10515600" cy="5997351"/>
          </a:xfrm>
        </p:spPr>
        <p:txBody>
          <a:bodyPr anchor="b"/>
          <a:lstStyle>
            <a:lvl1pPr>
              <a:defRPr sz="8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9648499"/>
            <a:ext cx="10515600" cy="3153865"/>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57CAC1-919A-4F87-8784-0398A1235D34}" type="datetimeFigureOut">
              <a:rPr lang="en-CA" smtClean="0"/>
              <a:t>2019-04-22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C2321FD-1B57-4CC9-92D6-7391328B2A2C}" type="slidenum">
              <a:rPr lang="en-CA" smtClean="0"/>
              <a:t>‹#›</a:t>
            </a:fld>
            <a:endParaRPr lang="en-CA"/>
          </a:p>
        </p:txBody>
      </p:sp>
    </p:spTree>
    <p:extLst>
      <p:ext uri="{BB962C8B-B14F-4D97-AF65-F5344CB8AC3E}">
        <p14:creationId xmlns:p14="http://schemas.microsoft.com/office/powerpoint/2010/main" val="3847048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3838039"/>
            <a:ext cx="5181600" cy="91478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3838039"/>
            <a:ext cx="5181600" cy="91478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57CAC1-919A-4F87-8784-0398A1235D34}" type="datetimeFigureOut">
              <a:rPr lang="en-CA" smtClean="0"/>
              <a:t>2019-04-22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C2321FD-1B57-4CC9-92D6-7391328B2A2C}" type="slidenum">
              <a:rPr lang="en-CA" smtClean="0"/>
              <a:t>‹#›</a:t>
            </a:fld>
            <a:endParaRPr lang="en-CA"/>
          </a:p>
        </p:txBody>
      </p:sp>
    </p:spTree>
    <p:extLst>
      <p:ext uri="{BB962C8B-B14F-4D97-AF65-F5344CB8AC3E}">
        <p14:creationId xmlns:p14="http://schemas.microsoft.com/office/powerpoint/2010/main" val="2616671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767611"/>
            <a:ext cx="10515600" cy="278675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3534334"/>
            <a:ext cx="5157787" cy="173212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839789" y="5266456"/>
            <a:ext cx="5157787" cy="77461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3534334"/>
            <a:ext cx="5183188" cy="1732122"/>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72201" y="5266456"/>
            <a:ext cx="5183188" cy="774616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57CAC1-919A-4F87-8784-0398A1235D34}" type="datetimeFigureOut">
              <a:rPr lang="en-CA" smtClean="0"/>
              <a:t>2019-04-22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C2321FD-1B57-4CC9-92D6-7391328B2A2C}" type="slidenum">
              <a:rPr lang="en-CA" smtClean="0"/>
              <a:t>‹#›</a:t>
            </a:fld>
            <a:endParaRPr lang="en-CA"/>
          </a:p>
        </p:txBody>
      </p:sp>
    </p:spTree>
    <p:extLst>
      <p:ext uri="{BB962C8B-B14F-4D97-AF65-F5344CB8AC3E}">
        <p14:creationId xmlns:p14="http://schemas.microsoft.com/office/powerpoint/2010/main" val="2151656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57CAC1-919A-4F87-8784-0398A1235D34}" type="datetimeFigureOut">
              <a:rPr lang="en-CA" smtClean="0"/>
              <a:t>2019-04-22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C2321FD-1B57-4CC9-92D6-7391328B2A2C}" type="slidenum">
              <a:rPr lang="en-CA" smtClean="0"/>
              <a:t>‹#›</a:t>
            </a:fld>
            <a:endParaRPr lang="en-CA"/>
          </a:p>
        </p:txBody>
      </p:sp>
    </p:spTree>
    <p:extLst>
      <p:ext uri="{BB962C8B-B14F-4D97-AF65-F5344CB8AC3E}">
        <p14:creationId xmlns:p14="http://schemas.microsoft.com/office/powerpoint/2010/main" val="314325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57CAC1-919A-4F87-8784-0398A1235D34}" type="datetimeFigureOut">
              <a:rPr lang="en-CA" smtClean="0"/>
              <a:t>2019-04-22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C2321FD-1B57-4CC9-92D6-7391328B2A2C}" type="slidenum">
              <a:rPr lang="en-CA" smtClean="0"/>
              <a:t>‹#›</a:t>
            </a:fld>
            <a:endParaRPr lang="en-CA"/>
          </a:p>
        </p:txBody>
      </p:sp>
    </p:spTree>
    <p:extLst>
      <p:ext uri="{BB962C8B-B14F-4D97-AF65-F5344CB8AC3E}">
        <p14:creationId xmlns:p14="http://schemas.microsoft.com/office/powerpoint/2010/main" val="2981415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61178"/>
            <a:ext cx="3932237" cy="3364124"/>
          </a:xfrm>
        </p:spPr>
        <p:txBody>
          <a:bodyPr anchor="b"/>
          <a:lstStyle>
            <a:lvl1pPr>
              <a:defRPr sz="4267"/>
            </a:lvl1pPr>
          </a:lstStyle>
          <a:p>
            <a:r>
              <a:rPr lang="en-US" smtClean="0"/>
              <a:t>Click to edit Master title style</a:t>
            </a:r>
            <a:endParaRPr lang="en-US" dirty="0"/>
          </a:p>
        </p:txBody>
      </p:sp>
      <p:sp>
        <p:nvSpPr>
          <p:cNvPr id="3" name="Content Placeholder 2"/>
          <p:cNvSpPr>
            <a:spLocks noGrp="1"/>
          </p:cNvSpPr>
          <p:nvPr>
            <p:ph idx="1"/>
          </p:nvPr>
        </p:nvSpPr>
        <p:spPr>
          <a:xfrm>
            <a:off x="5183188" y="2075881"/>
            <a:ext cx="6172200" cy="10245894"/>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4325302"/>
            <a:ext cx="3932237" cy="801315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57CAC1-919A-4F87-8784-0398A1235D34}" type="datetimeFigureOut">
              <a:rPr lang="en-CA" smtClean="0"/>
              <a:t>2019-04-22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C2321FD-1B57-4CC9-92D6-7391328B2A2C}" type="slidenum">
              <a:rPr lang="en-CA" smtClean="0"/>
              <a:t>‹#›</a:t>
            </a:fld>
            <a:endParaRPr lang="en-CA"/>
          </a:p>
        </p:txBody>
      </p:sp>
    </p:spTree>
    <p:extLst>
      <p:ext uri="{BB962C8B-B14F-4D97-AF65-F5344CB8AC3E}">
        <p14:creationId xmlns:p14="http://schemas.microsoft.com/office/powerpoint/2010/main" val="4268738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61178"/>
            <a:ext cx="3932237" cy="3364124"/>
          </a:xfrm>
        </p:spPr>
        <p:txBody>
          <a:bodyPr anchor="b"/>
          <a:lstStyle>
            <a:lvl1pPr>
              <a:defRPr sz="426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2075881"/>
            <a:ext cx="6172200" cy="10245894"/>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dirty="0"/>
          </a:p>
        </p:txBody>
      </p:sp>
      <p:sp>
        <p:nvSpPr>
          <p:cNvPr id="4" name="Text Placeholder 3"/>
          <p:cNvSpPr>
            <a:spLocks noGrp="1"/>
          </p:cNvSpPr>
          <p:nvPr>
            <p:ph type="body" sz="half" idx="2"/>
          </p:nvPr>
        </p:nvSpPr>
        <p:spPr>
          <a:xfrm>
            <a:off x="839788" y="4325302"/>
            <a:ext cx="3932237" cy="801315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57CAC1-919A-4F87-8784-0398A1235D34}" type="datetimeFigureOut">
              <a:rPr lang="en-CA" smtClean="0"/>
              <a:t>2019-04-22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C2321FD-1B57-4CC9-92D6-7391328B2A2C}" type="slidenum">
              <a:rPr lang="en-CA" smtClean="0"/>
              <a:t>‹#›</a:t>
            </a:fld>
            <a:endParaRPr lang="en-CA"/>
          </a:p>
        </p:txBody>
      </p:sp>
    </p:spTree>
    <p:extLst>
      <p:ext uri="{BB962C8B-B14F-4D97-AF65-F5344CB8AC3E}">
        <p14:creationId xmlns:p14="http://schemas.microsoft.com/office/powerpoint/2010/main" val="257218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67611"/>
            <a:ext cx="10515600" cy="278675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3838039"/>
            <a:ext cx="10515600" cy="914788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13363052"/>
            <a:ext cx="2743200" cy="767608"/>
          </a:xfrm>
          <a:prstGeom prst="rect">
            <a:avLst/>
          </a:prstGeom>
        </p:spPr>
        <p:txBody>
          <a:bodyPr vert="horz" lIns="91440" tIns="45720" rIns="91440" bIns="45720" rtlCol="0" anchor="ctr"/>
          <a:lstStyle>
            <a:lvl1pPr algn="l">
              <a:defRPr sz="1600">
                <a:solidFill>
                  <a:schemeClr val="tx1">
                    <a:tint val="75000"/>
                  </a:schemeClr>
                </a:solidFill>
              </a:defRPr>
            </a:lvl1pPr>
          </a:lstStyle>
          <a:p>
            <a:fld id="{D457CAC1-919A-4F87-8784-0398A1235D34}" type="datetimeFigureOut">
              <a:rPr lang="en-CA" smtClean="0"/>
              <a:t>2019-04-22</a:t>
            </a:fld>
            <a:endParaRPr lang="en-CA"/>
          </a:p>
        </p:txBody>
      </p:sp>
      <p:sp>
        <p:nvSpPr>
          <p:cNvPr id="5" name="Footer Placeholder 4"/>
          <p:cNvSpPr>
            <a:spLocks noGrp="1"/>
          </p:cNvSpPr>
          <p:nvPr>
            <p:ph type="ftr" sz="quarter" idx="3"/>
          </p:nvPr>
        </p:nvSpPr>
        <p:spPr>
          <a:xfrm>
            <a:off x="4038600" y="13363052"/>
            <a:ext cx="4114800" cy="767608"/>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13363052"/>
            <a:ext cx="2743200" cy="767608"/>
          </a:xfrm>
          <a:prstGeom prst="rect">
            <a:avLst/>
          </a:prstGeom>
        </p:spPr>
        <p:txBody>
          <a:bodyPr vert="horz" lIns="91440" tIns="45720" rIns="91440" bIns="45720" rtlCol="0" anchor="ctr"/>
          <a:lstStyle>
            <a:lvl1pPr algn="r">
              <a:defRPr sz="1600">
                <a:solidFill>
                  <a:schemeClr val="tx1">
                    <a:tint val="75000"/>
                  </a:schemeClr>
                </a:solidFill>
              </a:defRPr>
            </a:lvl1pPr>
          </a:lstStyle>
          <a:p>
            <a:fld id="{1C2321FD-1B57-4CC9-92D6-7391328B2A2C}" type="slidenum">
              <a:rPr lang="en-CA" smtClean="0"/>
              <a:t>‹#›</a:t>
            </a:fld>
            <a:endParaRPr lang="en-CA"/>
          </a:p>
        </p:txBody>
      </p:sp>
    </p:spTree>
    <p:extLst>
      <p:ext uri="{BB962C8B-B14F-4D97-AF65-F5344CB8AC3E}">
        <p14:creationId xmlns:p14="http://schemas.microsoft.com/office/powerpoint/2010/main" val="2690195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sardisexpedition.org/en/essays/latw-yegul-temple-of-artemis#the-greco-roman-temple" TargetMode="Externa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9957770" y="7600949"/>
            <a:ext cx="1934274" cy="4412639"/>
          </a:xfrm>
          <a:prstGeom prst="rect">
            <a:avLst/>
          </a:prstGeom>
        </p:spPr>
      </p:pic>
      <p:pic>
        <p:nvPicPr>
          <p:cNvPr id="10" name="Picture 9"/>
          <p:cNvPicPr>
            <a:picLocks noChangeAspect="1"/>
          </p:cNvPicPr>
          <p:nvPr/>
        </p:nvPicPr>
        <p:blipFill>
          <a:blip r:embed="rId3"/>
          <a:stretch>
            <a:fillRect/>
          </a:stretch>
        </p:blipFill>
        <p:spPr>
          <a:xfrm>
            <a:off x="5240988" y="7454063"/>
            <a:ext cx="1985494" cy="2374063"/>
          </a:xfrm>
          <a:prstGeom prst="rect">
            <a:avLst/>
          </a:prstGeom>
        </p:spPr>
      </p:pic>
      <p:pic>
        <p:nvPicPr>
          <p:cNvPr id="6" name="Picture 5"/>
          <p:cNvPicPr>
            <a:picLocks noChangeAspect="1"/>
          </p:cNvPicPr>
          <p:nvPr/>
        </p:nvPicPr>
        <p:blipFill>
          <a:blip r:embed="rId4"/>
          <a:stretch>
            <a:fillRect/>
          </a:stretch>
        </p:blipFill>
        <p:spPr>
          <a:xfrm>
            <a:off x="9862669" y="4729455"/>
            <a:ext cx="2391876" cy="2555890"/>
          </a:xfrm>
          <a:prstGeom prst="rect">
            <a:avLst/>
          </a:prstGeom>
        </p:spPr>
      </p:pic>
      <p:sp>
        <p:nvSpPr>
          <p:cNvPr id="8" name="Title 7"/>
          <p:cNvSpPr>
            <a:spLocks noGrp="1"/>
          </p:cNvSpPr>
          <p:nvPr>
            <p:ph type="title"/>
          </p:nvPr>
        </p:nvSpPr>
        <p:spPr>
          <a:xfrm>
            <a:off x="842731" y="539810"/>
            <a:ext cx="10515600" cy="1656884"/>
          </a:xfrm>
        </p:spPr>
        <p:txBody>
          <a:bodyPr>
            <a:normAutofit/>
          </a:bodyPr>
          <a:lstStyle/>
          <a:p>
            <a:pPr algn="ctr"/>
            <a:r>
              <a:rPr lang="en-CA" b="1" dirty="0" smtClean="0"/>
              <a:t>The Immortal Temple</a:t>
            </a:r>
            <a:r>
              <a:rPr lang="en-CA" b="1" dirty="0" smtClean="0"/>
              <a:t>: </a:t>
            </a:r>
            <a:r>
              <a:rPr lang="en-CA" dirty="0" smtClean="0"/>
              <a:t/>
            </a:r>
            <a:br>
              <a:rPr lang="en-CA" dirty="0" smtClean="0"/>
            </a:br>
            <a:r>
              <a:rPr lang="en-CA" sz="4400" dirty="0" smtClean="0"/>
              <a:t>A Digital Study of Hellenistic Architecture </a:t>
            </a:r>
            <a:endParaRPr lang="en-CA" sz="4400" dirty="0"/>
          </a:p>
        </p:txBody>
      </p:sp>
      <p:sp>
        <p:nvSpPr>
          <p:cNvPr id="9" name="Content Placeholder 8"/>
          <p:cNvSpPr>
            <a:spLocks noGrp="1"/>
          </p:cNvSpPr>
          <p:nvPr>
            <p:ph sz="half" idx="4294967295"/>
          </p:nvPr>
        </p:nvSpPr>
        <p:spPr>
          <a:xfrm>
            <a:off x="685609" y="3013823"/>
            <a:ext cx="5181600" cy="1686481"/>
          </a:xfrm>
        </p:spPr>
        <p:txBody>
          <a:bodyPr>
            <a:normAutofit/>
          </a:bodyPr>
          <a:lstStyle/>
          <a:p>
            <a:pPr marL="0" indent="0">
              <a:buNone/>
            </a:pPr>
            <a:r>
              <a:rPr lang="en-CA" sz="1050" dirty="0" smtClean="0"/>
              <a:t>Following </a:t>
            </a:r>
            <a:r>
              <a:rPr lang="en-CA" sz="1050" dirty="0" smtClean="0"/>
              <a:t>the momentum of Alexander the Great’s campaign (336-323 BC) and the consequent spread of Hellenism </a:t>
            </a:r>
            <a:r>
              <a:rPr lang="en-CA" sz="1050" dirty="0"/>
              <a:t>came a movement </a:t>
            </a:r>
            <a:r>
              <a:rPr lang="en-CA" sz="1050" dirty="0" smtClean="0"/>
              <a:t>of highly intellectualized material culture within the Hellenistic Era (334 BC – 17AD</a:t>
            </a:r>
            <a:r>
              <a:rPr lang="en-CA" sz="1050" dirty="0" smtClean="0"/>
              <a:t>). </a:t>
            </a:r>
            <a:r>
              <a:rPr lang="en-CA" sz="1050" dirty="0" smtClean="0"/>
              <a:t>Among others, Greek </a:t>
            </a:r>
            <a:r>
              <a:rPr lang="en-CA" sz="1050" dirty="0"/>
              <a:t>a</a:t>
            </a:r>
            <a:r>
              <a:rPr lang="en-CA" sz="1050" dirty="0" smtClean="0"/>
              <a:t>rchitects </a:t>
            </a:r>
            <a:r>
              <a:rPr lang="en-CA" sz="1050" dirty="0" smtClean="0"/>
              <a:t>began </a:t>
            </a:r>
            <a:r>
              <a:rPr lang="en-CA" sz="1050" dirty="0"/>
              <a:t>to conceive of designs that emphasized the representation of higher ideals, </a:t>
            </a:r>
            <a:r>
              <a:rPr lang="en-CA" sz="1050" dirty="0" smtClean="0"/>
              <a:t>referencing </a:t>
            </a:r>
            <a:r>
              <a:rPr lang="en-CA" sz="1050" dirty="0"/>
              <a:t>Idealism found in the works of the philosopher </a:t>
            </a:r>
            <a:r>
              <a:rPr lang="en-CA" sz="1050" dirty="0" smtClean="0"/>
              <a:t>Plato. </a:t>
            </a:r>
            <a:r>
              <a:rPr lang="en-CA" sz="1050" dirty="0"/>
              <a:t>He posited that the material world was a mere imitation of transcendental </a:t>
            </a:r>
            <a:r>
              <a:rPr lang="en-CA" sz="1050" dirty="0" smtClean="0"/>
              <a:t>Forms </a:t>
            </a:r>
            <a:r>
              <a:rPr lang="en-CA" sz="1050" dirty="0"/>
              <a:t>that existed in an immortal world beyond </a:t>
            </a:r>
            <a:r>
              <a:rPr lang="en-CA" sz="1050" dirty="0" smtClean="0"/>
              <a:t>ours which </a:t>
            </a:r>
            <a:r>
              <a:rPr lang="en-CA" sz="1050" dirty="0"/>
              <a:t>is only attainable by sound </a:t>
            </a:r>
            <a:r>
              <a:rPr lang="en-CA" sz="1050" dirty="0" smtClean="0"/>
              <a:t>deliberation. </a:t>
            </a:r>
            <a:r>
              <a:rPr lang="en-CA" sz="1050" dirty="0"/>
              <a:t>Inspired by this, as an alternative to the grid-based design of the Doric tradition Architects sought to express Platonic Forms in terms of hierarchical geometric shapes that dictated the layout of principle features within their designs. These shapes were used to dictate principle features of several Hellenistic temples </a:t>
            </a:r>
            <a:r>
              <a:rPr lang="en-CA" sz="1050" dirty="0" smtClean="0"/>
              <a:t>known </a:t>
            </a:r>
            <a:r>
              <a:rPr lang="en-CA" sz="1050" dirty="0"/>
              <a:t>to us today. </a:t>
            </a:r>
          </a:p>
          <a:p>
            <a:endParaRPr lang="en-CA" sz="1050" dirty="0"/>
          </a:p>
        </p:txBody>
      </p:sp>
      <p:pic>
        <p:nvPicPr>
          <p:cNvPr id="12" name="Picture 11"/>
          <p:cNvPicPr>
            <a:picLocks noChangeAspect="1"/>
          </p:cNvPicPr>
          <p:nvPr/>
        </p:nvPicPr>
        <p:blipFill>
          <a:blip r:embed="rId5"/>
          <a:stretch>
            <a:fillRect/>
          </a:stretch>
        </p:blipFill>
        <p:spPr>
          <a:xfrm>
            <a:off x="715107" y="4694933"/>
            <a:ext cx="4487767" cy="4139785"/>
          </a:xfrm>
          <a:prstGeom prst="rect">
            <a:avLst/>
          </a:prstGeom>
        </p:spPr>
      </p:pic>
      <p:sp>
        <p:nvSpPr>
          <p:cNvPr id="11" name="TextBox 10"/>
          <p:cNvSpPr txBox="1"/>
          <p:nvPr/>
        </p:nvSpPr>
        <p:spPr>
          <a:xfrm>
            <a:off x="6269177" y="2978497"/>
            <a:ext cx="5310565" cy="1708160"/>
          </a:xfrm>
          <a:prstGeom prst="rect">
            <a:avLst/>
          </a:prstGeom>
          <a:noFill/>
        </p:spPr>
        <p:txBody>
          <a:bodyPr wrap="square" rtlCol="0">
            <a:spAutoFit/>
          </a:bodyPr>
          <a:lstStyle/>
          <a:p>
            <a:r>
              <a:rPr lang="en-CA" sz="1050" dirty="0" smtClean="0"/>
              <a:t>In 2007 </a:t>
            </a:r>
            <a:r>
              <a:rPr lang="en-CA" sz="1050" dirty="0" smtClean="0"/>
              <a:t>a study was conducted by John R. Senseney PhD, investigating the layout of Temple A (Fig. 1</a:t>
            </a:r>
            <a:r>
              <a:rPr lang="en-CA" sz="1050" dirty="0" smtClean="0"/>
              <a:t>). A </a:t>
            </a:r>
            <a:r>
              <a:rPr lang="en-CA" sz="1050" dirty="0"/>
              <a:t>Hellenistic temple built </a:t>
            </a:r>
            <a:r>
              <a:rPr lang="en-CA" sz="1050" dirty="0" smtClean="0"/>
              <a:t>in honor of Asclepius</a:t>
            </a:r>
            <a:r>
              <a:rPr lang="en-CA" sz="1050" dirty="0"/>
              <a:t>, the God of </a:t>
            </a:r>
            <a:r>
              <a:rPr lang="en-CA" sz="1050" dirty="0" smtClean="0"/>
              <a:t>Medicine, located on the Island of Kos off the coast of modern day Turkey. </a:t>
            </a:r>
            <a:r>
              <a:rPr lang="en-CA" sz="1050" dirty="0"/>
              <a:t>Using AutoCAD </a:t>
            </a:r>
            <a:r>
              <a:rPr lang="en-CA" sz="1050" dirty="0" smtClean="0"/>
              <a:t>software to reconstruct the layout and calculations done by hand, </a:t>
            </a:r>
            <a:r>
              <a:rPr lang="en-CA" sz="1050" dirty="0"/>
              <a:t>Senseney analyzed the floor plan and found a circumscribed Pythagorean triangle served as the basis for its </a:t>
            </a:r>
            <a:r>
              <a:rPr lang="en-CA" sz="1050" dirty="0" smtClean="0"/>
              <a:t>design instead of the Doric style. </a:t>
            </a:r>
            <a:r>
              <a:rPr lang="en-CA" sz="1050" dirty="0"/>
              <a:t>This </a:t>
            </a:r>
            <a:r>
              <a:rPr lang="en-CA" sz="1050" dirty="0" smtClean="0"/>
              <a:t>revealed </a:t>
            </a:r>
            <a:r>
              <a:rPr lang="en-CA" sz="1050" dirty="0" smtClean="0"/>
              <a:t>extensive </a:t>
            </a:r>
            <a:r>
              <a:rPr lang="en-CA" sz="1050" dirty="0"/>
              <a:t>proportional relationalities amongst temple features that exemplified Platonic Idealism. The temple’s architect, </a:t>
            </a:r>
            <a:r>
              <a:rPr lang="en-CA" sz="1050" dirty="0" err="1"/>
              <a:t>Hermogenes</a:t>
            </a:r>
            <a:r>
              <a:rPr lang="en-CA" sz="1050" dirty="0"/>
              <a:t> of </a:t>
            </a:r>
            <a:r>
              <a:rPr lang="en-CA" sz="1050" dirty="0" err="1" smtClean="0"/>
              <a:t>Prienne</a:t>
            </a:r>
            <a:r>
              <a:rPr lang="en-CA" sz="1050" dirty="0" smtClean="0"/>
              <a:t> (2</a:t>
            </a:r>
            <a:r>
              <a:rPr lang="en-CA" sz="1050" baseline="30000" dirty="0" smtClean="0"/>
              <a:t>nd</a:t>
            </a:r>
            <a:r>
              <a:rPr lang="en-CA" sz="1050" dirty="0" smtClean="0"/>
              <a:t>-1</a:t>
            </a:r>
            <a:r>
              <a:rPr lang="en-CA" sz="1050" baseline="30000" dirty="0" smtClean="0"/>
              <a:t>st</a:t>
            </a:r>
            <a:r>
              <a:rPr lang="en-CA" sz="1050" dirty="0" smtClean="0"/>
              <a:t> Century BC), </a:t>
            </a:r>
            <a:r>
              <a:rPr lang="en-CA" sz="1050" dirty="0"/>
              <a:t>is </a:t>
            </a:r>
            <a:r>
              <a:rPr lang="en-CA" sz="1050" dirty="0" smtClean="0"/>
              <a:t>known </a:t>
            </a:r>
            <a:r>
              <a:rPr lang="en-CA" sz="1050" dirty="0"/>
              <a:t>to have designed two more temples and influenced </a:t>
            </a:r>
            <a:r>
              <a:rPr lang="en-CA" sz="1050" dirty="0" smtClean="0"/>
              <a:t>others within the Hellenistic </a:t>
            </a:r>
            <a:r>
              <a:rPr lang="en-CA" sz="1050" dirty="0" smtClean="0"/>
              <a:t>Period. </a:t>
            </a:r>
            <a:r>
              <a:rPr lang="en-CA" sz="1050" dirty="0"/>
              <a:t>The purpose of this project </a:t>
            </a:r>
            <a:r>
              <a:rPr lang="en-CA" sz="1050" dirty="0" smtClean="0"/>
              <a:t>was to prove that </a:t>
            </a:r>
            <a:r>
              <a:rPr lang="en-CA" sz="1050" dirty="0"/>
              <a:t>he utilised the same method of design in these temples as well and </a:t>
            </a:r>
            <a:r>
              <a:rPr lang="en-CA" sz="1050" dirty="0" smtClean="0"/>
              <a:t>to determine to </a:t>
            </a:r>
            <a:r>
              <a:rPr lang="en-CA" sz="1050" dirty="0"/>
              <a:t>what extent he might have influenced </a:t>
            </a:r>
            <a:r>
              <a:rPr lang="en-CA" sz="1050" dirty="0" smtClean="0"/>
              <a:t>others. </a:t>
            </a:r>
            <a:endParaRPr lang="en-CA" sz="1050" dirty="0"/>
          </a:p>
        </p:txBody>
      </p:sp>
      <p:sp>
        <p:nvSpPr>
          <p:cNvPr id="13" name="TextBox 12"/>
          <p:cNvSpPr txBox="1"/>
          <p:nvPr/>
        </p:nvSpPr>
        <p:spPr>
          <a:xfrm>
            <a:off x="1133062" y="4694933"/>
            <a:ext cx="3277574" cy="4939814"/>
          </a:xfrm>
          <a:prstGeom prst="rect">
            <a:avLst/>
          </a:prstGeom>
          <a:noFill/>
        </p:spPr>
        <p:txBody>
          <a:bodyPr wrap="square" rtlCol="0">
            <a:spAutoFit/>
          </a:bodyPr>
          <a:lstStyle/>
          <a:p>
            <a:endParaRPr lang="en-CA" sz="800" dirty="0" smtClean="0"/>
          </a:p>
          <a:p>
            <a:endParaRPr lang="en-CA" sz="800" dirty="0"/>
          </a:p>
          <a:p>
            <a:endParaRPr lang="en-CA" sz="800" dirty="0" smtClean="0"/>
          </a:p>
          <a:p>
            <a:endParaRPr lang="en-CA" sz="800" dirty="0"/>
          </a:p>
          <a:p>
            <a:endParaRPr lang="en-CA" sz="800" dirty="0" smtClean="0"/>
          </a:p>
          <a:p>
            <a:endParaRPr lang="en-CA" sz="800" dirty="0"/>
          </a:p>
          <a:p>
            <a:endParaRPr lang="en-CA" sz="800" dirty="0" smtClean="0"/>
          </a:p>
          <a:p>
            <a:r>
              <a:rPr lang="en-CA" sz="1200" b="1" dirty="0" smtClean="0"/>
              <a:t>                                                    </a:t>
            </a:r>
            <a:r>
              <a:rPr lang="en-CA" sz="1200" b="1" dirty="0" smtClean="0"/>
              <a:t>           C</a:t>
            </a:r>
            <a:endParaRPr lang="en-CA" sz="1200" b="1" dirty="0"/>
          </a:p>
          <a:p>
            <a:r>
              <a:rPr lang="en-CA" sz="1200" b="1" dirty="0" smtClean="0"/>
              <a:t>                     </a:t>
            </a:r>
            <a:r>
              <a:rPr lang="en-CA" sz="1200" b="1" dirty="0" smtClean="0"/>
              <a:t>C'          </a:t>
            </a:r>
            <a:endParaRPr lang="en-CA" sz="1200" b="1" dirty="0" smtClean="0"/>
          </a:p>
          <a:p>
            <a:r>
              <a:rPr lang="en-CA" sz="1200" b="1" dirty="0"/>
              <a:t> </a:t>
            </a:r>
            <a:r>
              <a:rPr lang="en-CA" sz="1200" b="1" dirty="0" smtClean="0"/>
              <a:t>                                  </a:t>
            </a:r>
            <a:r>
              <a:rPr lang="en-CA" sz="1200" b="1" dirty="0" smtClean="0"/>
              <a:t>           B</a:t>
            </a:r>
            <a:endParaRPr lang="en-CA" sz="1200" b="1" dirty="0" smtClean="0"/>
          </a:p>
          <a:p>
            <a:r>
              <a:rPr lang="en-CA" sz="800" dirty="0" smtClean="0"/>
              <a:t>   </a:t>
            </a:r>
            <a:r>
              <a:rPr lang="en-CA" sz="1100" b="1" dirty="0"/>
              <a:t>B</a:t>
            </a:r>
            <a:r>
              <a:rPr lang="en-CA" sz="1100" b="1" dirty="0" smtClean="0"/>
              <a:t>'</a:t>
            </a:r>
            <a:endParaRPr lang="en-CA" sz="800" dirty="0" smtClean="0"/>
          </a:p>
          <a:p>
            <a:r>
              <a:rPr lang="en-CA" sz="800" b="1" dirty="0"/>
              <a:t> </a:t>
            </a:r>
            <a:r>
              <a:rPr lang="en-CA" sz="800" b="1" dirty="0" smtClean="0"/>
              <a:t>                                                                                               </a:t>
            </a:r>
            <a:r>
              <a:rPr lang="en-CA" sz="1200" b="1" dirty="0" smtClean="0"/>
              <a:t>A</a:t>
            </a:r>
            <a:endParaRPr lang="en-CA" sz="1200" b="1" dirty="0"/>
          </a:p>
          <a:p>
            <a:endParaRPr lang="en-CA" sz="800" dirty="0" smtClean="0"/>
          </a:p>
          <a:p>
            <a:endParaRPr lang="en-CA" sz="800" dirty="0"/>
          </a:p>
          <a:p>
            <a:endParaRPr lang="en-CA" sz="800" dirty="0" smtClean="0"/>
          </a:p>
          <a:p>
            <a:endParaRPr lang="en-CA" sz="800" dirty="0"/>
          </a:p>
          <a:p>
            <a:endParaRPr lang="en-CA" sz="800" dirty="0" smtClean="0"/>
          </a:p>
          <a:p>
            <a:endParaRPr lang="en-CA" sz="800" dirty="0"/>
          </a:p>
          <a:p>
            <a:endParaRPr lang="en-CA" sz="800" dirty="0" smtClean="0"/>
          </a:p>
          <a:p>
            <a:endParaRPr lang="en-CA" sz="800" dirty="0"/>
          </a:p>
          <a:p>
            <a:endParaRPr lang="en-CA" sz="800" dirty="0" smtClean="0"/>
          </a:p>
          <a:p>
            <a:endParaRPr lang="en-CA" sz="800" dirty="0"/>
          </a:p>
          <a:p>
            <a:endParaRPr lang="en-CA" sz="800" dirty="0" smtClean="0"/>
          </a:p>
          <a:p>
            <a:endParaRPr lang="en-CA" sz="800" dirty="0"/>
          </a:p>
          <a:p>
            <a:endParaRPr lang="en-CA" sz="800" dirty="0" smtClean="0"/>
          </a:p>
          <a:p>
            <a:endParaRPr lang="en-CA" sz="800" dirty="0"/>
          </a:p>
          <a:p>
            <a:endParaRPr lang="en-CA" sz="800" dirty="0" smtClean="0"/>
          </a:p>
          <a:p>
            <a:endParaRPr lang="en-CA" sz="800" dirty="0"/>
          </a:p>
          <a:p>
            <a:endParaRPr lang="en-CA" sz="800" dirty="0" smtClean="0"/>
          </a:p>
          <a:p>
            <a:endParaRPr lang="en-CA" sz="800" dirty="0"/>
          </a:p>
          <a:p>
            <a:endParaRPr lang="en-CA" sz="800" dirty="0"/>
          </a:p>
          <a:p>
            <a:r>
              <a:rPr lang="en-CA" sz="800" dirty="0" smtClean="0"/>
              <a:t>Figure 1: Theoretical Plan of a restored Temple A with the primary overlay of geometric forms. The lengths of the Triangle follow the Pythagorean ratio of 3(A):4(B):5(C), the length of C serving as the radius for the central, larger circle and the length of B as the radius of the two smaller circles. Everything is calculated with respect to A, equal to half the width of the Temple.</a:t>
            </a:r>
            <a:endParaRPr lang="en-CA" sz="800" dirty="0"/>
          </a:p>
        </p:txBody>
      </p:sp>
      <p:sp>
        <p:nvSpPr>
          <p:cNvPr id="14" name="TextBox 13"/>
          <p:cNvSpPr txBox="1"/>
          <p:nvPr/>
        </p:nvSpPr>
        <p:spPr>
          <a:xfrm>
            <a:off x="5193882" y="5433997"/>
            <a:ext cx="4927399" cy="2031325"/>
          </a:xfrm>
          <a:prstGeom prst="rect">
            <a:avLst/>
          </a:prstGeom>
          <a:noFill/>
        </p:spPr>
        <p:txBody>
          <a:bodyPr wrap="square" rtlCol="0">
            <a:spAutoFit/>
          </a:bodyPr>
          <a:lstStyle/>
          <a:p>
            <a:r>
              <a:rPr lang="en-CA" sz="1050" dirty="0" smtClean="0"/>
              <a:t>From </a:t>
            </a:r>
            <a:r>
              <a:rPr lang="en-CA" sz="1050" dirty="0"/>
              <a:t>the methods outlined in </a:t>
            </a:r>
            <a:r>
              <a:rPr lang="en-CA" sz="1050" dirty="0" err="1"/>
              <a:t>Senseney’s</a:t>
            </a:r>
            <a:r>
              <a:rPr lang="en-CA" sz="1050" dirty="0"/>
              <a:t> study I developed a program using Python 3.6 to process temple layouts with their perimeters </a:t>
            </a:r>
            <a:r>
              <a:rPr lang="en-CA" sz="1050" dirty="0" smtClean="0"/>
              <a:t>marked in </a:t>
            </a:r>
            <a:r>
              <a:rPr lang="en-CA" sz="1050" dirty="0" smtClean="0"/>
              <a:t>blue (Fig. 2). Senseney begins at the center of the </a:t>
            </a:r>
            <a:r>
              <a:rPr lang="en-CA" sz="1050" i="1" dirty="0" err="1" smtClean="0"/>
              <a:t>cella</a:t>
            </a:r>
            <a:r>
              <a:rPr lang="en-CA" sz="1050" i="1" dirty="0" smtClean="0"/>
              <a:t>, </a:t>
            </a:r>
            <a:r>
              <a:rPr lang="en-CA" sz="1050" dirty="0" smtClean="0"/>
              <a:t>most likely prioritized by architects as the site of offerings at altars, the point at which they feel closest to their gods. The</a:t>
            </a:r>
            <a:r>
              <a:rPr lang="en-CA" sz="1050" dirty="0" smtClean="0"/>
              <a:t> </a:t>
            </a:r>
            <a:r>
              <a:rPr lang="en-CA" sz="1050" dirty="0"/>
              <a:t>program measures the marked images and superimposes geometric forms following the Pythagorean ratio, 3:4:5, relative to </a:t>
            </a:r>
            <a:r>
              <a:rPr lang="en-CA" sz="1050" dirty="0" smtClean="0"/>
              <a:t>the value of </a:t>
            </a:r>
            <a:r>
              <a:rPr lang="en-CA" sz="1050" b="1" dirty="0" smtClean="0"/>
              <a:t>A </a:t>
            </a:r>
            <a:r>
              <a:rPr lang="en-CA" sz="1050" dirty="0" smtClean="0"/>
              <a:t>(half the width of the temple). In a temple without this design influence the shapes should not align with interior features. </a:t>
            </a:r>
            <a:r>
              <a:rPr lang="en-CA" sz="1050" dirty="0"/>
              <a:t>In a temple based on the </a:t>
            </a:r>
            <a:r>
              <a:rPr lang="en-CA" sz="1050" dirty="0" smtClean="0"/>
              <a:t>Pythagorean triangle, the </a:t>
            </a:r>
            <a:r>
              <a:rPr lang="en-CA" sz="1050" dirty="0" smtClean="0"/>
              <a:t>triangles drawn should </a:t>
            </a:r>
            <a:r>
              <a:rPr lang="en-CA" sz="1050" dirty="0" smtClean="0"/>
              <a:t>correspond to </a:t>
            </a:r>
            <a:r>
              <a:rPr lang="en-CA" sz="1050" dirty="0"/>
              <a:t>internal </a:t>
            </a:r>
            <a:r>
              <a:rPr lang="en-CA" sz="1050" dirty="0" smtClean="0"/>
              <a:t>features and make proportional relationalities </a:t>
            </a:r>
            <a:r>
              <a:rPr lang="en-CA" sz="1050"/>
              <a:t>readily </a:t>
            </a:r>
            <a:r>
              <a:rPr lang="en-CA" sz="1050" smtClean="0"/>
              <a:t>observable</a:t>
            </a:r>
            <a:r>
              <a:rPr lang="en-CA" sz="1050" smtClean="0"/>
              <a:t>. </a:t>
            </a:r>
            <a:r>
              <a:rPr lang="en-CA" sz="1050" dirty="0" smtClean="0"/>
              <a:t>Several temples were processed, displayed here are </a:t>
            </a:r>
            <a:r>
              <a:rPr lang="en-CA" sz="1050" dirty="0" smtClean="0"/>
              <a:t>two, </a:t>
            </a:r>
            <a:r>
              <a:rPr lang="en-CA" sz="1050" dirty="0" smtClean="0"/>
              <a:t>one which </a:t>
            </a:r>
            <a:r>
              <a:rPr lang="en-CA" sz="1050" dirty="0" err="1" smtClean="0"/>
              <a:t>Hermogenes</a:t>
            </a:r>
            <a:r>
              <a:rPr lang="en-CA" sz="1050" dirty="0" smtClean="0"/>
              <a:t> was said to have designed, the Temple to Dionysus from </a:t>
            </a:r>
            <a:r>
              <a:rPr lang="en-CA" sz="1050" dirty="0" err="1" smtClean="0"/>
              <a:t>Teos</a:t>
            </a:r>
            <a:r>
              <a:rPr lang="en-CA" sz="1050" dirty="0" smtClean="0"/>
              <a:t>, and the Temple to Artemis from Sardis, which he is said to have </a:t>
            </a:r>
            <a:r>
              <a:rPr lang="en-CA" sz="1050" dirty="0" smtClean="0"/>
              <a:t>influenced. </a:t>
            </a:r>
            <a:endParaRPr lang="en-CA" sz="1050" dirty="0" smtClean="0"/>
          </a:p>
        </p:txBody>
      </p:sp>
      <p:sp>
        <p:nvSpPr>
          <p:cNvPr id="5" name="Right Triangle 4"/>
          <p:cNvSpPr/>
          <p:nvPr/>
        </p:nvSpPr>
        <p:spPr>
          <a:xfrm>
            <a:off x="2958353" y="5109882"/>
            <a:ext cx="900953" cy="1237130"/>
          </a:xfrm>
          <a:prstGeom prst="r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p:cNvSpPr txBox="1"/>
          <p:nvPr/>
        </p:nvSpPr>
        <p:spPr>
          <a:xfrm>
            <a:off x="10225169" y="6934007"/>
            <a:ext cx="1666875" cy="461665"/>
          </a:xfrm>
          <a:prstGeom prst="rect">
            <a:avLst/>
          </a:prstGeom>
          <a:noFill/>
        </p:spPr>
        <p:txBody>
          <a:bodyPr wrap="square" rtlCol="0">
            <a:spAutoFit/>
          </a:bodyPr>
          <a:lstStyle/>
          <a:p>
            <a:r>
              <a:rPr lang="en-CA" sz="800" dirty="0" smtClean="0"/>
              <a:t>Figure 2: Annotated layout of a theoretical restoration of the Temple to Dionysus at </a:t>
            </a:r>
            <a:r>
              <a:rPr lang="en-CA" sz="800" dirty="0" err="1" smtClean="0"/>
              <a:t>Teos</a:t>
            </a:r>
            <a:r>
              <a:rPr lang="en-CA" sz="800" dirty="0" smtClean="0"/>
              <a:t>.</a:t>
            </a:r>
            <a:endParaRPr lang="en-CA" sz="800" dirty="0"/>
          </a:p>
        </p:txBody>
      </p:sp>
      <p:pic>
        <p:nvPicPr>
          <p:cNvPr id="15" name="Picture 14"/>
          <p:cNvPicPr>
            <a:picLocks noChangeAspect="1"/>
          </p:cNvPicPr>
          <p:nvPr/>
        </p:nvPicPr>
        <p:blipFill>
          <a:blip r:embed="rId6"/>
          <a:stretch>
            <a:fillRect/>
          </a:stretch>
        </p:blipFill>
        <p:spPr>
          <a:xfrm>
            <a:off x="7381455" y="7454063"/>
            <a:ext cx="2481214" cy="2688143"/>
          </a:xfrm>
          <a:prstGeom prst="rect">
            <a:avLst/>
          </a:prstGeom>
        </p:spPr>
      </p:pic>
      <p:sp>
        <p:nvSpPr>
          <p:cNvPr id="17" name="TextBox 16"/>
          <p:cNvSpPr txBox="1"/>
          <p:nvPr/>
        </p:nvSpPr>
        <p:spPr>
          <a:xfrm>
            <a:off x="715108" y="9792099"/>
            <a:ext cx="4180466" cy="4370427"/>
          </a:xfrm>
          <a:prstGeom prst="rect">
            <a:avLst/>
          </a:prstGeom>
          <a:noFill/>
        </p:spPr>
        <p:txBody>
          <a:bodyPr wrap="square" rtlCol="0">
            <a:spAutoFit/>
          </a:bodyPr>
          <a:lstStyle/>
          <a:p>
            <a:pPr algn="ctr"/>
            <a:r>
              <a:rPr lang="en-CA" b="1" dirty="0" smtClean="0"/>
              <a:t>Results and Discussion</a:t>
            </a:r>
            <a:endParaRPr lang="en-CA" b="1" dirty="0" smtClean="0"/>
          </a:p>
          <a:p>
            <a:endParaRPr lang="en-CA" sz="1000" dirty="0"/>
          </a:p>
          <a:p>
            <a:r>
              <a:rPr lang="en-CA" sz="1000" dirty="0" smtClean="0"/>
              <a:t>As depicted in Temple A (Fig. 1) parts of the circles derived from the Pythagorean Triangle correspond to key features in the layout of all three temples. In Figure 3, within a margin of error, the overlapping circles fit the dimensions of the </a:t>
            </a:r>
            <a:r>
              <a:rPr lang="en-CA" sz="1000" i="1" dirty="0" err="1" smtClean="0"/>
              <a:t>cella</a:t>
            </a:r>
            <a:r>
              <a:rPr lang="en-CA" sz="1000" dirty="0" smtClean="0"/>
              <a:t>. Relative to the offset of the circles, the length of the overlap is equal to the distance between the overlap and the outer edge on either side (Fig 3.I). Compared to the length of the center point to the same edge (Fig. 3.II) they form a </a:t>
            </a:r>
            <a:r>
              <a:rPr lang="en-CA" sz="1000" b="1" dirty="0" smtClean="0"/>
              <a:t>2:3 </a:t>
            </a:r>
            <a:r>
              <a:rPr lang="en-CA" sz="1000" dirty="0" smtClean="0"/>
              <a:t>ratio. The central circle originating at the center of the </a:t>
            </a:r>
            <a:r>
              <a:rPr lang="en-CA" sz="1000" i="1" dirty="0" err="1" smtClean="0"/>
              <a:t>cella</a:t>
            </a:r>
            <a:r>
              <a:rPr lang="en-CA" sz="1000" i="1" dirty="0" smtClean="0"/>
              <a:t> </a:t>
            </a:r>
            <a:r>
              <a:rPr lang="en-CA" sz="1000" dirty="0" smtClean="0"/>
              <a:t>intersects with the smaller circles at the back corners of the </a:t>
            </a:r>
            <a:r>
              <a:rPr lang="en-CA" sz="1000" i="1" dirty="0" err="1" smtClean="0"/>
              <a:t>euthentyria</a:t>
            </a:r>
            <a:r>
              <a:rPr lang="en-CA" sz="1000" dirty="0"/>
              <a:t> </a:t>
            </a:r>
            <a:r>
              <a:rPr lang="en-CA" sz="1000" dirty="0" smtClean="0"/>
              <a:t>and the </a:t>
            </a:r>
            <a:r>
              <a:rPr lang="en-CA" sz="1000" i="1" dirty="0" smtClean="0"/>
              <a:t>antae </a:t>
            </a:r>
            <a:r>
              <a:rPr lang="en-CA" sz="1000" dirty="0" smtClean="0"/>
              <a:t>at its front</a:t>
            </a:r>
            <a:r>
              <a:rPr lang="en-CA" sz="1000" i="1" dirty="0" smtClean="0"/>
              <a:t>, </a:t>
            </a:r>
            <a:r>
              <a:rPr lang="en-CA" sz="1000" dirty="0" smtClean="0"/>
              <a:t>their diameters</a:t>
            </a:r>
            <a:r>
              <a:rPr lang="en-CA" sz="1000" i="1" dirty="0" smtClean="0"/>
              <a:t> </a:t>
            </a:r>
            <a:r>
              <a:rPr lang="en-CA" sz="1000" dirty="0" smtClean="0"/>
              <a:t>at a </a:t>
            </a:r>
            <a:r>
              <a:rPr lang="en-CA" sz="1000" b="1" dirty="0" smtClean="0"/>
              <a:t>4:5 </a:t>
            </a:r>
            <a:r>
              <a:rPr lang="en-CA" sz="1000" dirty="0" smtClean="0"/>
              <a:t>ratio. All together in relation to their respective widths, they form a </a:t>
            </a:r>
            <a:r>
              <a:rPr lang="en-CA" sz="1000" b="1" dirty="0" smtClean="0"/>
              <a:t>3:4:5 </a:t>
            </a:r>
            <a:r>
              <a:rPr lang="en-CA" sz="1000" dirty="0" smtClean="0"/>
              <a:t>ratio, confirming that a Pythagorean Triangle conforming to this ratio serves as the basis for The Temple at </a:t>
            </a:r>
            <a:r>
              <a:rPr lang="en-CA" sz="1000" dirty="0" err="1" smtClean="0"/>
              <a:t>Teos</a:t>
            </a:r>
            <a:r>
              <a:rPr lang="en-CA" sz="1000" dirty="0" smtClean="0"/>
              <a:t>’ design. </a:t>
            </a:r>
          </a:p>
          <a:p>
            <a:r>
              <a:rPr lang="en-CA" sz="1000" dirty="0" smtClean="0"/>
              <a:t>	The Temple to Artemis at Sardis (Fig. 4) bore many alterations over time, but its own </a:t>
            </a:r>
            <a:r>
              <a:rPr lang="en-CA" sz="1000" i="1" dirty="0" err="1" smtClean="0"/>
              <a:t>cella</a:t>
            </a:r>
            <a:r>
              <a:rPr lang="en-CA" sz="1000" i="1" dirty="0" smtClean="0"/>
              <a:t> </a:t>
            </a:r>
            <a:r>
              <a:rPr lang="en-CA" sz="1000" dirty="0" smtClean="0"/>
              <a:t>was built during the Hellenistic period. The processed layout reveals some consistency in terms of relative widths similar to the Temple of Dionysus, the overlap is the same width of the </a:t>
            </a:r>
            <a:r>
              <a:rPr lang="en-CA" sz="1000" i="1" dirty="0" err="1" smtClean="0"/>
              <a:t>cella</a:t>
            </a:r>
            <a:r>
              <a:rPr lang="en-CA" sz="1000" dirty="0" smtClean="0"/>
              <a:t> and is consistent with the interior columns that were also built in the same period. The lateral offset puts the ends of the overlap away from the </a:t>
            </a:r>
            <a:r>
              <a:rPr lang="en-CA" sz="1000" i="1" dirty="0" err="1" smtClean="0"/>
              <a:t>cella’s</a:t>
            </a:r>
            <a:r>
              <a:rPr lang="en-CA" sz="1000" dirty="0" smtClean="0"/>
              <a:t> front and back entrance by the same upwards factor, most likely caused by the re-construction in the Roman Era. The columns supporting the back porch </a:t>
            </a:r>
            <a:r>
              <a:rPr lang="en-CA" sz="1000" i="1" dirty="0" smtClean="0"/>
              <a:t>in antis</a:t>
            </a:r>
            <a:r>
              <a:rPr lang="en-CA" sz="1000" dirty="0" smtClean="0"/>
              <a:t> possess fluted ends characteristic of the Hellenistic era but at their base are supported by unfinished blocks dating to the Roman Era, indicating a shift in length to create both the front and back porches. Despite these changes, the program indicated </a:t>
            </a:r>
            <a:r>
              <a:rPr lang="en-CA" sz="1000" dirty="0" err="1" smtClean="0"/>
              <a:t>Hermogenes</a:t>
            </a:r>
            <a:r>
              <a:rPr lang="en-CA" sz="1000" dirty="0" smtClean="0"/>
              <a:t>’ influence on the design in terms of the relative temple widths.</a:t>
            </a:r>
            <a:endParaRPr lang="en-CA" sz="1000" dirty="0"/>
          </a:p>
        </p:txBody>
      </p:sp>
      <p:sp>
        <p:nvSpPr>
          <p:cNvPr id="18" name="TextBox 17"/>
          <p:cNvSpPr txBox="1"/>
          <p:nvPr/>
        </p:nvSpPr>
        <p:spPr>
          <a:xfrm>
            <a:off x="5883926" y="9883700"/>
            <a:ext cx="3576546" cy="369332"/>
          </a:xfrm>
          <a:prstGeom prst="rect">
            <a:avLst/>
          </a:prstGeom>
          <a:noFill/>
        </p:spPr>
        <p:txBody>
          <a:bodyPr wrap="square" rtlCol="0">
            <a:spAutoFit/>
          </a:bodyPr>
          <a:lstStyle/>
          <a:p>
            <a:r>
              <a:rPr lang="en-CA" sz="900" dirty="0" smtClean="0"/>
              <a:t>Figure 3: Images of the processed Temple to Dionysus (I and II respectively).</a:t>
            </a:r>
            <a:endParaRPr lang="en-CA" sz="900" dirty="0"/>
          </a:p>
        </p:txBody>
      </p:sp>
      <p:sp>
        <p:nvSpPr>
          <p:cNvPr id="19" name="TextBox 18"/>
          <p:cNvSpPr txBox="1"/>
          <p:nvPr/>
        </p:nvSpPr>
        <p:spPr>
          <a:xfrm>
            <a:off x="9957770" y="12018810"/>
            <a:ext cx="2157685" cy="384721"/>
          </a:xfrm>
          <a:prstGeom prst="rect">
            <a:avLst/>
          </a:prstGeom>
          <a:noFill/>
        </p:spPr>
        <p:txBody>
          <a:bodyPr wrap="square" rtlCol="0">
            <a:spAutoFit/>
          </a:bodyPr>
          <a:lstStyle/>
          <a:p>
            <a:r>
              <a:rPr lang="en-CA" sz="900" dirty="0" smtClean="0"/>
              <a:t>Figure 4: Processed layout of the Temple to Artemis at Sardis.</a:t>
            </a:r>
            <a:r>
              <a:rPr lang="en-CA" sz="1000" dirty="0" smtClean="0"/>
              <a:t> </a:t>
            </a:r>
            <a:endParaRPr lang="en-CA" sz="1000" dirty="0"/>
          </a:p>
        </p:txBody>
      </p:sp>
      <p:cxnSp>
        <p:nvCxnSpPr>
          <p:cNvPr id="21" name="Straight Arrow Connector 20"/>
          <p:cNvCxnSpPr/>
          <p:nvPr/>
        </p:nvCxnSpPr>
        <p:spPr>
          <a:xfrm flipV="1">
            <a:off x="7932115" y="8505825"/>
            <a:ext cx="516560" cy="9525"/>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8448675" y="8505825"/>
            <a:ext cx="550660" cy="95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a:off x="6033227" y="8505825"/>
            <a:ext cx="47190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5701192" y="8505825"/>
            <a:ext cx="332035" cy="0"/>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a:off x="6505128" y="8505825"/>
            <a:ext cx="325256" cy="0"/>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5127104" y="10868629"/>
            <a:ext cx="4093690" cy="3447098"/>
          </a:xfrm>
          <a:prstGeom prst="rect">
            <a:avLst/>
          </a:prstGeom>
          <a:noFill/>
        </p:spPr>
        <p:txBody>
          <a:bodyPr wrap="square" rtlCol="0">
            <a:spAutoFit/>
          </a:bodyPr>
          <a:lstStyle/>
          <a:p>
            <a:r>
              <a:rPr lang="en-CA" sz="1000" dirty="0" smtClean="0"/>
              <a:t>From the results of the study I was able to confirm that both of the Temples </a:t>
            </a:r>
            <a:r>
              <a:rPr lang="en-CA" sz="1000" dirty="0" err="1" smtClean="0"/>
              <a:t>Hermogenes</a:t>
            </a:r>
            <a:r>
              <a:rPr lang="en-CA" sz="1000" dirty="0" smtClean="0"/>
              <a:t> built, to Dionysus at </a:t>
            </a:r>
            <a:r>
              <a:rPr lang="en-CA" sz="1000" dirty="0" err="1" smtClean="0"/>
              <a:t>Teos</a:t>
            </a:r>
            <a:r>
              <a:rPr lang="en-CA" sz="1000" dirty="0" smtClean="0"/>
              <a:t> and Artemis at Magnesia, were designed using his circumscribed Pythagorean triangle method. Within a margin of error given the simplistic method of photo recognition in the program, the shapes generated were consistent with internal features of the temples he built, making proportional relationalities observable. I was able to argue that his influence can be reflected in further temples </a:t>
            </a:r>
            <a:r>
              <a:rPr lang="en-CA" sz="1000" dirty="0" smtClean="0"/>
              <a:t>built in the Hellenistic period and perhaps survives undiscovered in more. The method of digital analysis used in this project has potential for further studies. The program devised can be expanded to further sequences of shapes based on Pythagorean ratios relative to different origin points within the temple. The program can be altered to process hundreds of temples quickly with significantly developed photo recognition. </a:t>
            </a:r>
          </a:p>
          <a:p>
            <a:r>
              <a:rPr lang="en-CA" sz="1000" dirty="0"/>
              <a:t>	</a:t>
            </a:r>
            <a:r>
              <a:rPr lang="en-CA" sz="1000" dirty="0" smtClean="0"/>
              <a:t>Much knowledge of the Hellenistic period is lost to the intense warfare that permeated the landscape, but violence could not impede profound thought. </a:t>
            </a:r>
            <a:r>
              <a:rPr lang="en-CA" sz="1000" dirty="0"/>
              <a:t>T</a:t>
            </a:r>
            <a:r>
              <a:rPr lang="en-CA" sz="1000" dirty="0" smtClean="0"/>
              <a:t>his did not prevent the increased intellectualizing of architectural design and goes beyond textual analysis, representing a door to new perspectives. Perhaps like Temple A, when pushed past face value this method of digital analysis reveals a window into the minds of ancients, and does not serve as an end but as an invitation to delve deeper into them. </a:t>
            </a:r>
            <a:endParaRPr lang="en-CA" sz="1000" dirty="0"/>
          </a:p>
        </p:txBody>
      </p:sp>
      <p:sp>
        <p:nvSpPr>
          <p:cNvPr id="115" name="TextBox 114"/>
          <p:cNvSpPr txBox="1"/>
          <p:nvPr/>
        </p:nvSpPr>
        <p:spPr>
          <a:xfrm>
            <a:off x="9220794" y="12560584"/>
            <a:ext cx="2902094" cy="1631216"/>
          </a:xfrm>
          <a:prstGeom prst="rect">
            <a:avLst/>
          </a:prstGeom>
          <a:noFill/>
        </p:spPr>
        <p:txBody>
          <a:bodyPr wrap="square" rtlCol="0">
            <a:spAutoFit/>
          </a:bodyPr>
          <a:lstStyle/>
          <a:p>
            <a:pPr algn="ctr"/>
            <a:r>
              <a:rPr lang="en-CA" sz="1200" b="1" dirty="0" smtClean="0"/>
              <a:t>Key Sources</a:t>
            </a:r>
            <a:endParaRPr lang="en-CA" sz="1200" b="1" dirty="0" smtClean="0"/>
          </a:p>
          <a:p>
            <a:r>
              <a:rPr lang="en-CA" sz="800" dirty="0" smtClean="0"/>
              <a:t>Jaspers</a:t>
            </a:r>
            <a:r>
              <a:rPr lang="en-CA" sz="800" dirty="0"/>
              <a:t>, Karl. “Plato and Augustine.” </a:t>
            </a:r>
            <a:r>
              <a:rPr lang="en-CA" sz="800" i="1" dirty="0"/>
              <a:t>The Great Philosophers,</a:t>
            </a:r>
            <a:r>
              <a:rPr lang="en-CA" sz="800" dirty="0"/>
              <a:t> </a:t>
            </a:r>
            <a:r>
              <a:rPr lang="en-CA" sz="800" dirty="0" smtClean="0">
                <a:solidFill>
                  <a:schemeClr val="bg1"/>
                </a:solidFill>
              </a:rPr>
              <a:t>eeeeee</a:t>
            </a:r>
            <a:r>
              <a:rPr lang="en-CA" sz="800" dirty="0" smtClean="0"/>
              <a:t>edited by </a:t>
            </a:r>
            <a:r>
              <a:rPr lang="en-CA" sz="800" dirty="0"/>
              <a:t>Hannah Arendt, Vol. 1. Harcourt, Brace &amp; World </a:t>
            </a:r>
            <a:r>
              <a:rPr lang="en-CA" sz="800" dirty="0" smtClean="0">
                <a:solidFill>
                  <a:schemeClr val="bg1"/>
                </a:solidFill>
              </a:rPr>
              <a:t>iiiiiiiiiiiii</a:t>
            </a:r>
            <a:r>
              <a:rPr lang="en-CA" sz="800" dirty="0" smtClean="0"/>
              <a:t>Inc.: New </a:t>
            </a:r>
            <a:r>
              <a:rPr lang="en-CA" sz="800" dirty="0"/>
              <a:t>York, 2000</a:t>
            </a:r>
            <a:r>
              <a:rPr lang="en-CA" sz="800" dirty="0" smtClean="0"/>
              <a:t>.</a:t>
            </a:r>
          </a:p>
          <a:p>
            <a:r>
              <a:rPr lang="en-CA" sz="800" dirty="0" smtClean="0"/>
              <a:t>Senseney</a:t>
            </a:r>
            <a:r>
              <a:rPr lang="en-CA" sz="800" dirty="0"/>
              <a:t>, John R. “Idea and Visuality in Hellenistic Architecture.”     </a:t>
            </a:r>
            <a:r>
              <a:rPr lang="en-CA" sz="800" dirty="0">
                <a:solidFill>
                  <a:schemeClr val="bg1"/>
                </a:solidFill>
              </a:rPr>
              <a:t>hhhhhhh</a:t>
            </a:r>
            <a:r>
              <a:rPr lang="en-CA" sz="800" i="1" dirty="0"/>
              <a:t>Hesperia</a:t>
            </a:r>
            <a:r>
              <a:rPr lang="en-CA" sz="800" dirty="0"/>
              <a:t> 76 (2007): 555-595. </a:t>
            </a:r>
          </a:p>
          <a:p>
            <a:r>
              <a:rPr lang="en-CA" sz="800" dirty="0" smtClean="0"/>
              <a:t>Stamper</a:t>
            </a:r>
            <a:r>
              <a:rPr lang="en-CA" sz="800" dirty="0"/>
              <a:t>, John W. </a:t>
            </a:r>
            <a:r>
              <a:rPr lang="en-CA" sz="800" i="1" dirty="0"/>
              <a:t>The Architecture of Roman Temples. </a:t>
            </a:r>
            <a:r>
              <a:rPr lang="en-CA" sz="800" i="1" dirty="0" smtClean="0">
                <a:solidFill>
                  <a:schemeClr val="bg1"/>
                </a:solidFill>
              </a:rPr>
              <a:t>CCCCCC</a:t>
            </a:r>
            <a:r>
              <a:rPr lang="en-CA" sz="800" dirty="0" smtClean="0"/>
              <a:t>Cambridge: University </a:t>
            </a:r>
            <a:r>
              <a:rPr lang="en-CA" sz="800" dirty="0"/>
              <a:t>Press, 2005. </a:t>
            </a:r>
            <a:endParaRPr lang="en-CA" sz="800" dirty="0" smtClean="0"/>
          </a:p>
          <a:p>
            <a:r>
              <a:rPr lang="en-CA" sz="800" dirty="0" smtClean="0"/>
              <a:t>Yegül, Fikret. “The Temple of Artemis at Sardis.” Archaeological </a:t>
            </a:r>
            <a:r>
              <a:rPr lang="en-CA" sz="800" dirty="0" smtClean="0">
                <a:solidFill>
                  <a:schemeClr val="bg1"/>
                </a:solidFill>
              </a:rPr>
              <a:t>EEEEEE</a:t>
            </a:r>
            <a:r>
              <a:rPr lang="en-CA" sz="800" dirty="0" smtClean="0"/>
              <a:t>Exploration of Sardis. 2017. </a:t>
            </a:r>
            <a:r>
              <a:rPr lang="en-CA" sz="800" dirty="0">
                <a:hlinkClick r:id="rId7"/>
              </a:rPr>
              <a:t>http://</a:t>
            </a:r>
            <a:r>
              <a:rPr lang="en-CA" sz="800" dirty="0" smtClean="0">
                <a:hlinkClick r:id="rId7"/>
              </a:rPr>
              <a:t>sardisexpedition.org/en/essays/latw-yegul-temple-of-artemis#the-greco-roman-temple</a:t>
            </a:r>
            <a:endParaRPr lang="en-CA" sz="800" dirty="0" smtClean="0"/>
          </a:p>
        </p:txBody>
      </p:sp>
      <p:cxnSp>
        <p:nvCxnSpPr>
          <p:cNvPr id="3" name="Straight Connector 2"/>
          <p:cNvCxnSpPr/>
          <p:nvPr/>
        </p:nvCxnSpPr>
        <p:spPr>
          <a:xfrm flipH="1" flipV="1">
            <a:off x="1620078" y="5575852"/>
            <a:ext cx="1338275" cy="77116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891233" y="5981300"/>
            <a:ext cx="1136351" cy="36571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89215" y="2565815"/>
            <a:ext cx="1383183" cy="369332"/>
          </a:xfrm>
          <a:prstGeom prst="rect">
            <a:avLst/>
          </a:prstGeom>
          <a:noFill/>
        </p:spPr>
        <p:txBody>
          <a:bodyPr wrap="square" rtlCol="0">
            <a:spAutoFit/>
          </a:bodyPr>
          <a:lstStyle/>
          <a:p>
            <a:r>
              <a:rPr lang="en-CA" b="1" dirty="0" smtClean="0"/>
              <a:t>Background</a:t>
            </a:r>
            <a:endParaRPr lang="en-CA" b="1" dirty="0"/>
          </a:p>
        </p:txBody>
      </p:sp>
      <p:sp>
        <p:nvSpPr>
          <p:cNvPr id="24" name="TextBox 23"/>
          <p:cNvSpPr txBox="1"/>
          <p:nvPr/>
        </p:nvSpPr>
        <p:spPr>
          <a:xfrm>
            <a:off x="8256903" y="2565815"/>
            <a:ext cx="1777412" cy="369332"/>
          </a:xfrm>
          <a:prstGeom prst="rect">
            <a:avLst/>
          </a:prstGeom>
          <a:noFill/>
        </p:spPr>
        <p:txBody>
          <a:bodyPr wrap="square" rtlCol="0">
            <a:spAutoFit/>
          </a:bodyPr>
          <a:lstStyle/>
          <a:p>
            <a:r>
              <a:rPr lang="en-CA" b="1" dirty="0" smtClean="0"/>
              <a:t>Hypothesis</a:t>
            </a:r>
            <a:endParaRPr lang="en-CA" b="1" dirty="0"/>
          </a:p>
        </p:txBody>
      </p:sp>
      <p:sp>
        <p:nvSpPr>
          <p:cNvPr id="25" name="TextBox 24"/>
          <p:cNvSpPr txBox="1"/>
          <p:nvPr/>
        </p:nvSpPr>
        <p:spPr>
          <a:xfrm>
            <a:off x="6273985" y="5015598"/>
            <a:ext cx="2214940" cy="369332"/>
          </a:xfrm>
          <a:prstGeom prst="rect">
            <a:avLst/>
          </a:prstGeom>
          <a:noFill/>
        </p:spPr>
        <p:txBody>
          <a:bodyPr wrap="square" rtlCol="0">
            <a:spAutoFit/>
          </a:bodyPr>
          <a:lstStyle/>
          <a:p>
            <a:r>
              <a:rPr lang="en-CA" b="1" dirty="0" smtClean="0"/>
              <a:t>Method of Procedure</a:t>
            </a:r>
            <a:endParaRPr lang="en-CA" b="1" dirty="0"/>
          </a:p>
        </p:txBody>
      </p:sp>
      <p:sp>
        <p:nvSpPr>
          <p:cNvPr id="26" name="TextBox 25"/>
          <p:cNvSpPr txBox="1"/>
          <p:nvPr/>
        </p:nvSpPr>
        <p:spPr>
          <a:xfrm>
            <a:off x="6500864" y="10499297"/>
            <a:ext cx="1264471" cy="369332"/>
          </a:xfrm>
          <a:prstGeom prst="rect">
            <a:avLst/>
          </a:prstGeom>
          <a:noFill/>
        </p:spPr>
        <p:txBody>
          <a:bodyPr wrap="square" rtlCol="0">
            <a:spAutoFit/>
          </a:bodyPr>
          <a:lstStyle/>
          <a:p>
            <a:r>
              <a:rPr lang="en-CA" b="1" dirty="0" smtClean="0"/>
              <a:t>Conclusion</a:t>
            </a:r>
            <a:endParaRPr lang="en-CA" b="1" dirty="0"/>
          </a:p>
        </p:txBody>
      </p:sp>
      <p:pic>
        <p:nvPicPr>
          <p:cNvPr id="27" name="Picture 26"/>
          <p:cNvPicPr>
            <a:picLocks noChangeAspect="1"/>
          </p:cNvPicPr>
          <p:nvPr/>
        </p:nvPicPr>
        <p:blipFill>
          <a:blip r:embed="rId8"/>
          <a:stretch>
            <a:fillRect/>
          </a:stretch>
        </p:blipFill>
        <p:spPr>
          <a:xfrm>
            <a:off x="1613354" y="304261"/>
            <a:ext cx="1083345" cy="1081527"/>
          </a:xfrm>
          <a:prstGeom prst="rect">
            <a:avLst/>
          </a:prstGeom>
        </p:spPr>
      </p:pic>
      <p:pic>
        <p:nvPicPr>
          <p:cNvPr id="28" name="Picture 27"/>
          <p:cNvPicPr>
            <a:picLocks noChangeAspect="1"/>
          </p:cNvPicPr>
          <p:nvPr/>
        </p:nvPicPr>
        <p:blipFill>
          <a:blip r:embed="rId8"/>
          <a:stretch>
            <a:fillRect/>
          </a:stretch>
        </p:blipFill>
        <p:spPr>
          <a:xfrm>
            <a:off x="9616039" y="224206"/>
            <a:ext cx="1218260" cy="1216215"/>
          </a:xfrm>
          <a:prstGeom prst="rect">
            <a:avLst/>
          </a:prstGeom>
        </p:spPr>
      </p:pic>
      <p:sp>
        <p:nvSpPr>
          <p:cNvPr id="29" name="TextBox 28"/>
          <p:cNvSpPr txBox="1"/>
          <p:nvPr/>
        </p:nvSpPr>
        <p:spPr>
          <a:xfrm>
            <a:off x="4601317" y="2262189"/>
            <a:ext cx="2531783" cy="461665"/>
          </a:xfrm>
          <a:prstGeom prst="rect">
            <a:avLst/>
          </a:prstGeom>
          <a:noFill/>
        </p:spPr>
        <p:txBody>
          <a:bodyPr wrap="square" rtlCol="0">
            <a:spAutoFit/>
          </a:bodyPr>
          <a:lstStyle/>
          <a:p>
            <a:pPr algn="ctr"/>
            <a:r>
              <a:rPr lang="en-CA" sz="1200" dirty="0" smtClean="0"/>
              <a:t>Alex Kaminski</a:t>
            </a:r>
          </a:p>
          <a:p>
            <a:pPr algn="ctr"/>
            <a:r>
              <a:rPr lang="en-CA" sz="1200" dirty="0" smtClean="0"/>
              <a:t>Mount Allison University</a:t>
            </a:r>
            <a:endParaRPr lang="en-CA" sz="1200" dirty="0"/>
          </a:p>
        </p:txBody>
      </p:sp>
    </p:spTree>
    <p:extLst>
      <p:ext uri="{BB962C8B-B14F-4D97-AF65-F5344CB8AC3E}">
        <p14:creationId xmlns:p14="http://schemas.microsoft.com/office/powerpoint/2010/main" val="11171349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3250</TotalTime>
  <Words>1070</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The Immortal Temple:  A Digital Study of Hellenistic Architecture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Egyptian Book of the Dead: What can we Learn?</dc:title>
  <dc:creator>Alex Kaminski</dc:creator>
  <cp:lastModifiedBy>Alex Kaminski</cp:lastModifiedBy>
  <cp:revision>59</cp:revision>
  <dcterms:created xsi:type="dcterms:W3CDTF">2018-04-09T15:15:07Z</dcterms:created>
  <dcterms:modified xsi:type="dcterms:W3CDTF">2019-04-22T20:37:13Z</dcterms:modified>
</cp:coreProperties>
</file>