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Lato"/>
      <p:regular r:id="rId52"/>
      <p:bold r:id="rId53"/>
      <p:italic r:id="rId54"/>
      <p:boldItalic r:id="rId55"/>
    </p:embeddedFont>
    <p:embeddedFont>
      <p:font typeface="Old Standard TT"/>
      <p:regular r:id="rId56"/>
      <p:bold r:id="rId57"/>
      <p: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6.xml"/><Relationship Id="rId55" Type="http://schemas.openxmlformats.org/officeDocument/2006/relationships/font" Target="fonts/Lato-boldItalic.fntdata"/><Relationship Id="rId10" Type="http://schemas.openxmlformats.org/officeDocument/2006/relationships/slide" Target="slides/slide5.xml"/><Relationship Id="rId54" Type="http://schemas.openxmlformats.org/officeDocument/2006/relationships/font" Target="fonts/Lato-italic.fntdata"/><Relationship Id="rId13" Type="http://schemas.openxmlformats.org/officeDocument/2006/relationships/slide" Target="slides/slide8.xml"/><Relationship Id="rId57" Type="http://schemas.openxmlformats.org/officeDocument/2006/relationships/font" Target="fonts/OldStandardTT-bold.fntdata"/><Relationship Id="rId12" Type="http://schemas.openxmlformats.org/officeDocument/2006/relationships/slide" Target="slides/slide7.xml"/><Relationship Id="rId56" Type="http://schemas.openxmlformats.org/officeDocument/2006/relationships/font" Target="fonts/OldStandardTT-regular.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OldStandardT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c8a827fb8_0_1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c8a827fb8_0_1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c8a827fb8_0_1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c8a827fb8_0_1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c8a827fb8_0_1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c8a827fb8_0_1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c8a827fb8_0_1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c8a827fb8_0_1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c8a827fb8_0_1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c8a827fb8_0_1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c8a827fb8_0_1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c8a827fb8_0_1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c8a827fb8_0_1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c8a827fb8_0_1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c8a827fb8_0_1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c8a827fb8_0_1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c8a827fb8_0_1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c8a827fb8_0_1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c8a827fb8_0_1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c8a827fb8_0_1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c8a827fb8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c8a827fb8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d3b90f3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d3b90f3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c8a827fb8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c8a827fb8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c8a827fb8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c8a827fb8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d3b90f34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d3b90f34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d3b90f34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d3b90f34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d3b90f34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d3b90f34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d3b90f34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d3b90f34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d3b90f34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d3b90f34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d3b90f34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d3b90f34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d3b90f34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d3b90f34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c8a827fb8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c8a827fb8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d3b90f34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d3b90f34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d3b90f34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d3b90f34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d3b90f34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d3b90f34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d3b90f34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d3b90f34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d3b90f34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d3b90f34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d3b90f34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d3b90f34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d3b90f34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d3b90f34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d3b90f34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ed3b90f34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d3b90f34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ed3b90f34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d3b90f34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d3b90f34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c8a827fb8_0_1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c8a827fb8_0_1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d3b90f34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ed3b90f34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d3b90f34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d3b90f34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ed3b90f34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ed3b90f34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d3b90f34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ed3b90f34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ed3b90f34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ed3b90f34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ed3b90f34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ed3b90f34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ed3b90f34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ed3b90f34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c8a827fb8_0_1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c8a827fb8_0_1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c8a827fb8_0_1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c8a827fb8_0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c8a827fb8_0_1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c8a827fb8_0_1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c8a827fb8_0_1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c8a827fb8_0_1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c8a827fb8_0_1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c8a827fb8_0_1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jpg"/><Relationship Id="rId4" Type="http://schemas.openxmlformats.org/officeDocument/2006/relationships/image" Target="../media/image19.png"/><Relationship Id="rId5"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7.jpg"/><Relationship Id="rId4" Type="http://schemas.openxmlformats.org/officeDocument/2006/relationships/image" Target="../media/image42.png"/><Relationship Id="rId11" Type="http://schemas.openxmlformats.org/officeDocument/2006/relationships/image" Target="../media/image55.png"/><Relationship Id="rId10" Type="http://schemas.openxmlformats.org/officeDocument/2006/relationships/image" Target="../media/image52.png"/><Relationship Id="rId9" Type="http://schemas.openxmlformats.org/officeDocument/2006/relationships/image" Target="../media/image47.png"/><Relationship Id="rId5" Type="http://schemas.openxmlformats.org/officeDocument/2006/relationships/image" Target="../media/image44.png"/><Relationship Id="rId6" Type="http://schemas.openxmlformats.org/officeDocument/2006/relationships/image" Target="../media/image49.png"/><Relationship Id="rId7" Type="http://schemas.openxmlformats.org/officeDocument/2006/relationships/image" Target="../media/image51.png"/><Relationship Id="rId8" Type="http://schemas.openxmlformats.org/officeDocument/2006/relationships/image" Target="../media/image4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0.png"/><Relationship Id="rId4" Type="http://schemas.openxmlformats.org/officeDocument/2006/relationships/image" Target="../media/image48.png"/><Relationship Id="rId5" Type="http://schemas.openxmlformats.org/officeDocument/2006/relationships/image" Target="../media/image53.png"/><Relationship Id="rId6" Type="http://schemas.openxmlformats.org/officeDocument/2006/relationships/image" Target="../media/image5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cs231n.stanford.edu/reports/2015/pdfs/mohan_lu_cs231n-project-final.pdf" TargetMode="External"/><Relationship Id="rId4" Type="http://schemas.openxmlformats.org/officeDocument/2006/relationships/hyperlink" Target="https://www.hindawi.com/journals/mpe/2020/2365076/" TargetMode="External"/><Relationship Id="rId5" Type="http://schemas.openxmlformats.org/officeDocument/2006/relationships/hyperlink" Target="https://ai.stanford.edu/~ang/papers/ICPR12-TextRecognitionConvNeuralNets.pdf" TargetMode="External"/><Relationship Id="rId6" Type="http://schemas.openxmlformats.org/officeDocument/2006/relationships/hyperlink" Target="https://github.com/jungomi/math-formula-recognition" TargetMode="External"/><Relationship Id="rId7" Type="http://schemas.openxmlformats.org/officeDocument/2006/relationships/hyperlink" Target="https://aihubprojects.com/handwriting-recognition-using-cnn-ai-projec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Mathematical OCR - Presentation 2</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MAYANK AHUJA</a:t>
            </a:r>
            <a:endParaRPr/>
          </a:p>
          <a:p>
            <a:pPr indent="0" lvl="0" marL="0" rtl="0" algn="l">
              <a:spcBef>
                <a:spcPts val="0"/>
              </a:spcBef>
              <a:spcAft>
                <a:spcPts val="0"/>
              </a:spcAft>
              <a:buNone/>
            </a:pPr>
            <a:r>
              <a:rPr lang="en"/>
              <a:t>SC18B037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2"/>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3"/>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6" name="Google Shape;136;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4"/>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3" name="Google Shape;143;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5"/>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6"/>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7" name="Google Shape;157;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7"/>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8"/>
          <p:cNvPicPr preferRelativeResize="0"/>
          <p:nvPr/>
        </p:nvPicPr>
        <p:blipFill>
          <a:blip r:embed="rId3">
            <a:alphaModFix/>
          </a:blip>
          <a:stretch>
            <a:fillRect/>
          </a:stretch>
        </p:blipFill>
        <p:spPr>
          <a:xfrm>
            <a:off x="0" y="0"/>
            <a:ext cx="9210724"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9"/>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3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5" name="Google Shape;185;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31"/>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used in this model - HASYv2</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400"/>
              <a:t>168236 png images, each 32 x 32.</a:t>
            </a:r>
            <a:endParaRPr sz="1800"/>
          </a:p>
          <a:p>
            <a:pPr indent="-317500" lvl="0" marL="457200" rtl="0" algn="l">
              <a:spcBef>
                <a:spcPts val="0"/>
              </a:spcBef>
              <a:spcAft>
                <a:spcPts val="0"/>
              </a:spcAft>
              <a:buSzPts val="1400"/>
              <a:buChar char="●"/>
            </a:pPr>
            <a:r>
              <a:rPr lang="en" sz="1400"/>
              <a:t>It has 370 total classes.</a:t>
            </a:r>
            <a:endParaRPr sz="1400"/>
          </a:p>
          <a:p>
            <a:pPr indent="-317500" lvl="0" marL="457200" rtl="0" algn="l">
              <a:spcBef>
                <a:spcPts val="0"/>
              </a:spcBef>
              <a:spcAft>
                <a:spcPts val="0"/>
              </a:spcAft>
              <a:buSzPts val="1400"/>
              <a:buChar char="●"/>
            </a:pPr>
            <a:r>
              <a:rPr lang="en" sz="1400"/>
              <a:t>Contains English Alphabets (Capital and small), digits, Greek letters and Mathematical Symbols. </a:t>
            </a:r>
            <a:endParaRPr sz="1400"/>
          </a:p>
          <a:p>
            <a:pPr indent="-317500" lvl="0" marL="457200" rtl="0" algn="l">
              <a:spcBef>
                <a:spcPts val="0"/>
              </a:spcBef>
              <a:spcAft>
                <a:spcPts val="0"/>
              </a:spcAft>
              <a:buSzPts val="1400"/>
              <a:buChar char="●"/>
            </a:pPr>
            <a:r>
              <a:rPr lang="en" sz="1400"/>
              <a:t>Size = 143 MB. </a:t>
            </a:r>
            <a:endParaRPr sz="1400"/>
          </a:p>
          <a:p>
            <a:pPr indent="-317500" lvl="0" marL="457200" rtl="0" algn="l">
              <a:spcBef>
                <a:spcPts val="0"/>
              </a:spcBef>
              <a:spcAft>
                <a:spcPts val="0"/>
              </a:spcAft>
              <a:buSzPts val="1400"/>
              <a:buChar char="●"/>
            </a:pPr>
            <a:r>
              <a:rPr lang="en" sz="1400"/>
              <a:t>A sample Image of pi is shown here -</a:t>
            </a:r>
            <a:endParaRPr sz="1400"/>
          </a:p>
          <a:p>
            <a:pPr indent="-317500" lvl="0" marL="457200" rtl="0" algn="l">
              <a:spcBef>
                <a:spcPts val="0"/>
              </a:spcBef>
              <a:spcAft>
                <a:spcPts val="0"/>
              </a:spcAft>
              <a:buSzPts val="1400"/>
              <a:buChar char="●"/>
            </a:pPr>
            <a:r>
              <a:rPr lang="en" sz="1400"/>
              <a:t>Some more data visualisation is shown in coming slides</a:t>
            </a:r>
            <a:endParaRPr sz="1400"/>
          </a:p>
        </p:txBody>
      </p:sp>
      <p:pic>
        <p:nvPicPr>
          <p:cNvPr id="67" name="Google Shape;67;p14"/>
          <p:cNvPicPr preferRelativeResize="0"/>
          <p:nvPr/>
        </p:nvPicPr>
        <p:blipFill>
          <a:blip r:embed="rId3">
            <a:alphaModFix/>
          </a:blip>
          <a:stretch>
            <a:fillRect/>
          </a:stretch>
        </p:blipFill>
        <p:spPr>
          <a:xfrm>
            <a:off x="6528875" y="2571750"/>
            <a:ext cx="2358975" cy="2358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80650" y="833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the CNN Model</a:t>
            </a:r>
            <a:endParaRPr/>
          </a:p>
        </p:txBody>
      </p:sp>
      <p:sp>
        <p:nvSpPr>
          <p:cNvPr id="192" name="Google Shape;192;p32"/>
          <p:cNvSpPr/>
          <p:nvPr/>
        </p:nvSpPr>
        <p:spPr>
          <a:xfrm>
            <a:off x="80375" y="2069450"/>
            <a:ext cx="1155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2"/>
          <p:cNvSpPr txBox="1"/>
          <p:nvPr/>
        </p:nvSpPr>
        <p:spPr>
          <a:xfrm>
            <a:off x="30075" y="2159875"/>
            <a:ext cx="115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ld Standard TT"/>
                <a:ea typeface="Old Standard TT"/>
                <a:cs typeface="Old Standard TT"/>
                <a:sym typeface="Old Standard TT"/>
              </a:rPr>
              <a:t>Input Image (32, 32, 1)</a:t>
            </a:r>
            <a:endParaRPr b="1">
              <a:latin typeface="Old Standard TT"/>
              <a:ea typeface="Old Standard TT"/>
              <a:cs typeface="Old Standard TT"/>
              <a:sym typeface="Old Standard TT"/>
            </a:endParaRPr>
          </a:p>
        </p:txBody>
      </p:sp>
      <p:cxnSp>
        <p:nvCxnSpPr>
          <p:cNvPr id="194" name="Google Shape;194;p32"/>
          <p:cNvCxnSpPr/>
          <p:nvPr/>
        </p:nvCxnSpPr>
        <p:spPr>
          <a:xfrm>
            <a:off x="1235675" y="2546600"/>
            <a:ext cx="301500" cy="0"/>
          </a:xfrm>
          <a:prstGeom prst="straightConnector1">
            <a:avLst/>
          </a:prstGeom>
          <a:noFill/>
          <a:ln cap="flat" cmpd="sng" w="9525">
            <a:solidFill>
              <a:schemeClr val="dk2"/>
            </a:solidFill>
            <a:prstDash val="solid"/>
            <a:round/>
            <a:headEnd len="med" w="med" type="none"/>
            <a:tailEnd len="med" w="med" type="triangle"/>
          </a:ln>
        </p:spPr>
      </p:cxnSp>
      <p:sp>
        <p:nvSpPr>
          <p:cNvPr id="195" name="Google Shape;195;p32"/>
          <p:cNvSpPr/>
          <p:nvPr/>
        </p:nvSpPr>
        <p:spPr>
          <a:xfrm>
            <a:off x="1492075" y="1537025"/>
            <a:ext cx="1155300" cy="223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2"/>
          <p:cNvSpPr txBox="1"/>
          <p:nvPr/>
        </p:nvSpPr>
        <p:spPr>
          <a:xfrm>
            <a:off x="1587475" y="1617450"/>
            <a:ext cx="964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ld Standard TT"/>
                <a:ea typeface="Old Standard TT"/>
                <a:cs typeface="Old Standard TT"/>
                <a:sym typeface="Old Standard TT"/>
              </a:rPr>
              <a:t>First Conv2D</a:t>
            </a:r>
            <a:endParaRPr b="1">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32 Filters</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(5,5) Kernel size</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ReLU</a:t>
            </a:r>
            <a:endParaRPr>
              <a:latin typeface="Old Standard TT"/>
              <a:ea typeface="Old Standard TT"/>
              <a:cs typeface="Old Standard TT"/>
              <a:sym typeface="Old Standard TT"/>
            </a:endParaRPr>
          </a:p>
        </p:txBody>
      </p:sp>
      <p:cxnSp>
        <p:nvCxnSpPr>
          <p:cNvPr id="197" name="Google Shape;197;p32"/>
          <p:cNvCxnSpPr>
            <a:stCxn id="195" idx="3"/>
          </p:cNvCxnSpPr>
          <p:nvPr/>
        </p:nvCxnSpPr>
        <p:spPr>
          <a:xfrm>
            <a:off x="2647375" y="2652125"/>
            <a:ext cx="185700" cy="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32"/>
          <p:cNvSpPr/>
          <p:nvPr/>
        </p:nvSpPr>
        <p:spPr>
          <a:xfrm>
            <a:off x="2812850" y="2019225"/>
            <a:ext cx="1014600" cy="12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2"/>
          <p:cNvSpPr txBox="1"/>
          <p:nvPr/>
        </p:nvSpPr>
        <p:spPr>
          <a:xfrm>
            <a:off x="2913300" y="2190000"/>
            <a:ext cx="96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latin typeface="Old Standard TT"/>
                <a:ea typeface="Old Standard TT"/>
                <a:cs typeface="Old Standard TT"/>
                <a:sym typeface="Old Standard TT"/>
              </a:rPr>
              <a:t>Max Pooling</a:t>
            </a:r>
            <a:endParaRPr b="1">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2 strides</a:t>
            </a:r>
            <a:endParaRPr b="1">
              <a:latin typeface="Old Standard TT"/>
              <a:ea typeface="Old Standard TT"/>
              <a:cs typeface="Old Standard TT"/>
              <a:sym typeface="Old Standard TT"/>
            </a:endParaRPr>
          </a:p>
        </p:txBody>
      </p:sp>
      <p:cxnSp>
        <p:nvCxnSpPr>
          <p:cNvPr id="200" name="Google Shape;200;p32"/>
          <p:cNvCxnSpPr>
            <a:stCxn id="198" idx="2"/>
          </p:cNvCxnSpPr>
          <p:nvPr/>
        </p:nvCxnSpPr>
        <p:spPr>
          <a:xfrm flipH="1">
            <a:off x="3315050" y="3234825"/>
            <a:ext cx="5100" cy="71310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32"/>
          <p:cNvSpPr/>
          <p:nvPr/>
        </p:nvSpPr>
        <p:spPr>
          <a:xfrm>
            <a:off x="3611525" y="3747100"/>
            <a:ext cx="1657500" cy="38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txBox="1"/>
          <p:nvPr/>
        </p:nvSpPr>
        <p:spPr>
          <a:xfrm>
            <a:off x="3641650" y="3747100"/>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Dropout = 0.2</a:t>
            </a:r>
            <a:endParaRPr>
              <a:latin typeface="Old Standard TT"/>
              <a:ea typeface="Old Standard TT"/>
              <a:cs typeface="Old Standard TT"/>
              <a:sym typeface="Old Standard TT"/>
            </a:endParaRPr>
          </a:p>
        </p:txBody>
      </p:sp>
      <p:cxnSp>
        <p:nvCxnSpPr>
          <p:cNvPr id="203" name="Google Shape;203;p32"/>
          <p:cNvCxnSpPr/>
          <p:nvPr/>
        </p:nvCxnSpPr>
        <p:spPr>
          <a:xfrm rot="10800000">
            <a:off x="4420175" y="3247825"/>
            <a:ext cx="0" cy="462900"/>
          </a:xfrm>
          <a:prstGeom prst="straightConnector1">
            <a:avLst/>
          </a:prstGeom>
          <a:noFill/>
          <a:ln cap="flat" cmpd="sng" w="9525">
            <a:solidFill>
              <a:schemeClr val="dk2"/>
            </a:solidFill>
            <a:prstDash val="solid"/>
            <a:round/>
            <a:headEnd len="med" w="med" type="none"/>
            <a:tailEnd len="med" w="med" type="triangle"/>
          </a:ln>
        </p:spPr>
      </p:cxnSp>
      <p:sp>
        <p:nvSpPr>
          <p:cNvPr id="204" name="Google Shape;204;p32"/>
          <p:cNvSpPr/>
          <p:nvPr/>
        </p:nvSpPr>
        <p:spPr>
          <a:xfrm>
            <a:off x="3958025" y="632130"/>
            <a:ext cx="924300" cy="257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2"/>
          <p:cNvSpPr txBox="1"/>
          <p:nvPr/>
        </p:nvSpPr>
        <p:spPr>
          <a:xfrm>
            <a:off x="3973088" y="632125"/>
            <a:ext cx="964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ld Standard TT"/>
                <a:ea typeface="Old Standard TT"/>
                <a:cs typeface="Old Standard TT"/>
                <a:sym typeface="Old Standard TT"/>
              </a:rPr>
              <a:t>Second</a:t>
            </a:r>
            <a:r>
              <a:rPr b="1" lang="en">
                <a:solidFill>
                  <a:schemeClr val="dk1"/>
                </a:solidFill>
                <a:latin typeface="Old Standard TT"/>
                <a:ea typeface="Old Standard TT"/>
                <a:cs typeface="Old Standard TT"/>
                <a:sym typeface="Old Standard TT"/>
              </a:rPr>
              <a:t> Conv2D</a:t>
            </a:r>
            <a:endParaRPr b="1">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b="1">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48 Filters</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(5,5) kernel size</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ReLU</a:t>
            </a:r>
            <a:endParaRPr>
              <a:solidFill>
                <a:schemeClr val="dk1"/>
              </a:solidFill>
              <a:latin typeface="Old Standard TT"/>
              <a:ea typeface="Old Standard TT"/>
              <a:cs typeface="Old Standard TT"/>
              <a:sym typeface="Old Standard TT"/>
            </a:endParaRPr>
          </a:p>
        </p:txBody>
      </p:sp>
      <p:cxnSp>
        <p:nvCxnSpPr>
          <p:cNvPr id="206" name="Google Shape;206;p32"/>
          <p:cNvCxnSpPr/>
          <p:nvPr/>
        </p:nvCxnSpPr>
        <p:spPr>
          <a:xfrm>
            <a:off x="3325200" y="3938000"/>
            <a:ext cx="311400" cy="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32"/>
          <p:cNvSpPr/>
          <p:nvPr/>
        </p:nvSpPr>
        <p:spPr>
          <a:xfrm>
            <a:off x="5083225" y="1868525"/>
            <a:ext cx="1014600" cy="104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2"/>
          <p:cNvSpPr txBox="1"/>
          <p:nvPr/>
        </p:nvSpPr>
        <p:spPr>
          <a:xfrm>
            <a:off x="5163725" y="1944475"/>
            <a:ext cx="813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latin typeface="Old Standard TT"/>
                <a:ea typeface="Old Standard TT"/>
                <a:cs typeface="Old Standard TT"/>
                <a:sym typeface="Old Standard TT"/>
              </a:rPr>
              <a:t>Max Pooling</a:t>
            </a:r>
            <a:endParaRPr b="1">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2 strides</a:t>
            </a:r>
            <a:endParaRPr>
              <a:latin typeface="Old Standard TT"/>
              <a:ea typeface="Old Standard TT"/>
              <a:cs typeface="Old Standard TT"/>
              <a:sym typeface="Old Standard TT"/>
            </a:endParaRPr>
          </a:p>
        </p:txBody>
      </p:sp>
      <p:cxnSp>
        <p:nvCxnSpPr>
          <p:cNvPr id="209" name="Google Shape;209;p32"/>
          <p:cNvCxnSpPr>
            <a:stCxn id="207" idx="0"/>
          </p:cNvCxnSpPr>
          <p:nvPr/>
        </p:nvCxnSpPr>
        <p:spPr>
          <a:xfrm rot="10800000">
            <a:off x="5590525" y="582725"/>
            <a:ext cx="0" cy="1285800"/>
          </a:xfrm>
          <a:prstGeom prst="straightConnector1">
            <a:avLst/>
          </a:prstGeom>
          <a:noFill/>
          <a:ln cap="flat" cmpd="sng" w="9525">
            <a:solidFill>
              <a:schemeClr val="dk2"/>
            </a:solidFill>
            <a:prstDash val="solid"/>
            <a:round/>
            <a:headEnd len="med" w="med" type="none"/>
            <a:tailEnd len="med" w="med" type="triangle"/>
          </a:ln>
        </p:spPr>
      </p:cxnSp>
      <p:sp>
        <p:nvSpPr>
          <p:cNvPr id="210" name="Google Shape;210;p32"/>
          <p:cNvSpPr/>
          <p:nvPr/>
        </p:nvSpPr>
        <p:spPr>
          <a:xfrm>
            <a:off x="5173650" y="281275"/>
            <a:ext cx="1536900" cy="30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txBox="1"/>
          <p:nvPr/>
        </p:nvSpPr>
        <p:spPr>
          <a:xfrm>
            <a:off x="5173650" y="231925"/>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Dropout = 0.2</a:t>
            </a:r>
            <a:endParaRPr>
              <a:solidFill>
                <a:schemeClr val="dk1"/>
              </a:solidFill>
              <a:latin typeface="Old Standard TT"/>
              <a:ea typeface="Old Standard TT"/>
              <a:cs typeface="Old Standard TT"/>
              <a:sym typeface="Old Standard TT"/>
            </a:endParaRPr>
          </a:p>
        </p:txBody>
      </p:sp>
      <p:cxnSp>
        <p:nvCxnSpPr>
          <p:cNvPr id="212" name="Google Shape;212;p32"/>
          <p:cNvCxnSpPr>
            <a:stCxn id="211" idx="2"/>
          </p:cNvCxnSpPr>
          <p:nvPr/>
        </p:nvCxnSpPr>
        <p:spPr>
          <a:xfrm flipH="1" rot="-5400000">
            <a:off x="5929200" y="645025"/>
            <a:ext cx="653700" cy="6279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13" name="Google Shape;213;p32"/>
          <p:cNvSpPr/>
          <p:nvPr/>
        </p:nvSpPr>
        <p:spPr>
          <a:xfrm>
            <a:off x="6128000" y="1275825"/>
            <a:ext cx="1014600" cy="219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2"/>
          <p:cNvSpPr txBox="1"/>
          <p:nvPr/>
        </p:nvSpPr>
        <p:spPr>
          <a:xfrm>
            <a:off x="6168175" y="1356200"/>
            <a:ext cx="924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ld Standard TT"/>
                <a:ea typeface="Old Standard TT"/>
                <a:cs typeface="Old Standard TT"/>
                <a:sym typeface="Old Standard TT"/>
              </a:rPr>
              <a:t>Third</a:t>
            </a:r>
            <a:r>
              <a:rPr b="1" lang="en">
                <a:solidFill>
                  <a:schemeClr val="dk1"/>
                </a:solidFill>
                <a:latin typeface="Old Standard TT"/>
                <a:ea typeface="Old Standard TT"/>
                <a:cs typeface="Old Standard TT"/>
                <a:sym typeface="Old Standard TT"/>
              </a:rPr>
              <a:t> Conv2D</a:t>
            </a:r>
            <a:endParaRPr b="1">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64 Filters</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(5,5) Kernel Size</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ReLU</a:t>
            </a:r>
            <a:endParaRPr>
              <a:solidFill>
                <a:schemeClr val="dk1"/>
              </a:solidFill>
              <a:latin typeface="Old Standard TT"/>
              <a:ea typeface="Old Standard TT"/>
              <a:cs typeface="Old Standard TT"/>
              <a:sym typeface="Old Standard TT"/>
            </a:endParaRPr>
          </a:p>
        </p:txBody>
      </p:sp>
      <p:cxnSp>
        <p:nvCxnSpPr>
          <p:cNvPr id="215" name="Google Shape;215;p32"/>
          <p:cNvCxnSpPr>
            <a:stCxn id="214" idx="3"/>
          </p:cNvCxnSpPr>
          <p:nvPr/>
        </p:nvCxnSpPr>
        <p:spPr>
          <a:xfrm>
            <a:off x="7092475" y="2418200"/>
            <a:ext cx="210900" cy="0"/>
          </a:xfrm>
          <a:prstGeom prst="straightConnector1">
            <a:avLst/>
          </a:prstGeom>
          <a:noFill/>
          <a:ln cap="flat" cmpd="sng" w="9525">
            <a:solidFill>
              <a:schemeClr val="dk2"/>
            </a:solidFill>
            <a:prstDash val="solid"/>
            <a:round/>
            <a:headEnd len="med" w="med" type="none"/>
            <a:tailEnd len="med" w="med" type="triangle"/>
          </a:ln>
        </p:spPr>
      </p:cxnSp>
      <p:sp>
        <p:nvSpPr>
          <p:cNvPr id="216" name="Google Shape;216;p32"/>
          <p:cNvSpPr/>
          <p:nvPr/>
        </p:nvSpPr>
        <p:spPr>
          <a:xfrm>
            <a:off x="7253150" y="1798225"/>
            <a:ext cx="813600" cy="119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2"/>
          <p:cNvSpPr txBox="1"/>
          <p:nvPr/>
        </p:nvSpPr>
        <p:spPr>
          <a:xfrm>
            <a:off x="7253150" y="1838400"/>
            <a:ext cx="813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ld Standard TT"/>
                <a:ea typeface="Old Standard TT"/>
                <a:cs typeface="Old Standard TT"/>
                <a:sym typeface="Old Standard TT"/>
              </a:rPr>
              <a:t>Max Pooling</a:t>
            </a:r>
            <a:endParaRPr b="1">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2 strides</a:t>
            </a:r>
            <a:endParaRPr>
              <a:latin typeface="Old Standard TT"/>
              <a:ea typeface="Old Standard TT"/>
              <a:cs typeface="Old Standard TT"/>
              <a:sym typeface="Old Standard TT"/>
            </a:endParaRPr>
          </a:p>
        </p:txBody>
      </p:sp>
      <p:cxnSp>
        <p:nvCxnSpPr>
          <p:cNvPr id="218" name="Google Shape;218;p32"/>
          <p:cNvCxnSpPr>
            <a:stCxn id="216" idx="2"/>
          </p:cNvCxnSpPr>
          <p:nvPr/>
        </p:nvCxnSpPr>
        <p:spPr>
          <a:xfrm rot="5400000">
            <a:off x="6551300" y="3050275"/>
            <a:ext cx="1167600" cy="10497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19" name="Google Shape;219;p32"/>
          <p:cNvSpPr/>
          <p:nvPr/>
        </p:nvSpPr>
        <p:spPr>
          <a:xfrm>
            <a:off x="5927075" y="4148950"/>
            <a:ext cx="14868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2"/>
          <p:cNvSpPr txBox="1"/>
          <p:nvPr/>
        </p:nvSpPr>
        <p:spPr>
          <a:xfrm>
            <a:off x="5967200" y="4139825"/>
            <a:ext cx="144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Dropout = 0.2</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cxnSp>
        <p:nvCxnSpPr>
          <p:cNvPr id="221" name="Google Shape;221;p32"/>
          <p:cNvCxnSpPr>
            <a:stCxn id="220" idx="3"/>
          </p:cNvCxnSpPr>
          <p:nvPr/>
        </p:nvCxnSpPr>
        <p:spPr>
          <a:xfrm>
            <a:off x="7413800" y="4447625"/>
            <a:ext cx="281400" cy="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32"/>
          <p:cNvSpPr/>
          <p:nvPr/>
        </p:nvSpPr>
        <p:spPr>
          <a:xfrm>
            <a:off x="7665025" y="3857825"/>
            <a:ext cx="1296000" cy="12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2"/>
          <p:cNvSpPr txBox="1"/>
          <p:nvPr/>
        </p:nvSpPr>
        <p:spPr>
          <a:xfrm>
            <a:off x="7680175" y="3869663"/>
            <a:ext cx="1265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Flattening and 3 dense layers (</a:t>
            </a:r>
            <a:r>
              <a:rPr b="1" lang="en">
                <a:latin typeface="Old Standard TT"/>
                <a:ea typeface="Old Standard TT"/>
                <a:cs typeface="Old Standard TT"/>
                <a:sym typeface="Old Standard TT"/>
              </a:rPr>
              <a:t>softmax</a:t>
            </a:r>
            <a:r>
              <a:rPr lang="en">
                <a:latin typeface="Old Standard TT"/>
                <a:ea typeface="Old Standard TT"/>
                <a:cs typeface="Old Standard TT"/>
                <a:sym typeface="Old Standard TT"/>
              </a:rPr>
              <a:t> in last layer)</a:t>
            </a:r>
            <a:endParaRPr>
              <a:latin typeface="Old Standard TT"/>
              <a:ea typeface="Old Standard TT"/>
              <a:cs typeface="Old Standard TT"/>
              <a:sym typeface="Old Standard TT"/>
            </a:endParaRPr>
          </a:p>
        </p:txBody>
      </p:sp>
      <p:cxnSp>
        <p:nvCxnSpPr>
          <p:cNvPr id="224" name="Google Shape;224;p32"/>
          <p:cNvCxnSpPr/>
          <p:nvPr/>
        </p:nvCxnSpPr>
        <p:spPr>
          <a:xfrm rot="-5400000">
            <a:off x="8282350" y="3265813"/>
            <a:ext cx="774600" cy="4269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25" name="Google Shape;225;p32"/>
          <p:cNvSpPr/>
          <p:nvPr/>
        </p:nvSpPr>
        <p:spPr>
          <a:xfrm>
            <a:off x="8187400" y="874000"/>
            <a:ext cx="964500" cy="248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txBox="1"/>
          <p:nvPr/>
        </p:nvSpPr>
        <p:spPr>
          <a:xfrm>
            <a:off x="8187400" y="894075"/>
            <a:ext cx="964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ld Standard TT"/>
                <a:ea typeface="Old Standard TT"/>
                <a:cs typeface="Old Standard TT"/>
                <a:sym typeface="Old Standard TT"/>
              </a:rPr>
              <a:t>Final Output</a:t>
            </a:r>
            <a:endParaRPr b="1">
              <a:latin typeface="Old Standard TT"/>
              <a:ea typeface="Old Standard TT"/>
              <a:cs typeface="Old Standard TT"/>
              <a:sym typeface="Old Standard TT"/>
            </a:endParaRPr>
          </a:p>
          <a:p>
            <a:pPr indent="0" lvl="0" marL="0" rtl="0" algn="l">
              <a:spcBef>
                <a:spcPts val="0"/>
              </a:spcBef>
              <a:spcAft>
                <a:spcPts val="0"/>
              </a:spcAft>
              <a:buNone/>
            </a:pPr>
            <a:r>
              <a:t/>
            </a:r>
            <a:endParaRPr b="1">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(370,1) Array with Probabilities for each class</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cxnSp>
        <p:nvCxnSpPr>
          <p:cNvPr id="227" name="Google Shape;227;p32"/>
          <p:cNvCxnSpPr/>
          <p:nvPr/>
        </p:nvCxnSpPr>
        <p:spPr>
          <a:xfrm>
            <a:off x="4892350" y="2742525"/>
            <a:ext cx="190800" cy="0"/>
          </a:xfrm>
          <a:prstGeom prst="straightConnector1">
            <a:avLst/>
          </a:prstGeom>
          <a:noFill/>
          <a:ln cap="flat" cmpd="sng" w="9525">
            <a:solidFill>
              <a:schemeClr val="dk2"/>
            </a:solidFill>
            <a:prstDash val="solid"/>
            <a:round/>
            <a:headEnd len="med" w="med" type="none"/>
            <a:tailEnd len="med" w="med" type="triangle"/>
          </a:ln>
        </p:spPr>
      </p:cxnSp>
      <p:pic>
        <p:nvPicPr>
          <p:cNvPr id="228" name="Google Shape;228;p32"/>
          <p:cNvPicPr preferRelativeResize="0"/>
          <p:nvPr/>
        </p:nvPicPr>
        <p:blipFill>
          <a:blip r:embed="rId3">
            <a:alphaModFix/>
          </a:blip>
          <a:stretch>
            <a:fillRect/>
          </a:stretch>
        </p:blipFill>
        <p:spPr>
          <a:xfrm>
            <a:off x="80650" y="3567025"/>
            <a:ext cx="1265700" cy="1265700"/>
          </a:xfrm>
          <a:prstGeom prst="rect">
            <a:avLst/>
          </a:prstGeom>
          <a:noFill/>
          <a:ln>
            <a:noFill/>
          </a:ln>
        </p:spPr>
      </p:pic>
      <p:sp>
        <p:nvSpPr>
          <p:cNvPr id="229" name="Google Shape;229;p32"/>
          <p:cNvSpPr txBox="1"/>
          <p:nvPr/>
        </p:nvSpPr>
        <p:spPr>
          <a:xfrm>
            <a:off x="180825" y="3194600"/>
            <a:ext cx="8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For eg: </a:t>
            </a:r>
            <a:endParaRPr>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p:nvPr/>
        </p:nvSpPr>
        <p:spPr>
          <a:xfrm>
            <a:off x="509875" y="1809450"/>
            <a:ext cx="1586100" cy="152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
          <p:cNvSpPr txBox="1"/>
          <p:nvPr/>
        </p:nvSpPr>
        <p:spPr>
          <a:xfrm>
            <a:off x="770425" y="2048400"/>
            <a:ext cx="106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latin typeface="Lato"/>
                <a:ea typeface="Lato"/>
                <a:cs typeface="Lato"/>
                <a:sym typeface="Lato"/>
              </a:rPr>
              <a:t> </a:t>
            </a:r>
            <a:r>
              <a:rPr b="1" lang="en">
                <a:solidFill>
                  <a:srgbClr val="FFFF00"/>
                </a:solidFill>
                <a:latin typeface="Lato"/>
                <a:ea typeface="Lato"/>
                <a:cs typeface="Lato"/>
                <a:sym typeface="Lato"/>
              </a:rPr>
              <a:t>Input layer</a:t>
            </a:r>
            <a:r>
              <a:rPr lang="en">
                <a:solidFill>
                  <a:srgbClr val="FFFF00"/>
                </a:solidFill>
                <a:latin typeface="Lato"/>
                <a:ea typeface="Lato"/>
                <a:cs typeface="Lato"/>
                <a:sym typeface="Lato"/>
              </a:rPr>
              <a:t> = Any Image of any Size</a:t>
            </a:r>
            <a:endParaRPr>
              <a:solidFill>
                <a:srgbClr val="FFFF00"/>
              </a:solidFill>
              <a:latin typeface="Lato"/>
              <a:ea typeface="Lato"/>
              <a:cs typeface="Lato"/>
              <a:sym typeface="Lato"/>
            </a:endParaRPr>
          </a:p>
        </p:txBody>
      </p:sp>
      <p:cxnSp>
        <p:nvCxnSpPr>
          <p:cNvPr id="236" name="Google Shape;236;p33"/>
          <p:cNvCxnSpPr>
            <a:stCxn id="234" idx="3"/>
          </p:cNvCxnSpPr>
          <p:nvPr/>
        </p:nvCxnSpPr>
        <p:spPr>
          <a:xfrm>
            <a:off x="2095975" y="2571750"/>
            <a:ext cx="362400" cy="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33"/>
          <p:cNvSpPr/>
          <p:nvPr/>
        </p:nvSpPr>
        <p:spPr>
          <a:xfrm>
            <a:off x="2481125" y="1382175"/>
            <a:ext cx="1359600" cy="24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txBox="1"/>
          <p:nvPr/>
        </p:nvSpPr>
        <p:spPr>
          <a:xfrm>
            <a:off x="2639725" y="1586100"/>
            <a:ext cx="101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Lato"/>
                <a:ea typeface="Lato"/>
                <a:cs typeface="Lato"/>
                <a:sym typeface="Lato"/>
              </a:rPr>
              <a:t>Contours Detection</a:t>
            </a:r>
            <a:endParaRPr b="1">
              <a:solidFill>
                <a:srgbClr val="FFFF00"/>
              </a:solidFill>
              <a:latin typeface="Lato"/>
              <a:ea typeface="Lato"/>
              <a:cs typeface="Lato"/>
              <a:sym typeface="Lato"/>
            </a:endParaRPr>
          </a:p>
        </p:txBody>
      </p:sp>
      <p:sp>
        <p:nvSpPr>
          <p:cNvPr id="239" name="Google Shape;239;p33"/>
          <p:cNvSpPr txBox="1"/>
          <p:nvPr/>
        </p:nvSpPr>
        <p:spPr>
          <a:xfrm>
            <a:off x="2594400" y="2220550"/>
            <a:ext cx="1144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latin typeface="Lato"/>
                <a:ea typeface="Lato"/>
                <a:cs typeface="Lato"/>
                <a:sym typeface="Lato"/>
              </a:rPr>
              <a:t>This gives us four values for each character in the image </a:t>
            </a:r>
            <a:endParaRPr>
              <a:solidFill>
                <a:srgbClr val="FFFF00"/>
              </a:solidFill>
              <a:latin typeface="Lato"/>
              <a:ea typeface="Lato"/>
              <a:cs typeface="Lato"/>
              <a:sym typeface="Lato"/>
            </a:endParaRPr>
          </a:p>
        </p:txBody>
      </p:sp>
      <p:cxnSp>
        <p:nvCxnSpPr>
          <p:cNvPr id="240" name="Google Shape;240;p33"/>
          <p:cNvCxnSpPr>
            <a:stCxn id="239" idx="2"/>
          </p:cNvCxnSpPr>
          <p:nvPr/>
        </p:nvCxnSpPr>
        <p:spPr>
          <a:xfrm flipH="1">
            <a:off x="3160800" y="3698050"/>
            <a:ext cx="5700" cy="584400"/>
          </a:xfrm>
          <a:prstGeom prst="straightConnector1">
            <a:avLst/>
          </a:prstGeom>
          <a:noFill/>
          <a:ln cap="flat" cmpd="sng" w="9525">
            <a:solidFill>
              <a:schemeClr val="dk2"/>
            </a:solidFill>
            <a:prstDash val="solid"/>
            <a:round/>
            <a:headEnd len="med" w="med" type="none"/>
            <a:tailEnd len="med" w="med" type="none"/>
          </a:ln>
        </p:spPr>
      </p:cxnSp>
      <p:sp>
        <p:nvSpPr>
          <p:cNvPr id="241" name="Google Shape;241;p33"/>
          <p:cNvSpPr/>
          <p:nvPr/>
        </p:nvSpPr>
        <p:spPr>
          <a:xfrm>
            <a:off x="2435800" y="4305125"/>
            <a:ext cx="1404900" cy="74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txBox="1"/>
          <p:nvPr/>
        </p:nvSpPr>
        <p:spPr>
          <a:xfrm>
            <a:off x="2639725" y="4371275"/>
            <a:ext cx="123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latin typeface="Lato"/>
                <a:ea typeface="Lato"/>
                <a:cs typeface="Lato"/>
                <a:sym typeface="Lato"/>
              </a:rPr>
              <a:t>An array of </a:t>
            </a:r>
            <a:endParaRPr>
              <a:solidFill>
                <a:srgbClr val="FFFF00"/>
              </a:solidFill>
              <a:latin typeface="Lato"/>
              <a:ea typeface="Lato"/>
              <a:cs typeface="Lato"/>
              <a:sym typeface="Lato"/>
            </a:endParaRPr>
          </a:p>
          <a:p>
            <a:pPr indent="0" lvl="0" marL="0" rtl="0" algn="l">
              <a:spcBef>
                <a:spcPts val="0"/>
              </a:spcBef>
              <a:spcAft>
                <a:spcPts val="0"/>
              </a:spcAft>
              <a:buNone/>
            </a:pPr>
            <a:r>
              <a:rPr lang="en">
                <a:solidFill>
                  <a:srgbClr val="FFFF00"/>
                </a:solidFill>
                <a:latin typeface="Lato"/>
                <a:ea typeface="Lato"/>
                <a:cs typeface="Lato"/>
                <a:sym typeface="Lato"/>
              </a:rPr>
              <a:t>x , y, h, w</a:t>
            </a:r>
            <a:endParaRPr>
              <a:solidFill>
                <a:srgbClr val="FFFF00"/>
              </a:solidFill>
              <a:latin typeface="Lato"/>
              <a:ea typeface="Lato"/>
              <a:cs typeface="Lato"/>
              <a:sym typeface="Lato"/>
            </a:endParaRPr>
          </a:p>
        </p:txBody>
      </p:sp>
      <p:cxnSp>
        <p:nvCxnSpPr>
          <p:cNvPr id="243" name="Google Shape;243;p33"/>
          <p:cNvCxnSpPr>
            <a:stCxn id="242" idx="3"/>
          </p:cNvCxnSpPr>
          <p:nvPr/>
        </p:nvCxnSpPr>
        <p:spPr>
          <a:xfrm>
            <a:off x="3874525" y="4679075"/>
            <a:ext cx="1756200" cy="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33"/>
          <p:cNvCxnSpPr/>
          <p:nvPr/>
        </p:nvCxnSpPr>
        <p:spPr>
          <a:xfrm rot="10800000">
            <a:off x="5642000" y="4214525"/>
            <a:ext cx="0" cy="475800"/>
          </a:xfrm>
          <a:prstGeom prst="straightConnector1">
            <a:avLst/>
          </a:prstGeom>
          <a:noFill/>
          <a:ln cap="flat" cmpd="sng" w="9525">
            <a:solidFill>
              <a:schemeClr val="dk2"/>
            </a:solidFill>
            <a:prstDash val="solid"/>
            <a:round/>
            <a:headEnd len="med" w="med" type="none"/>
            <a:tailEnd len="med" w="med" type="triangle"/>
          </a:ln>
        </p:spPr>
      </p:cxnSp>
      <p:sp>
        <p:nvSpPr>
          <p:cNvPr id="245" name="Google Shape;245;p33"/>
          <p:cNvSpPr/>
          <p:nvPr/>
        </p:nvSpPr>
        <p:spPr>
          <a:xfrm>
            <a:off x="4237150" y="3172200"/>
            <a:ext cx="2832300" cy="104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3"/>
          <p:cNvSpPr txBox="1"/>
          <p:nvPr/>
        </p:nvSpPr>
        <p:spPr>
          <a:xfrm>
            <a:off x="4305125" y="3240175"/>
            <a:ext cx="268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latin typeface="Lato"/>
                <a:ea typeface="Lato"/>
                <a:cs typeface="Lato"/>
                <a:sym typeface="Lato"/>
              </a:rPr>
              <a:t>For each array of these 4 values, an image is taken. Now, this image is resized to (32 , 32) </a:t>
            </a:r>
            <a:endParaRPr>
              <a:solidFill>
                <a:srgbClr val="FFFF00"/>
              </a:solidFill>
              <a:latin typeface="Lato"/>
              <a:ea typeface="Lato"/>
              <a:cs typeface="Lato"/>
              <a:sym typeface="Lato"/>
            </a:endParaRPr>
          </a:p>
        </p:txBody>
      </p:sp>
      <p:cxnSp>
        <p:nvCxnSpPr>
          <p:cNvPr id="247" name="Google Shape;247;p33"/>
          <p:cNvCxnSpPr>
            <a:stCxn id="246" idx="0"/>
          </p:cNvCxnSpPr>
          <p:nvPr/>
        </p:nvCxnSpPr>
        <p:spPr>
          <a:xfrm rot="10800000">
            <a:off x="5647625" y="2571775"/>
            <a:ext cx="0" cy="668400"/>
          </a:xfrm>
          <a:prstGeom prst="straightConnector1">
            <a:avLst/>
          </a:prstGeom>
          <a:noFill/>
          <a:ln cap="flat" cmpd="sng" w="9525">
            <a:solidFill>
              <a:schemeClr val="dk2"/>
            </a:solidFill>
            <a:prstDash val="solid"/>
            <a:round/>
            <a:headEnd len="med" w="med" type="none"/>
            <a:tailEnd len="med" w="med" type="triangle"/>
          </a:ln>
        </p:spPr>
      </p:cxnSp>
      <p:sp>
        <p:nvSpPr>
          <p:cNvPr id="248" name="Google Shape;248;p33"/>
          <p:cNvSpPr/>
          <p:nvPr/>
        </p:nvSpPr>
        <p:spPr>
          <a:xfrm>
            <a:off x="4169175" y="1484150"/>
            <a:ext cx="2900400" cy="10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3"/>
          <p:cNvSpPr txBox="1"/>
          <p:nvPr/>
        </p:nvSpPr>
        <p:spPr>
          <a:xfrm>
            <a:off x="4259825" y="1597425"/>
            <a:ext cx="2685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FF00"/>
                </a:solidFill>
                <a:latin typeface="Lato"/>
                <a:ea typeface="Lato"/>
                <a:cs typeface="Lato"/>
                <a:sym typeface="Lato"/>
              </a:rPr>
              <a:t>3 layers CNN Model stored weights (.h5 file)</a:t>
            </a:r>
            <a:endParaRPr b="1">
              <a:solidFill>
                <a:srgbClr val="FFFF00"/>
              </a:solidFill>
              <a:latin typeface="Lato"/>
              <a:ea typeface="Lato"/>
              <a:cs typeface="Lato"/>
              <a:sym typeface="Lato"/>
            </a:endParaRPr>
          </a:p>
          <a:p>
            <a:pPr indent="0" lvl="0" marL="0" rtl="0" algn="ctr">
              <a:spcBef>
                <a:spcPts val="0"/>
              </a:spcBef>
              <a:spcAft>
                <a:spcPts val="0"/>
              </a:spcAft>
              <a:buNone/>
            </a:pPr>
            <a:r>
              <a:rPr lang="en">
                <a:solidFill>
                  <a:srgbClr val="FFFF00"/>
                </a:solidFill>
                <a:latin typeface="Lato"/>
                <a:ea typeface="Lato"/>
                <a:cs typeface="Lato"/>
                <a:sym typeface="Lato"/>
              </a:rPr>
              <a:t>Predictions for each image are done</a:t>
            </a:r>
            <a:endParaRPr>
              <a:solidFill>
                <a:srgbClr val="FFFF00"/>
              </a:solidFill>
              <a:latin typeface="Lato"/>
              <a:ea typeface="Lato"/>
              <a:cs typeface="Lato"/>
              <a:sym typeface="Lato"/>
            </a:endParaRPr>
          </a:p>
        </p:txBody>
      </p:sp>
      <p:cxnSp>
        <p:nvCxnSpPr>
          <p:cNvPr id="250" name="Google Shape;250;p33"/>
          <p:cNvCxnSpPr>
            <a:stCxn id="248" idx="3"/>
          </p:cNvCxnSpPr>
          <p:nvPr/>
        </p:nvCxnSpPr>
        <p:spPr>
          <a:xfrm>
            <a:off x="7069575" y="2027900"/>
            <a:ext cx="464400" cy="0"/>
          </a:xfrm>
          <a:prstGeom prst="straightConnector1">
            <a:avLst/>
          </a:prstGeom>
          <a:noFill/>
          <a:ln cap="flat" cmpd="sng" w="9525">
            <a:solidFill>
              <a:schemeClr val="dk2"/>
            </a:solidFill>
            <a:prstDash val="solid"/>
            <a:round/>
            <a:headEnd len="med" w="med" type="none"/>
            <a:tailEnd len="med" w="med" type="triangle"/>
          </a:ln>
        </p:spPr>
      </p:cxnSp>
      <p:sp>
        <p:nvSpPr>
          <p:cNvPr id="251" name="Google Shape;251;p33"/>
          <p:cNvSpPr/>
          <p:nvPr/>
        </p:nvSpPr>
        <p:spPr>
          <a:xfrm>
            <a:off x="7488675" y="691075"/>
            <a:ext cx="1359600" cy="390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3"/>
          <p:cNvSpPr txBox="1"/>
          <p:nvPr/>
        </p:nvSpPr>
        <p:spPr>
          <a:xfrm>
            <a:off x="7590625" y="827050"/>
            <a:ext cx="114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53" name="Google Shape;253;p33"/>
          <p:cNvSpPr txBox="1"/>
          <p:nvPr/>
        </p:nvSpPr>
        <p:spPr>
          <a:xfrm>
            <a:off x="7590625" y="827050"/>
            <a:ext cx="1144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00"/>
              </a:solidFill>
              <a:latin typeface="Lato"/>
              <a:ea typeface="Lato"/>
              <a:cs typeface="Lato"/>
              <a:sym typeface="Lato"/>
            </a:endParaRPr>
          </a:p>
          <a:p>
            <a:pPr indent="0" lvl="0" marL="0" rtl="0" algn="l">
              <a:spcBef>
                <a:spcPts val="0"/>
              </a:spcBef>
              <a:spcAft>
                <a:spcPts val="0"/>
              </a:spcAft>
              <a:buNone/>
            </a:pPr>
            <a:r>
              <a:rPr lang="en">
                <a:solidFill>
                  <a:srgbClr val="FFFF00"/>
                </a:solidFill>
                <a:latin typeface="Lato"/>
                <a:ea typeface="Lato"/>
                <a:cs typeface="Lato"/>
                <a:sym typeface="Lato"/>
              </a:rPr>
              <a:t>Final </a:t>
            </a:r>
            <a:endParaRPr>
              <a:solidFill>
                <a:srgbClr val="FFFF00"/>
              </a:solidFill>
              <a:latin typeface="Lato"/>
              <a:ea typeface="Lato"/>
              <a:cs typeface="Lato"/>
              <a:sym typeface="Lato"/>
            </a:endParaRPr>
          </a:p>
          <a:p>
            <a:pPr indent="0" lvl="0" marL="0" rtl="0" algn="l">
              <a:spcBef>
                <a:spcPts val="0"/>
              </a:spcBef>
              <a:spcAft>
                <a:spcPts val="0"/>
              </a:spcAft>
              <a:buNone/>
            </a:pPr>
            <a:r>
              <a:rPr lang="en">
                <a:solidFill>
                  <a:srgbClr val="FFFF00"/>
                </a:solidFill>
                <a:latin typeface="Lato"/>
                <a:ea typeface="Lato"/>
                <a:cs typeface="Lato"/>
                <a:sym typeface="Lato"/>
              </a:rPr>
              <a:t>Result!</a:t>
            </a:r>
            <a:endParaRPr>
              <a:solidFill>
                <a:srgbClr val="FFFF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rPr lang="en">
                <a:solidFill>
                  <a:srgbClr val="FFFF00"/>
                </a:solidFill>
                <a:latin typeface="Lato"/>
                <a:ea typeface="Lato"/>
                <a:cs typeface="Lato"/>
                <a:sym typeface="Lato"/>
              </a:rPr>
              <a:t>Which in this case isn’t accurate :(</a:t>
            </a:r>
            <a:endParaRPr>
              <a:solidFill>
                <a:srgbClr val="FFFF00"/>
              </a:solidFill>
              <a:latin typeface="Lato"/>
              <a:ea typeface="Lato"/>
              <a:cs typeface="Lato"/>
              <a:sym typeface="Lato"/>
            </a:endParaRPr>
          </a:p>
        </p:txBody>
      </p:sp>
      <p:sp>
        <p:nvSpPr>
          <p:cNvPr id="254" name="Google Shape;254;p33"/>
          <p:cNvSpPr txBox="1"/>
          <p:nvPr/>
        </p:nvSpPr>
        <p:spPr>
          <a:xfrm>
            <a:off x="283225" y="143600"/>
            <a:ext cx="559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Rough Idea of the Architecture </a:t>
            </a:r>
            <a:endParaRPr b="1">
              <a:latin typeface="Lato"/>
              <a:ea typeface="Lato"/>
              <a:cs typeface="Lato"/>
              <a:sym typeface="Lato"/>
            </a:endParaRPr>
          </a:p>
        </p:txBody>
      </p:sp>
      <p:pic>
        <p:nvPicPr>
          <p:cNvPr id="255" name="Google Shape;255;p33"/>
          <p:cNvPicPr preferRelativeResize="0"/>
          <p:nvPr/>
        </p:nvPicPr>
        <p:blipFill>
          <a:blip r:embed="rId3">
            <a:alphaModFix/>
          </a:blip>
          <a:stretch>
            <a:fillRect/>
          </a:stretch>
        </p:blipFill>
        <p:spPr>
          <a:xfrm>
            <a:off x="675688" y="3656050"/>
            <a:ext cx="1254477" cy="668399"/>
          </a:xfrm>
          <a:prstGeom prst="rect">
            <a:avLst/>
          </a:prstGeom>
          <a:noFill/>
          <a:ln>
            <a:noFill/>
          </a:ln>
        </p:spPr>
      </p:pic>
      <p:cxnSp>
        <p:nvCxnSpPr>
          <p:cNvPr id="256" name="Google Shape;256;p33"/>
          <p:cNvCxnSpPr>
            <a:stCxn id="234" idx="2"/>
            <a:endCxn id="255" idx="0"/>
          </p:cNvCxnSpPr>
          <p:nvPr/>
        </p:nvCxnSpPr>
        <p:spPr>
          <a:xfrm>
            <a:off x="1302925" y="3334050"/>
            <a:ext cx="0" cy="32190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33"/>
          <p:cNvCxnSpPr>
            <a:stCxn id="255" idx="2"/>
          </p:cNvCxnSpPr>
          <p:nvPr/>
        </p:nvCxnSpPr>
        <p:spPr>
          <a:xfrm>
            <a:off x="1302926" y="4324449"/>
            <a:ext cx="0" cy="275400"/>
          </a:xfrm>
          <a:prstGeom prst="straightConnector1">
            <a:avLst/>
          </a:prstGeom>
          <a:noFill/>
          <a:ln cap="flat" cmpd="sng" w="9525">
            <a:solidFill>
              <a:schemeClr val="dk2"/>
            </a:solidFill>
            <a:prstDash val="solid"/>
            <a:round/>
            <a:headEnd len="med" w="med" type="none"/>
            <a:tailEnd len="med" w="med" type="none"/>
          </a:ln>
        </p:spPr>
      </p:cxnSp>
      <p:sp>
        <p:nvSpPr>
          <p:cNvPr id="258" name="Google Shape;258;p33"/>
          <p:cNvSpPr txBox="1"/>
          <p:nvPr/>
        </p:nvSpPr>
        <p:spPr>
          <a:xfrm>
            <a:off x="512950" y="4599700"/>
            <a:ext cx="125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A (1282, 682) Image </a:t>
            </a:r>
            <a:endParaRPr>
              <a:solidFill>
                <a:srgbClr val="FF0000"/>
              </a:solidFill>
              <a:latin typeface="Lato"/>
              <a:ea typeface="Lato"/>
              <a:cs typeface="Lato"/>
              <a:sym typeface="Lato"/>
            </a:endParaRPr>
          </a:p>
        </p:txBody>
      </p:sp>
      <p:cxnSp>
        <p:nvCxnSpPr>
          <p:cNvPr id="259" name="Google Shape;259;p33"/>
          <p:cNvCxnSpPr>
            <a:stCxn id="237" idx="0"/>
            <a:endCxn id="237" idx="0"/>
          </p:cNvCxnSpPr>
          <p:nvPr/>
        </p:nvCxnSpPr>
        <p:spPr>
          <a:xfrm>
            <a:off x="3160925" y="1382175"/>
            <a:ext cx="0" cy="0"/>
          </a:xfrm>
          <a:prstGeom prst="straightConnector1">
            <a:avLst/>
          </a:prstGeom>
          <a:noFill/>
          <a:ln cap="flat" cmpd="sng" w="9525">
            <a:solidFill>
              <a:schemeClr val="dk2"/>
            </a:solidFill>
            <a:prstDash val="solid"/>
            <a:round/>
            <a:headEnd len="med" w="med" type="none"/>
            <a:tailEnd len="med" w="med" type="none"/>
          </a:ln>
        </p:spPr>
      </p:cxnSp>
      <p:pic>
        <p:nvPicPr>
          <p:cNvPr id="260" name="Google Shape;260;p33"/>
          <p:cNvPicPr preferRelativeResize="0"/>
          <p:nvPr/>
        </p:nvPicPr>
        <p:blipFill>
          <a:blip r:embed="rId4">
            <a:alphaModFix/>
          </a:blip>
          <a:stretch>
            <a:fillRect/>
          </a:stretch>
        </p:blipFill>
        <p:spPr>
          <a:xfrm>
            <a:off x="2345200" y="486247"/>
            <a:ext cx="1586100" cy="741004"/>
          </a:xfrm>
          <a:prstGeom prst="rect">
            <a:avLst/>
          </a:prstGeom>
          <a:noFill/>
          <a:ln>
            <a:noFill/>
          </a:ln>
        </p:spPr>
      </p:pic>
      <p:pic>
        <p:nvPicPr>
          <p:cNvPr id="261" name="Google Shape;261;p33"/>
          <p:cNvPicPr preferRelativeResize="0"/>
          <p:nvPr/>
        </p:nvPicPr>
        <p:blipFill>
          <a:blip r:embed="rId5">
            <a:alphaModFix/>
          </a:blip>
          <a:stretch>
            <a:fillRect/>
          </a:stretch>
        </p:blipFill>
        <p:spPr>
          <a:xfrm>
            <a:off x="7568000" y="3306850"/>
            <a:ext cx="1144200" cy="6979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Architecture of the Model</a:t>
            </a:r>
            <a:endParaRPr sz="2500"/>
          </a:p>
        </p:txBody>
      </p:sp>
      <p:pic>
        <p:nvPicPr>
          <p:cNvPr id="267" name="Google Shape;267;p34"/>
          <p:cNvPicPr preferRelativeResize="0"/>
          <p:nvPr/>
        </p:nvPicPr>
        <p:blipFill>
          <a:blip r:embed="rId3">
            <a:alphaModFix/>
          </a:blip>
          <a:stretch>
            <a:fillRect/>
          </a:stretch>
        </p:blipFill>
        <p:spPr>
          <a:xfrm>
            <a:off x="4063825" y="0"/>
            <a:ext cx="5080171" cy="5143501"/>
          </a:xfrm>
          <a:prstGeom prst="rect">
            <a:avLst/>
          </a:prstGeom>
          <a:noFill/>
          <a:ln>
            <a:noFill/>
          </a:ln>
        </p:spPr>
      </p:pic>
      <p:sp>
        <p:nvSpPr>
          <p:cNvPr id="268" name="Google Shape;268;p34"/>
          <p:cNvSpPr txBox="1"/>
          <p:nvPr/>
        </p:nvSpPr>
        <p:spPr>
          <a:xfrm>
            <a:off x="2354300" y="4527900"/>
            <a:ext cx="217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(Screenshot from my Jupyter Notebook)</a:t>
            </a:r>
            <a:endParaRPr>
              <a:solidFill>
                <a:srgbClr val="FF0000"/>
              </a:solidFill>
              <a:latin typeface="Lato"/>
              <a:ea typeface="Lato"/>
              <a:cs typeface="Lato"/>
              <a:sym typeface="Lato"/>
            </a:endParaRPr>
          </a:p>
        </p:txBody>
      </p:sp>
      <p:sp>
        <p:nvSpPr>
          <p:cNvPr id="269" name="Google Shape;269;p34"/>
          <p:cNvSpPr txBox="1"/>
          <p:nvPr/>
        </p:nvSpPr>
        <p:spPr>
          <a:xfrm>
            <a:off x="130600" y="642950"/>
            <a:ext cx="38577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Accuracy of the model - 				1. Training set = 76.5 %				2. Validation set = 80.9 %			3. Test Set = 81 %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Some Classes had high accuracy of near to 95 % (these were mainly mathematical symbols).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While, for some classes accuracy was as close to zero!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Like, for almost all of the cases, letter ‘a’ was recognised as ‘\alpha’, letter ‘B’ was recognised as ‘\beta’, ‘\int’ sign was recognised as ‘S’.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While some classes were explanatory, in many of the classes model was just not good enough to differentiate.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For eg : ‘x’ being recognised as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5"/>
          <p:cNvPicPr preferRelativeResize="0"/>
          <p:nvPr/>
        </p:nvPicPr>
        <p:blipFill>
          <a:blip r:embed="rId3">
            <a:alphaModFix/>
          </a:blip>
          <a:stretch>
            <a:fillRect/>
          </a:stretch>
        </p:blipFill>
        <p:spPr>
          <a:xfrm>
            <a:off x="713275" y="0"/>
            <a:ext cx="6718847" cy="4838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6"/>
          <p:cNvPicPr preferRelativeResize="0"/>
          <p:nvPr/>
        </p:nvPicPr>
        <p:blipFill>
          <a:blip r:embed="rId3">
            <a:alphaModFix/>
          </a:blip>
          <a:stretch>
            <a:fillRect/>
          </a:stretch>
        </p:blipFill>
        <p:spPr>
          <a:xfrm>
            <a:off x="1006325" y="0"/>
            <a:ext cx="6860350" cy="4940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0" y="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Class-wise Accuracies</a:t>
            </a:r>
            <a:endParaRPr/>
          </a:p>
        </p:txBody>
      </p:sp>
      <p:pic>
        <p:nvPicPr>
          <p:cNvPr id="285" name="Google Shape;285;p37"/>
          <p:cNvPicPr preferRelativeResize="0"/>
          <p:nvPr/>
        </p:nvPicPr>
        <p:blipFill>
          <a:blip r:embed="rId3">
            <a:alphaModFix/>
          </a:blip>
          <a:stretch>
            <a:fillRect/>
          </a:stretch>
        </p:blipFill>
        <p:spPr>
          <a:xfrm>
            <a:off x="0" y="522375"/>
            <a:ext cx="9143999" cy="46211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1" name="Google Shape;291;p3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2" name="Google Shape;292;p38"/>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8" name="Google Shape;298;p3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9" name="Google Shape;299;p39"/>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5" name="Google Shape;305;p4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6" name="Google Shape;306;p40"/>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2" name="Google Shape;312;p4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3" name="Google Shape;313;p41"/>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0" y="0"/>
            <a:ext cx="9144000" cy="5047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9" name="Google Shape;319;p4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0" name="Google Shape;320;p42"/>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6" name="Google Shape;326;p4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43"/>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3" name="Google Shape;333;p4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4" name="Google Shape;334;p44"/>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0" name="Google Shape;340;p4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1" name="Google Shape;341;p45"/>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7" name="Google Shape;347;p4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8" name="Google Shape;348;p46"/>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4" name="Google Shape;354;p4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5" name="Google Shape;355;p47"/>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1" name="Google Shape;361;p4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2" name="Google Shape;362;p48"/>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8" name="Google Shape;368;p4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9" name="Google Shape;369;p49"/>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5" name="Google Shape;375;p5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6" name="Google Shape;376;p50"/>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2" name="Google Shape;382;p5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3" name="Google Shape;383;p51"/>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 name="Google Shape;80;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9" name="Google Shape;389;p5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0" name="Google Shape;390;p52"/>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6" name="Google Shape;396;p5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7" name="Google Shape;397;p53"/>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4"/>
          <p:cNvSpPr txBox="1"/>
          <p:nvPr>
            <p:ph type="title"/>
          </p:nvPr>
        </p:nvSpPr>
        <p:spPr>
          <a:xfrm>
            <a:off x="150975" y="833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results of Segmentation combined with the model</a:t>
            </a:r>
            <a:endParaRPr/>
          </a:p>
        </p:txBody>
      </p:sp>
      <p:pic>
        <p:nvPicPr>
          <p:cNvPr id="403" name="Google Shape;403;p54"/>
          <p:cNvPicPr preferRelativeResize="0"/>
          <p:nvPr/>
        </p:nvPicPr>
        <p:blipFill>
          <a:blip r:embed="rId3">
            <a:alphaModFix/>
          </a:blip>
          <a:stretch>
            <a:fillRect/>
          </a:stretch>
        </p:blipFill>
        <p:spPr>
          <a:xfrm>
            <a:off x="90675" y="880245"/>
            <a:ext cx="2139776" cy="1140099"/>
          </a:xfrm>
          <a:prstGeom prst="rect">
            <a:avLst/>
          </a:prstGeom>
          <a:noFill/>
          <a:ln>
            <a:noFill/>
          </a:ln>
        </p:spPr>
      </p:pic>
      <p:cxnSp>
        <p:nvCxnSpPr>
          <p:cNvPr id="404" name="Google Shape;404;p54"/>
          <p:cNvCxnSpPr>
            <a:stCxn id="403" idx="3"/>
          </p:cNvCxnSpPr>
          <p:nvPr/>
        </p:nvCxnSpPr>
        <p:spPr>
          <a:xfrm flipH="1" rot="10800000">
            <a:off x="2230451" y="1426595"/>
            <a:ext cx="1365900" cy="23700"/>
          </a:xfrm>
          <a:prstGeom prst="straightConnector1">
            <a:avLst/>
          </a:prstGeom>
          <a:noFill/>
          <a:ln cap="flat" cmpd="sng" w="9525">
            <a:solidFill>
              <a:schemeClr val="dk2"/>
            </a:solidFill>
            <a:prstDash val="solid"/>
            <a:round/>
            <a:headEnd len="med" w="med" type="none"/>
            <a:tailEnd len="med" w="med" type="triangle"/>
          </a:ln>
        </p:spPr>
      </p:cxnSp>
      <p:pic>
        <p:nvPicPr>
          <p:cNvPr id="405" name="Google Shape;405;p54"/>
          <p:cNvPicPr preferRelativeResize="0"/>
          <p:nvPr/>
        </p:nvPicPr>
        <p:blipFill>
          <a:blip r:embed="rId4">
            <a:alphaModFix/>
          </a:blip>
          <a:stretch>
            <a:fillRect/>
          </a:stretch>
        </p:blipFill>
        <p:spPr>
          <a:xfrm>
            <a:off x="3571300" y="787525"/>
            <a:ext cx="2638800" cy="1232825"/>
          </a:xfrm>
          <a:prstGeom prst="rect">
            <a:avLst/>
          </a:prstGeom>
          <a:noFill/>
          <a:ln>
            <a:noFill/>
          </a:ln>
        </p:spPr>
      </p:pic>
      <p:sp>
        <p:nvSpPr>
          <p:cNvPr id="406" name="Google Shape;406;p54"/>
          <p:cNvSpPr txBox="1"/>
          <p:nvPr/>
        </p:nvSpPr>
        <p:spPr>
          <a:xfrm>
            <a:off x="2312375" y="2450538"/>
            <a:ext cx="126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After segmentation</a:t>
            </a:r>
            <a:endParaRPr>
              <a:latin typeface="Old Standard TT"/>
              <a:ea typeface="Old Standard TT"/>
              <a:cs typeface="Old Standard TT"/>
              <a:sym typeface="Old Standard TT"/>
            </a:endParaRPr>
          </a:p>
        </p:txBody>
      </p:sp>
      <p:cxnSp>
        <p:nvCxnSpPr>
          <p:cNvPr id="407" name="Google Shape;407;p54"/>
          <p:cNvCxnSpPr>
            <a:stCxn id="405" idx="3"/>
          </p:cNvCxnSpPr>
          <p:nvPr/>
        </p:nvCxnSpPr>
        <p:spPr>
          <a:xfrm>
            <a:off x="6210100" y="1403937"/>
            <a:ext cx="656400" cy="2400"/>
          </a:xfrm>
          <a:prstGeom prst="straightConnector1">
            <a:avLst/>
          </a:prstGeom>
          <a:noFill/>
          <a:ln cap="flat" cmpd="sng" w="9525">
            <a:solidFill>
              <a:schemeClr val="dk2"/>
            </a:solidFill>
            <a:prstDash val="solid"/>
            <a:round/>
            <a:headEnd len="med" w="med" type="none"/>
            <a:tailEnd len="med" w="med" type="triangle"/>
          </a:ln>
        </p:spPr>
      </p:cxnSp>
      <p:sp>
        <p:nvSpPr>
          <p:cNvPr id="408" name="Google Shape;408;p54"/>
          <p:cNvSpPr txBox="1"/>
          <p:nvPr/>
        </p:nvSpPr>
        <p:spPr>
          <a:xfrm>
            <a:off x="6123125" y="1026388"/>
            <a:ext cx="77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Result</a:t>
            </a:r>
            <a:endParaRPr>
              <a:latin typeface="Old Standard TT"/>
              <a:ea typeface="Old Standard TT"/>
              <a:cs typeface="Old Standard TT"/>
              <a:sym typeface="Old Standard TT"/>
            </a:endParaRPr>
          </a:p>
        </p:txBody>
      </p:sp>
      <p:pic>
        <p:nvPicPr>
          <p:cNvPr id="409" name="Google Shape;409;p54"/>
          <p:cNvPicPr preferRelativeResize="0"/>
          <p:nvPr/>
        </p:nvPicPr>
        <p:blipFill rotWithShape="1">
          <a:blip r:embed="rId5">
            <a:alphaModFix/>
          </a:blip>
          <a:srcRect b="4970" l="0" r="0" t="-4970"/>
          <a:stretch/>
        </p:blipFill>
        <p:spPr>
          <a:xfrm>
            <a:off x="6866500" y="787529"/>
            <a:ext cx="1657500" cy="1011075"/>
          </a:xfrm>
          <a:prstGeom prst="rect">
            <a:avLst/>
          </a:prstGeom>
          <a:noFill/>
          <a:ln>
            <a:noFill/>
          </a:ln>
        </p:spPr>
      </p:pic>
      <p:pic>
        <p:nvPicPr>
          <p:cNvPr id="410" name="Google Shape;410;p54"/>
          <p:cNvPicPr preferRelativeResize="0"/>
          <p:nvPr/>
        </p:nvPicPr>
        <p:blipFill>
          <a:blip r:embed="rId6">
            <a:alphaModFix/>
          </a:blip>
          <a:stretch>
            <a:fillRect/>
          </a:stretch>
        </p:blipFill>
        <p:spPr>
          <a:xfrm>
            <a:off x="58850" y="2450549"/>
            <a:ext cx="2203435" cy="615600"/>
          </a:xfrm>
          <a:prstGeom prst="rect">
            <a:avLst/>
          </a:prstGeom>
          <a:noFill/>
          <a:ln>
            <a:noFill/>
          </a:ln>
        </p:spPr>
      </p:pic>
      <p:sp>
        <p:nvSpPr>
          <p:cNvPr id="411" name="Google Shape;411;p54"/>
          <p:cNvSpPr txBox="1"/>
          <p:nvPr/>
        </p:nvSpPr>
        <p:spPr>
          <a:xfrm>
            <a:off x="2268025" y="1142488"/>
            <a:ext cx="126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After segmentation</a:t>
            </a:r>
            <a:endParaRPr>
              <a:latin typeface="Old Standard TT"/>
              <a:ea typeface="Old Standard TT"/>
              <a:cs typeface="Old Standard TT"/>
              <a:sym typeface="Old Standard TT"/>
            </a:endParaRPr>
          </a:p>
        </p:txBody>
      </p:sp>
      <p:cxnSp>
        <p:nvCxnSpPr>
          <p:cNvPr id="412" name="Google Shape;412;p54"/>
          <p:cNvCxnSpPr/>
          <p:nvPr/>
        </p:nvCxnSpPr>
        <p:spPr>
          <a:xfrm flipH="1" rot="10800000">
            <a:off x="2262276" y="2746495"/>
            <a:ext cx="1365900" cy="23700"/>
          </a:xfrm>
          <a:prstGeom prst="straightConnector1">
            <a:avLst/>
          </a:prstGeom>
          <a:noFill/>
          <a:ln cap="flat" cmpd="sng" w="9525">
            <a:solidFill>
              <a:schemeClr val="dk2"/>
            </a:solidFill>
            <a:prstDash val="solid"/>
            <a:round/>
            <a:headEnd len="med" w="med" type="none"/>
            <a:tailEnd len="med" w="med" type="triangle"/>
          </a:ln>
        </p:spPr>
      </p:cxnSp>
      <p:pic>
        <p:nvPicPr>
          <p:cNvPr id="413" name="Google Shape;413;p54"/>
          <p:cNvPicPr preferRelativeResize="0"/>
          <p:nvPr/>
        </p:nvPicPr>
        <p:blipFill>
          <a:blip r:embed="rId7">
            <a:alphaModFix/>
          </a:blip>
          <a:stretch>
            <a:fillRect/>
          </a:stretch>
        </p:blipFill>
        <p:spPr>
          <a:xfrm>
            <a:off x="3628175" y="2450551"/>
            <a:ext cx="2466603" cy="712150"/>
          </a:xfrm>
          <a:prstGeom prst="rect">
            <a:avLst/>
          </a:prstGeom>
          <a:noFill/>
          <a:ln>
            <a:noFill/>
          </a:ln>
        </p:spPr>
      </p:pic>
      <p:pic>
        <p:nvPicPr>
          <p:cNvPr id="414" name="Google Shape;414;p54"/>
          <p:cNvPicPr preferRelativeResize="0"/>
          <p:nvPr/>
        </p:nvPicPr>
        <p:blipFill>
          <a:blip r:embed="rId8">
            <a:alphaModFix/>
          </a:blip>
          <a:stretch>
            <a:fillRect/>
          </a:stretch>
        </p:blipFill>
        <p:spPr>
          <a:xfrm>
            <a:off x="6925150" y="2360749"/>
            <a:ext cx="1706473" cy="712150"/>
          </a:xfrm>
          <a:prstGeom prst="rect">
            <a:avLst/>
          </a:prstGeom>
          <a:noFill/>
          <a:ln>
            <a:noFill/>
          </a:ln>
        </p:spPr>
      </p:pic>
      <p:sp>
        <p:nvSpPr>
          <p:cNvPr id="415" name="Google Shape;415;p54"/>
          <p:cNvSpPr txBox="1"/>
          <p:nvPr/>
        </p:nvSpPr>
        <p:spPr>
          <a:xfrm>
            <a:off x="6123113" y="2371638"/>
            <a:ext cx="77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Result</a:t>
            </a:r>
            <a:endParaRPr>
              <a:latin typeface="Old Standard TT"/>
              <a:ea typeface="Old Standard TT"/>
              <a:cs typeface="Old Standard TT"/>
              <a:sym typeface="Old Standard TT"/>
            </a:endParaRPr>
          </a:p>
        </p:txBody>
      </p:sp>
      <p:cxnSp>
        <p:nvCxnSpPr>
          <p:cNvPr id="416" name="Google Shape;416;p54"/>
          <p:cNvCxnSpPr/>
          <p:nvPr/>
        </p:nvCxnSpPr>
        <p:spPr>
          <a:xfrm>
            <a:off x="6181763" y="2757162"/>
            <a:ext cx="656400" cy="2400"/>
          </a:xfrm>
          <a:prstGeom prst="straightConnector1">
            <a:avLst/>
          </a:prstGeom>
          <a:noFill/>
          <a:ln cap="flat" cmpd="sng" w="9525">
            <a:solidFill>
              <a:schemeClr val="dk2"/>
            </a:solidFill>
            <a:prstDash val="solid"/>
            <a:round/>
            <a:headEnd len="med" w="med" type="none"/>
            <a:tailEnd len="med" w="med" type="triangle"/>
          </a:ln>
        </p:spPr>
      </p:cxnSp>
      <p:pic>
        <p:nvPicPr>
          <p:cNvPr id="417" name="Google Shape;417;p54"/>
          <p:cNvPicPr preferRelativeResize="0"/>
          <p:nvPr/>
        </p:nvPicPr>
        <p:blipFill>
          <a:blip r:embed="rId9">
            <a:alphaModFix/>
          </a:blip>
          <a:stretch>
            <a:fillRect/>
          </a:stretch>
        </p:blipFill>
        <p:spPr>
          <a:xfrm>
            <a:off x="32625" y="3777947"/>
            <a:ext cx="2203426" cy="812753"/>
          </a:xfrm>
          <a:prstGeom prst="rect">
            <a:avLst/>
          </a:prstGeom>
          <a:noFill/>
          <a:ln>
            <a:noFill/>
          </a:ln>
        </p:spPr>
      </p:pic>
      <p:cxnSp>
        <p:nvCxnSpPr>
          <p:cNvPr id="418" name="Google Shape;418;p54"/>
          <p:cNvCxnSpPr/>
          <p:nvPr/>
        </p:nvCxnSpPr>
        <p:spPr>
          <a:xfrm flipH="1" rot="10800000">
            <a:off x="2262276" y="4172470"/>
            <a:ext cx="1365900" cy="23700"/>
          </a:xfrm>
          <a:prstGeom prst="straightConnector1">
            <a:avLst/>
          </a:prstGeom>
          <a:noFill/>
          <a:ln cap="flat" cmpd="sng" w="9525">
            <a:solidFill>
              <a:schemeClr val="dk2"/>
            </a:solidFill>
            <a:prstDash val="solid"/>
            <a:round/>
            <a:headEnd len="med" w="med" type="none"/>
            <a:tailEnd len="med" w="med" type="triangle"/>
          </a:ln>
        </p:spPr>
      </p:cxnSp>
      <p:sp>
        <p:nvSpPr>
          <p:cNvPr id="419" name="Google Shape;419;p54"/>
          <p:cNvSpPr txBox="1"/>
          <p:nvPr/>
        </p:nvSpPr>
        <p:spPr>
          <a:xfrm>
            <a:off x="2230450" y="3876513"/>
            <a:ext cx="126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After segmentation</a:t>
            </a:r>
            <a:endParaRPr>
              <a:latin typeface="Old Standard TT"/>
              <a:ea typeface="Old Standard TT"/>
              <a:cs typeface="Old Standard TT"/>
              <a:sym typeface="Old Standard TT"/>
            </a:endParaRPr>
          </a:p>
        </p:txBody>
      </p:sp>
      <p:pic>
        <p:nvPicPr>
          <p:cNvPr id="420" name="Google Shape;420;p54"/>
          <p:cNvPicPr preferRelativeResize="0"/>
          <p:nvPr/>
        </p:nvPicPr>
        <p:blipFill>
          <a:blip r:embed="rId10">
            <a:alphaModFix/>
          </a:blip>
          <a:stretch>
            <a:fillRect/>
          </a:stretch>
        </p:blipFill>
        <p:spPr>
          <a:xfrm>
            <a:off x="3706050" y="3723171"/>
            <a:ext cx="2466600" cy="867529"/>
          </a:xfrm>
          <a:prstGeom prst="rect">
            <a:avLst/>
          </a:prstGeom>
          <a:noFill/>
          <a:ln>
            <a:noFill/>
          </a:ln>
        </p:spPr>
      </p:pic>
      <p:cxnSp>
        <p:nvCxnSpPr>
          <p:cNvPr id="421" name="Google Shape;421;p54"/>
          <p:cNvCxnSpPr/>
          <p:nvPr/>
        </p:nvCxnSpPr>
        <p:spPr>
          <a:xfrm>
            <a:off x="6094763" y="4110387"/>
            <a:ext cx="656400" cy="2400"/>
          </a:xfrm>
          <a:prstGeom prst="straightConnector1">
            <a:avLst/>
          </a:prstGeom>
          <a:noFill/>
          <a:ln cap="flat" cmpd="sng" w="9525">
            <a:solidFill>
              <a:schemeClr val="dk2"/>
            </a:solidFill>
            <a:prstDash val="solid"/>
            <a:round/>
            <a:headEnd len="med" w="med" type="none"/>
            <a:tailEnd len="med" w="med" type="triangle"/>
          </a:ln>
        </p:spPr>
      </p:cxnSp>
      <p:pic>
        <p:nvPicPr>
          <p:cNvPr id="422" name="Google Shape;422;p54"/>
          <p:cNvPicPr preferRelativeResize="0"/>
          <p:nvPr/>
        </p:nvPicPr>
        <p:blipFill>
          <a:blip r:embed="rId11">
            <a:alphaModFix/>
          </a:blip>
          <a:stretch>
            <a:fillRect/>
          </a:stretch>
        </p:blipFill>
        <p:spPr>
          <a:xfrm>
            <a:off x="6751175" y="3775887"/>
            <a:ext cx="1541669" cy="671375"/>
          </a:xfrm>
          <a:prstGeom prst="rect">
            <a:avLst/>
          </a:prstGeom>
          <a:noFill/>
          <a:ln>
            <a:noFill/>
          </a:ln>
        </p:spPr>
      </p:pic>
      <p:sp>
        <p:nvSpPr>
          <p:cNvPr id="423" name="Google Shape;423;p54"/>
          <p:cNvSpPr txBox="1"/>
          <p:nvPr/>
        </p:nvSpPr>
        <p:spPr>
          <a:xfrm>
            <a:off x="6094763" y="3777938"/>
            <a:ext cx="77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Result</a:t>
            </a:r>
            <a:endParaRPr>
              <a:latin typeface="Old Standard TT"/>
              <a:ea typeface="Old Standard TT"/>
              <a:cs typeface="Old Standard TT"/>
              <a:sym typeface="Old Standard T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5"/>
          <p:cNvSpPr txBox="1"/>
          <p:nvPr>
            <p:ph type="title"/>
          </p:nvPr>
        </p:nvSpPr>
        <p:spPr>
          <a:xfrm>
            <a:off x="311700" y="1637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Reasons for Low Accuracy</a:t>
            </a:r>
            <a:endParaRPr/>
          </a:p>
        </p:txBody>
      </p:sp>
      <p:sp>
        <p:nvSpPr>
          <p:cNvPr id="429" name="Google Shape;429;p55"/>
          <p:cNvSpPr txBox="1"/>
          <p:nvPr>
            <p:ph idx="1" type="body"/>
          </p:nvPr>
        </p:nvSpPr>
        <p:spPr>
          <a:xfrm>
            <a:off x="311700" y="884050"/>
            <a:ext cx="8520600" cy="329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3 layered CNN network isn’t deep enough for classification of 370 classes. </a:t>
            </a:r>
            <a:endParaRPr/>
          </a:p>
          <a:p>
            <a:pPr indent="-342900" lvl="0" marL="457200" rtl="0" algn="l">
              <a:spcBef>
                <a:spcPts val="0"/>
              </a:spcBef>
              <a:spcAft>
                <a:spcPts val="0"/>
              </a:spcAft>
              <a:buSzPts val="1800"/>
              <a:buChar char="★"/>
            </a:pPr>
            <a:r>
              <a:rPr lang="en"/>
              <a:t>Input images need to be of higher resolution for more feature extraction so that it can classify 370 classes. </a:t>
            </a:r>
            <a:endParaRPr/>
          </a:p>
          <a:p>
            <a:pPr indent="-342900" lvl="0" marL="457200" rtl="0" algn="l">
              <a:spcBef>
                <a:spcPts val="0"/>
              </a:spcBef>
              <a:spcAft>
                <a:spcPts val="0"/>
              </a:spcAft>
              <a:buSzPts val="1800"/>
              <a:buChar char="★"/>
            </a:pPr>
            <a:r>
              <a:rPr lang="en"/>
              <a:t>Many of the models which have upto 6 Conv2D layers on CIFAR 100 have low accuracy as well (near 80%)</a:t>
            </a:r>
            <a:endParaRPr/>
          </a:p>
          <a:p>
            <a:pPr indent="-342900" lvl="0" marL="457200" rtl="0" algn="l">
              <a:spcBef>
                <a:spcPts val="0"/>
              </a:spcBef>
              <a:spcAft>
                <a:spcPts val="0"/>
              </a:spcAft>
              <a:buSzPts val="1800"/>
              <a:buChar char="★"/>
            </a:pPr>
            <a:r>
              <a:rPr lang="en"/>
              <a:t>More Validation split in the dataset, in this case it was 10% of the training set. </a:t>
            </a:r>
            <a:endParaRPr/>
          </a:p>
        </p:txBody>
      </p:sp>
      <p:pic>
        <p:nvPicPr>
          <p:cNvPr id="430" name="Google Shape;430;p55"/>
          <p:cNvPicPr preferRelativeResize="0"/>
          <p:nvPr/>
        </p:nvPicPr>
        <p:blipFill>
          <a:blip r:embed="rId3">
            <a:alphaModFix/>
          </a:blip>
          <a:stretch>
            <a:fillRect/>
          </a:stretch>
        </p:blipFill>
        <p:spPr>
          <a:xfrm>
            <a:off x="152400" y="3075950"/>
            <a:ext cx="1284175" cy="1284175"/>
          </a:xfrm>
          <a:prstGeom prst="rect">
            <a:avLst/>
          </a:prstGeom>
          <a:noFill/>
          <a:ln>
            <a:noFill/>
          </a:ln>
        </p:spPr>
      </p:pic>
      <p:sp>
        <p:nvSpPr>
          <p:cNvPr id="431" name="Google Shape;431;p55"/>
          <p:cNvSpPr txBox="1"/>
          <p:nvPr/>
        </p:nvSpPr>
        <p:spPr>
          <a:xfrm>
            <a:off x="1557125" y="3345275"/>
            <a:ext cx="994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latin typeface="Old Standard TT"/>
                <a:ea typeface="Old Standard TT"/>
                <a:cs typeface="Old Standard TT"/>
                <a:sym typeface="Old Standard TT"/>
              </a:rPr>
              <a:t>!=</a:t>
            </a:r>
            <a:endParaRPr sz="4000">
              <a:latin typeface="Old Standard TT"/>
              <a:ea typeface="Old Standard TT"/>
              <a:cs typeface="Old Standard TT"/>
              <a:sym typeface="Old Standard TT"/>
            </a:endParaRPr>
          </a:p>
        </p:txBody>
      </p:sp>
      <p:pic>
        <p:nvPicPr>
          <p:cNvPr id="432" name="Google Shape;432;p55"/>
          <p:cNvPicPr preferRelativeResize="0"/>
          <p:nvPr/>
        </p:nvPicPr>
        <p:blipFill>
          <a:blip r:embed="rId4">
            <a:alphaModFix/>
          </a:blip>
          <a:stretch>
            <a:fillRect/>
          </a:stretch>
        </p:blipFill>
        <p:spPr>
          <a:xfrm>
            <a:off x="2400950" y="3103378"/>
            <a:ext cx="1284175" cy="1284175"/>
          </a:xfrm>
          <a:prstGeom prst="rect">
            <a:avLst/>
          </a:prstGeom>
          <a:noFill/>
          <a:ln>
            <a:noFill/>
          </a:ln>
        </p:spPr>
      </p:pic>
      <p:pic>
        <p:nvPicPr>
          <p:cNvPr id="433" name="Google Shape;433;p55"/>
          <p:cNvPicPr preferRelativeResize="0"/>
          <p:nvPr/>
        </p:nvPicPr>
        <p:blipFill>
          <a:blip r:embed="rId5">
            <a:alphaModFix/>
          </a:blip>
          <a:stretch>
            <a:fillRect/>
          </a:stretch>
        </p:blipFill>
        <p:spPr>
          <a:xfrm>
            <a:off x="4733325" y="3187526"/>
            <a:ext cx="1284175" cy="1284175"/>
          </a:xfrm>
          <a:prstGeom prst="rect">
            <a:avLst/>
          </a:prstGeom>
          <a:noFill/>
          <a:ln>
            <a:noFill/>
          </a:ln>
        </p:spPr>
      </p:pic>
      <p:sp>
        <p:nvSpPr>
          <p:cNvPr id="434" name="Google Shape;434;p55"/>
          <p:cNvSpPr txBox="1"/>
          <p:nvPr/>
        </p:nvSpPr>
        <p:spPr>
          <a:xfrm>
            <a:off x="6198325" y="3546200"/>
            <a:ext cx="994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4000">
                <a:solidFill>
                  <a:schemeClr val="dk1"/>
                </a:solidFill>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pic>
        <p:nvPicPr>
          <p:cNvPr id="435" name="Google Shape;435;p55"/>
          <p:cNvPicPr preferRelativeResize="0"/>
          <p:nvPr/>
        </p:nvPicPr>
        <p:blipFill>
          <a:blip r:embed="rId6">
            <a:alphaModFix/>
          </a:blip>
          <a:stretch>
            <a:fillRect/>
          </a:stretch>
        </p:blipFill>
        <p:spPr>
          <a:xfrm>
            <a:off x="7114200" y="3187521"/>
            <a:ext cx="1284175" cy="12841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Solutions To I</a:t>
            </a:r>
            <a:r>
              <a:rPr lang="en"/>
              <a:t>mprove</a:t>
            </a:r>
            <a:r>
              <a:rPr lang="en"/>
              <a:t> This Accuracy?</a:t>
            </a:r>
            <a:endParaRPr/>
          </a:p>
        </p:txBody>
      </p:sp>
      <p:sp>
        <p:nvSpPr>
          <p:cNvPr id="441" name="Google Shape;441;p56"/>
          <p:cNvSpPr txBox="1"/>
          <p:nvPr>
            <p:ph idx="1" type="body"/>
          </p:nvPr>
        </p:nvSpPr>
        <p:spPr>
          <a:xfrm>
            <a:off x="311700" y="1171600"/>
            <a:ext cx="8520600" cy="378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Try deeper CNN networks for this same dataset. </a:t>
            </a:r>
            <a:endParaRPr/>
          </a:p>
          <a:p>
            <a:pPr indent="-342900" lvl="0" marL="457200" rtl="0" algn="l">
              <a:spcBef>
                <a:spcPts val="0"/>
              </a:spcBef>
              <a:spcAft>
                <a:spcPts val="0"/>
              </a:spcAft>
              <a:buSzPts val="1800"/>
              <a:buChar char="➢"/>
            </a:pPr>
            <a:r>
              <a:rPr lang="en"/>
              <a:t>Although a VGGnet Conv2D (an 18 layered CNN Architecture) isn’t feasible (it’d 96 GB of RAM and high GPU’s), try implementing 6-9 layers of Convolutions</a:t>
            </a:r>
            <a:endParaRPr/>
          </a:p>
          <a:p>
            <a:pPr indent="-342900" lvl="0" marL="457200" rtl="0" algn="l">
              <a:spcBef>
                <a:spcPts val="0"/>
              </a:spcBef>
              <a:spcAft>
                <a:spcPts val="0"/>
              </a:spcAft>
              <a:buSzPts val="1800"/>
              <a:buChar char="➢"/>
            </a:pPr>
            <a:r>
              <a:rPr lang="en"/>
              <a:t>Try changing the Max pooling strides, Dropout values, Validation split in those deeper CNN networks. </a:t>
            </a:r>
            <a:endParaRPr/>
          </a:p>
          <a:p>
            <a:pPr indent="-342900" lvl="0" marL="457200" rtl="0" algn="l">
              <a:spcBef>
                <a:spcPts val="0"/>
              </a:spcBef>
              <a:spcAft>
                <a:spcPts val="0"/>
              </a:spcAft>
              <a:buSzPts val="1800"/>
              <a:buChar char="➢"/>
            </a:pPr>
            <a:r>
              <a:rPr lang="en"/>
              <a:t>Some deep learning technique in which the model focuses more on the center values right from the start, because in most of the character images, character is written in the center. </a:t>
            </a:r>
            <a:endParaRPr/>
          </a:p>
          <a:p>
            <a:pPr indent="-342900" lvl="0" marL="457200" rtl="0" algn="l">
              <a:spcBef>
                <a:spcPts val="0"/>
              </a:spcBef>
              <a:spcAft>
                <a:spcPts val="0"/>
              </a:spcAft>
              <a:buSzPts val="1800"/>
              <a:buChar char="➢"/>
            </a:pPr>
            <a:r>
              <a:rPr lang="en"/>
              <a:t>Some kind of an extra network after we get the probabilities of all the classes, an extra network to classify between the two classes which have highest probabilities.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7"/>
          <p:cNvSpPr txBox="1"/>
          <p:nvPr>
            <p:ph type="title"/>
          </p:nvPr>
        </p:nvSpPr>
        <p:spPr>
          <a:xfrm>
            <a:off x="311700" y="1235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Ahead</a:t>
            </a:r>
            <a:endParaRPr/>
          </a:p>
        </p:txBody>
      </p:sp>
      <p:sp>
        <p:nvSpPr>
          <p:cNvPr id="447" name="Google Shape;447;p57"/>
          <p:cNvSpPr txBox="1"/>
          <p:nvPr>
            <p:ph idx="1" type="body"/>
          </p:nvPr>
        </p:nvSpPr>
        <p:spPr>
          <a:xfrm>
            <a:off x="311700" y="970700"/>
            <a:ext cx="8520600" cy="403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Improving Accuracy over Mathematical Symbols as good as the models on EMNIST datasets. </a:t>
            </a:r>
            <a:endParaRPr/>
          </a:p>
          <a:p>
            <a:pPr indent="-342900" lvl="0" marL="457200" rtl="0" algn="l">
              <a:spcBef>
                <a:spcPts val="0"/>
              </a:spcBef>
              <a:spcAft>
                <a:spcPts val="0"/>
              </a:spcAft>
              <a:buSzPts val="1800"/>
              <a:buChar char="★"/>
            </a:pPr>
            <a:r>
              <a:rPr lang="en"/>
              <a:t>Look for feasible solutions which involve maybe smaller datasets which contain only important mathematical Symbols. </a:t>
            </a:r>
            <a:endParaRPr/>
          </a:p>
          <a:p>
            <a:pPr indent="-342900" lvl="0" marL="457200" rtl="0" algn="l">
              <a:spcBef>
                <a:spcPts val="0"/>
              </a:spcBef>
              <a:spcAft>
                <a:spcPts val="0"/>
              </a:spcAft>
              <a:buSzPts val="1800"/>
              <a:buChar char="★"/>
            </a:pPr>
            <a:r>
              <a:rPr lang="en"/>
              <a:t>Try Increasing CNN layers in the model, as far as the </a:t>
            </a:r>
            <a:r>
              <a:rPr lang="en"/>
              <a:t>feasibility</a:t>
            </a:r>
            <a:r>
              <a:rPr lang="en"/>
              <a:t> of the system goes. </a:t>
            </a:r>
            <a:endParaRPr/>
          </a:p>
          <a:p>
            <a:pPr indent="-342900" lvl="0" marL="457200" rtl="0" algn="l">
              <a:spcBef>
                <a:spcPts val="0"/>
              </a:spcBef>
              <a:spcAft>
                <a:spcPts val="0"/>
              </a:spcAft>
              <a:buSzPts val="1800"/>
              <a:buChar char="★"/>
            </a:pPr>
            <a:r>
              <a:rPr lang="en"/>
              <a:t>Look for datasets which have slightly higher resolution images (even 64*64) for better feature extraction.</a:t>
            </a:r>
            <a:endParaRPr/>
          </a:p>
          <a:p>
            <a:pPr indent="-342900" lvl="0" marL="457200" rtl="0" algn="l">
              <a:spcBef>
                <a:spcPts val="0"/>
              </a:spcBef>
              <a:spcAft>
                <a:spcPts val="0"/>
              </a:spcAft>
              <a:buSzPts val="1800"/>
              <a:buChar char="★"/>
            </a:pPr>
            <a:r>
              <a:rPr lang="en"/>
              <a:t>A long term Goal - Understanding the context of the equation and making the right decision. For eg : If the Model Identifies letter ‘U’ in word “Umbrella” as the \Union sign, it should make a decision that it’s U not \union if the Probability of ‘U’ is also high above some </a:t>
            </a:r>
            <a:r>
              <a:rPr lang="en"/>
              <a:t>threshold</a:t>
            </a:r>
            <a:r>
              <a:rPr lang="en"/>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of the Papers I referred to - </a:t>
            </a:r>
            <a:endParaRPr/>
          </a:p>
        </p:txBody>
      </p:sp>
      <p:sp>
        <p:nvSpPr>
          <p:cNvPr id="453" name="Google Shape;453;p5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http://cs231n.stanford.edu/reports/2015/pdfs/mohan_lu_cs231n-project-final.pdf</a:t>
            </a:r>
            <a:endParaRPr/>
          </a:p>
          <a:p>
            <a:pPr indent="-342900" lvl="0" marL="457200" rtl="0" algn="l">
              <a:spcBef>
                <a:spcPts val="0"/>
              </a:spcBef>
              <a:spcAft>
                <a:spcPts val="0"/>
              </a:spcAft>
              <a:buSzPts val="1800"/>
              <a:buChar char="●"/>
            </a:pPr>
            <a:r>
              <a:rPr lang="en" u="sng">
                <a:solidFill>
                  <a:schemeClr val="hlink"/>
                </a:solidFill>
                <a:hlinkClick r:id="rId4"/>
              </a:rPr>
              <a:t>https://www.hindawi.com/journals/mpe/2020/2365076/</a:t>
            </a:r>
            <a:endParaRPr/>
          </a:p>
          <a:p>
            <a:pPr indent="-342900" lvl="0" marL="457200" rtl="0" algn="l">
              <a:spcBef>
                <a:spcPts val="0"/>
              </a:spcBef>
              <a:spcAft>
                <a:spcPts val="0"/>
              </a:spcAft>
              <a:buSzPts val="1800"/>
              <a:buChar char="●"/>
            </a:pPr>
            <a:r>
              <a:rPr lang="en" u="sng">
                <a:solidFill>
                  <a:schemeClr val="hlink"/>
                </a:solidFill>
                <a:hlinkClick r:id="rId5"/>
              </a:rPr>
              <a:t>https://ai.stanford.edu/~ang/papers/ICPR12-TextRecognitionConvNeuralNets.pdf</a:t>
            </a:r>
            <a:endParaRPr/>
          </a:p>
          <a:p>
            <a:pPr indent="-342900" lvl="0" marL="457200" rtl="0" algn="l">
              <a:spcBef>
                <a:spcPts val="0"/>
              </a:spcBef>
              <a:spcAft>
                <a:spcPts val="0"/>
              </a:spcAft>
              <a:buSzPts val="1800"/>
              <a:buChar char="●"/>
            </a:pPr>
            <a:r>
              <a:rPr lang="en" u="sng">
                <a:solidFill>
                  <a:schemeClr val="hlink"/>
                </a:solidFill>
                <a:hlinkClick r:id="rId6"/>
              </a:rPr>
              <a:t>https://github.com/jungomi/math-formula-recognition</a:t>
            </a:r>
            <a:endParaRPr/>
          </a:p>
          <a:p>
            <a:pPr indent="-342900" lvl="0" marL="457200" rtl="0" algn="l">
              <a:spcBef>
                <a:spcPts val="0"/>
              </a:spcBef>
              <a:spcAft>
                <a:spcPts val="0"/>
              </a:spcAft>
              <a:buSzPts val="1800"/>
              <a:buChar char="●"/>
            </a:pPr>
            <a:r>
              <a:rPr lang="en" u="sng">
                <a:solidFill>
                  <a:schemeClr val="hlink"/>
                </a:solidFill>
                <a:hlinkClick r:id="rId7"/>
              </a:rPr>
              <a:t>https://aihubprojects.com/handwriting-recognition-using-cnn-ai-projects/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 name="Google Shape;94;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0"/>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