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82" r:id="rId4"/>
    <p:sldId id="287" r:id="rId5"/>
    <p:sldId id="270" r:id="rId6"/>
    <p:sldId id="262" r:id="rId7"/>
    <p:sldId id="268" r:id="rId8"/>
    <p:sldId id="269" r:id="rId9"/>
    <p:sldId id="263" r:id="rId10"/>
    <p:sldId id="260" r:id="rId11"/>
    <p:sldId id="264" r:id="rId12"/>
    <p:sldId id="284" r:id="rId13"/>
    <p:sldId id="272" r:id="rId14"/>
    <p:sldId id="266" r:id="rId15"/>
    <p:sldId id="267" r:id="rId16"/>
    <p:sldId id="274" r:id="rId17"/>
    <p:sldId id="275" r:id="rId18"/>
    <p:sldId id="278" r:id="rId19"/>
    <p:sldId id="276" r:id="rId20"/>
    <p:sldId id="277" r:id="rId21"/>
    <p:sldId id="280" r:id="rId22"/>
    <p:sldId id="285" r:id="rId23"/>
    <p:sldId id="281" r:id="rId24"/>
    <p:sldId id="273" r:id="rId25"/>
    <p:sldId id="286" r:id="rId26"/>
  </p:sldIdLst>
  <p:sldSz cx="9144000" cy="6858000" type="screen4x3"/>
  <p:notesSz cx="6858000" cy="97377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/>
        <a:cs typeface="宋体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/>
        <a:cs typeface="宋体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/>
        <a:cs typeface="宋体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/>
        <a:cs typeface="宋体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/>
        <a:cs typeface="宋体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/>
        <a:cs typeface="宋体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/>
        <a:cs typeface="宋体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/>
        <a:cs typeface="宋体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/>
        <a:cs typeface="宋体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CC"/>
    <a:srgbClr val="EFEDE5"/>
    <a:srgbClr val="F6F5F0"/>
    <a:srgbClr val="E9F08E"/>
    <a:srgbClr val="F5F5F5"/>
    <a:srgbClr val="EAEAEA"/>
    <a:srgbClr val="FE006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19" autoAdjust="0"/>
  </p:normalViewPr>
  <p:slideViewPr>
    <p:cSldViewPr>
      <p:cViewPr varScale="1">
        <p:scale>
          <a:sx n="75" d="100"/>
          <a:sy n="75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3067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07AF81-34FD-4BB7-996A-D0B1078A01E3}" type="datetimeFigureOut">
              <a:rPr lang="zh-CN" altLang="en-US"/>
              <a:pPr>
                <a:defRPr/>
              </a:pPr>
              <a:t>2012-11-28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5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625420"/>
            <a:ext cx="5486400" cy="438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49149"/>
            <a:ext cx="2971800" cy="486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249149"/>
            <a:ext cx="2971800" cy="486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7E9473-E9B1-4275-A531-7EA72739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2571750" y="142875"/>
            <a:ext cx="6357938" cy="157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表格占位符 13"/>
          <p:cNvSpPr>
            <a:spLocks noGrp="1"/>
          </p:cNvSpPr>
          <p:nvPr>
            <p:ph type="tbl" sz="quarter" idx="10"/>
          </p:nvPr>
        </p:nvSpPr>
        <p:spPr>
          <a:xfrm>
            <a:off x="3143239" y="2714625"/>
            <a:ext cx="5572165" cy="28575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noProof="0" smtClean="0"/>
              <a:t>Вставка таблицы</a:t>
            </a:r>
            <a:endParaRPr lang="zh-CN" altLang="en-US" noProof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28596" y="428604"/>
            <a:ext cx="2500313" cy="221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noProof="0" smtClean="0"/>
              <a:t>Вставка рисунка</a:t>
            </a:r>
            <a:endParaRPr lang="zh-CN" altLang="en-US" noProof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3143240" y="1428736"/>
            <a:ext cx="5572136" cy="1143014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143250" y="500063"/>
            <a:ext cx="3714750" cy="78581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占位符 6"/>
          <p:cNvSpPr>
            <a:spLocks noGrp="1"/>
          </p:cNvSpPr>
          <p:nvPr>
            <p:ph type="dgm" sz="quarter" idx="10"/>
          </p:nvPr>
        </p:nvSpPr>
        <p:spPr>
          <a:xfrm>
            <a:off x="3071802" y="571480"/>
            <a:ext cx="5214974" cy="40719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noProof="0" smtClean="0"/>
              <a:t>Вставка рисунка SmartArt</a:t>
            </a:r>
            <a:endParaRPr lang="zh-CN" altLang="en-US" noProof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4375" y="571480"/>
            <a:ext cx="2143125" cy="400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smtClean="0"/>
              <a:t>Образец текста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071813" y="4786313"/>
            <a:ext cx="3429000" cy="785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表占位符 2"/>
          <p:cNvSpPr>
            <a:spLocks noGrp="1"/>
          </p:cNvSpPr>
          <p:nvPr>
            <p:ph type="chart" sz="quarter" idx="10"/>
          </p:nvPr>
        </p:nvSpPr>
        <p:spPr>
          <a:xfrm>
            <a:off x="1785918" y="714356"/>
            <a:ext cx="5572125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noProof="0" smtClean="0"/>
              <a:t>Вставка диаграммы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500563" y="5000625"/>
            <a:ext cx="2857500" cy="85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00063" y="1143000"/>
            <a:ext cx="8143875" cy="1428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57620" y="142875"/>
            <a:ext cx="5000630" cy="16430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5" r:id="rId2"/>
    <p:sldLayoutId id="2147483686" r:id="rId3"/>
    <p:sldLayoutId id="2147483687" r:id="rId4"/>
    <p:sldLayoutId id="2147483689" r:id="rId5"/>
    <p:sldLayoutId id="2147483690" r:id="rId6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/>
          <a:cs typeface="宋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/>
          <a:cs typeface="宋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/>
          <a:cs typeface="宋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/>
          <a:cs typeface="宋体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/>
          <a:cs typeface="宋体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/>
          <a:cs typeface="宋体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/>
          <a:cs typeface="宋体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/>
          <a:cs typeface="宋体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宋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宋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宋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宋体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jpeg"/><Relationship Id="rId7" Type="http://schemas.openxmlformats.org/officeDocument/2006/relationships/slide" Target="slide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7.png"/><Relationship Id="rId5" Type="http://schemas.openxmlformats.org/officeDocument/2006/relationships/slide" Target="slide9.xml"/><Relationship Id="rId10" Type="http://schemas.openxmlformats.org/officeDocument/2006/relationships/slide" Target="slide1.xml"/><Relationship Id="rId4" Type="http://schemas.openxmlformats.org/officeDocument/2006/relationships/slide" Target="slide5.xml"/><Relationship Id="rId9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Documents%20and%20Settings\Admin\&#1056;&#1072;&#1073;&#1086;&#1095;&#1080;&#1081;%20&#1089;&#1090;&#1086;&#1083;\&#1056;&#1072;&#1079;&#1088;&#1072;&#1073;&#1086;&#1090;&#1082;&#1072;_2012\GPS-1.mpg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3"/>
          <p:cNvSpPr>
            <a:spLocks noGrp="1"/>
          </p:cNvSpPr>
          <p:nvPr>
            <p:ph type="body" sz="quarter" idx="10"/>
          </p:nvPr>
        </p:nvSpPr>
        <p:spPr bwMode="auto">
          <a:xfrm>
            <a:off x="357158" y="0"/>
            <a:ext cx="8572500" cy="14287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eaLnBrk="1" hangingPunct="1">
              <a:buNone/>
            </a:pPr>
            <a:r>
              <a:rPr lang="ru-RU" altLang="zh-CN" sz="3600" b="1" dirty="0" smtClean="0">
                <a:solidFill>
                  <a:srgbClr val="FE0067"/>
                </a:solidFill>
                <a:latin typeface="Arial" pitchFamily="34" charset="0"/>
                <a:cs typeface="Arial" pitchFamily="34" charset="0"/>
              </a:rPr>
              <a:t>Принципы работы современных устройств навигации.</a:t>
            </a:r>
          </a:p>
          <a:p>
            <a:pPr marL="0" algn="ctr" eaLnBrk="1" hangingPunct="1">
              <a:buNone/>
            </a:pPr>
            <a:r>
              <a:rPr lang="ru-RU" sz="4000" b="1" dirty="0" smtClean="0">
                <a:solidFill>
                  <a:srgbClr val="FE0067"/>
                </a:solidFill>
                <a:ea typeface="宋体"/>
              </a:rPr>
              <a:t>Решение задачи о кратчайшем пути.</a:t>
            </a:r>
            <a:endParaRPr lang="zh-CN" altLang="en-US" sz="4000" dirty="0" smtClean="0">
              <a:solidFill>
                <a:srgbClr val="FE0067"/>
              </a:solidFill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sz="2800" dirty="0" smtClean="0"/>
          </a:p>
        </p:txBody>
      </p:sp>
      <p:sp>
        <p:nvSpPr>
          <p:cNvPr id="1027" name="矩形 4"/>
          <p:cNvSpPr>
            <a:spLocks noChangeArrowheads="1"/>
          </p:cNvSpPr>
          <p:nvPr/>
        </p:nvSpPr>
        <p:spPr bwMode="auto">
          <a:xfrm>
            <a:off x="5786438" y="3357563"/>
            <a:ext cx="3071812" cy="1323975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altLang="zh-CN" sz="2000" b="1" dirty="0">
                <a:solidFill>
                  <a:srgbClr val="00B0F0"/>
                </a:solidFill>
                <a:latin typeface="MS PGothic"/>
                <a:ea typeface="MS PGothic"/>
                <a:cs typeface="MS PGothic"/>
              </a:rPr>
              <a:t>Урок разработала учитель информатики МОБУ Лицея № 95</a:t>
            </a:r>
            <a:endParaRPr lang="zh-CN" altLang="en-US" sz="2000" b="1" dirty="0">
              <a:solidFill>
                <a:srgbClr val="00B0F0"/>
              </a:solidFill>
              <a:latin typeface="MS PGothic"/>
              <a:ea typeface="MS PGothic"/>
              <a:cs typeface="MS PGothic"/>
            </a:endParaRPr>
          </a:p>
          <a:p>
            <a:pPr algn="ctr">
              <a:defRPr/>
            </a:pPr>
            <a:r>
              <a:rPr lang="ru-RU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MS PGothic"/>
                <a:ea typeface="MS PGothic"/>
                <a:cs typeface="MS PGothic"/>
              </a:rPr>
              <a:t>Мусаева Н.Г.</a:t>
            </a:r>
          </a:p>
        </p:txBody>
      </p:sp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6500813" y="6429375"/>
            <a:ext cx="2214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Сочи, 2012 </a:t>
            </a:r>
            <a:r>
              <a:rPr lang="ru-RU" dirty="0"/>
              <a:t>г.</a:t>
            </a:r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2714612" y="6215082"/>
            <a:ext cx="571504" cy="4286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692295">
            <a:off x="1156149" y="2971360"/>
            <a:ext cx="2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Карта урока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>
            <a:hlinkClick r:id="rId2" action="ppaction://hlinksldjump"/>
          </p:cNvPr>
          <p:cNvSpPr/>
          <p:nvPr/>
        </p:nvSpPr>
        <p:spPr>
          <a:xfrm>
            <a:off x="500034" y="2357430"/>
            <a:ext cx="3643338" cy="3429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Текст 3"/>
          <p:cNvSpPr txBox="1">
            <a:spLocks noGrp="1" noChangeArrowheads="1"/>
          </p:cNvSpPr>
          <p:nvPr>
            <p:ph type="body" sz="quarter" idx="11"/>
          </p:nvPr>
        </p:nvSpPr>
        <p:spPr bwMode="auto">
          <a:xfrm>
            <a:off x="0" y="857232"/>
            <a:ext cx="6786578" cy="518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ru-RU" sz="2400" b="1" u="sng" dirty="0" smtClean="0">
                <a:ea typeface="宋体"/>
              </a:rPr>
              <a:t>Граф</a:t>
            </a:r>
            <a:r>
              <a:rPr lang="ru-RU" sz="2400" u="sng" dirty="0" smtClean="0">
                <a:ea typeface="宋体"/>
              </a:rPr>
              <a:t> </a:t>
            </a:r>
            <a:r>
              <a:rPr lang="ru-RU" sz="2400" dirty="0" smtClean="0">
                <a:ea typeface="宋体"/>
              </a:rPr>
              <a:t>– </a:t>
            </a:r>
            <a:r>
              <a:rPr lang="ru-RU" sz="2400" dirty="0" smtClean="0"/>
              <a:t>это совокупность непустого </a:t>
            </a:r>
          </a:p>
          <a:p>
            <a:pPr eaLnBrk="1" hangingPunct="1">
              <a:buNone/>
            </a:pPr>
            <a:r>
              <a:rPr lang="ru-RU" sz="2400" dirty="0" smtClean="0"/>
              <a:t>     множества </a:t>
            </a:r>
            <a:r>
              <a:rPr lang="ru-RU" sz="2400" i="1" dirty="0" smtClean="0"/>
              <a:t>вершин</a:t>
            </a:r>
            <a:r>
              <a:rPr lang="ru-RU" sz="2400" dirty="0" smtClean="0"/>
              <a:t> и множества пар </a:t>
            </a:r>
          </a:p>
          <a:p>
            <a:pPr eaLnBrk="1" hangingPunct="1">
              <a:buNone/>
            </a:pPr>
            <a:r>
              <a:rPr lang="ru-RU" sz="2400" dirty="0" smtClean="0"/>
              <a:t>     вершин (связей между вершинами).</a:t>
            </a:r>
          </a:p>
          <a:p>
            <a:pPr eaLnBrk="1" hangingPunct="1">
              <a:buNone/>
            </a:pPr>
            <a:r>
              <a:rPr lang="ru-RU" sz="2400" dirty="0" smtClean="0">
                <a:ea typeface="宋体"/>
              </a:rPr>
              <a:t>     Связи называют </a:t>
            </a:r>
            <a:r>
              <a:rPr lang="ru-RU" sz="2400" i="1" dirty="0" smtClean="0">
                <a:ea typeface="宋体"/>
              </a:rPr>
              <a:t>ребрами</a:t>
            </a:r>
            <a:r>
              <a:rPr lang="ru-RU" sz="2400" dirty="0" smtClean="0">
                <a:ea typeface="宋体"/>
              </a:rPr>
              <a:t> или </a:t>
            </a:r>
            <a:r>
              <a:rPr lang="ru-RU" sz="2400" i="1" dirty="0" smtClean="0">
                <a:ea typeface="宋体"/>
              </a:rPr>
              <a:t>дугами</a:t>
            </a:r>
            <a:r>
              <a:rPr lang="ru-RU" sz="2400" dirty="0" smtClean="0">
                <a:ea typeface="宋体"/>
              </a:rPr>
              <a:t>.</a:t>
            </a:r>
          </a:p>
          <a:p>
            <a:pPr eaLnBrk="1" hangingPunct="1"/>
            <a:r>
              <a:rPr lang="ru-RU" sz="2400" b="1" u="sng" dirty="0" smtClean="0">
                <a:ea typeface="宋体"/>
              </a:rPr>
              <a:t>Ориентированный граф  </a:t>
            </a:r>
            <a:r>
              <a:rPr lang="ru-RU" sz="2400" dirty="0" smtClean="0">
                <a:ea typeface="宋体"/>
              </a:rPr>
              <a:t>G = (V, Е) состоит</a:t>
            </a:r>
          </a:p>
          <a:p>
            <a:pPr eaLnBrk="1" hangingPunct="1">
              <a:buNone/>
            </a:pPr>
            <a:r>
              <a:rPr lang="ru-RU" sz="2400" dirty="0" smtClean="0">
                <a:ea typeface="宋体"/>
              </a:rPr>
              <a:t>     из множества вершин V и множества дуг Е. </a:t>
            </a:r>
          </a:p>
          <a:p>
            <a:pPr eaLnBrk="1" hangingPunct="1">
              <a:buNone/>
            </a:pPr>
            <a:r>
              <a:rPr lang="ru-RU" sz="2400" dirty="0" smtClean="0">
                <a:ea typeface="宋体"/>
              </a:rPr>
              <a:t>     Дуга представима в виде упорядоченной </a:t>
            </a:r>
          </a:p>
          <a:p>
            <a:pPr eaLnBrk="1" hangingPunct="1">
              <a:buNone/>
            </a:pPr>
            <a:r>
              <a:rPr lang="ru-RU" sz="2400" dirty="0" smtClean="0">
                <a:ea typeface="宋体"/>
              </a:rPr>
              <a:t>     пары вершин (</a:t>
            </a:r>
            <a:r>
              <a:rPr lang="ru-RU" sz="2400" dirty="0" err="1" smtClean="0">
                <a:ea typeface="宋体"/>
              </a:rPr>
              <a:t>v</a:t>
            </a:r>
            <a:r>
              <a:rPr lang="ru-RU" sz="2400" dirty="0" smtClean="0">
                <a:ea typeface="宋体"/>
              </a:rPr>
              <a:t>, </a:t>
            </a:r>
            <a:r>
              <a:rPr lang="ru-RU" sz="2400" dirty="0" err="1" smtClean="0">
                <a:ea typeface="宋体"/>
              </a:rPr>
              <a:t>w</a:t>
            </a:r>
            <a:r>
              <a:rPr lang="ru-RU" sz="2400" dirty="0" smtClean="0">
                <a:ea typeface="宋体"/>
              </a:rPr>
              <a:t>), где </a:t>
            </a:r>
            <a:r>
              <a:rPr lang="ru-RU" sz="2400" dirty="0" err="1" smtClean="0">
                <a:ea typeface="宋体"/>
              </a:rPr>
              <a:t>v</a:t>
            </a:r>
            <a:r>
              <a:rPr lang="ru-RU" sz="2400" dirty="0" smtClean="0">
                <a:ea typeface="宋体"/>
              </a:rPr>
              <a:t> - </a:t>
            </a:r>
            <a:r>
              <a:rPr lang="ru-RU" sz="2400" i="1" dirty="0" smtClean="0">
                <a:ea typeface="宋体"/>
              </a:rPr>
              <a:t>начало</a:t>
            </a:r>
            <a:r>
              <a:rPr lang="ru-RU" sz="2400" dirty="0" smtClean="0">
                <a:ea typeface="宋体"/>
              </a:rPr>
              <a:t>,</a:t>
            </a:r>
          </a:p>
          <a:p>
            <a:pPr eaLnBrk="1" hangingPunct="1">
              <a:buNone/>
            </a:pPr>
            <a:r>
              <a:rPr lang="ru-RU" sz="2400" dirty="0" smtClean="0">
                <a:ea typeface="宋体"/>
              </a:rPr>
              <a:t> </a:t>
            </a:r>
            <a:r>
              <a:rPr lang="ru-RU" sz="2400" dirty="0" smtClean="0">
                <a:ea typeface="宋体"/>
              </a:rPr>
              <a:t>                               </a:t>
            </a:r>
            <a:r>
              <a:rPr lang="ru-RU" sz="2400" dirty="0" smtClean="0">
                <a:ea typeface="宋体"/>
              </a:rPr>
              <a:t> </a:t>
            </a:r>
            <a:r>
              <a:rPr lang="ru-RU" sz="2400" dirty="0" err="1" smtClean="0">
                <a:ea typeface="宋体"/>
              </a:rPr>
              <a:t>w</a:t>
            </a:r>
            <a:r>
              <a:rPr lang="ru-RU" sz="2400" dirty="0" smtClean="0">
                <a:ea typeface="宋体"/>
              </a:rPr>
              <a:t> </a:t>
            </a:r>
            <a:r>
              <a:rPr lang="ru-RU" sz="2400" dirty="0" smtClean="0">
                <a:ea typeface="宋体"/>
              </a:rPr>
              <a:t>— </a:t>
            </a:r>
            <a:r>
              <a:rPr lang="ru-RU" sz="2400" i="1" dirty="0" smtClean="0">
                <a:ea typeface="宋体"/>
              </a:rPr>
              <a:t>конец</a:t>
            </a:r>
            <a:r>
              <a:rPr lang="ru-RU" sz="2400" dirty="0" smtClean="0">
                <a:ea typeface="宋体"/>
              </a:rPr>
              <a:t> </a:t>
            </a:r>
            <a:r>
              <a:rPr lang="ru-RU" sz="2400" dirty="0" smtClean="0">
                <a:ea typeface="宋体"/>
              </a:rPr>
              <a:t>дуги. </a:t>
            </a:r>
          </a:p>
          <a:p>
            <a:pPr eaLnBrk="1" hangingPunct="1">
              <a:buNone/>
            </a:pPr>
            <a:r>
              <a:rPr lang="ru-RU" sz="2400" dirty="0" smtClean="0">
                <a:ea typeface="宋体"/>
              </a:rPr>
              <a:t>			      Дугу (</a:t>
            </a:r>
            <a:r>
              <a:rPr lang="ru-RU" sz="2400" dirty="0" err="1" smtClean="0">
                <a:ea typeface="宋体"/>
              </a:rPr>
              <a:t>v</a:t>
            </a:r>
            <a:r>
              <a:rPr lang="ru-RU" sz="2400" dirty="0" smtClean="0">
                <a:ea typeface="宋体"/>
              </a:rPr>
              <a:t>, </a:t>
            </a:r>
            <a:r>
              <a:rPr lang="ru-RU" sz="2400" dirty="0" err="1" smtClean="0">
                <a:ea typeface="宋体"/>
              </a:rPr>
              <a:t>w</a:t>
            </a:r>
            <a:r>
              <a:rPr lang="ru-RU" sz="2400" dirty="0" smtClean="0">
                <a:ea typeface="宋体"/>
              </a:rPr>
              <a:t>) часто записывают</a:t>
            </a:r>
          </a:p>
          <a:p>
            <a:pPr eaLnBrk="1" hangingPunct="1">
              <a:buNone/>
            </a:pPr>
            <a:r>
              <a:rPr lang="ru-RU" sz="2400" dirty="0" smtClean="0">
                <a:ea typeface="宋体"/>
              </a:rPr>
              <a:t>			      </a:t>
            </a:r>
            <a:r>
              <a:rPr lang="ru-RU" sz="2400" dirty="0" smtClean="0">
                <a:ea typeface="宋体"/>
              </a:rPr>
              <a:t>      как  </a:t>
            </a:r>
            <a:r>
              <a:rPr lang="ru-RU" sz="2400" dirty="0" err="1" smtClean="0">
                <a:ea typeface="宋体"/>
              </a:rPr>
              <a:t>v</a:t>
            </a:r>
            <a:r>
              <a:rPr lang="ru-RU" sz="2400" dirty="0" smtClean="0">
                <a:ea typeface="宋体"/>
              </a:rPr>
              <a:t> → </a:t>
            </a:r>
            <a:r>
              <a:rPr lang="ru-RU" sz="2400" dirty="0" err="1" smtClean="0">
                <a:ea typeface="宋体"/>
              </a:rPr>
              <a:t>w</a:t>
            </a:r>
            <a:r>
              <a:rPr lang="ru-RU" sz="2400" dirty="0" smtClean="0">
                <a:ea typeface="宋体"/>
              </a:rPr>
              <a:t>.</a:t>
            </a:r>
          </a:p>
          <a:p>
            <a:pPr eaLnBrk="1" hangingPunct="1"/>
            <a:endParaRPr lang="ru-RU" sz="1600" dirty="0" smtClean="0">
              <a:ea typeface="宋体"/>
            </a:endParaRPr>
          </a:p>
        </p:txBody>
      </p:sp>
      <p:grpSp>
        <p:nvGrpSpPr>
          <p:cNvPr id="10243" name="Группа 29"/>
          <p:cNvGrpSpPr>
            <a:grpSpLocks/>
          </p:cNvGrpSpPr>
          <p:nvPr/>
        </p:nvGrpSpPr>
        <p:grpSpPr bwMode="auto">
          <a:xfrm>
            <a:off x="6286512" y="1142984"/>
            <a:ext cx="2143125" cy="1714500"/>
            <a:chOff x="6500826" y="1571612"/>
            <a:chExt cx="2143140" cy="1714512"/>
          </a:xfrm>
        </p:grpSpPr>
        <p:sp>
          <p:nvSpPr>
            <p:cNvPr id="6" name="Блок-схема: узел 5"/>
            <p:cNvSpPr/>
            <p:nvPr/>
          </p:nvSpPr>
          <p:spPr>
            <a:xfrm>
              <a:off x="6500826" y="1571612"/>
              <a:ext cx="500065" cy="50006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1</a:t>
              </a:r>
            </a:p>
          </p:txBody>
        </p:sp>
        <p:sp>
          <p:nvSpPr>
            <p:cNvPr id="7" name="Блок-схема: узел 6"/>
            <p:cNvSpPr/>
            <p:nvPr/>
          </p:nvSpPr>
          <p:spPr>
            <a:xfrm>
              <a:off x="8143899" y="1571612"/>
              <a:ext cx="500067" cy="50006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3</a:t>
              </a:r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8143899" y="2786059"/>
              <a:ext cx="500067" cy="50006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4</a:t>
              </a:r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6500826" y="2786059"/>
              <a:ext cx="500065" cy="50006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2</a:t>
              </a:r>
            </a:p>
          </p:txBody>
        </p:sp>
        <p:cxnSp>
          <p:nvCxnSpPr>
            <p:cNvPr id="10" name="Прямая со стрелкой 9"/>
            <p:cNvCxnSpPr>
              <a:stCxn id="6" idx="6"/>
              <a:endCxn id="7" idx="2"/>
            </p:cNvCxnSpPr>
            <p:nvPr/>
          </p:nvCxnSpPr>
          <p:spPr>
            <a:xfrm>
              <a:off x="7000891" y="1822439"/>
              <a:ext cx="1143008" cy="1588"/>
            </a:xfrm>
            <a:prstGeom prst="straightConnector1">
              <a:avLst/>
            </a:prstGeom>
            <a:ln w="412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7000891" y="3071811"/>
              <a:ext cx="1143008" cy="1587"/>
            </a:xfrm>
            <a:prstGeom prst="straightConnector1">
              <a:avLst/>
            </a:prstGeom>
            <a:ln w="412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9" idx="0"/>
              <a:endCxn id="6" idx="4"/>
            </p:cNvCxnSpPr>
            <p:nvPr/>
          </p:nvCxnSpPr>
          <p:spPr>
            <a:xfrm rot="5400000" flipH="1" flipV="1">
              <a:off x="6393668" y="2429662"/>
              <a:ext cx="714380" cy="1588"/>
            </a:xfrm>
            <a:prstGeom prst="straightConnector1">
              <a:avLst/>
            </a:prstGeom>
            <a:ln w="412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rot="5400000" flipH="1" flipV="1">
              <a:off x="8073255" y="2428075"/>
              <a:ext cx="714380" cy="1588"/>
            </a:xfrm>
            <a:prstGeom prst="straightConnector1">
              <a:avLst/>
            </a:prstGeom>
            <a:ln w="412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9" idx="7"/>
              <a:endCxn id="7" idx="3"/>
            </p:cNvCxnSpPr>
            <p:nvPr/>
          </p:nvCxnSpPr>
          <p:spPr>
            <a:xfrm rot="5400000" flipH="1" flipV="1">
              <a:off x="7142179" y="1784339"/>
              <a:ext cx="860431" cy="1289059"/>
            </a:xfrm>
            <a:prstGeom prst="straightConnector1">
              <a:avLst/>
            </a:prstGeom>
            <a:ln w="412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4" name="Группа 18"/>
          <p:cNvGrpSpPr>
            <a:grpSpLocks/>
          </p:cNvGrpSpPr>
          <p:nvPr/>
        </p:nvGrpSpPr>
        <p:grpSpPr bwMode="auto">
          <a:xfrm>
            <a:off x="6429375" y="3643313"/>
            <a:ext cx="2143125" cy="1714500"/>
            <a:chOff x="6429388" y="2143116"/>
            <a:chExt cx="2143140" cy="1714512"/>
          </a:xfrm>
        </p:grpSpPr>
        <p:sp>
          <p:nvSpPr>
            <p:cNvPr id="16" name="Блок-схема: узел 15"/>
            <p:cNvSpPr/>
            <p:nvPr/>
          </p:nvSpPr>
          <p:spPr>
            <a:xfrm>
              <a:off x="6429388" y="2143116"/>
              <a:ext cx="500067" cy="50006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1</a:t>
              </a:r>
            </a:p>
          </p:txBody>
        </p:sp>
        <p:sp>
          <p:nvSpPr>
            <p:cNvPr id="17" name="Блок-схема: узел 16"/>
            <p:cNvSpPr/>
            <p:nvPr/>
          </p:nvSpPr>
          <p:spPr>
            <a:xfrm>
              <a:off x="8072463" y="2143116"/>
              <a:ext cx="500065" cy="50006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3</a:t>
              </a:r>
            </a:p>
          </p:txBody>
        </p:sp>
        <p:sp>
          <p:nvSpPr>
            <p:cNvPr id="18" name="Блок-схема: узел 17"/>
            <p:cNvSpPr/>
            <p:nvPr/>
          </p:nvSpPr>
          <p:spPr>
            <a:xfrm>
              <a:off x="8072463" y="3357561"/>
              <a:ext cx="500065" cy="50006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4</a:t>
              </a:r>
            </a:p>
          </p:txBody>
        </p:sp>
        <p:sp>
          <p:nvSpPr>
            <p:cNvPr id="19" name="Блок-схема: узел 18"/>
            <p:cNvSpPr/>
            <p:nvPr/>
          </p:nvSpPr>
          <p:spPr>
            <a:xfrm>
              <a:off x="6429388" y="3357561"/>
              <a:ext cx="500067" cy="50006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2</a:t>
              </a:r>
            </a:p>
          </p:txBody>
        </p:sp>
        <p:cxnSp>
          <p:nvCxnSpPr>
            <p:cNvPr id="20" name="Прямая со стрелкой 19"/>
            <p:cNvCxnSpPr>
              <a:stCxn id="16" idx="6"/>
              <a:endCxn id="17" idx="2"/>
            </p:cNvCxnSpPr>
            <p:nvPr/>
          </p:nvCxnSpPr>
          <p:spPr>
            <a:xfrm>
              <a:off x="6929455" y="2393943"/>
              <a:ext cx="1143008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6929455" y="3643313"/>
              <a:ext cx="114300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9" idx="0"/>
              <a:endCxn id="16" idx="4"/>
            </p:cNvCxnSpPr>
            <p:nvPr/>
          </p:nvCxnSpPr>
          <p:spPr>
            <a:xfrm rot="5400000" flipH="1" flipV="1">
              <a:off x="6322231" y="3001166"/>
              <a:ext cx="71438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rot="5400000" flipH="1" flipV="1">
              <a:off x="8001818" y="2999578"/>
              <a:ext cx="714380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9" idx="7"/>
              <a:endCxn id="17" idx="3"/>
            </p:cNvCxnSpPr>
            <p:nvPr/>
          </p:nvCxnSpPr>
          <p:spPr>
            <a:xfrm rot="5400000" flipH="1" flipV="1">
              <a:off x="7070742" y="2355842"/>
              <a:ext cx="860431" cy="1289059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5720" y="77908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Запомни определения: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7" name="Стрелка вниз 26"/>
          <p:cNvSpPr/>
          <p:nvPr/>
        </p:nvSpPr>
        <p:spPr>
          <a:xfrm>
            <a:off x="6286512" y="642918"/>
            <a:ext cx="428628" cy="500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>
            <a:off x="8001024" y="642918"/>
            <a:ext cx="428628" cy="500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000760" y="214290"/>
            <a:ext cx="2643206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Вершины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0" name="Стрелка вправо 29"/>
          <p:cNvSpPr/>
          <p:nvPr/>
        </p:nvSpPr>
        <p:spPr>
          <a:xfrm rot="2905408">
            <a:off x="5984274" y="1650568"/>
            <a:ext cx="598083" cy="4286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низ 30"/>
          <p:cNvSpPr/>
          <p:nvPr/>
        </p:nvSpPr>
        <p:spPr>
          <a:xfrm rot="19160680">
            <a:off x="7010286" y="775907"/>
            <a:ext cx="428628" cy="6534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 rot="19375960">
            <a:off x="5368490" y="681044"/>
            <a:ext cx="2025271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Рёбра</a:t>
            </a:r>
            <a:endParaRPr lang="ru-RU" sz="2400" b="1" dirty="0"/>
          </a:p>
        </p:txBody>
      </p:sp>
      <p:sp>
        <p:nvSpPr>
          <p:cNvPr id="33" name="Багетная рамка 32"/>
          <p:cNvSpPr/>
          <p:nvPr/>
        </p:nvSpPr>
        <p:spPr>
          <a:xfrm>
            <a:off x="6500826" y="5715016"/>
            <a:ext cx="2071702" cy="5715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000760" y="357166"/>
            <a:ext cx="2643206" cy="7858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Неориентированный граф</a:t>
            </a:r>
            <a:endParaRPr lang="ru-RU" sz="2000" b="1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43636" y="2857496"/>
            <a:ext cx="2643206" cy="7858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Ориентированный граф</a:t>
            </a:r>
            <a:endParaRPr lang="ru-RU" sz="2000" b="1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357950" y="2571744"/>
            <a:ext cx="2286016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Дуга (1,3)</a:t>
            </a:r>
            <a:endParaRPr lang="ru-RU" sz="2800" b="1" dirty="0"/>
          </a:p>
        </p:txBody>
      </p:sp>
      <p:sp>
        <p:nvSpPr>
          <p:cNvPr id="38" name="Стрелка вниз 37"/>
          <p:cNvSpPr/>
          <p:nvPr/>
        </p:nvSpPr>
        <p:spPr>
          <a:xfrm>
            <a:off x="7143768" y="3286124"/>
            <a:ext cx="571504" cy="5715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072198" y="2285992"/>
            <a:ext cx="2071702" cy="9286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Начало дуги</a:t>
            </a:r>
          </a:p>
          <a:p>
            <a:pPr algn="ctr"/>
            <a:r>
              <a:rPr lang="ru-RU" sz="2400" b="1" dirty="0" smtClean="0"/>
              <a:t>(1,3)</a:t>
            </a:r>
            <a:endParaRPr lang="ru-RU" sz="2400" b="1" dirty="0"/>
          </a:p>
        </p:txBody>
      </p:sp>
      <p:sp>
        <p:nvSpPr>
          <p:cNvPr id="40" name="Стрелка вниз 39"/>
          <p:cNvSpPr/>
          <p:nvPr/>
        </p:nvSpPr>
        <p:spPr>
          <a:xfrm>
            <a:off x="6429388" y="3214686"/>
            <a:ext cx="500066" cy="4286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7072330" y="2285992"/>
            <a:ext cx="1857388" cy="9286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Конец дуги (1,3)</a:t>
            </a:r>
            <a:endParaRPr lang="ru-RU" sz="2400" b="1" dirty="0"/>
          </a:p>
        </p:txBody>
      </p:sp>
      <p:sp>
        <p:nvSpPr>
          <p:cNvPr id="42" name="Стрелка вниз 41"/>
          <p:cNvSpPr/>
          <p:nvPr/>
        </p:nvSpPr>
        <p:spPr>
          <a:xfrm>
            <a:off x="8072462" y="3214686"/>
            <a:ext cx="500066" cy="4286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4" name="Прямоугольник 43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Управляющая кнопка: далее 44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Управляющая кнопка: назад 45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Управляющая кнопка: в начало 46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Управляющая кнопка: в конец 47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Управляющая кнопка: домой 48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100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1" dur="100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100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6" dur="100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0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10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9" dur="10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10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3" dur="100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4" dur="100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100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5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500"/>
                            </p:stCondLst>
                            <p:childTnLst>
                              <p:par>
                                <p:cTn id="93" presetID="27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4" dur="100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5" dur="100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100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100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13" dur="100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100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350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0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1" dur="150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32" dur="150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50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50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1" animBg="1"/>
      <p:bldP spid="30" grpId="3" animBg="1"/>
      <p:bldP spid="30" grpId="4" animBg="1"/>
      <p:bldP spid="31" grpId="2" animBg="1"/>
      <p:bldP spid="31" grpId="3" animBg="1"/>
      <p:bldP spid="32" grpId="1" animBg="1"/>
      <p:bldP spid="32" grpId="2" animBg="1"/>
      <p:bldP spid="33" grpId="0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 animBg="1"/>
      <p:bldP spid="40" grpId="1" animBg="1"/>
      <p:bldP spid="40" grpId="2" animBg="1"/>
      <p:bldP spid="41" grpId="0" animBg="1"/>
      <p:bldP spid="41" grpId="1" animBg="1"/>
      <p:bldP spid="42" grpId="0" animBg="1"/>
      <p:bldP spid="42" grpId="1" animBg="1"/>
      <p:bldP spid="4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Горизонтальный свиток 7"/>
          <p:cNvSpPr/>
          <p:nvPr/>
        </p:nvSpPr>
        <p:spPr>
          <a:xfrm>
            <a:off x="214282" y="642918"/>
            <a:ext cx="5572164" cy="1500198"/>
          </a:xfrm>
          <a:prstGeom prst="horizontalScroll">
            <a:avLst/>
          </a:prstGeom>
          <a:gradFill>
            <a:gsLst>
              <a:gs pos="0">
                <a:srgbClr val="E6DCAC"/>
              </a:gs>
              <a:gs pos="57000">
                <a:srgbClr val="E6DCAC">
                  <a:alpha val="26000"/>
                </a:srgb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 dirty="0" smtClean="0">
              <a:solidFill>
                <a:srgbClr val="7030A0"/>
              </a:solidFill>
            </a:endParaRPr>
          </a:p>
          <a:p>
            <a:pPr algn="ctr"/>
            <a:r>
              <a:rPr lang="ru-RU" i="1" dirty="0" smtClean="0">
                <a:solidFill>
                  <a:srgbClr val="002060"/>
                </a:solidFill>
              </a:rPr>
              <a:t>алгоритм на графах, изобретённый нидерландским ученым </a:t>
            </a:r>
            <a:r>
              <a:rPr lang="ru-RU" i="1" dirty="0" err="1" smtClean="0">
                <a:solidFill>
                  <a:srgbClr val="002060"/>
                </a:solidFill>
              </a:rPr>
              <a:t>Эдсгером</a:t>
            </a:r>
            <a:r>
              <a:rPr lang="ru-RU" i="1" dirty="0" smtClean="0">
                <a:solidFill>
                  <a:srgbClr val="002060"/>
                </a:solidFill>
              </a:rPr>
              <a:t> </a:t>
            </a:r>
            <a:r>
              <a:rPr lang="ru-RU" i="1" dirty="0" err="1" smtClean="0">
                <a:solidFill>
                  <a:srgbClr val="002060"/>
                </a:solidFill>
              </a:rPr>
              <a:t>Вибе</a:t>
            </a:r>
            <a:r>
              <a:rPr lang="ru-RU" i="1" dirty="0" smtClean="0">
                <a:solidFill>
                  <a:srgbClr val="002060"/>
                </a:solidFill>
              </a:rPr>
              <a:t> </a:t>
            </a:r>
            <a:r>
              <a:rPr lang="ru-RU" i="1" dirty="0" err="1" smtClean="0">
                <a:solidFill>
                  <a:srgbClr val="002060"/>
                </a:solidFill>
              </a:rPr>
              <a:t>Дейкстрой</a:t>
            </a:r>
            <a:r>
              <a:rPr lang="ru-RU" i="1" dirty="0" smtClean="0">
                <a:solidFill>
                  <a:srgbClr val="002060"/>
                </a:solidFill>
              </a:rPr>
              <a:t> в 1959 году. Находит кратчайшее расстояние от одной из вершин графа до всех остальных. </a:t>
            </a:r>
          </a:p>
          <a:p>
            <a:pPr algn="ctr"/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428860" y="2143116"/>
            <a:ext cx="6357982" cy="3998924"/>
          </a:xfrm>
          <a:prstGeom prst="roundRect">
            <a:avLst>
              <a:gd name="adj" fmla="val 6578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smtClean="0"/>
              <a:t>	Каждой </a:t>
            </a:r>
            <a:r>
              <a:rPr lang="ru-RU" sz="2800" dirty="0"/>
              <a:t>вершине из </a:t>
            </a:r>
            <a:r>
              <a:rPr lang="ru-RU" sz="2800" dirty="0" smtClean="0"/>
              <a:t> множества </a:t>
            </a:r>
            <a:r>
              <a:rPr lang="ru-RU" sz="2800" i="1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сопоставим метку — минимальное известное расстояние от этой вершины до </a:t>
            </a:r>
            <a:r>
              <a:rPr lang="ru-RU" sz="2800" dirty="0" smtClean="0"/>
              <a:t>вершины</a:t>
            </a:r>
            <a:r>
              <a:rPr lang="ru-RU" sz="2800" i="1" dirty="0" smtClean="0"/>
              <a:t> а</a:t>
            </a:r>
            <a:r>
              <a:rPr lang="ru-RU" sz="2800" dirty="0" smtClean="0"/>
              <a:t>. </a:t>
            </a:r>
            <a:r>
              <a:rPr lang="ru-RU" sz="2800" dirty="0"/>
              <a:t>Алгоритм работает пошагово — на каждом шаге он «посещает» одну вершину и пытается уменьшать метки. Работа алгоритма завершается, когда все вершины посещены.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742" y="0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Алгоритм </a:t>
            </a:r>
            <a:r>
              <a:rPr lang="ru-RU" sz="4000" b="1" spc="50" dirty="0" err="1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Дейкстры</a:t>
            </a: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: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 descr="Dijkstra_Animati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0"/>
            <a:ext cx="2695575" cy="2114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>
            <a:hlinkClick r:id="rId3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алее 9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в начало 11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конец 12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омой 13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28596" y="1000108"/>
            <a:ext cx="8072494" cy="1857388"/>
          </a:xfrm>
        </p:spPr>
        <p:txBody>
          <a:bodyPr/>
          <a:lstStyle/>
          <a:p>
            <a:pPr lvl="1" algn="just">
              <a:buNone/>
            </a:pPr>
            <a:r>
              <a:rPr lang="ru-RU" sz="2400" dirty="0" smtClean="0"/>
              <a:t>+</a:t>
            </a:r>
            <a:r>
              <a:rPr lang="ru-RU" sz="2000" dirty="0" smtClean="0"/>
              <a:t>   Алгоритм </a:t>
            </a:r>
            <a:r>
              <a:rPr lang="ru-RU" sz="2000" dirty="0" err="1" smtClean="0"/>
              <a:t>Дейкстры</a:t>
            </a:r>
            <a:r>
              <a:rPr lang="ru-RU" sz="2000" dirty="0" smtClean="0"/>
              <a:t> используется для определения оптимального пути между двумя графами на карте. Навигатор, при введении начальной и конечной точки маршрута изучает расположение и длины граф, реорганизует все графы воедино и пытается определить все объекты, которые наиболее приближены к точке назначения. </a:t>
            </a:r>
          </a:p>
          <a:p>
            <a:pPr lvl="1" algn="just"/>
            <a:r>
              <a:rPr lang="ru-RU" sz="2000" dirty="0" smtClean="0"/>
              <a:t>     </a:t>
            </a:r>
            <a:r>
              <a:rPr lang="ru-RU" sz="2000" dirty="0" smtClean="0"/>
              <a:t>Единственный минус </a:t>
            </a:r>
            <a:r>
              <a:rPr lang="ru-RU" sz="2000" dirty="0" smtClean="0"/>
              <a:t>такого алгоритма состоит в том, что он не учитывает важности того или иного объекта, он считает, что все точки интереса одинаково важны, а ведь на самом деле, чем ближе объект к цели, тем он важнее или то, что по грунтовой дороге ехать труднее, чем по асфальтной трассе.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428596" y="4786322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в начало 8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конец 9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омой 10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57224" y="214290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Алгоритм </a:t>
            </a:r>
            <a:r>
              <a:rPr lang="ru-RU" sz="4000" b="1" spc="50" dirty="0" err="1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Дейкстры</a:t>
            </a: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: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7072" y="2357430"/>
            <a:ext cx="6046928" cy="450057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Скругленный прямоугольник 2"/>
          <p:cNvSpPr/>
          <p:nvPr/>
        </p:nvSpPr>
        <p:spPr>
          <a:xfrm>
            <a:off x="0" y="428604"/>
            <a:ext cx="6215106" cy="3100384"/>
          </a:xfrm>
          <a:prstGeom prst="roundRect">
            <a:avLst>
              <a:gd name="adj" fmla="val 6578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smtClean="0"/>
              <a:t>	Дана </a:t>
            </a:r>
            <a:r>
              <a:rPr lang="ru-RU" sz="2800" dirty="0"/>
              <a:t>сеть автомобильных </a:t>
            </a:r>
            <a:r>
              <a:rPr lang="ru-RU" sz="2800" dirty="0" smtClean="0"/>
              <a:t>дорог</a:t>
            </a:r>
            <a:r>
              <a:rPr lang="ru-RU" sz="2800" dirty="0"/>
              <a:t> </a:t>
            </a:r>
            <a:r>
              <a:rPr lang="ru-RU" sz="2800" dirty="0" smtClean="0"/>
              <a:t>центрального района города Сочи. Необходимо найти </a:t>
            </a:r>
            <a:r>
              <a:rPr lang="ru-RU" sz="2800" dirty="0"/>
              <a:t>кратчайшие пути от </a:t>
            </a:r>
            <a:r>
              <a:rPr lang="ru-RU" sz="2800" dirty="0" smtClean="0"/>
              <a:t>въезда в город ( со стороны Туапсе) до выезда (на Адлер), чтобы быстрее добраться до Красной поляны.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0298" y="0"/>
            <a:ext cx="4714908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Постановка задачи: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6072198" y="5072074"/>
            <a:ext cx="1214446" cy="114300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>
            <a:hlinkClick r:id="rId3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hlinkClick r:id="rId3" action="ppaction://hlinksldjump"/>
          </p:cNvPr>
          <p:cNvSpPr/>
          <p:nvPr/>
        </p:nvSpPr>
        <p:spPr>
          <a:xfrm>
            <a:off x="357158" y="4786322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в начало 13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в конец 14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Управляющая кнопка: домой 15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Текст 2"/>
          <p:cNvSpPr>
            <a:spLocks noGrp="1"/>
          </p:cNvSpPr>
          <p:nvPr>
            <p:ph type="body" sz="quarter" idx="11"/>
          </p:nvPr>
        </p:nvSpPr>
        <p:spPr bwMode="auto">
          <a:xfrm>
            <a:off x="1071538" y="0"/>
            <a:ext cx="7786742" cy="121441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ru-RU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/>
              </a:rPr>
              <a:t>Информационная модель задачи: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785794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Представим сеть дорог в виде графа, </a:t>
            </a:r>
          </a:p>
          <a:p>
            <a:r>
              <a:rPr lang="ru-RU" sz="2000" i="1" dirty="0" smtClean="0"/>
              <a:t>вершины – пересечения дорог, длина дуги – длина </a:t>
            </a:r>
            <a:r>
              <a:rPr lang="ru-RU" sz="2000" i="1" dirty="0" smtClean="0"/>
              <a:t>дороги (</a:t>
            </a:r>
            <a:r>
              <a:rPr lang="ru-RU" sz="2000" i="1" dirty="0" smtClean="0"/>
              <a:t>км). </a:t>
            </a:r>
            <a:endParaRPr lang="ru-RU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429092" y="5143512"/>
            <a:ext cx="4714908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Пренебрегаем наличием мостов.</a:t>
            </a:r>
          </a:p>
          <a:p>
            <a:r>
              <a:rPr lang="ru-RU" dirty="0" smtClean="0"/>
              <a:t>Возможна погрешность при измерении и схематичном представлении дорог.</a:t>
            </a:r>
            <a:endParaRPr lang="ru-RU"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214282" y="1702346"/>
            <a:ext cx="8734985" cy="3025465"/>
            <a:chOff x="214282" y="1702346"/>
            <a:chExt cx="8734985" cy="3025465"/>
          </a:xfrm>
        </p:grpSpPr>
        <p:sp>
          <p:nvSpPr>
            <p:cNvPr id="6" name="Блок-схема: узел 5"/>
            <p:cNvSpPr/>
            <p:nvPr/>
          </p:nvSpPr>
          <p:spPr>
            <a:xfrm>
              <a:off x="357158" y="2786058"/>
              <a:ext cx="714380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1</a:t>
              </a:r>
              <a:endParaRPr lang="ru-RU" sz="3200" dirty="0"/>
            </a:p>
          </p:txBody>
        </p:sp>
        <p:cxnSp>
          <p:nvCxnSpPr>
            <p:cNvPr id="8" name="Прямая со стрелкой 7"/>
            <p:cNvCxnSpPr>
              <a:stCxn id="6" idx="7"/>
            </p:cNvCxnSpPr>
            <p:nvPr/>
          </p:nvCxnSpPr>
          <p:spPr>
            <a:xfrm rot="5400000" flipH="1" flipV="1">
              <a:off x="1329340" y="2066448"/>
              <a:ext cx="451347" cy="1176189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5"/>
              <a:endCxn id="14" idx="2"/>
            </p:cNvCxnSpPr>
            <p:nvPr/>
          </p:nvCxnSpPr>
          <p:spPr>
            <a:xfrm rot="16200000" flipH="1">
              <a:off x="1490075" y="2811686"/>
              <a:ext cx="915694" cy="1962007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узел 12"/>
            <p:cNvSpPr/>
            <p:nvPr/>
          </p:nvSpPr>
          <p:spPr>
            <a:xfrm>
              <a:off x="2071670" y="2071678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2</a:t>
              </a:r>
              <a:endParaRPr lang="ru-RU" sz="3200" dirty="0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2928926" y="3929066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3</a:t>
              </a:r>
              <a:endParaRPr lang="ru-RU" sz="3200" dirty="0"/>
            </a:p>
          </p:txBody>
        </p:sp>
        <p:cxnSp>
          <p:nvCxnSpPr>
            <p:cNvPr id="16" name="Прямая со стрелкой 15"/>
            <p:cNvCxnSpPr>
              <a:stCxn id="13" idx="6"/>
              <a:endCxn id="20" idx="2"/>
            </p:cNvCxnSpPr>
            <p:nvPr/>
          </p:nvCxnSpPr>
          <p:spPr>
            <a:xfrm>
              <a:off x="2714612" y="2393149"/>
              <a:ext cx="1428760" cy="71438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V="1">
              <a:off x="3571868" y="3714752"/>
              <a:ext cx="1214446" cy="428628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Блок-схема: узел 19"/>
            <p:cNvSpPr/>
            <p:nvPr/>
          </p:nvSpPr>
          <p:spPr>
            <a:xfrm>
              <a:off x="4143372" y="2143116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4</a:t>
              </a:r>
              <a:endParaRPr lang="ru-RU" sz="3200" dirty="0"/>
            </a:p>
          </p:txBody>
        </p:sp>
        <p:sp>
          <p:nvSpPr>
            <p:cNvPr id="22" name="Блок-схема: узел 21"/>
            <p:cNvSpPr/>
            <p:nvPr/>
          </p:nvSpPr>
          <p:spPr>
            <a:xfrm>
              <a:off x="4714876" y="3357562"/>
              <a:ext cx="571504" cy="5715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5</a:t>
              </a:r>
              <a:endParaRPr lang="ru-RU" sz="3200" dirty="0"/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 rot="16200000" flipH="1">
              <a:off x="4464844" y="2893215"/>
              <a:ext cx="642942" cy="285753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14" idx="5"/>
            </p:cNvCxnSpPr>
            <p:nvPr/>
          </p:nvCxnSpPr>
          <p:spPr>
            <a:xfrm rot="5400000" flipH="1" flipV="1">
              <a:off x="4643437" y="2834777"/>
              <a:ext cx="477347" cy="2808801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Блок-схема: узел 55"/>
            <p:cNvSpPr/>
            <p:nvPr/>
          </p:nvSpPr>
          <p:spPr>
            <a:xfrm>
              <a:off x="6072198" y="3357562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6</a:t>
              </a:r>
              <a:endParaRPr lang="ru-RU" sz="3200" dirty="0"/>
            </a:p>
          </p:txBody>
        </p:sp>
        <p:sp>
          <p:nvSpPr>
            <p:cNvPr id="57" name="Блок-схема: узел 56"/>
            <p:cNvSpPr/>
            <p:nvPr/>
          </p:nvSpPr>
          <p:spPr>
            <a:xfrm>
              <a:off x="7358082" y="3357562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7</a:t>
              </a:r>
              <a:endParaRPr lang="ru-RU" sz="3200" dirty="0"/>
            </a:p>
          </p:txBody>
        </p:sp>
        <p:sp>
          <p:nvSpPr>
            <p:cNvPr id="58" name="Блок-схема: узел 57"/>
            <p:cNvSpPr/>
            <p:nvPr/>
          </p:nvSpPr>
          <p:spPr>
            <a:xfrm>
              <a:off x="8286776" y="2500306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8</a:t>
              </a:r>
              <a:endParaRPr lang="ru-RU" sz="3200" dirty="0"/>
            </a:p>
          </p:txBody>
        </p:sp>
        <p:cxnSp>
          <p:nvCxnSpPr>
            <p:cNvPr id="60" name="Прямая со стрелкой 59"/>
            <p:cNvCxnSpPr>
              <a:stCxn id="56" idx="5"/>
              <a:endCxn id="57" idx="2"/>
            </p:cNvCxnSpPr>
            <p:nvPr/>
          </p:nvCxnSpPr>
          <p:spPr>
            <a:xfrm rot="5400000" flipH="1" flipV="1">
              <a:off x="6875875" y="3424140"/>
              <a:ext cx="227314" cy="737099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stCxn id="57" idx="7"/>
              <a:endCxn id="58" idx="3"/>
            </p:cNvCxnSpPr>
            <p:nvPr/>
          </p:nvCxnSpPr>
          <p:spPr>
            <a:xfrm rot="5400000" flipH="1" flipV="1">
              <a:off x="7942586" y="3013372"/>
              <a:ext cx="402628" cy="474066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>
              <a:off x="4714876" y="2571744"/>
              <a:ext cx="1571636" cy="785818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22" idx="6"/>
              <a:endCxn id="56" idx="2"/>
            </p:cNvCxnSpPr>
            <p:nvPr/>
          </p:nvCxnSpPr>
          <p:spPr>
            <a:xfrm>
              <a:off x="5286380" y="3643314"/>
              <a:ext cx="785818" cy="35719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Полилиния 68"/>
            <p:cNvSpPr/>
            <p:nvPr/>
          </p:nvSpPr>
          <p:spPr>
            <a:xfrm>
              <a:off x="2643174" y="1785926"/>
              <a:ext cx="5827726" cy="754075"/>
            </a:xfrm>
            <a:custGeom>
              <a:avLst/>
              <a:gdLst>
                <a:gd name="connsiteX0" fmla="*/ 0 w 3733800"/>
                <a:gd name="connsiteY0" fmla="*/ 175683 h 391583"/>
                <a:gd name="connsiteX1" fmla="*/ 2082800 w 3733800"/>
                <a:gd name="connsiteY1" fmla="*/ 35983 h 391583"/>
                <a:gd name="connsiteX2" fmla="*/ 3733800 w 3733800"/>
                <a:gd name="connsiteY2" fmla="*/ 391583 h 391583"/>
                <a:gd name="connsiteX3" fmla="*/ 3733800 w 3733800"/>
                <a:gd name="connsiteY3" fmla="*/ 391583 h 3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800" h="391583">
                  <a:moveTo>
                    <a:pt x="0" y="175683"/>
                  </a:moveTo>
                  <a:cubicBezTo>
                    <a:pt x="730250" y="87841"/>
                    <a:pt x="1460500" y="0"/>
                    <a:pt x="2082800" y="35983"/>
                  </a:cubicBezTo>
                  <a:cubicBezTo>
                    <a:pt x="2705100" y="71966"/>
                    <a:pt x="3733800" y="391583"/>
                    <a:pt x="3733800" y="391583"/>
                  </a:cubicBezTo>
                  <a:lnTo>
                    <a:pt x="3733800" y="391583"/>
                  </a:lnTo>
                </a:path>
              </a:pathLst>
            </a:cu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олилиния 70"/>
            <p:cNvSpPr/>
            <p:nvPr/>
          </p:nvSpPr>
          <p:spPr>
            <a:xfrm>
              <a:off x="3428992" y="3136900"/>
              <a:ext cx="5520275" cy="1363670"/>
            </a:xfrm>
            <a:custGeom>
              <a:avLst/>
              <a:gdLst>
                <a:gd name="connsiteX0" fmla="*/ 5308600 w 5659967"/>
                <a:gd name="connsiteY0" fmla="*/ 0 h 1384300"/>
                <a:gd name="connsiteX1" fmla="*/ 4775200 w 5659967"/>
                <a:gd name="connsiteY1" fmla="*/ 1054100 h 1384300"/>
                <a:gd name="connsiteX2" fmla="*/ 0 w 5659967"/>
                <a:gd name="connsiteY2" fmla="*/ 1384300 h 1384300"/>
                <a:gd name="connsiteX3" fmla="*/ 0 w 5659967"/>
                <a:gd name="connsiteY3" fmla="*/ 138430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9967" h="1384300">
                  <a:moveTo>
                    <a:pt x="5308600" y="0"/>
                  </a:moveTo>
                  <a:cubicBezTo>
                    <a:pt x="5484283" y="411691"/>
                    <a:pt x="5659967" y="823383"/>
                    <a:pt x="4775200" y="1054100"/>
                  </a:cubicBezTo>
                  <a:cubicBezTo>
                    <a:pt x="3890433" y="1284817"/>
                    <a:pt x="0" y="1384300"/>
                    <a:pt x="0" y="1384300"/>
                  </a:cubicBezTo>
                  <a:lnTo>
                    <a:pt x="0" y="1384300"/>
                  </a:lnTo>
                </a:path>
              </a:pathLst>
            </a:custGeom>
            <a:ln w="38100" cap="sq">
              <a:solidFill>
                <a:srgbClr val="FFC000"/>
              </a:solidFill>
              <a:prstDash val="solid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2910" y="228599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Донская</a:t>
              </a:r>
              <a:endParaRPr lang="ru-RU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4282" y="3643314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Виноградная</a:t>
              </a:r>
              <a:endParaRPr lang="ru-RU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14480" y="292893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Гагарина</a:t>
              </a:r>
              <a:endParaRPr lang="ru-RU" dirty="0"/>
            </a:p>
          </p:txBody>
        </p:sp>
        <p:cxnSp>
          <p:nvCxnSpPr>
            <p:cNvPr id="78" name="Прямая со стрелкой 77"/>
            <p:cNvCxnSpPr>
              <a:stCxn id="13" idx="5"/>
              <a:endCxn id="14" idx="0"/>
            </p:cNvCxnSpPr>
            <p:nvPr/>
          </p:nvCxnSpPr>
          <p:spPr>
            <a:xfrm rot="16200000" flipH="1">
              <a:off x="2281125" y="2959793"/>
              <a:ext cx="1308603" cy="629942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715140" y="170234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Транспортная</a:t>
              </a:r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57554" y="278605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Конституции</a:t>
              </a:r>
              <a:endParaRPr lang="ru-RU" dirty="0"/>
            </a:p>
          </p:txBody>
        </p:sp>
        <p:sp>
          <p:nvSpPr>
            <p:cNvPr id="85" name="TextBox 84"/>
            <p:cNvSpPr txBox="1"/>
            <p:nvPr/>
          </p:nvSpPr>
          <p:spPr>
            <a:xfrm rot="20518452">
              <a:off x="3377882" y="357187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Московская</a:t>
              </a:r>
              <a:endParaRPr lang="ru-RU" dirty="0"/>
            </a:p>
          </p:txBody>
        </p:sp>
        <p:sp>
          <p:nvSpPr>
            <p:cNvPr id="86" name="TextBox 85"/>
            <p:cNvSpPr txBox="1"/>
            <p:nvPr/>
          </p:nvSpPr>
          <p:spPr>
            <a:xfrm rot="21195658">
              <a:off x="5581489" y="3865853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Курортный пр.</a:t>
              </a:r>
              <a:endParaRPr lang="ru-RU" dirty="0"/>
            </a:p>
          </p:txBody>
        </p:sp>
        <p:sp>
          <p:nvSpPr>
            <p:cNvPr id="87" name="TextBox 86"/>
            <p:cNvSpPr txBox="1"/>
            <p:nvPr/>
          </p:nvSpPr>
          <p:spPr>
            <a:xfrm rot="21357655">
              <a:off x="5857884" y="4358479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Орджоникидзе</a:t>
              </a:r>
              <a:endParaRPr lang="ru-RU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43504" y="328612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Горького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57818" y="2571744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Альпийская</a:t>
              </a:r>
              <a:endParaRPr lang="ru-RU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3174" y="205953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Пластунская</a:t>
              </a:r>
              <a:endParaRPr lang="ru-RU" dirty="0"/>
            </a:p>
          </p:txBody>
        </p:sp>
      </p:grpSp>
      <p:sp>
        <p:nvSpPr>
          <p:cNvPr id="97" name="Управляющая кнопка: сведения 96">
            <a:hlinkClick r:id="" action="ppaction://noaction" highlightClick="1"/>
          </p:cNvPr>
          <p:cNvSpPr/>
          <p:nvPr/>
        </p:nvSpPr>
        <p:spPr>
          <a:xfrm>
            <a:off x="3714744" y="5072074"/>
            <a:ext cx="714380" cy="928694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0" name="Прямоугольник 99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Управляющая кнопка: далее 100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Управляющая кнопка: назад 101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Управляющая кнопка: в начало 102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Управляющая кнопка: в конец 103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Управляющая кнопка: домой 104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/>
          <p:cNvSpPr>
            <a:spLocks noGrp="1"/>
          </p:cNvSpPr>
          <p:nvPr>
            <p:ph type="body" sz="quarter" idx="11"/>
          </p:nvPr>
        </p:nvSpPr>
        <p:spPr bwMode="auto">
          <a:xfrm>
            <a:off x="1071538" y="0"/>
            <a:ext cx="7786742" cy="121441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ru-RU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/>
              </a:rPr>
              <a:t>Математическая модель задачи:</a:t>
            </a:r>
          </a:p>
        </p:txBody>
      </p:sp>
      <p:grpSp>
        <p:nvGrpSpPr>
          <p:cNvPr id="56" name="Группа 55"/>
          <p:cNvGrpSpPr/>
          <p:nvPr/>
        </p:nvGrpSpPr>
        <p:grpSpPr>
          <a:xfrm>
            <a:off x="357158" y="1714488"/>
            <a:ext cx="8592109" cy="3390623"/>
            <a:chOff x="357158" y="1428736"/>
            <a:chExt cx="8592109" cy="3390623"/>
          </a:xfrm>
        </p:grpSpPr>
        <p:sp>
          <p:nvSpPr>
            <p:cNvPr id="6" name="Блок-схема: узел 5"/>
            <p:cNvSpPr/>
            <p:nvPr/>
          </p:nvSpPr>
          <p:spPr>
            <a:xfrm>
              <a:off x="357158" y="2786058"/>
              <a:ext cx="714380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1</a:t>
              </a:r>
              <a:endParaRPr lang="ru-RU" sz="3200" dirty="0"/>
            </a:p>
          </p:txBody>
        </p:sp>
        <p:cxnSp>
          <p:nvCxnSpPr>
            <p:cNvPr id="7" name="Прямая со стрелкой 6"/>
            <p:cNvCxnSpPr>
              <a:stCxn id="6" idx="7"/>
            </p:cNvCxnSpPr>
            <p:nvPr/>
          </p:nvCxnSpPr>
          <p:spPr>
            <a:xfrm rot="5400000" flipH="1" flipV="1">
              <a:off x="1329340" y="2066448"/>
              <a:ext cx="451347" cy="1176189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stCxn id="6" idx="5"/>
              <a:endCxn id="10" idx="2"/>
            </p:cNvCxnSpPr>
            <p:nvPr/>
          </p:nvCxnSpPr>
          <p:spPr>
            <a:xfrm rot="16200000" flipH="1">
              <a:off x="1490075" y="2811686"/>
              <a:ext cx="915694" cy="1962007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Блок-схема: узел 8"/>
            <p:cNvSpPr/>
            <p:nvPr/>
          </p:nvSpPr>
          <p:spPr>
            <a:xfrm>
              <a:off x="2071670" y="2071678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2</a:t>
              </a:r>
              <a:endParaRPr lang="ru-RU" sz="3200" dirty="0"/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2928926" y="3929066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3</a:t>
              </a:r>
              <a:endParaRPr lang="ru-RU" sz="3200" dirty="0"/>
            </a:p>
          </p:txBody>
        </p:sp>
        <p:cxnSp>
          <p:nvCxnSpPr>
            <p:cNvPr id="11" name="Прямая со стрелкой 10"/>
            <p:cNvCxnSpPr>
              <a:stCxn id="9" idx="6"/>
              <a:endCxn id="13" idx="2"/>
            </p:cNvCxnSpPr>
            <p:nvPr/>
          </p:nvCxnSpPr>
          <p:spPr>
            <a:xfrm>
              <a:off x="2714612" y="2393149"/>
              <a:ext cx="1428760" cy="71438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V="1">
              <a:off x="3571868" y="3714752"/>
              <a:ext cx="1214446" cy="428628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узел 12"/>
            <p:cNvSpPr/>
            <p:nvPr/>
          </p:nvSpPr>
          <p:spPr>
            <a:xfrm>
              <a:off x="4143372" y="2143116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4</a:t>
              </a:r>
              <a:endParaRPr lang="ru-RU" sz="3200" dirty="0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4714876" y="3357562"/>
              <a:ext cx="571504" cy="57150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5</a:t>
              </a:r>
              <a:endParaRPr lang="ru-RU" sz="3200" dirty="0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rot="16200000" flipH="1">
              <a:off x="4464844" y="2893215"/>
              <a:ext cx="642942" cy="285753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10" idx="5"/>
            </p:cNvCxnSpPr>
            <p:nvPr/>
          </p:nvCxnSpPr>
          <p:spPr>
            <a:xfrm rot="5400000" flipH="1" flipV="1">
              <a:off x="4393404" y="3227686"/>
              <a:ext cx="334471" cy="2165859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Блок-схема: узел 16"/>
            <p:cNvSpPr/>
            <p:nvPr/>
          </p:nvSpPr>
          <p:spPr>
            <a:xfrm>
              <a:off x="5643570" y="3643314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6</a:t>
              </a:r>
              <a:endParaRPr lang="ru-RU" sz="3200" dirty="0"/>
            </a:p>
          </p:txBody>
        </p:sp>
        <p:sp>
          <p:nvSpPr>
            <p:cNvPr id="18" name="Блок-схема: узел 17"/>
            <p:cNvSpPr/>
            <p:nvPr/>
          </p:nvSpPr>
          <p:spPr>
            <a:xfrm>
              <a:off x="7358082" y="3357562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7</a:t>
              </a:r>
              <a:endParaRPr lang="ru-RU" sz="3200" dirty="0"/>
            </a:p>
          </p:txBody>
        </p:sp>
        <p:sp>
          <p:nvSpPr>
            <p:cNvPr id="19" name="Блок-схема: узел 18"/>
            <p:cNvSpPr/>
            <p:nvPr/>
          </p:nvSpPr>
          <p:spPr>
            <a:xfrm>
              <a:off x="8286776" y="2500306"/>
              <a:ext cx="642942" cy="6429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/>
                <a:t>8</a:t>
              </a:r>
              <a:endParaRPr lang="ru-RU" sz="3200" dirty="0"/>
            </a:p>
          </p:txBody>
        </p:sp>
        <p:cxnSp>
          <p:nvCxnSpPr>
            <p:cNvPr id="20" name="Прямая со стрелкой 19"/>
            <p:cNvCxnSpPr>
              <a:stCxn id="17" idx="6"/>
              <a:endCxn id="18" idx="2"/>
            </p:cNvCxnSpPr>
            <p:nvPr/>
          </p:nvCxnSpPr>
          <p:spPr>
            <a:xfrm flipV="1">
              <a:off x="6286512" y="3679033"/>
              <a:ext cx="1071570" cy="285752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8" idx="7"/>
              <a:endCxn id="19" idx="3"/>
            </p:cNvCxnSpPr>
            <p:nvPr/>
          </p:nvCxnSpPr>
          <p:spPr>
            <a:xfrm rot="5400000" flipH="1" flipV="1">
              <a:off x="7942586" y="3013372"/>
              <a:ext cx="402628" cy="474066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endCxn id="17" idx="7"/>
            </p:cNvCxnSpPr>
            <p:nvPr/>
          </p:nvCxnSpPr>
          <p:spPr>
            <a:xfrm>
              <a:off x="4714876" y="2357430"/>
              <a:ext cx="1477479" cy="1380041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4" idx="6"/>
              <a:endCxn id="17" idx="2"/>
            </p:cNvCxnSpPr>
            <p:nvPr/>
          </p:nvCxnSpPr>
          <p:spPr>
            <a:xfrm>
              <a:off x="5286380" y="3643314"/>
              <a:ext cx="357190" cy="321471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олилиния 23"/>
            <p:cNvSpPr/>
            <p:nvPr/>
          </p:nvSpPr>
          <p:spPr>
            <a:xfrm>
              <a:off x="2643174" y="1785926"/>
              <a:ext cx="5827726" cy="754075"/>
            </a:xfrm>
            <a:custGeom>
              <a:avLst/>
              <a:gdLst>
                <a:gd name="connsiteX0" fmla="*/ 0 w 3733800"/>
                <a:gd name="connsiteY0" fmla="*/ 175683 h 391583"/>
                <a:gd name="connsiteX1" fmla="*/ 2082800 w 3733800"/>
                <a:gd name="connsiteY1" fmla="*/ 35983 h 391583"/>
                <a:gd name="connsiteX2" fmla="*/ 3733800 w 3733800"/>
                <a:gd name="connsiteY2" fmla="*/ 391583 h 391583"/>
                <a:gd name="connsiteX3" fmla="*/ 3733800 w 3733800"/>
                <a:gd name="connsiteY3" fmla="*/ 391583 h 3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800" h="391583">
                  <a:moveTo>
                    <a:pt x="0" y="175683"/>
                  </a:moveTo>
                  <a:cubicBezTo>
                    <a:pt x="730250" y="87841"/>
                    <a:pt x="1460500" y="0"/>
                    <a:pt x="2082800" y="35983"/>
                  </a:cubicBezTo>
                  <a:cubicBezTo>
                    <a:pt x="2705100" y="71966"/>
                    <a:pt x="3733800" y="391583"/>
                    <a:pt x="3733800" y="391583"/>
                  </a:cubicBezTo>
                  <a:lnTo>
                    <a:pt x="3733800" y="391583"/>
                  </a:lnTo>
                </a:path>
              </a:pathLst>
            </a:cu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3428992" y="3136900"/>
              <a:ext cx="5520275" cy="1363670"/>
            </a:xfrm>
            <a:custGeom>
              <a:avLst/>
              <a:gdLst>
                <a:gd name="connsiteX0" fmla="*/ 5308600 w 5659967"/>
                <a:gd name="connsiteY0" fmla="*/ 0 h 1384300"/>
                <a:gd name="connsiteX1" fmla="*/ 4775200 w 5659967"/>
                <a:gd name="connsiteY1" fmla="*/ 1054100 h 1384300"/>
                <a:gd name="connsiteX2" fmla="*/ 0 w 5659967"/>
                <a:gd name="connsiteY2" fmla="*/ 1384300 h 1384300"/>
                <a:gd name="connsiteX3" fmla="*/ 0 w 5659967"/>
                <a:gd name="connsiteY3" fmla="*/ 138430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9967" h="1384300">
                  <a:moveTo>
                    <a:pt x="5308600" y="0"/>
                  </a:moveTo>
                  <a:cubicBezTo>
                    <a:pt x="5484283" y="411691"/>
                    <a:pt x="5659967" y="823383"/>
                    <a:pt x="4775200" y="1054100"/>
                  </a:cubicBezTo>
                  <a:cubicBezTo>
                    <a:pt x="3890433" y="1284817"/>
                    <a:pt x="0" y="1384300"/>
                    <a:pt x="0" y="1384300"/>
                  </a:cubicBezTo>
                  <a:lnTo>
                    <a:pt x="0" y="1384300"/>
                  </a:lnTo>
                </a:path>
              </a:pathLst>
            </a:custGeom>
            <a:ln w="38100" cap="sq">
              <a:solidFill>
                <a:srgbClr val="FFC000"/>
              </a:solidFill>
              <a:prstDash val="solid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 стрелкой 28"/>
            <p:cNvCxnSpPr>
              <a:stCxn id="9" idx="5"/>
              <a:endCxn id="10" idx="0"/>
            </p:cNvCxnSpPr>
            <p:nvPr/>
          </p:nvCxnSpPr>
          <p:spPr>
            <a:xfrm rot="16200000" flipH="1">
              <a:off x="2281125" y="2959793"/>
              <a:ext cx="1308603" cy="629942"/>
            </a:xfrm>
            <a:prstGeom prst="straightConnector1">
              <a:avLst/>
            </a:prstGeom>
            <a:ln w="38100" cap="sq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85852" y="221455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3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14414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5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28860" y="300037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1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008" y="1428736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7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14678" y="200024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1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71934" y="2786058"/>
              <a:ext cx="70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1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7620" y="3610277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2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7818" y="271462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4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4942" y="3253087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1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6578" y="335756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1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86248" y="3929066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2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15140" y="435769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4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58148" y="292893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i="1" dirty="0" smtClean="0">
                  <a:solidFill>
                    <a:srgbClr val="002060"/>
                  </a:solidFill>
                  <a:latin typeface="Comic Sans MS" pitchFamily="66" charset="0"/>
                </a:rPr>
                <a:t>1</a:t>
              </a:r>
              <a:endParaRPr lang="ru-RU" sz="2400" i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85720" y="785794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Для графа, представленного на рисунке найти кратчайшее расстояние от вершины </a:t>
            </a:r>
            <a:r>
              <a:rPr lang="en-US" sz="2400" dirty="0" smtClean="0"/>
              <a:t>V1 </a:t>
            </a:r>
            <a:r>
              <a:rPr lang="ru-RU" sz="2400" dirty="0" smtClean="0"/>
              <a:t>до вершины </a:t>
            </a:r>
            <a:r>
              <a:rPr lang="en-US" sz="2400" dirty="0" smtClean="0"/>
              <a:t>V8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58" name="TextBox 57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9" name="Прямоугольник 58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Управляющая кнопка: далее 59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Управляющая кнопка: назад 60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Управляющая кнопка: в начало 61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Управляющая кнопка: в конец 62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Управляющая кнопка: домой 63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785786" y="714356"/>
            <a:ext cx="8001056" cy="5755422"/>
            <a:chOff x="785786" y="357166"/>
            <a:chExt cx="8001056" cy="5755422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357166"/>
              <a:ext cx="8001056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	</a:t>
              </a:r>
              <a:r>
                <a:rPr lang="ru-RU" sz="2000" dirty="0" smtClean="0"/>
                <a:t>Требуется найти такой путь от начальной вершины </a:t>
              </a:r>
              <a:r>
                <a:rPr lang="en-US" sz="2000" i="1" dirty="0" smtClean="0">
                  <a:latin typeface="Bookman Old Style" pitchFamily="18" charset="0"/>
                </a:rPr>
                <a:t>V</a:t>
              </a:r>
              <a:r>
                <a:rPr lang="ru-RU" sz="2000" i="1" dirty="0" smtClean="0">
                  <a:latin typeface="Bookman Old Style" pitchFamily="18" charset="0"/>
                </a:rPr>
                <a:t>1</a:t>
              </a:r>
              <a:r>
                <a:rPr lang="ru-RU" sz="2000" dirty="0" smtClean="0"/>
                <a:t> к конечной вершине </a:t>
              </a:r>
              <a:r>
                <a:rPr lang="en-US" sz="2000" i="1" dirty="0" smtClean="0">
                  <a:latin typeface="Bookman Old Style" pitchFamily="18" charset="0"/>
                </a:rPr>
                <a:t>V8</a:t>
              </a:r>
              <a:r>
                <a:rPr lang="ru-RU" sz="2000" dirty="0" smtClean="0"/>
                <a:t> , чтобы сумма длин дуг, входящих в искомый путь, была минимальной. </a:t>
              </a:r>
              <a:endParaRPr lang="en-US" sz="2000" dirty="0" smtClean="0"/>
            </a:p>
            <a:p>
              <a:r>
                <a:rPr lang="en-US" sz="2000" dirty="0" smtClean="0"/>
                <a:t>	</a:t>
              </a:r>
              <a:r>
                <a:rPr lang="ru-RU" sz="2000" dirty="0" smtClean="0"/>
                <a:t>Определим искомые переменные следующим образом:</a:t>
              </a:r>
            </a:p>
            <a:p>
              <a:r>
                <a:rPr lang="en-US" sz="2400" i="1" dirty="0" smtClean="0">
                  <a:latin typeface="Bookman Old Style" pitchFamily="18" charset="0"/>
                </a:rPr>
                <a:t>	</a:t>
              </a:r>
              <a:r>
                <a:rPr lang="ru-RU" i="1" dirty="0" smtClean="0">
                  <a:latin typeface="Bookman Old Style" pitchFamily="18" charset="0"/>
                </a:rPr>
                <a:t> </a:t>
              </a:r>
              <a:r>
                <a:rPr lang="en-US" i="1" dirty="0" smtClean="0">
                  <a:latin typeface="Bookman Old Style" pitchFamily="18" charset="0"/>
                </a:rPr>
                <a:t>1</a:t>
              </a:r>
              <a:r>
                <a:rPr lang="en-US" sz="2400" i="1" dirty="0" smtClean="0">
                  <a:latin typeface="Bookman Old Style" pitchFamily="18" charset="0"/>
                </a:rPr>
                <a:t>, </a:t>
              </a:r>
              <a:r>
                <a:rPr lang="ru-RU" sz="2000" dirty="0" smtClean="0">
                  <a:cs typeface="Arial" pitchFamily="34" charset="0"/>
                </a:rPr>
                <a:t>если </a:t>
              </a:r>
              <a:r>
                <a:rPr lang="ru-RU" sz="2000" dirty="0" smtClean="0"/>
                <a:t>ребро </a:t>
              </a:r>
              <a:r>
                <a:rPr lang="ru-RU" sz="2000" i="1" dirty="0" smtClean="0">
                  <a:latin typeface="Bookman Old Style" pitchFamily="18" charset="0"/>
                </a:rPr>
                <a:t>(</a:t>
              </a:r>
              <a:r>
                <a:rPr lang="en-US" sz="2000" i="1" dirty="0" err="1" smtClean="0">
                  <a:latin typeface="Bookman Old Style" pitchFamily="18" charset="0"/>
                </a:rPr>
                <a:t>V</a:t>
              </a:r>
              <a:r>
                <a:rPr lang="ru-RU" sz="2000" i="1" dirty="0" err="1" smtClean="0">
                  <a:latin typeface="Bookman Old Style" pitchFamily="18" charset="0"/>
                </a:rPr>
                <a:t>i</a:t>
              </a:r>
              <a:r>
                <a:rPr lang="ru-RU" sz="2000" i="1" dirty="0" smtClean="0">
                  <a:latin typeface="Bookman Old Style" pitchFamily="18" charset="0"/>
                </a:rPr>
                <a:t>, </a:t>
              </a:r>
              <a:r>
                <a:rPr lang="en-US" sz="2000" i="1" dirty="0" err="1" smtClean="0">
                  <a:latin typeface="Bookman Old Style" pitchFamily="18" charset="0"/>
                </a:rPr>
                <a:t>Vj</a:t>
              </a:r>
              <a:r>
                <a:rPr lang="ru-RU" sz="2000" i="1" dirty="0" smtClean="0">
                  <a:latin typeface="Bookman Old Style" pitchFamily="18" charset="0"/>
                </a:rPr>
                <a:t>) </a:t>
              </a:r>
              <a:r>
                <a:rPr lang="ru-RU" sz="2000" dirty="0" smtClean="0"/>
                <a:t>входит в искомый кратчайший путь</a:t>
              </a:r>
              <a:endParaRPr lang="en-US" sz="2000" dirty="0" smtClean="0">
                <a:latin typeface="Bookman Old Style" pitchFamily="18" charset="0"/>
              </a:endParaRPr>
            </a:p>
            <a:p>
              <a:r>
                <a:rPr lang="en-US" sz="2400" i="1" dirty="0" err="1" smtClean="0">
                  <a:latin typeface="Bookman Old Style" pitchFamily="18" charset="0"/>
                </a:rPr>
                <a:t>X</a:t>
              </a:r>
              <a:r>
                <a:rPr lang="en-US" sz="1600" i="1" dirty="0" err="1" smtClean="0">
                  <a:latin typeface="Bookman Old Style" pitchFamily="18" charset="0"/>
                </a:rPr>
                <a:t>ij</a:t>
              </a:r>
              <a:r>
                <a:rPr lang="en-US" i="1" dirty="0" smtClean="0">
                  <a:latin typeface="Bookman Old Style" pitchFamily="18" charset="0"/>
                </a:rPr>
                <a:t>=</a:t>
              </a:r>
              <a:endParaRPr lang="ru-RU" i="1" dirty="0" smtClean="0">
                <a:latin typeface="Bookman Old Style" pitchFamily="18" charset="0"/>
              </a:endParaRPr>
            </a:p>
            <a:p>
              <a:r>
                <a:rPr lang="ru-RU" i="1" dirty="0" smtClean="0">
                  <a:latin typeface="Bookman Old Style" pitchFamily="18" charset="0"/>
                </a:rPr>
                <a:t>	 0, </a:t>
              </a:r>
              <a:r>
                <a:rPr lang="ru-RU" sz="2000" dirty="0" smtClean="0">
                  <a:cs typeface="Arial" pitchFamily="34" charset="0"/>
                </a:rPr>
                <a:t>если </a:t>
              </a:r>
              <a:r>
                <a:rPr lang="ru-RU" sz="2000" dirty="0" smtClean="0"/>
                <a:t>ребро </a:t>
              </a:r>
              <a:r>
                <a:rPr lang="ru-RU" sz="2000" i="1" dirty="0" smtClean="0">
                  <a:latin typeface="Bookman Old Style" pitchFamily="18" charset="0"/>
                </a:rPr>
                <a:t>(</a:t>
              </a:r>
              <a:r>
                <a:rPr lang="en-US" sz="2000" i="1" dirty="0" err="1" smtClean="0">
                  <a:latin typeface="Bookman Old Style" pitchFamily="18" charset="0"/>
                </a:rPr>
                <a:t>V</a:t>
              </a:r>
              <a:r>
                <a:rPr lang="ru-RU" sz="2000" i="1" dirty="0" err="1" smtClean="0">
                  <a:latin typeface="Bookman Old Style" pitchFamily="18" charset="0"/>
                </a:rPr>
                <a:t>i</a:t>
              </a:r>
              <a:r>
                <a:rPr lang="ru-RU" sz="2000" i="1" dirty="0" smtClean="0">
                  <a:latin typeface="Bookman Old Style" pitchFamily="18" charset="0"/>
                </a:rPr>
                <a:t>, </a:t>
              </a:r>
              <a:r>
                <a:rPr lang="en-US" sz="2000" i="1" dirty="0" smtClean="0">
                  <a:latin typeface="Bookman Old Style" pitchFamily="18" charset="0"/>
                </a:rPr>
                <a:t>V</a:t>
              </a:r>
              <a:r>
                <a:rPr lang="ru-RU" sz="2000" i="1" dirty="0" err="1" smtClean="0">
                  <a:latin typeface="Bookman Old Style" pitchFamily="18" charset="0"/>
                </a:rPr>
                <a:t>j</a:t>
              </a:r>
              <a:r>
                <a:rPr lang="ru-RU" sz="2000" i="1" dirty="0" smtClean="0">
                  <a:latin typeface="Bookman Old Style" pitchFamily="18" charset="0"/>
                </a:rPr>
                <a:t>)</a:t>
              </a:r>
              <a:r>
                <a:rPr lang="ru-RU" sz="2000" dirty="0" smtClean="0"/>
                <a:t> не входит в кратчайший путь</a:t>
              </a:r>
              <a:endParaRPr lang="en-US" sz="2000" dirty="0" smtClean="0"/>
            </a:p>
            <a:p>
              <a:r>
                <a:rPr lang="en-US" sz="2000" i="1" dirty="0" err="1" smtClean="0">
                  <a:latin typeface="Bookman Old Style" pitchFamily="18" charset="0"/>
                  <a:cs typeface="Arial" pitchFamily="34" charset="0"/>
                </a:rPr>
                <a:t>Cij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 – </a:t>
              </a:r>
              <a:r>
                <a:rPr lang="ru-RU" sz="2000" dirty="0" smtClean="0">
                  <a:cs typeface="Arial" pitchFamily="34" charset="0"/>
                </a:rPr>
                <a:t>длина дуги от вершины 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V</a:t>
              </a:r>
              <a:r>
                <a:rPr lang="ru-RU" sz="2000" i="1" dirty="0" err="1" smtClean="0">
                  <a:latin typeface="Bookman Old Style" pitchFamily="18" charset="0"/>
                </a:rPr>
                <a:t>i</a:t>
              </a:r>
              <a:r>
                <a:rPr lang="ru-RU" sz="2000" i="1" dirty="0" smtClean="0">
                  <a:latin typeface="Bookman Old Style" pitchFamily="18" charset="0"/>
                </a:rPr>
                <a:t>  </a:t>
              </a:r>
              <a:r>
                <a:rPr lang="ru-RU" sz="2000" dirty="0" smtClean="0">
                  <a:cs typeface="Arial" pitchFamily="34" charset="0"/>
                </a:rPr>
                <a:t>до вершины </a:t>
              </a:r>
              <a:r>
                <a:rPr lang="en-US" sz="2000" i="1" dirty="0" err="1" smtClean="0">
                  <a:latin typeface="Bookman Old Style" pitchFamily="18" charset="0"/>
                </a:rPr>
                <a:t>Vj</a:t>
              </a:r>
              <a:r>
                <a:rPr lang="ru-RU" sz="2000" i="1" dirty="0" smtClean="0">
                  <a:latin typeface="Bookman Old Style" pitchFamily="18" charset="0"/>
                </a:rPr>
                <a:t>.</a:t>
              </a:r>
              <a:endParaRPr lang="en-US" sz="2000" dirty="0" smtClean="0">
                <a:cs typeface="Arial" pitchFamily="34" charset="0"/>
              </a:endParaRPr>
            </a:p>
            <a:p>
              <a:pPr algn="ctr"/>
              <a:r>
                <a:rPr lang="ru-RU" sz="2400" i="1" dirty="0" smtClean="0">
                  <a:solidFill>
                    <a:srgbClr val="C00000"/>
                  </a:solidFill>
                  <a:latin typeface="Bookman Old Style" pitchFamily="18" charset="0"/>
                  <a:cs typeface="Arial" pitchFamily="34" charset="0"/>
                </a:rPr>
                <a:t>Критериальная функция</a:t>
              </a:r>
            </a:p>
            <a:p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	</a:t>
              </a:r>
              <a:r>
                <a:rPr lang="ru-RU" sz="2000" i="1" dirty="0" smtClean="0">
                  <a:latin typeface="Bookman Old Style" pitchFamily="18" charset="0"/>
                  <a:cs typeface="Arial" pitchFamily="34" charset="0"/>
                </a:rPr>
                <a:t>С</a:t>
              </a:r>
              <a:r>
                <a:rPr lang="ru-RU" sz="1600" i="1" dirty="0" smtClean="0">
                  <a:latin typeface="Bookman Old Style" pitchFamily="18" charset="0"/>
                  <a:cs typeface="Arial" pitchFamily="34" charset="0"/>
                </a:rPr>
                <a:t>1,2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1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+C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1,3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1,3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+….+C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7,8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7,8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            min</a:t>
              </a:r>
              <a:endParaRPr lang="ru-RU" sz="2000" i="1" dirty="0" smtClean="0">
                <a:latin typeface="Bookman Old Style" pitchFamily="18" charset="0"/>
                <a:cs typeface="Arial" pitchFamily="34" charset="0"/>
              </a:endParaRPr>
            </a:p>
            <a:p>
              <a:pPr algn="ctr"/>
              <a:r>
                <a:rPr lang="ru-RU" sz="2000" i="1" dirty="0" smtClean="0">
                  <a:solidFill>
                    <a:srgbClr val="C00000"/>
                  </a:solidFill>
                  <a:latin typeface="Bookman Old Style" pitchFamily="18" charset="0"/>
                  <a:cs typeface="Arial" pitchFamily="34" charset="0"/>
                </a:rPr>
                <a:t>Ограничения:</a:t>
              </a:r>
            </a:p>
            <a:p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		X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1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+X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1,3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+….+X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1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,8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=1 – </a:t>
              </a:r>
              <a:r>
                <a:rPr lang="ru-RU" dirty="0" smtClean="0">
                  <a:cs typeface="Arial" pitchFamily="34" charset="0"/>
                </a:rPr>
                <a:t>для вершины 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V1</a:t>
              </a:r>
              <a:endParaRPr lang="ru-RU" sz="2400" i="1" dirty="0" smtClean="0">
                <a:latin typeface="Bookman Old Style" pitchFamily="18" charset="0"/>
                <a:cs typeface="Arial" pitchFamily="34" charset="0"/>
              </a:endParaRPr>
            </a:p>
            <a:p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		X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1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8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+X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8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+….+X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7,8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=1 – </a:t>
              </a:r>
              <a:r>
                <a:rPr lang="ru-RU" dirty="0" smtClean="0">
                  <a:cs typeface="Arial" pitchFamily="34" charset="0"/>
                </a:rPr>
                <a:t>для вершины 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V8</a:t>
              </a:r>
            </a:p>
            <a:p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		</a:t>
              </a:r>
              <a:r>
                <a:rPr lang="ru-RU" sz="2400" dirty="0" smtClean="0"/>
                <a:t> </a:t>
              </a:r>
              <a:r>
                <a:rPr lang="ru-RU" sz="3600" dirty="0" smtClean="0"/>
                <a:t>∑</a:t>
              </a:r>
              <a:r>
                <a:rPr lang="en-US" sz="2400" i="1" dirty="0" err="1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sz="2000" i="1" dirty="0" err="1" smtClean="0">
                  <a:latin typeface="Bookman Old Style" pitchFamily="18" charset="0"/>
                  <a:cs typeface="Arial" pitchFamily="34" charset="0"/>
                </a:rPr>
                <a:t>i</a:t>
              </a:r>
              <a:r>
                <a:rPr lang="en-US" sz="1400" i="1" dirty="0" err="1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en-US" sz="2000" i="1" dirty="0" err="1" smtClean="0">
                  <a:latin typeface="Bookman Old Style" pitchFamily="18" charset="0"/>
                  <a:cs typeface="Arial" pitchFamily="34" charset="0"/>
                </a:rPr>
                <a:t>k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en-US" sz="4400" i="1" dirty="0" smtClean="0">
                  <a:latin typeface="Bookman Old Style" pitchFamily="18" charset="0"/>
                  <a:cs typeface="Arial" pitchFamily="34" charset="0"/>
                </a:rPr>
                <a:t>- </a:t>
              </a:r>
              <a:r>
                <a:rPr lang="ru-RU" sz="3600" dirty="0" smtClean="0"/>
                <a:t>∑</a:t>
              </a:r>
              <a:r>
                <a:rPr lang="en-US" sz="2400" i="1" dirty="0" err="1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i="1" dirty="0" err="1" smtClean="0">
                  <a:latin typeface="Bookman Old Style" pitchFamily="18" charset="0"/>
                  <a:cs typeface="Arial" pitchFamily="34" charset="0"/>
                </a:rPr>
                <a:t>k,j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  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=0 - </a:t>
              </a:r>
              <a:r>
                <a:rPr lang="ru-RU" dirty="0" smtClean="0">
                  <a:cs typeface="Arial" pitchFamily="34" charset="0"/>
                </a:rPr>
                <a:t>для остальных </a:t>
              </a:r>
              <a:r>
                <a:rPr lang="ru-RU" i="1" dirty="0" err="1" smtClean="0">
                  <a:latin typeface="Bookman Old Style" pitchFamily="18" charset="0"/>
                  <a:cs typeface="Arial" pitchFamily="34" charset="0"/>
                </a:rPr>
                <a:t>к</a:t>
              </a:r>
              <a:r>
                <a:rPr lang="ru-RU" dirty="0" err="1" smtClean="0">
                  <a:cs typeface="Arial" pitchFamily="34" charset="0"/>
                </a:rPr>
                <a:t>-вершин</a:t>
              </a:r>
              <a:endParaRPr lang="en-US" sz="2400" i="1" dirty="0" smtClean="0">
                <a:latin typeface="Bookman Old Style" pitchFamily="18" charset="0"/>
                <a:cs typeface="Arial" pitchFamily="34" charset="0"/>
              </a:endParaRPr>
            </a:p>
            <a:p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		</a:t>
              </a:r>
              <a:endParaRPr lang="ru-RU" i="1" dirty="0" smtClean="0">
                <a:latin typeface="Bookman Old Style" pitchFamily="18" charset="0"/>
                <a:cs typeface="Arial" pitchFamily="34" charset="0"/>
              </a:endParaRPr>
            </a:p>
            <a:p>
              <a:endParaRPr lang="ru-RU" sz="2000" i="1" dirty="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5" name="Левая фигурная скобка 4"/>
            <p:cNvSpPr/>
            <p:nvPr/>
          </p:nvSpPr>
          <p:spPr>
            <a:xfrm>
              <a:off x="1571604" y="1714488"/>
              <a:ext cx="214314" cy="1000132"/>
            </a:xfrm>
            <a:prstGeom prst="leftBrace">
              <a:avLst>
                <a:gd name="adj1" fmla="val 8333"/>
                <a:gd name="adj2" fmla="val 4873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5715008" y="3500438"/>
              <a:ext cx="5715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76512" y="5236146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ookman Old Style" pitchFamily="18" charset="0"/>
                </a:rPr>
                <a:t>i</a:t>
              </a:r>
              <a:r>
                <a:rPr lang="en-US" i="1" dirty="0" smtClean="0">
                  <a:latin typeface="Bookman Old Style" pitchFamily="18" charset="0"/>
                </a:rPr>
                <a:t>=1</a:t>
              </a:r>
              <a:endParaRPr lang="ru-RU" i="1" dirty="0">
                <a:latin typeface="Bookman Old Style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7620" y="521495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Bookman Old Style" pitchFamily="18" charset="0"/>
                </a:rPr>
                <a:t>j=1</a:t>
              </a:r>
              <a:endParaRPr lang="ru-RU" i="1" dirty="0">
                <a:latin typeface="Bookman Old Styl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457200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Bookman Old Style" pitchFamily="18" charset="0"/>
                </a:rPr>
                <a:t>n</a:t>
              </a:r>
              <a:endParaRPr lang="ru-RU" i="1" dirty="0"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29058" y="457200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Bookman Old Style" pitchFamily="18" charset="0"/>
                </a:rPr>
                <a:t>n</a:t>
              </a:r>
              <a:endParaRPr lang="ru-RU" i="1" dirty="0">
                <a:latin typeface="Bookman Old Style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57290" y="0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Математическая модель: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2428860" y="4286256"/>
            <a:ext cx="285752" cy="15001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9" name="Прямоугольник 18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далее 19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назад 20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Управляющая кнопка: в начало 21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Управляющая кнопка: в конец 22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Управляющая кнопка: домой 23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 txBox="1">
            <a:spLocks noGrp="1"/>
          </p:cNvSpPr>
          <p:nvPr>
            <p:ph type="body" sz="quarter" idx="11"/>
          </p:nvPr>
        </p:nvSpPr>
        <p:spPr>
          <a:xfrm>
            <a:off x="500034" y="285750"/>
            <a:ext cx="8072494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Компьютерная модель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	</a:t>
            </a: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в формате </a:t>
            </a:r>
            <a:r>
              <a:rPr lang="en-US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Excel</a:t>
            </a: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: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57158" y="1714488"/>
            <a:ext cx="9286940" cy="4462760"/>
            <a:chOff x="357158" y="1714488"/>
            <a:chExt cx="9286940" cy="4462760"/>
          </a:xfrm>
        </p:grpSpPr>
        <p:sp>
          <p:nvSpPr>
            <p:cNvPr id="5" name="TextBox 4"/>
            <p:cNvSpPr txBox="1"/>
            <p:nvPr/>
          </p:nvSpPr>
          <p:spPr>
            <a:xfrm>
              <a:off x="357158" y="1714488"/>
              <a:ext cx="928694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i="1" dirty="0" smtClean="0">
                  <a:solidFill>
                    <a:srgbClr val="C00000"/>
                  </a:solidFill>
                  <a:latin typeface="Bookman Old Style" pitchFamily="18" charset="0"/>
                  <a:cs typeface="Arial" pitchFamily="34" charset="0"/>
                </a:rPr>
                <a:t>Критериальная функция</a:t>
              </a:r>
            </a:p>
            <a:p>
              <a:endParaRPr lang="ru-RU" sz="1400" i="1" dirty="0" smtClean="0">
                <a:latin typeface="Bookman Old Style" pitchFamily="18" charset="0"/>
                <a:cs typeface="Arial" pitchFamily="34" charset="0"/>
              </a:endParaRPr>
            </a:p>
            <a:p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3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1</a:t>
              </a:r>
              <a:r>
                <a:rPr lang="en-US" sz="10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5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1,3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+ X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,3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 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4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7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8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3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,5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6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+3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3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,8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X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4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5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4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4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7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X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5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6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X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6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sz="1100" i="1" dirty="0" smtClean="0">
                  <a:latin typeface="Bookman Old Style" pitchFamily="18" charset="0"/>
                  <a:cs typeface="Arial" pitchFamily="34" charset="0"/>
                </a:rPr>
                <a:t>7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1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7,8</a:t>
              </a:r>
              <a:r>
                <a:rPr lang="en-US" sz="1400" i="1" dirty="0" smtClean="0">
                  <a:latin typeface="Bookman Old Style" pitchFamily="18" charset="0"/>
                  <a:cs typeface="Arial" pitchFamily="34" charset="0"/>
                </a:rPr>
                <a:t>            min</a:t>
              </a:r>
              <a:endParaRPr lang="ru-RU" sz="1400" i="1" dirty="0" smtClean="0">
                <a:latin typeface="Bookman Old Style" pitchFamily="18" charset="0"/>
                <a:cs typeface="Arial" pitchFamily="34" charset="0"/>
              </a:endParaRPr>
            </a:p>
            <a:p>
              <a:pPr algn="ctr"/>
              <a:r>
                <a:rPr lang="ru-RU" i="1" dirty="0" smtClean="0">
                  <a:solidFill>
                    <a:srgbClr val="C00000"/>
                  </a:solidFill>
                  <a:latin typeface="Bookman Old Style" pitchFamily="18" charset="0"/>
                  <a:cs typeface="Arial" pitchFamily="34" charset="0"/>
                </a:rPr>
                <a:t>Ограничения:</a:t>
              </a:r>
            </a:p>
            <a:p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		X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1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+X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1,3</a:t>
              </a:r>
              <a:r>
                <a:rPr lang="ru-RU" sz="2000" i="1" dirty="0" smtClean="0">
                  <a:latin typeface="Bookman Old Style" pitchFamily="18" charset="0"/>
                  <a:cs typeface="Arial" pitchFamily="34" charset="0"/>
                </a:rPr>
                <a:t>=1 		– </a:t>
              </a:r>
              <a:r>
                <a:rPr lang="ru-RU" dirty="0" smtClean="0">
                  <a:cs typeface="Arial" pitchFamily="34" charset="0"/>
                </a:rPr>
                <a:t>для вершины 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V1</a:t>
              </a:r>
              <a:endParaRPr lang="ru-RU" sz="2000" i="1" dirty="0" smtClean="0">
                <a:latin typeface="Bookman Old Style" pitchFamily="18" charset="0"/>
                <a:cs typeface="Arial" pitchFamily="34" charset="0"/>
              </a:endParaRPr>
            </a:p>
            <a:p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		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8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+ 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3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8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 +X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7,8</a:t>
              </a:r>
              <a:r>
                <a:rPr lang="ru-RU" sz="2000" i="1" dirty="0" smtClean="0">
                  <a:latin typeface="Bookman Old Style" pitchFamily="18" charset="0"/>
                  <a:cs typeface="Arial" pitchFamily="34" charset="0"/>
                </a:rPr>
                <a:t>=1 	– </a:t>
              </a:r>
              <a:r>
                <a:rPr lang="ru-RU" dirty="0" smtClean="0">
                  <a:cs typeface="Arial" pitchFamily="34" charset="0"/>
                </a:rPr>
                <a:t>для вершины 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V8</a:t>
              </a:r>
            </a:p>
            <a:p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		X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1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ru-RU" sz="16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20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sz="16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,3</a:t>
              </a:r>
              <a:r>
                <a:rPr lang="ru-RU" sz="20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sz="16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1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sz="1600" i="1" dirty="0" smtClean="0">
                  <a:latin typeface="Bookman Old Style" pitchFamily="18" charset="0"/>
                  <a:cs typeface="Arial" pitchFamily="34" charset="0"/>
                </a:rPr>
                <a:t>4</a:t>
              </a:r>
              <a:r>
                <a:rPr lang="ru-RU" sz="20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sz="1600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6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sz="1600" i="1" dirty="0" smtClean="0">
                  <a:latin typeface="Bookman Old Style" pitchFamily="18" charset="0"/>
                  <a:cs typeface="Arial" pitchFamily="34" charset="0"/>
                </a:rPr>
                <a:t>8</a:t>
              </a:r>
              <a:r>
                <a:rPr lang="ru-RU" sz="2000" i="1" dirty="0" smtClean="0">
                  <a:latin typeface="Bookman Old Style" pitchFamily="18" charset="0"/>
                  <a:cs typeface="Arial" pitchFamily="34" charset="0"/>
                </a:rPr>
                <a:t>=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0 </a:t>
              </a:r>
              <a:r>
                <a:rPr lang="ru-RU" sz="2000" i="1" dirty="0" smtClean="0">
                  <a:latin typeface="Bookman Old Style" pitchFamily="18" charset="0"/>
                  <a:cs typeface="Arial" pitchFamily="34" charset="0"/>
                </a:rPr>
                <a:t>  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ru-RU" sz="20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dirty="0" smtClean="0">
                  <a:cs typeface="Arial" pitchFamily="34" charset="0"/>
                </a:rPr>
                <a:t>для остальных 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6</a:t>
              </a:r>
              <a:r>
                <a:rPr lang="ru-RU" dirty="0" smtClean="0">
                  <a:cs typeface="Arial" pitchFamily="34" charset="0"/>
                </a:rPr>
                <a:t>-вершин</a:t>
              </a:r>
            </a:p>
            <a:p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		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1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3 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,3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3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5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3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6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3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8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=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0 </a:t>
              </a:r>
              <a:endParaRPr lang="ru-RU" sz="2400" i="1" dirty="0" smtClean="0">
                <a:latin typeface="Bookman Old Style" pitchFamily="18" charset="0"/>
                <a:cs typeface="Arial" pitchFamily="34" charset="0"/>
              </a:endParaRPr>
            </a:p>
            <a:p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		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2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4 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4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5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4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7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=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0</a:t>
              </a:r>
              <a:endParaRPr lang="ru-RU" sz="2400" i="1" dirty="0" smtClean="0">
                <a:latin typeface="Bookman Old Style" pitchFamily="18" charset="0"/>
                <a:cs typeface="Arial" pitchFamily="34" charset="0"/>
              </a:endParaRPr>
            </a:p>
            <a:p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 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		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3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5 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4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5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5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6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=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0 </a:t>
              </a:r>
              <a:endParaRPr lang="ru-RU" sz="2400" i="1" dirty="0" smtClean="0">
                <a:latin typeface="Bookman Old Style" pitchFamily="18" charset="0"/>
                <a:cs typeface="Arial" pitchFamily="34" charset="0"/>
              </a:endParaRPr>
            </a:p>
            <a:p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		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3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6 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5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6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6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7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=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0 </a:t>
              </a:r>
              <a:endParaRPr lang="ru-RU" sz="2400" i="1" dirty="0" smtClean="0">
                <a:latin typeface="Bookman Old Style" pitchFamily="18" charset="0"/>
                <a:cs typeface="Arial" pitchFamily="34" charset="0"/>
              </a:endParaRPr>
            </a:p>
            <a:p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		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4</a:t>
              </a:r>
              <a:r>
                <a:rPr lang="en-US" sz="1200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7 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+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6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7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-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X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7</a:t>
              </a:r>
              <a:r>
                <a:rPr lang="en-US" i="1" dirty="0" smtClean="0">
                  <a:latin typeface="Bookman Old Style" pitchFamily="18" charset="0"/>
                  <a:cs typeface="Arial" pitchFamily="34" charset="0"/>
                </a:rPr>
                <a:t>,</a:t>
              </a:r>
              <a:r>
                <a:rPr lang="ru-RU" i="1" dirty="0" smtClean="0">
                  <a:latin typeface="Bookman Old Style" pitchFamily="18" charset="0"/>
                  <a:cs typeface="Arial" pitchFamily="34" charset="0"/>
                </a:rPr>
                <a:t>8</a:t>
              </a:r>
              <a:r>
                <a:rPr lang="ru-RU" sz="2400" i="1" dirty="0" smtClean="0">
                  <a:latin typeface="Bookman Old Style" pitchFamily="18" charset="0"/>
                  <a:cs typeface="Arial" pitchFamily="34" charset="0"/>
                </a:rPr>
                <a:t>=</a:t>
              </a:r>
              <a:r>
                <a:rPr lang="en-US" sz="2400" i="1" dirty="0" smtClean="0">
                  <a:latin typeface="Bookman Old Style" pitchFamily="18" charset="0"/>
                  <a:cs typeface="Arial" pitchFamily="34" charset="0"/>
                </a:rPr>
                <a:t>0</a:t>
              </a:r>
              <a:endParaRPr lang="ru-RU" dirty="0" smtClean="0">
                <a:cs typeface="Arial" pitchFamily="34" charset="0"/>
              </a:endParaRPr>
            </a:p>
            <a:p>
              <a:endParaRPr lang="en-US" sz="2000" i="1" dirty="0" smtClean="0">
                <a:latin typeface="Bookman Old Style" pitchFamily="18" charset="0"/>
                <a:cs typeface="Arial" pitchFamily="34" charset="0"/>
              </a:endParaRPr>
            </a:p>
            <a:p>
              <a:r>
                <a:rPr lang="en-US" sz="2000" i="1" dirty="0" smtClean="0">
                  <a:latin typeface="Bookman Old Style" pitchFamily="18" charset="0"/>
                  <a:cs typeface="Arial" pitchFamily="34" charset="0"/>
                </a:rPr>
                <a:t>		</a:t>
              </a:r>
              <a:endParaRPr lang="ru-RU" dirty="0"/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7929586" y="2395530"/>
              <a:ext cx="42862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зад 11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начало 12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в конец 13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омой 14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85926"/>
            <a:ext cx="61531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Текст 3"/>
          <p:cNvSpPr txBox="1">
            <a:spLocks noGrp="1"/>
          </p:cNvSpPr>
          <p:nvPr>
            <p:ph type="body" sz="quarter" idx="11"/>
          </p:nvPr>
        </p:nvSpPr>
        <p:spPr>
          <a:xfrm>
            <a:off x="500034" y="285750"/>
            <a:ext cx="8072494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Занесем полученные значения в электронную таблицу: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>
            <a:hlinkClick r:id="rId3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начало 9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в конец 10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59366"/>
            <a:ext cx="9065130" cy="492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Текст 3"/>
          <p:cNvSpPr txBox="1">
            <a:spLocks/>
          </p:cNvSpPr>
          <p:nvPr/>
        </p:nvSpPr>
        <p:spPr>
          <a:xfrm>
            <a:off x="785786" y="428604"/>
            <a:ext cx="8072494" cy="10772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marR="0" lvl="0" indent="-34290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Используем надстройку «Поиск решения» для ввода данных:</a:t>
            </a:r>
            <a:endParaRPr kumimoji="0" lang="ru-RU" sz="4000" b="1" i="0" u="none" strike="noStrike" kern="1200" cap="none" spc="50" normalizeH="0" baseline="0" noProof="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692295">
            <a:off x="19614" y="16773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>
            <a:hlinkClick r:id="rId3" action="ppaction://hlinksldjump"/>
          </p:cNvPr>
          <p:cNvSpPr/>
          <p:nvPr/>
        </p:nvSpPr>
        <p:spPr>
          <a:xfrm>
            <a:off x="0" y="0"/>
            <a:ext cx="1643042" cy="571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1928794" y="6286520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1357290" y="6286544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начало 9">
            <a:hlinkClick r:id="" action="ppaction://hlinkshowjump?jump=firstslide" highlightClick="1"/>
          </p:cNvPr>
          <p:cNvSpPr/>
          <p:nvPr/>
        </p:nvSpPr>
        <p:spPr>
          <a:xfrm>
            <a:off x="714348" y="6286520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в конец 10">
            <a:hlinkClick r:id="" action="ppaction://hlinkshowjump?jump=lastslide" highlightClick="1"/>
          </p:cNvPr>
          <p:cNvSpPr/>
          <p:nvPr/>
        </p:nvSpPr>
        <p:spPr>
          <a:xfrm>
            <a:off x="2500298" y="6286520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" action="ppaction://hlinkshowjump?jump=firstslide" highlightClick="1"/>
          </p:cNvPr>
          <p:cNvSpPr/>
          <p:nvPr/>
        </p:nvSpPr>
        <p:spPr>
          <a:xfrm>
            <a:off x="3071802" y="6286520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188640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Цель и задачи урока: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85750" y="1071563"/>
            <a:ext cx="88582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i="1" dirty="0"/>
              <a:t> </a:t>
            </a:r>
            <a:r>
              <a:rPr lang="ru-RU" i="1" dirty="0" smtClean="0"/>
              <a:t>Развитие познавательных интересов; </a:t>
            </a:r>
            <a:endParaRPr lang="en-US" i="1" dirty="0" smtClean="0"/>
          </a:p>
          <a:p>
            <a:pPr>
              <a:buFont typeface="Wingdings" pitchFamily="2" charset="2"/>
              <a:buChar char="Ø"/>
            </a:pPr>
            <a:r>
              <a:rPr lang="ru-RU" i="1" dirty="0" smtClean="0"/>
              <a:t>Формирование </a:t>
            </a:r>
            <a:r>
              <a:rPr lang="ru-RU" i="1" dirty="0" smtClean="0"/>
              <a:t>у учащихся интереса к современным информационным устройствам, изучение принципа работы </a:t>
            </a:r>
            <a:r>
              <a:rPr lang="en-US" i="1" dirty="0" smtClean="0"/>
              <a:t>GPS-</a:t>
            </a:r>
            <a:r>
              <a:rPr lang="ru-RU" i="1" dirty="0" smtClean="0"/>
              <a:t>навигатора</a:t>
            </a:r>
            <a:r>
              <a:rPr lang="en-US" i="1" dirty="0" smtClean="0"/>
              <a:t>;</a:t>
            </a:r>
            <a:endParaRPr lang="ru-RU" i="1" dirty="0"/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 </a:t>
            </a:r>
            <a:r>
              <a:rPr lang="ru-RU" i="1" dirty="0" smtClean="0"/>
              <a:t>Изучение нового материала, расширение знаний в области </a:t>
            </a:r>
            <a:r>
              <a:rPr lang="en-US" i="1" dirty="0" smtClean="0"/>
              <a:t>MS Excel;</a:t>
            </a:r>
            <a:endParaRPr lang="ru-RU" i="1" dirty="0" smtClean="0"/>
          </a:p>
          <a:p>
            <a:pPr>
              <a:buFont typeface="Wingdings" pitchFamily="2" charset="2"/>
              <a:buChar char="Ø"/>
            </a:pPr>
            <a:r>
              <a:rPr lang="ru-RU" i="1" dirty="0" smtClean="0"/>
              <a:t>Построение и решение задачи о кратчайшем пути в графе методом линейного  программирования;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i="1" dirty="0" smtClean="0"/>
              <a:t>Воспитание информационной культуры учащихся, расширение знаний в области информационных технологий</a:t>
            </a:r>
            <a:r>
              <a:rPr lang="ru-RU" i="1" dirty="0" smtClean="0"/>
              <a:t>;</a:t>
            </a:r>
            <a:endParaRPr lang="en-US" i="1" dirty="0" smtClean="0"/>
          </a:p>
          <a:p>
            <a:pPr>
              <a:buFont typeface="Wingdings" pitchFamily="2" charset="2"/>
              <a:buChar char="Ø"/>
            </a:pPr>
            <a:r>
              <a:rPr lang="ru-RU" i="1" dirty="0" smtClean="0"/>
              <a:t>Расширение знаний по теме, использование материала ЕГЭ.</a:t>
            </a:r>
            <a:endParaRPr lang="ru-RU" dirty="0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 начало 6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в конец 7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омой 10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928670"/>
            <a:ext cx="60102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Текст 3"/>
          <p:cNvSpPr txBox="1">
            <a:spLocks/>
          </p:cNvSpPr>
          <p:nvPr/>
        </p:nvSpPr>
        <p:spPr>
          <a:xfrm>
            <a:off x="785786" y="285728"/>
            <a:ext cx="8072494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marR="0" lvl="0" indent="-34290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Результат работы программы:</a:t>
            </a:r>
            <a:endParaRPr kumimoji="0" lang="ru-RU" sz="4000" b="1" i="0" u="none" strike="noStrike" kern="1200" cap="none" spc="50" normalizeH="0" baseline="0" noProof="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4786322"/>
            <a:ext cx="450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latin typeface="Bookman Old Style" pitchFamily="18" charset="0"/>
                <a:cs typeface="Arial" pitchFamily="34" charset="0"/>
              </a:rPr>
              <a:t>Решение: </a:t>
            </a:r>
            <a:r>
              <a:rPr lang="en-US" sz="2400" i="1" dirty="0" smtClean="0">
                <a:latin typeface="Bookman Old Style" pitchFamily="18" charset="0"/>
                <a:cs typeface="Arial" pitchFamily="34" charset="0"/>
              </a:rPr>
              <a:t>X</a:t>
            </a:r>
            <a:r>
              <a:rPr lang="ru-RU" i="1" dirty="0" smtClean="0">
                <a:latin typeface="Bookman Old Style" pitchFamily="18" charset="0"/>
                <a:cs typeface="Arial" pitchFamily="34" charset="0"/>
              </a:rPr>
              <a:t>1,2</a:t>
            </a:r>
            <a:r>
              <a:rPr lang="ru-RU" sz="2400" i="1" dirty="0" smtClean="0">
                <a:latin typeface="Bookman Old Style" pitchFamily="18" charset="0"/>
                <a:cs typeface="Arial" pitchFamily="34" charset="0"/>
              </a:rPr>
              <a:t>=1,</a:t>
            </a:r>
            <a:endParaRPr lang="ru-RU" i="1" dirty="0" smtClean="0">
              <a:latin typeface="Bookman Old Style" pitchFamily="18" charset="0"/>
              <a:cs typeface="Arial" pitchFamily="34" charset="0"/>
            </a:endParaRPr>
          </a:p>
          <a:p>
            <a:r>
              <a:rPr lang="ru-RU" sz="2400" i="1" dirty="0" smtClean="0">
                <a:latin typeface="Bookman Old Style" pitchFamily="18" charset="0"/>
                <a:cs typeface="Arial" pitchFamily="34" charset="0"/>
              </a:rPr>
              <a:t>                </a:t>
            </a:r>
            <a:r>
              <a:rPr lang="en-US" sz="2400" i="1" dirty="0" smtClean="0">
                <a:latin typeface="Bookman Old Style" pitchFamily="18" charset="0"/>
                <a:cs typeface="Arial" pitchFamily="34" charset="0"/>
              </a:rPr>
              <a:t>X</a:t>
            </a:r>
            <a:r>
              <a:rPr lang="ru-RU" i="1" dirty="0" smtClean="0">
                <a:latin typeface="Bookman Old Style" pitchFamily="18" charset="0"/>
                <a:cs typeface="Arial" pitchFamily="34" charset="0"/>
              </a:rPr>
              <a:t>2</a:t>
            </a:r>
            <a:r>
              <a:rPr lang="en-US" i="1" dirty="0" smtClean="0">
                <a:latin typeface="Bookman Old Style" pitchFamily="18" charset="0"/>
                <a:cs typeface="Arial" pitchFamily="34" charset="0"/>
              </a:rPr>
              <a:t>,</a:t>
            </a:r>
            <a:r>
              <a:rPr lang="ru-RU" i="1" dirty="0" smtClean="0">
                <a:latin typeface="Bookman Old Style" pitchFamily="18" charset="0"/>
                <a:cs typeface="Arial" pitchFamily="34" charset="0"/>
              </a:rPr>
              <a:t>3</a:t>
            </a:r>
            <a:r>
              <a:rPr lang="ru-RU" sz="2400" i="1" dirty="0" smtClean="0">
                <a:latin typeface="Bookman Old Style" pitchFamily="18" charset="0"/>
                <a:cs typeface="Arial" pitchFamily="34" charset="0"/>
              </a:rPr>
              <a:t>=1,</a:t>
            </a:r>
          </a:p>
          <a:p>
            <a:r>
              <a:rPr lang="ru-RU" sz="2400" i="1" dirty="0" smtClean="0">
                <a:latin typeface="Bookman Old Style" pitchFamily="18" charset="0"/>
                <a:cs typeface="Arial" pitchFamily="34" charset="0"/>
              </a:rPr>
              <a:t>                </a:t>
            </a:r>
            <a:r>
              <a:rPr lang="en-US" sz="2400" i="1" dirty="0" smtClean="0">
                <a:latin typeface="Bookman Old Style" pitchFamily="18" charset="0"/>
                <a:cs typeface="Arial" pitchFamily="34" charset="0"/>
              </a:rPr>
              <a:t>X</a:t>
            </a:r>
            <a:r>
              <a:rPr lang="ru-RU" i="1" dirty="0" smtClean="0">
                <a:latin typeface="Bookman Old Style" pitchFamily="18" charset="0"/>
                <a:cs typeface="Arial" pitchFamily="34" charset="0"/>
              </a:rPr>
              <a:t>3</a:t>
            </a:r>
            <a:r>
              <a:rPr lang="en-US" sz="1100" i="1" dirty="0" smtClean="0">
                <a:latin typeface="Bookman Old Style" pitchFamily="18" charset="0"/>
                <a:cs typeface="Arial" pitchFamily="34" charset="0"/>
              </a:rPr>
              <a:t>,</a:t>
            </a:r>
            <a:r>
              <a:rPr lang="ru-RU" i="1" dirty="0" smtClean="0">
                <a:latin typeface="Bookman Old Style" pitchFamily="18" charset="0"/>
                <a:cs typeface="Arial" pitchFamily="34" charset="0"/>
              </a:rPr>
              <a:t>8</a:t>
            </a:r>
            <a:r>
              <a:rPr lang="ru-RU" sz="2400" i="1" dirty="0" smtClean="0">
                <a:latin typeface="Bookman Old Style" pitchFamily="18" charset="0"/>
                <a:cs typeface="Arial" pitchFamily="34" charset="0"/>
              </a:rPr>
              <a:t>=1.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>
            <a:hlinkClick r:id="rId3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алее 9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в начало 11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конец 12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омой 13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357686" y="2265354"/>
            <a:ext cx="642942" cy="214314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928794" y="2071678"/>
            <a:ext cx="1857388" cy="214314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928794" y="2454268"/>
            <a:ext cx="1857388" cy="214314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916094" y="3416300"/>
            <a:ext cx="1857388" cy="214314"/>
          </a:xfrm>
          <a:prstGeom prst="rect">
            <a:avLst/>
          </a:prstGeom>
          <a:solidFill>
            <a:srgbClr val="FF0000">
              <a:alpha val="0"/>
            </a:srgb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" dur="10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8" dur="10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10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" dur="100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3" dur="100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100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" dur="100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8" dur="100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100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10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3" dur="10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10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14282" y="714356"/>
            <a:ext cx="9286940" cy="1143008"/>
          </a:xfrm>
        </p:spPr>
        <p:txBody>
          <a:bodyPr/>
          <a:lstStyle/>
          <a:p>
            <a:pPr>
              <a:buNone/>
            </a:pPr>
            <a:r>
              <a:rPr lang="ru-RU" sz="2400" i="1" dirty="0" smtClean="0"/>
              <a:t>      Кратчайший </a:t>
            </a:r>
            <a:r>
              <a:rPr lang="ru-RU" sz="2400" i="1" dirty="0" smtClean="0"/>
              <a:t>путь включает ребра: </a:t>
            </a:r>
            <a:r>
              <a:rPr lang="en-US" sz="2400" i="1" dirty="0" smtClean="0"/>
              <a:t>(V1</a:t>
            </a:r>
            <a:r>
              <a:rPr lang="ru-RU" sz="2400" i="1" dirty="0" smtClean="0"/>
              <a:t>-</a:t>
            </a:r>
            <a:r>
              <a:rPr lang="en-US" sz="2400" i="1" dirty="0" smtClean="0"/>
              <a:t>V2); (V2-V3);(V3-V8)</a:t>
            </a:r>
            <a:r>
              <a:rPr lang="ru-RU" sz="2400" i="1" dirty="0" smtClean="0"/>
              <a:t>.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Длина пути составляет 8 км.</a:t>
            </a:r>
            <a:endParaRPr lang="ru-RU" sz="2400" i="1" dirty="0"/>
          </a:p>
        </p:txBody>
      </p:sp>
      <p:sp>
        <p:nvSpPr>
          <p:cNvPr id="5" name="Блок-схема: узел 4"/>
          <p:cNvSpPr/>
          <p:nvPr/>
        </p:nvSpPr>
        <p:spPr>
          <a:xfrm>
            <a:off x="357158" y="2786058"/>
            <a:ext cx="714380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</a:t>
            </a:r>
            <a:endParaRPr lang="ru-RU" sz="3200" dirty="0"/>
          </a:p>
        </p:txBody>
      </p:sp>
      <p:cxnSp>
        <p:nvCxnSpPr>
          <p:cNvPr id="6" name="Прямая со стрелкой 5"/>
          <p:cNvCxnSpPr>
            <a:stCxn id="5" idx="7"/>
          </p:cNvCxnSpPr>
          <p:nvPr/>
        </p:nvCxnSpPr>
        <p:spPr>
          <a:xfrm rot="5400000" flipH="1" flipV="1">
            <a:off x="1329340" y="2066448"/>
            <a:ext cx="451347" cy="1176189"/>
          </a:xfrm>
          <a:prstGeom prst="straightConnector1">
            <a:avLst/>
          </a:prstGeom>
          <a:ln w="44450" cap="sq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5" idx="5"/>
            <a:endCxn id="9" idx="2"/>
          </p:cNvCxnSpPr>
          <p:nvPr/>
        </p:nvCxnSpPr>
        <p:spPr>
          <a:xfrm rot="16200000" flipH="1">
            <a:off x="1490075" y="2811686"/>
            <a:ext cx="915694" cy="1962007"/>
          </a:xfrm>
          <a:prstGeom prst="straightConnector1">
            <a:avLst/>
          </a:pr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Блок-схема: узел 7"/>
          <p:cNvSpPr/>
          <p:nvPr/>
        </p:nvSpPr>
        <p:spPr>
          <a:xfrm>
            <a:off x="2071670" y="2071678"/>
            <a:ext cx="642942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2</a:t>
            </a:r>
            <a:endParaRPr lang="ru-RU" sz="3200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2928926" y="3929066"/>
            <a:ext cx="642942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</a:t>
            </a:r>
            <a:endParaRPr lang="ru-RU" sz="3200" dirty="0"/>
          </a:p>
        </p:txBody>
      </p:sp>
      <p:cxnSp>
        <p:nvCxnSpPr>
          <p:cNvPr id="10" name="Прямая со стрелкой 9"/>
          <p:cNvCxnSpPr>
            <a:stCxn id="8" idx="6"/>
            <a:endCxn id="12" idx="2"/>
          </p:cNvCxnSpPr>
          <p:nvPr/>
        </p:nvCxnSpPr>
        <p:spPr>
          <a:xfrm>
            <a:off x="2714612" y="2393149"/>
            <a:ext cx="1428760" cy="71438"/>
          </a:xfrm>
          <a:prstGeom prst="straightConnector1">
            <a:avLst/>
          </a:pr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3571868" y="3714752"/>
            <a:ext cx="1214446" cy="428628"/>
          </a:xfrm>
          <a:prstGeom prst="straightConnector1">
            <a:avLst/>
          </a:pr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узел 11"/>
          <p:cNvSpPr/>
          <p:nvPr/>
        </p:nvSpPr>
        <p:spPr>
          <a:xfrm>
            <a:off x="4143372" y="2143116"/>
            <a:ext cx="642942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4</a:t>
            </a:r>
            <a:endParaRPr lang="ru-RU" sz="3200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4714876" y="3357562"/>
            <a:ext cx="571504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5</a:t>
            </a:r>
            <a:endParaRPr lang="ru-RU" sz="32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6200000" flipH="1">
            <a:off x="4464844" y="2893215"/>
            <a:ext cx="642942" cy="285753"/>
          </a:xfrm>
          <a:prstGeom prst="straightConnector1">
            <a:avLst/>
          </a:pr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5"/>
          </p:cNvCxnSpPr>
          <p:nvPr/>
        </p:nvCxnSpPr>
        <p:spPr>
          <a:xfrm rot="5400000" flipH="1" flipV="1">
            <a:off x="4393404" y="3227686"/>
            <a:ext cx="334471" cy="2165859"/>
          </a:xfrm>
          <a:prstGeom prst="straightConnector1">
            <a:avLst/>
          </a:pr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узел 15"/>
          <p:cNvSpPr/>
          <p:nvPr/>
        </p:nvSpPr>
        <p:spPr>
          <a:xfrm>
            <a:off x="5643570" y="3643314"/>
            <a:ext cx="642942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6</a:t>
            </a:r>
            <a:endParaRPr lang="ru-RU" sz="3200" dirty="0"/>
          </a:p>
        </p:txBody>
      </p:sp>
      <p:sp>
        <p:nvSpPr>
          <p:cNvPr id="17" name="Блок-схема: узел 16"/>
          <p:cNvSpPr/>
          <p:nvPr/>
        </p:nvSpPr>
        <p:spPr>
          <a:xfrm>
            <a:off x="7358082" y="3357562"/>
            <a:ext cx="642942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7</a:t>
            </a:r>
            <a:endParaRPr lang="ru-RU" sz="3200" dirty="0"/>
          </a:p>
        </p:txBody>
      </p:sp>
      <p:sp>
        <p:nvSpPr>
          <p:cNvPr id="18" name="Блок-схема: узел 17"/>
          <p:cNvSpPr/>
          <p:nvPr/>
        </p:nvSpPr>
        <p:spPr>
          <a:xfrm>
            <a:off x="8286776" y="2500306"/>
            <a:ext cx="642942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8</a:t>
            </a:r>
            <a:endParaRPr lang="ru-RU" sz="3200" dirty="0"/>
          </a:p>
        </p:txBody>
      </p:sp>
      <p:cxnSp>
        <p:nvCxnSpPr>
          <p:cNvPr id="19" name="Прямая со стрелкой 18"/>
          <p:cNvCxnSpPr>
            <a:stCxn id="16" idx="6"/>
            <a:endCxn id="17" idx="2"/>
          </p:cNvCxnSpPr>
          <p:nvPr/>
        </p:nvCxnSpPr>
        <p:spPr>
          <a:xfrm flipV="1">
            <a:off x="6286512" y="3679033"/>
            <a:ext cx="1071570" cy="285752"/>
          </a:xfrm>
          <a:prstGeom prst="straightConnector1">
            <a:avLst/>
          </a:pr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7"/>
            <a:endCxn id="18" idx="3"/>
          </p:cNvCxnSpPr>
          <p:nvPr/>
        </p:nvCxnSpPr>
        <p:spPr>
          <a:xfrm rot="5400000" flipH="1" flipV="1">
            <a:off x="7942586" y="3013372"/>
            <a:ext cx="402628" cy="474066"/>
          </a:xfrm>
          <a:prstGeom prst="straightConnector1">
            <a:avLst/>
          </a:pr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6" idx="7"/>
          </p:cNvCxnSpPr>
          <p:nvPr/>
        </p:nvCxnSpPr>
        <p:spPr>
          <a:xfrm>
            <a:off x="4714876" y="2357430"/>
            <a:ext cx="1477479" cy="1380041"/>
          </a:xfrm>
          <a:prstGeom prst="straightConnector1">
            <a:avLst/>
          </a:pr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6"/>
            <a:endCxn id="16" idx="2"/>
          </p:cNvCxnSpPr>
          <p:nvPr/>
        </p:nvCxnSpPr>
        <p:spPr>
          <a:xfrm>
            <a:off x="5286380" y="3643314"/>
            <a:ext cx="357190" cy="321471"/>
          </a:xfrm>
          <a:prstGeom prst="straightConnector1">
            <a:avLst/>
          </a:pr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олилиния 22"/>
          <p:cNvSpPr/>
          <p:nvPr/>
        </p:nvSpPr>
        <p:spPr>
          <a:xfrm>
            <a:off x="2643174" y="1785926"/>
            <a:ext cx="5827726" cy="754075"/>
          </a:xfrm>
          <a:custGeom>
            <a:avLst/>
            <a:gdLst>
              <a:gd name="connsiteX0" fmla="*/ 0 w 3733800"/>
              <a:gd name="connsiteY0" fmla="*/ 175683 h 391583"/>
              <a:gd name="connsiteX1" fmla="*/ 2082800 w 3733800"/>
              <a:gd name="connsiteY1" fmla="*/ 35983 h 391583"/>
              <a:gd name="connsiteX2" fmla="*/ 3733800 w 3733800"/>
              <a:gd name="connsiteY2" fmla="*/ 391583 h 391583"/>
              <a:gd name="connsiteX3" fmla="*/ 3733800 w 3733800"/>
              <a:gd name="connsiteY3" fmla="*/ 391583 h 39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391583">
                <a:moveTo>
                  <a:pt x="0" y="175683"/>
                </a:moveTo>
                <a:cubicBezTo>
                  <a:pt x="730250" y="87841"/>
                  <a:pt x="1460500" y="0"/>
                  <a:pt x="2082800" y="35983"/>
                </a:cubicBezTo>
                <a:cubicBezTo>
                  <a:pt x="2705100" y="71966"/>
                  <a:pt x="3733800" y="391583"/>
                  <a:pt x="3733800" y="391583"/>
                </a:cubicBezTo>
                <a:lnTo>
                  <a:pt x="3733800" y="391583"/>
                </a:lnTo>
              </a:path>
            </a:pathLst>
          </a:custGeom>
          <a:ln w="38100" cap="sq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 23"/>
          <p:cNvSpPr/>
          <p:nvPr/>
        </p:nvSpPr>
        <p:spPr>
          <a:xfrm>
            <a:off x="3428992" y="3136900"/>
            <a:ext cx="5520275" cy="1363670"/>
          </a:xfrm>
          <a:custGeom>
            <a:avLst/>
            <a:gdLst>
              <a:gd name="connsiteX0" fmla="*/ 5308600 w 5659967"/>
              <a:gd name="connsiteY0" fmla="*/ 0 h 1384300"/>
              <a:gd name="connsiteX1" fmla="*/ 4775200 w 5659967"/>
              <a:gd name="connsiteY1" fmla="*/ 1054100 h 1384300"/>
              <a:gd name="connsiteX2" fmla="*/ 0 w 5659967"/>
              <a:gd name="connsiteY2" fmla="*/ 1384300 h 1384300"/>
              <a:gd name="connsiteX3" fmla="*/ 0 w 5659967"/>
              <a:gd name="connsiteY3" fmla="*/ 138430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9967" h="1384300">
                <a:moveTo>
                  <a:pt x="5308600" y="0"/>
                </a:moveTo>
                <a:cubicBezTo>
                  <a:pt x="5484283" y="411691"/>
                  <a:pt x="5659967" y="823383"/>
                  <a:pt x="4775200" y="1054100"/>
                </a:cubicBezTo>
                <a:cubicBezTo>
                  <a:pt x="3890433" y="1284817"/>
                  <a:pt x="0" y="1384300"/>
                  <a:pt x="0" y="1384300"/>
                </a:cubicBezTo>
                <a:lnTo>
                  <a:pt x="0" y="1384300"/>
                </a:lnTo>
              </a:path>
            </a:pathLst>
          </a:custGeom>
          <a:ln w="44450" cap="sq">
            <a:solidFill>
              <a:srgbClr val="FF0000"/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8" idx="5"/>
            <a:endCxn id="9" idx="0"/>
          </p:cNvCxnSpPr>
          <p:nvPr/>
        </p:nvCxnSpPr>
        <p:spPr>
          <a:xfrm rot="16200000" flipH="1">
            <a:off x="2281125" y="2959793"/>
            <a:ext cx="1308603" cy="629942"/>
          </a:xfrm>
          <a:prstGeom prst="straightConnector1">
            <a:avLst/>
          </a:prstGeom>
          <a:ln w="44450" cap="sq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728" y="207167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  <a:latin typeface="Comic Sans MS" pitchFamily="66" charset="0"/>
              </a:rPr>
              <a:t>3</a:t>
            </a:r>
            <a:endParaRPr lang="ru-RU" sz="2400" i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0298" y="328612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  <a:latin typeface="Comic Sans MS" pitchFamily="66" charset="0"/>
              </a:rPr>
              <a:t>1</a:t>
            </a:r>
            <a:endParaRPr lang="ru-RU" sz="2400" i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15140" y="435769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  <a:latin typeface="Comic Sans MS" pitchFamily="66" charset="0"/>
              </a:rPr>
              <a:t>4</a:t>
            </a:r>
            <a:endParaRPr lang="ru-RU" sz="2400" i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57290" y="0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Анализ результатов: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0034" y="213097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Донская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43042" y="292893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Гагарина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786314" y="442913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Орджоникидзе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9" name="Прямоугольник 78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Управляющая кнопка: далее 79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Управляющая кнопка: назад 80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Управляющая кнопка: в начало 81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Управляющая кнопка: в конец 82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Управляющая кнопка: домой 83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500034" y="1571612"/>
            <a:ext cx="8358246" cy="135732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Вернемся </a:t>
            </a:r>
            <a:r>
              <a:rPr lang="ru-RU" dirty="0" smtClean="0"/>
              <a:t>к вопросам, заданным в начале урока и постараемся ответить на них.</a:t>
            </a:r>
            <a:endParaRPr lang="ru-RU" dirty="0"/>
          </a:p>
        </p:txBody>
      </p:sp>
      <p:sp>
        <p:nvSpPr>
          <p:cNvPr id="6" name="Управляющая кнопка: справка 5">
            <a:hlinkClick r:id="rId2" action="ppaction://hlinksldjump" highlightClick="1"/>
          </p:cNvPr>
          <p:cNvSpPr/>
          <p:nvPr/>
        </p:nvSpPr>
        <p:spPr>
          <a:xfrm>
            <a:off x="3929058" y="3214686"/>
            <a:ext cx="1214446" cy="928694"/>
          </a:xfrm>
          <a:prstGeom prst="actionButtonHelp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357290" y="500042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Рефлексия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>
            <a:hlinkClick r:id="rId3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зад 11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начало 12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в конец 13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омой 14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214546" y="714356"/>
            <a:ext cx="6572296" cy="4500594"/>
          </a:xfrm>
        </p:spPr>
        <p:txBody>
          <a:bodyPr/>
          <a:lstStyle/>
          <a:p>
            <a:r>
              <a:rPr lang="ru-RU" sz="2400" dirty="0" smtClean="0"/>
              <a:t>Изучить материалы конспекта. </a:t>
            </a:r>
          </a:p>
          <a:p>
            <a:r>
              <a:rPr lang="ru-RU" sz="2400" dirty="0" smtClean="0"/>
              <a:t>Построить математическую модель задачи: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Решить задачу средствами </a:t>
            </a:r>
            <a:r>
              <a:rPr lang="en-US" sz="2400" dirty="0" smtClean="0"/>
              <a:t>MS Excel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Проанализировать результаты.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14414" y="1785926"/>
            <a:ext cx="7143800" cy="2643206"/>
          </a:xfrm>
          <a:prstGeom prst="roundRect">
            <a:avLst>
              <a:gd name="adj" fmla="val 6578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smtClean="0"/>
              <a:t>	Дана </a:t>
            </a:r>
            <a:r>
              <a:rPr lang="ru-RU" sz="2800" dirty="0"/>
              <a:t>сеть автомобильных </a:t>
            </a:r>
            <a:r>
              <a:rPr lang="ru-RU" sz="2800" dirty="0" smtClean="0"/>
              <a:t>дорог</a:t>
            </a:r>
            <a:r>
              <a:rPr lang="ru-RU" sz="2800" dirty="0"/>
              <a:t> </a:t>
            </a:r>
            <a:r>
              <a:rPr lang="ru-RU" sz="2800" dirty="0" smtClean="0"/>
              <a:t>Лазаревского района города Сочи. Ветеран войны решил проехать от дома ветеранов по ул. Калараша до площади кинотеатра «Восход». Каким маршрутом ему лучше ехать, чтобы путь был минимальным?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0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Домашнее задание: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начало 9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в конец 10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mg381239v3n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429132"/>
            <a:ext cx="2551113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800" b="1" i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Решить задачу:</a:t>
            </a:r>
          </a:p>
        </p:txBody>
      </p:sp>
      <p:sp>
        <p:nvSpPr>
          <p:cNvPr id="12292" name="Содержимое 2"/>
          <p:cNvSpPr txBox="1">
            <a:spLocks/>
          </p:cNvSpPr>
          <p:nvPr/>
        </p:nvSpPr>
        <p:spPr bwMode="auto">
          <a:xfrm>
            <a:off x="214282" y="785794"/>
            <a:ext cx="82296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           В таблице приведена стоимость перевозок между соседними железнодорожными станциями. Укажите схему, соответствующую таблице.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7158" y="2143116"/>
          <a:ext cx="3619506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3251"/>
                <a:gridCol w="603251"/>
                <a:gridCol w="603251"/>
                <a:gridCol w="603251"/>
                <a:gridCol w="603251"/>
                <a:gridCol w="603251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A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B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C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D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Е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A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 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B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 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3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C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 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D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 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3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 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/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344" name="Picture 2" descr="img381239v1n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500306"/>
            <a:ext cx="25717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45" name="Picture 3" descr="img381239v2n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16763" y="2357445"/>
            <a:ext cx="20272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Блок-схема: узел 10"/>
          <p:cNvSpPr/>
          <p:nvPr/>
        </p:nvSpPr>
        <p:spPr>
          <a:xfrm>
            <a:off x="4071934" y="2000240"/>
            <a:ext cx="500066" cy="50006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b="1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7072330" y="1928802"/>
            <a:ext cx="500066" cy="50006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2</a:t>
            </a:r>
            <a:endParaRPr lang="ru-RU" sz="2400" b="1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4214810" y="4214818"/>
            <a:ext cx="500066" cy="50006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3</a:t>
            </a:r>
            <a:endParaRPr lang="ru-RU" b="1" dirty="0"/>
          </a:p>
        </p:txBody>
      </p:sp>
      <p:sp>
        <p:nvSpPr>
          <p:cNvPr id="14" name="Багетная рамка 13"/>
          <p:cNvSpPr/>
          <p:nvPr/>
        </p:nvSpPr>
        <p:spPr>
          <a:xfrm>
            <a:off x="7358082" y="5572140"/>
            <a:ext cx="1571636" cy="5715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Проверь себя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143208" y="0"/>
            <a:ext cx="600079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Дополнительный материал</a:t>
            </a:r>
            <a:endParaRPr lang="ru-RU" sz="32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8" name="Прямоугольник 17">
            <a:hlinkClick r:id="rId5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далее 18">
            <a:hlinkClick r:id="" action="ppaction://hlinkshowjump?jump=nextslide" highlightClick="1"/>
          </p:cNvPr>
          <p:cNvSpPr/>
          <p:nvPr/>
        </p:nvSpPr>
        <p:spPr>
          <a:xfrm>
            <a:off x="4357686" y="6286520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назад 19">
            <a:hlinkClick r:id="" action="ppaction://hlinkshowjump?jump=previousslide" highlightClick="1"/>
          </p:cNvPr>
          <p:cNvSpPr/>
          <p:nvPr/>
        </p:nvSpPr>
        <p:spPr>
          <a:xfrm>
            <a:off x="3786182" y="6286544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в начало 20">
            <a:hlinkClick r:id="" action="ppaction://hlinkshowjump?jump=firstslide" highlightClick="1"/>
          </p:cNvPr>
          <p:cNvSpPr/>
          <p:nvPr/>
        </p:nvSpPr>
        <p:spPr>
          <a:xfrm>
            <a:off x="3143240" y="6286520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Управляющая кнопка: в конец 21">
            <a:hlinkClick r:id="" action="ppaction://hlinkshowjump?jump=lastslide" highlightClick="1"/>
          </p:cNvPr>
          <p:cNvSpPr/>
          <p:nvPr/>
        </p:nvSpPr>
        <p:spPr>
          <a:xfrm>
            <a:off x="4929190" y="6286520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Управляющая кнопка: домой 22">
            <a:hlinkClick r:id="" action="ppaction://hlinkshowjump?jump=firstslide" highlightClick="1"/>
          </p:cNvPr>
          <p:cNvSpPr/>
          <p:nvPr/>
        </p:nvSpPr>
        <p:spPr>
          <a:xfrm>
            <a:off x="5500694" y="6286520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44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44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44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1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4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4" grpId="0"/>
      <p:bldP spid="12292" grpId="0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2571744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Спасибо за внимание!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в начало 8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конец 9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омой 10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785786" y="1000108"/>
            <a:ext cx="7572428" cy="4786346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1. С древнейших времен, человечество старается найти ответы на два вопроса: «Где Я?» и «Куда мы идем?». Для того, что бы ответить на эти вопросы мы, люди, придумали массу способов ориентирования. Какие?</a:t>
            </a:r>
          </a:p>
          <a:p>
            <a:pPr>
              <a:buNone/>
            </a:pPr>
            <a:r>
              <a:rPr lang="ru-RU" sz="2400" dirty="0" smtClean="0"/>
              <a:t>2. Зачем понадобились человечеству спутники и как они работают?</a:t>
            </a:r>
          </a:p>
          <a:p>
            <a:pPr>
              <a:buNone/>
            </a:pPr>
            <a:r>
              <a:rPr lang="ru-RU" sz="2400" dirty="0" smtClean="0"/>
              <a:t>3. Что такое навигатор и каков принцип его работы?</a:t>
            </a:r>
          </a:p>
          <a:p>
            <a:pPr>
              <a:buNone/>
            </a:pPr>
            <a:r>
              <a:rPr lang="ru-RU" sz="2400" dirty="0" smtClean="0"/>
              <a:t>4. Как можно определить кратчайший путь из одного пункта в другой?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188640"/>
            <a:ext cx="6408712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Вопросы  урока: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Управляющая кнопка: справка 4">
            <a:hlinkClick r:id="" action="ppaction://noaction" highlightClick="1"/>
          </p:cNvPr>
          <p:cNvSpPr/>
          <p:nvPr/>
        </p:nvSpPr>
        <p:spPr>
          <a:xfrm>
            <a:off x="357158" y="142852"/>
            <a:ext cx="1071570" cy="857256"/>
          </a:xfrm>
          <a:prstGeom prst="actionButtonHelp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>
            <a:hlinkClick r:id="rId2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начало 9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в конец 10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ochi.com/images/news/16062.jpg"/>
          <p:cNvPicPr>
            <a:picLocks noChangeAspect="1" noChangeArrowheads="1"/>
          </p:cNvPicPr>
          <p:nvPr/>
        </p:nvPicPr>
        <p:blipFill>
          <a:blip r:embed="rId2">
            <a:lum bright="29000"/>
          </a:blip>
          <a:srcRect/>
          <a:stretch>
            <a:fillRect/>
          </a:stretch>
        </p:blipFill>
        <p:spPr bwMode="auto">
          <a:xfrm>
            <a:off x="142844" y="142852"/>
            <a:ext cx="8857297" cy="664675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14678" y="2935428"/>
            <a:ext cx="3214710" cy="707886"/>
          </a:xfrm>
          <a:prstGeom prst="rect">
            <a:avLst/>
          </a:prstGeom>
          <a:solidFill>
            <a:schemeClr val="tx2">
              <a:lumMod val="75000"/>
              <a:alpha val="48000"/>
            </a:schemeClr>
          </a:solidFill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Карта  урока:</a:t>
            </a:r>
            <a:endParaRPr lang="ru-RU" sz="4000" b="1" spc="50" dirty="0">
              <a:ln w="1143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428992" y="285728"/>
            <a:ext cx="3000375" cy="1714512"/>
            <a:chOff x="357158" y="714356"/>
            <a:chExt cx="2571750" cy="1409700"/>
          </a:xfrm>
        </p:grpSpPr>
        <p:pic>
          <p:nvPicPr>
            <p:cNvPr id="6148" name="Picture 4" descr="http://go3.imgsmail.ru/imgpreview?key=http%3A//www.livestream.ru/l/news/2010/11/30/o3b/picture.jpg&amp;mb=imgdb_preview_14"/>
            <p:cNvPicPr>
              <a:picLocks noChangeAspect="1" noChangeArrowheads="1"/>
            </p:cNvPicPr>
            <p:nvPr/>
          </p:nvPicPr>
          <p:blipFill>
            <a:blip r:embed="rId3">
              <a:lum bright="21000"/>
            </a:blip>
            <a:srcRect/>
            <a:stretch>
              <a:fillRect/>
            </a:stretch>
          </p:blipFill>
          <p:spPr bwMode="auto">
            <a:xfrm>
              <a:off x="357158" y="714356"/>
              <a:ext cx="2571750" cy="140970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</p:pic>
        <p:sp>
          <p:nvSpPr>
            <p:cNvPr id="6" name="TextBox 5">
              <a:hlinkClick r:id="rId4" action="ppaction://hlinksldjump"/>
            </p:cNvPr>
            <p:cNvSpPr txBox="1"/>
            <p:nvPr/>
          </p:nvSpPr>
          <p:spPr>
            <a:xfrm>
              <a:off x="418391" y="773094"/>
              <a:ext cx="2428891" cy="98693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rgbClr val="FFC000"/>
                  </a:solidFill>
                </a:rPr>
                <a:t>Спутниковые системы </a:t>
              </a:r>
            </a:p>
            <a:p>
              <a:pPr algn="ctr"/>
              <a:r>
                <a:rPr lang="ru-RU" sz="24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rgbClr val="FFC000"/>
                  </a:solidFill>
                </a:rPr>
                <a:t>навигации</a:t>
              </a:r>
              <a:endParaRPr lang="ru-RU" sz="24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7072330" y="285728"/>
            <a:ext cx="1725875" cy="2136646"/>
            <a:chOff x="7215206" y="142852"/>
            <a:chExt cx="1725875" cy="2136646"/>
          </a:xfrm>
        </p:grpSpPr>
        <p:pic>
          <p:nvPicPr>
            <p:cNvPr id="9" name="Picture 6" descr="http://news.ferra.ru/images/266/266790.jpg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15206" y="142852"/>
              <a:ext cx="1725875" cy="1357324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215206" y="1571612"/>
              <a:ext cx="1714512" cy="7078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FFFF00"/>
                  </a:solidFill>
                </a:rPr>
                <a:t>Устройства навигации</a:t>
              </a:r>
              <a:endParaRPr lang="ru-RU" sz="2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2" name="Горизонтальный свиток 11">
            <a:hlinkClick r:id="rId7" action="ppaction://hlinksldjump"/>
          </p:cNvPr>
          <p:cNvSpPr/>
          <p:nvPr/>
        </p:nvSpPr>
        <p:spPr>
          <a:xfrm>
            <a:off x="3143240" y="4857760"/>
            <a:ext cx="2428892" cy="1357322"/>
          </a:xfrm>
          <a:prstGeom prst="horizontalScroll">
            <a:avLst/>
          </a:prstGeom>
          <a:solidFill>
            <a:srgbClr val="FFFF0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Алгоритм Дейстры</a:t>
            </a:r>
          </a:p>
          <a:p>
            <a:pPr algn="ctr"/>
            <a:r>
              <a:rPr lang="ru-RU" b="1" dirty="0" smtClean="0">
                <a:solidFill>
                  <a:srgbClr val="002060"/>
                </a:solidFill>
              </a:rPr>
              <a:t>1959г.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3" name="Загнутый угол 12">
            <a:hlinkClick r:id="rId8" action="ppaction://hlinksldjump"/>
          </p:cNvPr>
          <p:cNvSpPr/>
          <p:nvPr/>
        </p:nvSpPr>
        <p:spPr>
          <a:xfrm>
            <a:off x="357158" y="5072074"/>
            <a:ext cx="1785918" cy="1571636"/>
          </a:xfrm>
          <a:prstGeom prst="foldedCorner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</a:rPr>
              <a:t>Решение задачи о кратчайшем пути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14" name="Блок-схема: внутренняя память 13">
            <a:hlinkClick r:id="rId9" action="ppaction://hlinksldjump"/>
          </p:cNvPr>
          <p:cNvSpPr/>
          <p:nvPr/>
        </p:nvSpPr>
        <p:spPr>
          <a:xfrm>
            <a:off x="6072198" y="5572140"/>
            <a:ext cx="2571768" cy="1000132"/>
          </a:xfrm>
          <a:prstGeom prst="flowChartInternalStorage">
            <a:avLst/>
          </a:prstGeom>
          <a:solidFill>
            <a:srgbClr val="FFFF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</a:rPr>
              <a:t>Домашнее задание</a:t>
            </a:r>
            <a:endParaRPr lang="ru-RU" sz="2000" b="1" dirty="0">
              <a:solidFill>
                <a:srgbClr val="002060"/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285720" y="357166"/>
            <a:ext cx="2682663" cy="1990721"/>
            <a:chOff x="285720" y="357166"/>
            <a:chExt cx="2682663" cy="1990721"/>
          </a:xfrm>
        </p:grpSpPr>
        <p:pic>
          <p:nvPicPr>
            <p:cNvPr id="6149" name="Picture 5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5720" y="357166"/>
              <a:ext cx="2682663" cy="1990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>
              <a:hlinkClick r:id="rId10" action="ppaction://hlinksldjump"/>
            </p:cNvPr>
            <p:cNvSpPr txBox="1"/>
            <p:nvPr/>
          </p:nvSpPr>
          <p:spPr>
            <a:xfrm>
              <a:off x="500034" y="642918"/>
              <a:ext cx="22145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i="1" dirty="0" smtClean="0">
                  <a:solidFill>
                    <a:schemeClr val="accent1">
                      <a:lumMod val="50000"/>
                    </a:schemeClr>
                  </a:solidFill>
                </a:rPr>
                <a:t>Тема,</a:t>
              </a:r>
            </a:p>
            <a:p>
              <a:pPr algn="ctr"/>
              <a:r>
                <a:rPr lang="ru-RU" sz="2000" i="1" dirty="0" smtClean="0">
                  <a:solidFill>
                    <a:schemeClr val="accent1">
                      <a:lumMod val="50000"/>
                    </a:schemeClr>
                  </a:solidFill>
                </a:rPr>
                <a:t>Цели и задачи урока</a:t>
              </a:r>
              <a:endParaRPr lang="ru-RU" sz="20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Управляющая кнопка: далее 16">
            <a:hlinkClick r:id="" action="ppaction://hlinkshowjump?jump=nextslide" highlightClick="1"/>
          </p:cNvPr>
          <p:cNvSpPr/>
          <p:nvPr/>
        </p:nvSpPr>
        <p:spPr>
          <a:xfrm>
            <a:off x="4000496" y="6286520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назад 17">
            <a:hlinkClick r:id="" action="ppaction://hlinkshowjump?jump=previousslide" highlightClick="1"/>
          </p:cNvPr>
          <p:cNvSpPr/>
          <p:nvPr/>
        </p:nvSpPr>
        <p:spPr>
          <a:xfrm>
            <a:off x="3428992" y="6286544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в начало 18">
            <a:hlinkClick r:id="" action="ppaction://hlinkshowjump?jump=firstslide" highlightClick="1"/>
          </p:cNvPr>
          <p:cNvSpPr/>
          <p:nvPr/>
        </p:nvSpPr>
        <p:spPr>
          <a:xfrm>
            <a:off x="2786050" y="6286520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в конец 19">
            <a:hlinkClick r:id="" action="ppaction://hlinkshowjump?jump=lastslide" highlightClick="1"/>
          </p:cNvPr>
          <p:cNvSpPr/>
          <p:nvPr/>
        </p:nvSpPr>
        <p:spPr>
          <a:xfrm>
            <a:off x="4572000" y="6286520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домой 20">
            <a:hlinkClick r:id="" action="ppaction://hlinkshowjump?jump=firstslide" highlightClick="1"/>
          </p:cNvPr>
          <p:cNvSpPr/>
          <p:nvPr/>
        </p:nvSpPr>
        <p:spPr>
          <a:xfrm>
            <a:off x="5143504" y="6286520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083516" cy="500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Содержимое 10" descr="ConstellationGPS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-71462"/>
            <a:ext cx="2357454" cy="182880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6148" name="TextBox 11"/>
          <p:cNvSpPr txBox="1">
            <a:spLocks noChangeArrowheads="1"/>
          </p:cNvSpPr>
          <p:nvPr/>
        </p:nvSpPr>
        <p:spPr bwMode="auto">
          <a:xfrm>
            <a:off x="6643687" y="2714620"/>
            <a:ext cx="2500313" cy="34163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Орбиты спутников системы GPS. Пример видимости спутников из одной из точек на поверхности Земли. </a:t>
            </a:r>
            <a:r>
              <a:rPr lang="ru-RU" dirty="0" err="1">
                <a:solidFill>
                  <a:srgbClr val="FFFF00"/>
                </a:solidFill>
              </a:rPr>
              <a:t>Visible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sat</a:t>
            </a:r>
            <a:r>
              <a:rPr lang="ru-RU" dirty="0">
                <a:solidFill>
                  <a:srgbClr val="FFFF00"/>
                </a:solidFill>
              </a:rPr>
              <a:t>- число спутников, видимых над горизонтом наблюдателя в идеальных условиях (чистое поле).</a:t>
            </a:r>
          </a:p>
        </p:txBody>
      </p: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285720" y="4143380"/>
            <a:ext cx="29289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FFFF00"/>
                </a:solidFill>
              </a:rPr>
              <a:t>Для </a:t>
            </a:r>
            <a:r>
              <a:rPr lang="ru-RU" sz="2000" dirty="0">
                <a:solidFill>
                  <a:srgbClr val="FFFF00"/>
                </a:solidFill>
              </a:rPr>
              <a:t>определения своей позиции GPS устройство использует, по меньшей </a:t>
            </a:r>
            <a:r>
              <a:rPr lang="ru-RU" sz="2000" dirty="0" smtClean="0">
                <a:solidFill>
                  <a:srgbClr val="FFFF00"/>
                </a:solidFill>
              </a:rPr>
              <a:t>мере, четыре </a:t>
            </a:r>
            <a:r>
              <a:rPr lang="ru-RU" sz="2000" dirty="0">
                <a:solidFill>
                  <a:srgbClr val="FFFF00"/>
                </a:solidFill>
              </a:rPr>
              <a:t>различных спутника.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1470" y="357166"/>
            <a:ext cx="846274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Спутниковые системы</a:t>
            </a:r>
            <a:endParaRPr lang="ru-RU" sz="4000" b="1" spc="50" dirty="0">
              <a:ln w="1143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rot="692295">
            <a:off x="162456" y="16773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>
            <a:hlinkClick r:id="rId4" action="ppaction://hlinksldjump"/>
          </p:cNvPr>
          <p:cNvSpPr/>
          <p:nvPr/>
        </p:nvSpPr>
        <p:spPr>
          <a:xfrm>
            <a:off x="214282" y="0"/>
            <a:ext cx="1357322" cy="8572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алее 9">
            <a:hlinkClick r:id="" action="ppaction://hlinkshowjump?jump=nextslide" highlightClick="1"/>
          </p:cNvPr>
          <p:cNvSpPr/>
          <p:nvPr/>
        </p:nvSpPr>
        <p:spPr>
          <a:xfrm>
            <a:off x="4357686" y="6286520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3786182" y="6286544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в начало 11">
            <a:hlinkClick r:id="" action="ppaction://hlinkshowjump?jump=firstslide" highlightClick="1"/>
          </p:cNvPr>
          <p:cNvSpPr/>
          <p:nvPr/>
        </p:nvSpPr>
        <p:spPr>
          <a:xfrm>
            <a:off x="3143240" y="6286520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конец 12">
            <a:hlinkClick r:id="" action="ppaction://hlinkshowjump?jump=lastslide" highlightClick="1"/>
          </p:cNvPr>
          <p:cNvSpPr/>
          <p:nvPr/>
        </p:nvSpPr>
        <p:spPr>
          <a:xfrm>
            <a:off x="4929190" y="6286520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омой 13">
            <a:hlinkClick r:id="" action="ppaction://hlinkshowjump?jump=firstslide" highlightClick="1"/>
          </p:cNvPr>
          <p:cNvSpPr/>
          <p:nvPr/>
        </p:nvSpPr>
        <p:spPr>
          <a:xfrm>
            <a:off x="5500694" y="6286520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357554" y="4357694"/>
            <a:ext cx="785818" cy="642942"/>
          </a:xfrm>
          <a:prstGeom prst="ellipse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5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" dur="15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5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88640"/>
            <a:ext cx="846274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spc="50" dirty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Российские системы навигации</a:t>
            </a:r>
          </a:p>
        </p:txBody>
      </p:sp>
      <p:sp>
        <p:nvSpPr>
          <p:cNvPr id="6" name="TextBox 5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>
            <a:hlinkClick r:id="rId3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в начало 9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в конец 10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GPS-1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00297" y="1000108"/>
            <a:ext cx="5907117" cy="483309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vtogps.com.ua/uploads/posts/2011-03/thumbs/1299594181_she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738" y="1142984"/>
            <a:ext cx="6807262" cy="441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785918" y="214290"/>
            <a:ext cx="7000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Компоненты системы GPS мониторинга </a:t>
            </a:r>
          </a:p>
          <a:p>
            <a:pPr algn="ctr"/>
            <a:r>
              <a:rPr lang="ru-RU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автомобильного транспорта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57422" y="1142984"/>
            <a:ext cx="2286016" cy="171451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28256"/>
            <a:ext cx="242886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rgbClr val="FF0000"/>
                </a:solidFill>
              </a:rPr>
              <a:t>Служба наблюдения </a:t>
            </a:r>
            <a:r>
              <a:rPr lang="ru-RU" sz="2400" dirty="0" smtClean="0"/>
              <a:t>–</a:t>
            </a:r>
            <a:r>
              <a:rPr lang="ru-RU" sz="2100" dirty="0" smtClean="0"/>
              <a:t>это </a:t>
            </a:r>
            <a:r>
              <a:rPr lang="ru-RU" sz="2100" dirty="0"/>
              <a:t>р</a:t>
            </a:r>
            <a:r>
              <a:rPr lang="ru-RU" sz="2100" dirty="0" smtClean="0"/>
              <a:t>абочие места диспетчеров и администраторов системы контроля транспорта.</a:t>
            </a:r>
            <a:endParaRPr lang="ru-RU" sz="21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00760" y="1142984"/>
            <a:ext cx="3143240" cy="142876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1259033"/>
            <a:ext cx="24288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Система глобального спутникового позиционирования (GPS) и глобальная  навигационная спутниковая система (ГЛОНАСС)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214422"/>
            <a:ext cx="2357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/>
              <a:t>Служба экстренного реагирования и контроля</a:t>
            </a:r>
            <a:endParaRPr lang="ru-RU" sz="2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14876" y="2786058"/>
            <a:ext cx="1857388" cy="128588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357422" y="4286256"/>
            <a:ext cx="3214710" cy="128588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42984"/>
            <a:ext cx="22859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/>
              <a:t>Система сотовой мобильной связи стандарта GSM</a:t>
            </a:r>
            <a:endParaRPr lang="ru-RU" sz="21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15140" y="2857496"/>
            <a:ext cx="2428860" cy="20717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142984"/>
            <a:ext cx="23574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/>
              <a:t>Подвижный сегмент (бортовое оборудование GPS системы).</a:t>
            </a:r>
            <a:endParaRPr lang="ru-RU" sz="21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214282" y="1285860"/>
            <a:ext cx="1857388" cy="1000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ВЫБЕРИТЕ</a:t>
            </a:r>
          </a:p>
          <a:p>
            <a:pPr algn="ctr"/>
            <a:r>
              <a:rPr lang="ru-RU" b="1" dirty="0" smtClean="0"/>
              <a:t>СЕГМЕНТ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6" name="Прямоугольник 15">
            <a:hlinkClick r:id="rId3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далее 16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назад 17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в начало 18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в конец 19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домой 20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98 3.33333E-6 L 4.44444E-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1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0" dur="1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7" grpId="0" build="allAtOnce"/>
      <p:bldP spid="9" grpId="0" build="allAtOnce"/>
      <p:bldP spid="11" grpId="0" build="allAtOnce"/>
      <p:bldP spid="13" grpId="0" build="allAtOnce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2786050" y="3571876"/>
            <a:ext cx="6072188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	</a:t>
            </a:r>
            <a:r>
              <a:rPr lang="ru-RU" sz="2000" dirty="0" smtClean="0">
                <a:solidFill>
                  <a:srgbClr val="C00000"/>
                </a:solidFill>
              </a:rPr>
              <a:t>С </a:t>
            </a:r>
            <a:r>
              <a:rPr lang="ru-RU" sz="2000" dirty="0">
                <a:solidFill>
                  <a:srgbClr val="C00000"/>
                </a:solidFill>
              </a:rPr>
              <a:t>помощью векторной карты</a:t>
            </a:r>
            <a:r>
              <a:rPr lang="ru-RU" sz="2000" dirty="0"/>
              <a:t>, навигатор способен учитывать ориентацию и положение автомобиля в данный момент времени.</a:t>
            </a:r>
            <a:br>
              <a:rPr lang="ru-RU" sz="2000" dirty="0"/>
            </a:br>
            <a:r>
              <a:rPr lang="ru-RU" sz="2000" dirty="0" smtClean="0"/>
              <a:t>	</a:t>
            </a:r>
            <a:r>
              <a:rPr lang="ru-RU" sz="2000" dirty="0" smtClean="0"/>
              <a:t>Даны </a:t>
            </a:r>
            <a:r>
              <a:rPr lang="ru-RU" sz="2000" dirty="0" smtClean="0"/>
              <a:t>две </a:t>
            </a:r>
            <a:r>
              <a:rPr lang="ru-RU" sz="2000" dirty="0"/>
              <a:t>точки: начало пути и пункт назначения. Весь этот путь отображается большим количеством векторов, начало которых совпадает с окончанием предыдущего вектора.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57158" y="1214422"/>
            <a:ext cx="35719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i="1" dirty="0" smtClean="0">
                <a:solidFill>
                  <a:srgbClr val="C00000"/>
                </a:solidFill>
              </a:rPr>
              <a:t>Ответьте на вопрос: </a:t>
            </a:r>
          </a:p>
          <a:p>
            <a:pPr algn="just"/>
            <a:r>
              <a:rPr lang="ru-RU" sz="2400" b="1" i="1" dirty="0" smtClean="0">
                <a:solidFill>
                  <a:srgbClr val="0070C0"/>
                </a:solidFill>
              </a:rPr>
              <a:t>По какому принципу работают системы навигации?</a:t>
            </a:r>
          </a:p>
          <a:p>
            <a:pPr algn="ctr"/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26000"/>
          </a:blip>
          <a:srcRect/>
          <a:stretch>
            <a:fillRect/>
          </a:stretch>
        </p:blipFill>
        <p:spPr bwMode="auto">
          <a:xfrm>
            <a:off x="4214810" y="142852"/>
            <a:ext cx="4357686" cy="331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Управляющая кнопка: справка 5">
            <a:hlinkClick r:id="" action="ppaction://noaction" highlightClick="1"/>
          </p:cNvPr>
          <p:cNvSpPr/>
          <p:nvPr/>
        </p:nvSpPr>
        <p:spPr>
          <a:xfrm>
            <a:off x="1643042" y="214290"/>
            <a:ext cx="1071570" cy="857256"/>
          </a:xfrm>
          <a:prstGeom prst="actionButtonHelp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сведения 6">
            <a:hlinkClick r:id="" action="ppaction://noaction" highlightClick="1"/>
          </p:cNvPr>
          <p:cNvSpPr/>
          <p:nvPr/>
        </p:nvSpPr>
        <p:spPr>
          <a:xfrm>
            <a:off x="1643042" y="3500438"/>
            <a:ext cx="1000132" cy="1000132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 rot="692295">
            <a:off x="480420" y="4920723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>
            <a:hlinkClick r:id="rId3" action="ppaction://hlinksldjump"/>
          </p:cNvPr>
          <p:cNvSpPr/>
          <p:nvPr/>
        </p:nvSpPr>
        <p:spPr>
          <a:xfrm>
            <a:off x="428596" y="4857760"/>
            <a:ext cx="1785950" cy="1714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алее 9">
            <a:hlinkClick r:id="" action="ppaction://hlinkshowjump?jump=nextslide" highlightClick="1"/>
          </p:cNvPr>
          <p:cNvSpPr/>
          <p:nvPr/>
        </p:nvSpPr>
        <p:spPr>
          <a:xfrm>
            <a:off x="4357686" y="6143644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</p:cNvPr>
          <p:cNvSpPr/>
          <p:nvPr/>
        </p:nvSpPr>
        <p:spPr>
          <a:xfrm>
            <a:off x="3786182" y="6143668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в начало 11">
            <a:hlinkClick r:id="" action="ppaction://hlinkshowjump?jump=firstslide" highlightClick="1"/>
          </p:cNvPr>
          <p:cNvSpPr/>
          <p:nvPr/>
        </p:nvSpPr>
        <p:spPr>
          <a:xfrm>
            <a:off x="3143240" y="6143644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в конец 12">
            <a:hlinkClick r:id="" action="ppaction://hlinkshowjump?jump=lastslide" highlightClick="1"/>
          </p:cNvPr>
          <p:cNvSpPr/>
          <p:nvPr/>
        </p:nvSpPr>
        <p:spPr>
          <a:xfrm>
            <a:off x="4929190" y="6143644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омой 13">
            <a:hlinkClick r:id="" action="ppaction://hlinkshowjump?jump=firstslide" highlightClick="1"/>
          </p:cNvPr>
          <p:cNvSpPr/>
          <p:nvPr/>
        </p:nvSpPr>
        <p:spPr>
          <a:xfrm>
            <a:off x="5500694" y="6143644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3" descr="http://gdrw.ru/img/ce5d2d24135ebe61c9ef1aff0a529c5e/static/catalogue/cd/c3/full50451f918349f.jpg?quality=95&amp;shar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796" y="3786190"/>
            <a:ext cx="32575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1" descr="GPS-&amp;ncy;&amp;acy;&amp;vcy;&amp;icy;&amp;gcy;&amp;acy;&amp;tcy;&amp;ocy;&amp;rcy;&amp;ycy;. &amp;CHcy;&amp;tcy;&amp;ocy; &amp;kcy; &amp;chcy;&amp;iecy;&amp;mcy;&amp;ucy; &amp;icy; &amp;kcy;&amp;acy;&amp;kcy; &amp;ecy;&amp;tcy;&amp;ocy; &amp;rcy;&amp;acy;&amp;bcy;&amp;ocy;&amp;tcy;&amp;acy;&amp;iecy;&amp;tcy;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628651"/>
            <a:ext cx="2100263" cy="28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9" descr="GPS-&amp;ncy;&amp;acy;&amp;vcy;&amp;icy;&amp;gcy;&amp;acy;&amp;tcy;&amp;ocy;&amp;rcy;&amp;ycy;. &amp;CHcy;&amp;tcy;&amp;ocy; &amp;kcy; &amp;chcy;&amp;iecy;&amp;mcy;&amp;ucy; &amp;icy; &amp;kcy;&amp;acy;&amp;kcy; &amp;ecy;&amp;tcy;&amp;ocy; &amp;rcy;&amp;acy;&amp;bcy;&amp;ocy;&amp;tcy;&amp;acy;&amp;iecy;&amp;tcy;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75" y="3357563"/>
            <a:ext cx="35718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57224" y="71414"/>
            <a:ext cx="885828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spc="50" dirty="0" smtClean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Современные  устройства </a:t>
            </a:r>
            <a:r>
              <a:rPr lang="ru-RU" sz="3600" b="1" spc="50" dirty="0">
                <a:ln w="1143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навигации</a:t>
            </a:r>
          </a:p>
        </p:txBody>
      </p:sp>
      <p:pic>
        <p:nvPicPr>
          <p:cNvPr id="7173" name="Picture 2" descr="http://gps-rus.ru/images/18_04_2006_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2" y="3929063"/>
            <a:ext cx="3157538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71438" y="6215063"/>
            <a:ext cx="2928937" cy="646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Garmin GPSMAP 60</a:t>
            </a:r>
            <a:r>
              <a:rPr lang="ru-RU"/>
              <a:t> – боевые навигаторы</a:t>
            </a:r>
            <a:r>
              <a:rPr lang="en-US"/>
              <a:t> </a:t>
            </a:r>
            <a:endParaRPr lang="ru-RU"/>
          </a:p>
        </p:txBody>
      </p:sp>
      <p:sp>
        <p:nvSpPr>
          <p:cNvPr id="7175" name="TextBox 9"/>
          <p:cNvSpPr txBox="1">
            <a:spLocks noChangeArrowheads="1"/>
          </p:cNvSpPr>
          <p:nvPr/>
        </p:nvSpPr>
        <p:spPr bwMode="auto">
          <a:xfrm>
            <a:off x="0" y="3214688"/>
            <a:ext cx="3357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err="1"/>
              <a:t>Prology</a:t>
            </a:r>
            <a:r>
              <a:rPr lang="ru-RU"/>
              <a:t> iMap-505A - портативный </a:t>
            </a:r>
            <a:r>
              <a:rPr lang="ru-RU" smtClean="0"/>
              <a:t>навигатор</a:t>
            </a:r>
            <a:endParaRPr lang="ru-RU"/>
          </a:p>
        </p:txBody>
      </p:sp>
      <p:pic>
        <p:nvPicPr>
          <p:cNvPr id="7176" name="Picture 5" descr="http://cft2.mobi.ru/News/2010/10/26/s_pic_12096_2_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70200" y="890588"/>
            <a:ext cx="3059113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6" descr="http://news.ferra.ru/images/266/26679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857250"/>
            <a:ext cx="29067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3214688" y="3143250"/>
            <a:ext cx="2643187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/>
              <a:t>Lexand</a:t>
            </a:r>
            <a:r>
              <a:rPr lang="en-US" dirty="0"/>
              <a:t> – </a:t>
            </a:r>
            <a:r>
              <a:rPr lang="ru-RU" dirty="0"/>
              <a:t>портативный навигатор</a:t>
            </a:r>
          </a:p>
        </p:txBody>
      </p:sp>
      <p:sp>
        <p:nvSpPr>
          <p:cNvPr id="7179" name="TextBox 12"/>
          <p:cNvSpPr txBox="1">
            <a:spLocks noChangeArrowheads="1"/>
          </p:cNvSpPr>
          <p:nvPr/>
        </p:nvSpPr>
        <p:spPr bwMode="auto">
          <a:xfrm>
            <a:off x="2857500" y="6211888"/>
            <a:ext cx="3429000" cy="646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Garmin GPSMAP 296</a:t>
            </a:r>
            <a:r>
              <a:rPr lang="ru-RU"/>
              <a:t> – авиационный навигатор</a:t>
            </a:r>
          </a:p>
        </p:txBody>
      </p: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6000760" y="3286124"/>
            <a:ext cx="2928937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Garmin Edge 705</a:t>
            </a:r>
            <a:r>
              <a:rPr lang="ru-RU" dirty="0"/>
              <a:t> – велосипедный навигатор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7290" y="1357298"/>
            <a:ext cx="628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Портативные навигаторы </a:t>
            </a:r>
            <a:r>
              <a:rPr lang="ru-RU" sz="2400" dirty="0" smtClean="0"/>
              <a:t>– отличаются малыми габаритами и легким весом. Используются как водителями автомобилей, так и туристами и всеми, кто совершает походы или прогулки, проходит незнакомыми маршрутами.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85852" y="4000504"/>
            <a:ext cx="70009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b="1" dirty="0" smtClean="0">
                <a:solidFill>
                  <a:srgbClr val="FF0000"/>
                </a:solidFill>
              </a:rPr>
              <a:t>Морские навигаторы </a:t>
            </a:r>
            <a:r>
              <a:rPr lang="ru-RU" sz="2100" dirty="0" smtClean="0"/>
              <a:t>– эти приборы отличаются наличием эхолота</a:t>
            </a:r>
          </a:p>
          <a:p>
            <a:pPr algn="ctr"/>
            <a:r>
              <a:rPr lang="ru-RU" sz="2100" b="1" dirty="0" smtClean="0">
                <a:solidFill>
                  <a:srgbClr val="FF0000"/>
                </a:solidFill>
              </a:rPr>
              <a:t>Авиационные навигаторы </a:t>
            </a:r>
            <a:r>
              <a:rPr lang="ru-RU" sz="2100" dirty="0" smtClean="0"/>
              <a:t>оснащены ландшафтными картами с другими отмеченными точками и функциями, а также высотомером.</a:t>
            </a:r>
            <a:endParaRPr lang="ru-RU" sz="2100" dirty="0"/>
          </a:p>
        </p:txBody>
      </p:sp>
      <p:sp>
        <p:nvSpPr>
          <p:cNvPr id="17" name="TextBox 16"/>
          <p:cNvSpPr txBox="1"/>
          <p:nvPr/>
        </p:nvSpPr>
        <p:spPr>
          <a:xfrm rot="692295">
            <a:off x="19614" y="167739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Карта урока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8" name="Прямоугольник 17">
            <a:hlinkClick r:id="rId8" action="ppaction://hlinksldjump"/>
          </p:cNvPr>
          <p:cNvSpPr/>
          <p:nvPr/>
        </p:nvSpPr>
        <p:spPr>
          <a:xfrm>
            <a:off x="0" y="0"/>
            <a:ext cx="1500166" cy="6429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далее 18">
            <a:hlinkClick r:id="" action="ppaction://hlinkshowjump?jump=nextslide" highlightClick="1"/>
          </p:cNvPr>
          <p:cNvSpPr/>
          <p:nvPr/>
        </p:nvSpPr>
        <p:spPr>
          <a:xfrm>
            <a:off x="7358050" y="6429372"/>
            <a:ext cx="500066" cy="42862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назад 19">
            <a:hlinkClick r:id="" action="ppaction://hlinkshowjump?jump=previousslide" highlightClick="1"/>
          </p:cNvPr>
          <p:cNvSpPr/>
          <p:nvPr/>
        </p:nvSpPr>
        <p:spPr>
          <a:xfrm>
            <a:off x="6786546" y="6429396"/>
            <a:ext cx="500066" cy="428604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в начало 20">
            <a:hlinkClick r:id="" action="ppaction://hlinkshowjump?jump=firstslide" highlightClick="1"/>
          </p:cNvPr>
          <p:cNvSpPr/>
          <p:nvPr/>
        </p:nvSpPr>
        <p:spPr>
          <a:xfrm>
            <a:off x="6143604" y="6429372"/>
            <a:ext cx="571504" cy="428628"/>
          </a:xfrm>
          <a:prstGeom prst="actionButtonBeginn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Управляющая кнопка: в конец 21">
            <a:hlinkClick r:id="" action="ppaction://hlinkshowjump?jump=lastslide" highlightClick="1"/>
          </p:cNvPr>
          <p:cNvSpPr/>
          <p:nvPr/>
        </p:nvSpPr>
        <p:spPr>
          <a:xfrm>
            <a:off x="7929554" y="6429372"/>
            <a:ext cx="500066" cy="428628"/>
          </a:xfrm>
          <a:prstGeom prst="actionButtonE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Управляющая кнопка: домой 22">
            <a:hlinkClick r:id="" action="ppaction://hlinkshowjump?jump=firstslide" highlightClick="1"/>
          </p:cNvPr>
          <p:cNvSpPr/>
          <p:nvPr/>
        </p:nvSpPr>
        <p:spPr>
          <a:xfrm>
            <a:off x="8501058" y="6429372"/>
            <a:ext cx="642942" cy="428628"/>
          </a:xfrm>
          <a:prstGeom prst="actionButtonHo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82" name="TextBox 16"/>
          <p:cNvSpPr txBox="1">
            <a:spLocks noChangeArrowheads="1"/>
          </p:cNvSpPr>
          <p:nvPr/>
        </p:nvSpPr>
        <p:spPr bwMode="auto">
          <a:xfrm>
            <a:off x="6143636" y="6000768"/>
            <a:ext cx="32861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/>
              <a:t>Lowrance</a:t>
            </a:r>
            <a:r>
              <a:rPr lang="en-US" dirty="0"/>
              <a:t> – </a:t>
            </a:r>
            <a:r>
              <a:rPr lang="ru-RU" dirty="0"/>
              <a:t>морской </a:t>
            </a:r>
            <a:r>
              <a:rPr lang="ru-RU" dirty="0" err="1" smtClean="0"/>
              <a:t>нав</a:t>
            </a:r>
            <a:r>
              <a:rPr lang="ru-RU" dirty="0" err="1" smtClean="0"/>
              <a:t>иг</a:t>
            </a: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2.5E-6 0.03936 L 2.5E-6 0.372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3" animBg="1"/>
      <p:bldP spid="7175" grpId="0"/>
      <p:bldP spid="7178" grpId="0" animBg="1"/>
      <p:bldP spid="7179" grpId="0" animBg="1"/>
      <p:bldP spid="7181" grpId="0" animBg="1"/>
      <p:bldP spid="15" grpId="0"/>
      <p:bldP spid="15" grpId="1"/>
      <p:bldP spid="15" grpId="2"/>
      <p:bldP spid="16" grpId="0"/>
      <p:bldP spid="16" grpId="1"/>
      <p:bldP spid="7182" grpId="2"/>
    </p:bldLst>
  </p:timing>
</p:sld>
</file>

<file path=ppt/theme/theme1.xml><?xml version="1.0" encoding="utf-8"?>
<a:theme xmlns:a="http://schemas.openxmlformats.org/drawingml/2006/main" name="training-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training-01</Template>
  <TotalTime>1186</TotalTime>
  <Words>1023</Words>
  <Application>Microsoft Office PowerPoint</Application>
  <PresentationFormat>Экран (4:3)</PresentationFormat>
  <Paragraphs>277</Paragraphs>
  <Slides>25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training-01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</dc:creator>
  <cp:lastModifiedBy>Admin</cp:lastModifiedBy>
  <cp:revision>105</cp:revision>
  <dcterms:created xsi:type="dcterms:W3CDTF">2012-07-31T13:58:46Z</dcterms:created>
  <dcterms:modified xsi:type="dcterms:W3CDTF">2012-11-28T20:21:34Z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193013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D5.0.3</vt:lpwstr>
  </property>
</Properties>
</file>