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22"/>
  </p:notesMasterIdLst>
  <p:sldIdLst>
    <p:sldId id="257" r:id="rId2"/>
    <p:sldId id="411" r:id="rId3"/>
    <p:sldId id="380" r:id="rId4"/>
    <p:sldId id="406" r:id="rId5"/>
    <p:sldId id="399" r:id="rId6"/>
    <p:sldId id="405" r:id="rId7"/>
    <p:sldId id="409" r:id="rId8"/>
    <p:sldId id="410" r:id="rId9"/>
    <p:sldId id="383" r:id="rId10"/>
    <p:sldId id="384" r:id="rId11"/>
    <p:sldId id="385" r:id="rId12"/>
    <p:sldId id="386" r:id="rId13"/>
    <p:sldId id="424" r:id="rId14"/>
    <p:sldId id="426" r:id="rId15"/>
    <p:sldId id="420" r:id="rId16"/>
    <p:sldId id="271" r:id="rId17"/>
    <p:sldId id="412" r:id="rId18"/>
    <p:sldId id="425" r:id="rId19"/>
    <p:sldId id="423" r:id="rId20"/>
    <p:sldId id="4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203D"/>
    <a:srgbClr val="C0EC49"/>
    <a:srgbClr val="3B5998"/>
    <a:srgbClr val="FFBC9B"/>
    <a:srgbClr val="7373FF"/>
    <a:srgbClr val="CDCD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0627" autoAdjust="0"/>
  </p:normalViewPr>
  <p:slideViewPr>
    <p:cSldViewPr snapToGrid="0">
      <p:cViewPr varScale="1">
        <p:scale>
          <a:sx n="58" d="100"/>
          <a:sy n="58" d="100"/>
        </p:scale>
        <p:origin x="13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1CB73-3FCF-432A-8FCD-4ACE68ED7EE4}" type="datetimeFigureOut">
              <a:rPr lang="en-US" smtClean="0"/>
              <a:t>7/14/2016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22CA9-A9CF-4398-9D8F-C5A5A8275951}" type="slidenum">
              <a:rPr lang="en-US" smtClean="0"/>
              <a:t>‹#›</a:t>
            </a:fld>
            <a:endParaRPr lang="en-US"/>
          </a:p>
        </p:txBody>
      </p:sp>
    </p:spTree>
    <p:extLst>
      <p:ext uri="{BB962C8B-B14F-4D97-AF65-F5344CB8AC3E}">
        <p14:creationId xmlns:p14="http://schemas.microsoft.com/office/powerpoint/2010/main" val="271824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anpagekarma.com/help#InstagramKPIsGroup3"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EF622CA9-A9CF-4398-9D8F-C5A5A8275951}" type="slidenum">
              <a:rPr lang="en-US" smtClean="0"/>
              <a:t>1</a:t>
            </a:fld>
            <a:endParaRPr lang="en-US"/>
          </a:p>
        </p:txBody>
      </p:sp>
    </p:spTree>
    <p:extLst>
      <p:ext uri="{BB962C8B-B14F-4D97-AF65-F5344CB8AC3E}">
        <p14:creationId xmlns:p14="http://schemas.microsoft.com/office/powerpoint/2010/main" val="233382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Engagement Rate </a:t>
            </a:r>
            <a:r>
              <a:rPr lang="en-US" sz="1200" b="0" i="0" kern="1200" dirty="0">
                <a:solidFill>
                  <a:schemeClr val="tx1"/>
                </a:solidFill>
                <a:effectLst/>
                <a:latin typeface="+mn-lt"/>
                <a:ea typeface="+mn-ea"/>
                <a:cs typeface="+mn-cs"/>
              </a:rPr>
              <a:t>is calculated by taking the total PTAT (people talking about this) and divide by the total number of likes. Our surveys has shown us that in order to reach success on Facebook you should have an engagement rate greater than 7%</a:t>
            </a:r>
          </a:p>
          <a:p>
            <a:r>
              <a:rPr lang="en-US" sz="1200" b="0" i="1" kern="1200" dirty="0">
                <a:solidFill>
                  <a:schemeClr val="tx1"/>
                </a:solidFill>
                <a:effectLst/>
                <a:latin typeface="+mn-lt"/>
                <a:ea typeface="+mn-ea"/>
                <a:cs typeface="+mn-cs"/>
              </a:rPr>
              <a:t>People Talking About This (PTAT)</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2</a:t>
            </a:fld>
            <a:endParaRPr lang="en-US"/>
          </a:p>
        </p:txBody>
      </p:sp>
    </p:spTree>
    <p:extLst>
      <p:ext uri="{BB962C8B-B14F-4D97-AF65-F5344CB8AC3E}">
        <p14:creationId xmlns:p14="http://schemas.microsoft.com/office/powerpoint/2010/main" val="124452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Engagement Rate </a:t>
            </a:r>
            <a:r>
              <a:rPr lang="en-US" sz="1200" b="0" i="0" kern="1200" dirty="0">
                <a:solidFill>
                  <a:schemeClr val="tx1"/>
                </a:solidFill>
                <a:effectLst/>
                <a:latin typeface="+mn-lt"/>
                <a:ea typeface="+mn-ea"/>
                <a:cs typeface="+mn-cs"/>
              </a:rPr>
              <a:t>is calculated by taking the total PTAT (people talking about this) and divide by the total number of likes. Our surveys has shown us that in order to reach success on Facebook you should have an engagement rate greater than 7%</a:t>
            </a:r>
          </a:p>
          <a:p>
            <a:r>
              <a:rPr lang="en-US" sz="1200" b="0" i="1" kern="1200" dirty="0">
                <a:solidFill>
                  <a:schemeClr val="tx1"/>
                </a:solidFill>
                <a:effectLst/>
                <a:latin typeface="+mn-lt"/>
                <a:ea typeface="+mn-ea"/>
                <a:cs typeface="+mn-cs"/>
              </a:rPr>
              <a:t>People Talking About This (PTAT)</a:t>
            </a:r>
          </a:p>
          <a:p>
            <a:r>
              <a:rPr lang="en-US" dirty="0" err="1"/>
              <a:t>Likealyzer</a:t>
            </a:r>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3</a:t>
            </a:fld>
            <a:endParaRPr lang="en-US"/>
          </a:p>
        </p:txBody>
      </p:sp>
    </p:spTree>
    <p:extLst>
      <p:ext uri="{BB962C8B-B14F-4D97-AF65-F5344CB8AC3E}">
        <p14:creationId xmlns:p14="http://schemas.microsoft.com/office/powerpoint/2010/main" val="88805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3"/>
              </a:rPr>
              <a:t>Profile Performance Index</a:t>
            </a:r>
            <a:r>
              <a:rPr lang="en-US" sz="1200" b="0" i="0" u="none" kern="1200" dirty="0">
                <a:solidFill>
                  <a:schemeClr val="tx1"/>
                </a:solidFill>
                <a:effectLst/>
                <a:latin typeface="+mn-lt"/>
                <a:ea typeface="+mn-ea"/>
                <a:cs typeface="+mn-cs"/>
              </a:rPr>
              <a:t>-</a:t>
            </a:r>
            <a:r>
              <a:rPr lang="en-US" sz="1200" b="0" i="0" u="none"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PPI shows how many interactions happen on a profile, how engaged the followers are and how fast a profile is growing. The higher it is, the better. A lot of engagement and healthy growth show liveliness and a lot of engagement, which depend on each other. This indicator shows how active an account really is and how strong its ties to the community are. This KPI is especially important to gauge the real „image“ of a profile. A high amount of followers or posts per day aren’t always indicators for a high quality account.</a:t>
            </a:r>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9</a:t>
            </a:fld>
            <a:endParaRPr lang="en-US"/>
          </a:p>
        </p:txBody>
      </p:sp>
    </p:spTree>
    <p:extLst>
      <p:ext uri="{BB962C8B-B14F-4D97-AF65-F5344CB8AC3E}">
        <p14:creationId xmlns:p14="http://schemas.microsoft.com/office/powerpoint/2010/main" val="422379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Engagement Rate </a:t>
            </a:r>
            <a:r>
              <a:rPr lang="en-US" sz="1200" b="0" i="0" kern="1200" dirty="0">
                <a:solidFill>
                  <a:schemeClr val="tx1"/>
                </a:solidFill>
                <a:effectLst/>
                <a:latin typeface="+mn-lt"/>
                <a:ea typeface="+mn-ea"/>
                <a:cs typeface="+mn-cs"/>
              </a:rPr>
              <a:t>is calculated by taking the total PTAT (people talking about this) and divide by the total number of likes. Our surveys has shown us that in order to reach success on Facebook you should have an engagement rate greater than 7%</a:t>
            </a:r>
          </a:p>
          <a:p>
            <a:r>
              <a:rPr lang="en-US" sz="1200" b="0" i="1" kern="1200" dirty="0">
                <a:solidFill>
                  <a:schemeClr val="tx1"/>
                </a:solidFill>
                <a:effectLst/>
                <a:latin typeface="+mn-lt"/>
                <a:ea typeface="+mn-ea"/>
                <a:cs typeface="+mn-cs"/>
              </a:rPr>
              <a:t>People Talking About This (PTAT)</a:t>
            </a:r>
          </a:p>
          <a:p>
            <a:r>
              <a:rPr lang="en-US" dirty="0" err="1"/>
              <a:t>Likealyzer</a:t>
            </a:r>
            <a:endParaRPr lang="en-US" dirty="0"/>
          </a:p>
          <a:p>
            <a:endParaRPr lang="en-US" dirty="0"/>
          </a:p>
          <a:p>
            <a:r>
              <a:rPr lang="en-US" dirty="0"/>
              <a:t>Seafood Consumption: http://www.greenfacts.org/en/fisheries/figtableboxes/figure-44.htm</a:t>
            </a:r>
          </a:p>
        </p:txBody>
      </p:sp>
      <p:sp>
        <p:nvSpPr>
          <p:cNvPr id="4" name="Slide Number Placeholder 3"/>
          <p:cNvSpPr>
            <a:spLocks noGrp="1"/>
          </p:cNvSpPr>
          <p:nvPr>
            <p:ph type="sldNum" sz="quarter" idx="10"/>
          </p:nvPr>
        </p:nvSpPr>
        <p:spPr/>
        <p:txBody>
          <a:bodyPr/>
          <a:lstStyle/>
          <a:p>
            <a:fld id="{EF622CA9-A9CF-4398-9D8F-C5A5A8275951}" type="slidenum">
              <a:rPr lang="en-US" smtClean="0"/>
              <a:t>15</a:t>
            </a:fld>
            <a:endParaRPr lang="en-US"/>
          </a:p>
        </p:txBody>
      </p:sp>
    </p:spTree>
    <p:extLst>
      <p:ext uri="{BB962C8B-B14F-4D97-AF65-F5344CB8AC3E}">
        <p14:creationId xmlns:p14="http://schemas.microsoft.com/office/powerpoint/2010/main" val="387428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C02A2-77B1-4570-B543-575AD6F3A22D}"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a:t>BUS6308S Web and Social Media Analytics</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54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37C52-4195-49DF-BCF3-5D46708C9E0A}"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a:t>BUS6308S Web and Social Media Analytics</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46734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B943-93E0-477A-ADFE-2F28A399B8AE}"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a:t>BUS6308S Web and Social Media Analytics</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116589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DC8EC-462E-4EBE-8C39-CAF76ABFAC39}"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a:t>BUS6308S Web and Social Media Analytics</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68462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9E641-A780-4376-8C6D-76D71813BF97}"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a:t>BUS6308S Web and Social Media Analytics</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2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3E0DE-353E-4BDF-A671-94EB24F6BF81}" type="datetime1">
              <a:rPr lang="en-US" smtClean="0"/>
              <a:t>7/14/2016</a:t>
            </a:fld>
            <a:endParaRPr lang="en-US" dirty="0"/>
          </a:p>
        </p:txBody>
      </p:sp>
      <p:sp>
        <p:nvSpPr>
          <p:cNvPr id="6" name="Footer Placeholder 5"/>
          <p:cNvSpPr>
            <a:spLocks noGrp="1"/>
          </p:cNvSpPr>
          <p:nvPr>
            <p:ph type="ftr" sz="quarter" idx="11"/>
          </p:nvPr>
        </p:nvSpPr>
        <p:spPr/>
        <p:txBody>
          <a:bodyPr/>
          <a:lstStyle/>
          <a:p>
            <a:r>
              <a:rPr lang="en-US"/>
              <a:t>BUS6308S Web and Social Media Analytics</a:t>
            </a:r>
            <a:endParaRPr lang="en-US" dirty="0"/>
          </a:p>
        </p:txBody>
      </p:sp>
      <p:sp>
        <p:nvSpPr>
          <p:cNvPr id="7" name="Slide Number Placeholder 6"/>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56212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ED99F-AA57-4A38-B2DE-BC485055C43E}" type="datetime1">
              <a:rPr lang="en-US" smtClean="0"/>
              <a:t>7/14/2016</a:t>
            </a:fld>
            <a:endParaRPr lang="en-US" dirty="0"/>
          </a:p>
        </p:txBody>
      </p:sp>
      <p:sp>
        <p:nvSpPr>
          <p:cNvPr id="8" name="Footer Placeholder 7"/>
          <p:cNvSpPr>
            <a:spLocks noGrp="1"/>
          </p:cNvSpPr>
          <p:nvPr>
            <p:ph type="ftr" sz="quarter" idx="11"/>
          </p:nvPr>
        </p:nvSpPr>
        <p:spPr/>
        <p:txBody>
          <a:bodyPr/>
          <a:lstStyle/>
          <a:p>
            <a:r>
              <a:rPr lang="en-US"/>
              <a:t>BUS6308S Web and Social Media Analytics</a:t>
            </a:r>
            <a:endParaRPr lang="en-US" dirty="0"/>
          </a:p>
        </p:txBody>
      </p:sp>
      <p:sp>
        <p:nvSpPr>
          <p:cNvPr id="9" name="Slide Number Placeholder 8"/>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51092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F25963-D50F-4D0F-9CEF-CDB0052AF889}" type="datetime1">
              <a:rPr lang="en-US" smtClean="0"/>
              <a:t>7/14/2016</a:t>
            </a:fld>
            <a:endParaRPr lang="en-US" dirty="0"/>
          </a:p>
        </p:txBody>
      </p:sp>
      <p:sp>
        <p:nvSpPr>
          <p:cNvPr id="4" name="Footer Placeholder 3"/>
          <p:cNvSpPr>
            <a:spLocks noGrp="1"/>
          </p:cNvSpPr>
          <p:nvPr>
            <p:ph type="ftr" sz="quarter" idx="11"/>
          </p:nvPr>
        </p:nvSpPr>
        <p:spPr/>
        <p:txBody>
          <a:bodyPr/>
          <a:lstStyle/>
          <a:p>
            <a:r>
              <a:rPr lang="en-US"/>
              <a:t>BUS6308S Web and Social Media Analytics</a:t>
            </a:r>
            <a:endParaRPr lang="en-US" dirty="0"/>
          </a:p>
        </p:txBody>
      </p:sp>
      <p:sp>
        <p:nvSpPr>
          <p:cNvPr id="5" name="Slide Number Placeholder 4"/>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23891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262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CE8527-3EA2-47B1-AB6E-1C4DB2B6E90A}" type="datetime1">
              <a:rPr lang="en-US" smtClean="0"/>
              <a:t>7/14/2016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BUS6308S Web and Social Media Analytics</a:t>
            </a:r>
            <a:endParaRPr lang="en-US" dirty="0"/>
          </a:p>
        </p:txBody>
      </p:sp>
      <p:sp>
        <p:nvSpPr>
          <p:cNvPr id="9" name="Slide Number Placeholder 8"/>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49601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61ABCB-6182-4B0E-857C-E4E44A9C584A}" type="datetime1">
              <a:rPr lang="en-US" smtClean="0"/>
              <a:t>7/14/2016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BUS6308S Web and Social Media Analytics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83D963-E861-4550-9DDA-10F20CFF41F9}" type="slidenum">
              <a:rPr lang="en-US" smtClean="0"/>
              <a:t>‹#›</a:t>
            </a:fld>
            <a:endParaRPr lang="en-US" dirty="0"/>
          </a:p>
        </p:txBody>
      </p:sp>
    </p:spTree>
    <p:extLst>
      <p:ext uri="{BB962C8B-B14F-4D97-AF65-F5344CB8AC3E}">
        <p14:creationId xmlns:p14="http://schemas.microsoft.com/office/powerpoint/2010/main" val="344121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784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1178A-5A23-4B27-8F8F-7626AB1749EC}" type="datetime1">
              <a:rPr lang="en-US" smtClean="0"/>
              <a:t>7/14/2016</a:t>
            </a:fld>
            <a:endParaRPr lang="en-US" dirty="0"/>
          </a:p>
        </p:txBody>
      </p:sp>
      <p:sp>
        <p:nvSpPr>
          <p:cNvPr id="6" name="Footer Placeholder 5"/>
          <p:cNvSpPr>
            <a:spLocks noGrp="1"/>
          </p:cNvSpPr>
          <p:nvPr>
            <p:ph type="ftr" sz="quarter" idx="11"/>
          </p:nvPr>
        </p:nvSpPr>
        <p:spPr/>
        <p:txBody>
          <a:bodyPr/>
          <a:lstStyle/>
          <a:p>
            <a:r>
              <a:rPr lang="en-US"/>
              <a:t>BUS6308S Web and Social Media Analytics</a:t>
            </a:r>
            <a:endParaRPr lang="en-US" dirty="0"/>
          </a:p>
        </p:txBody>
      </p:sp>
      <p:sp>
        <p:nvSpPr>
          <p:cNvPr id="7" name="Slide Number Placeholder 6"/>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140470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27E3FA-023F-470B-8D76-B9361CCCC825}" type="datetime1">
              <a:rPr lang="en-US" smtClean="0"/>
              <a:t>7/14/2016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BUS6308S Web and Social Media Analytics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83D963-E861-4550-9DDA-10F20CFF41F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19455"/>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jpe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15.jpe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8.pn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6.jpe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28.jpe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9.jpe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15.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6.jpe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5.jpe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23.pn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jpe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100051" y="4455621"/>
            <a:ext cx="10058400" cy="1331030"/>
          </a:xfrm>
        </p:spPr>
        <p:txBody>
          <a:bodyPr>
            <a:normAutofit/>
          </a:bodyPr>
          <a:lstStyle/>
          <a:p>
            <a:r>
              <a:rPr lang="en-US" sz="1800" cap="none" dirty="0">
                <a:latin typeface="Century Gothic" panose="020B0502020202020204" pitchFamily="34" charset="0"/>
              </a:rPr>
              <a:t>By Avinash Kustagi</a:t>
            </a:r>
          </a:p>
          <a:p>
            <a:endParaRPr lang="en-US" cap="none" dirty="0">
              <a:latin typeface="Century Gothic" panose="020B0502020202020204" pitchFamily="34" charset="0"/>
            </a:endParaRPr>
          </a:p>
          <a:p>
            <a:endParaRPr lang="en-US" cap="none" dirty="0">
              <a:latin typeface="Century Gothic" panose="020B0502020202020204" pitchFamily="34" charset="0"/>
            </a:endParaRPr>
          </a:p>
        </p:txBody>
      </p:sp>
      <p:sp>
        <p:nvSpPr>
          <p:cNvPr id="2" name="Footer Placeholder 1"/>
          <p:cNvSpPr>
            <a:spLocks noGrp="1"/>
          </p:cNvSpPr>
          <p:nvPr>
            <p:ph type="ftr" sz="quarter" idx="11"/>
          </p:nvPr>
        </p:nvSpPr>
        <p:spPr/>
        <p:txBody>
          <a:bodyPr/>
          <a:lstStyle/>
          <a:p>
            <a:r>
              <a:rPr lang="en-US"/>
              <a:t>BUS6308S Web and Social Media Analytics</a:t>
            </a:r>
            <a:endParaRPr lang="en-US" dirty="0"/>
          </a:p>
        </p:txBody>
      </p:sp>
      <p:sp>
        <p:nvSpPr>
          <p:cNvPr id="3" name="Slide Number Placeholder 2"/>
          <p:cNvSpPr>
            <a:spLocks noGrp="1"/>
          </p:cNvSpPr>
          <p:nvPr>
            <p:ph type="sldNum" sz="quarter" idx="12"/>
          </p:nvPr>
        </p:nvSpPr>
        <p:spPr/>
        <p:txBody>
          <a:bodyPr/>
          <a:lstStyle/>
          <a:p>
            <a:fld id="{1683D963-E861-4550-9DDA-10F20CFF41F9}" type="slidenum">
              <a:rPr lang="en-US" smtClean="0"/>
              <a:t>1</a:t>
            </a:fld>
            <a:endParaRPr lang="en-US" dirty="0"/>
          </a:p>
        </p:txBody>
      </p:sp>
      <p:sp>
        <p:nvSpPr>
          <p:cNvPr id="4" name="Date Placeholder 3"/>
          <p:cNvSpPr>
            <a:spLocks noGrp="1"/>
          </p:cNvSpPr>
          <p:nvPr>
            <p:ph type="dt" sz="half" idx="10"/>
          </p:nvPr>
        </p:nvSpPr>
        <p:spPr/>
        <p:txBody>
          <a:bodyPr/>
          <a:lstStyle/>
          <a:p>
            <a:fld id="{7AA6331F-F55D-4B0F-B930-7D9E9FFFC651}" type="datetime1">
              <a:rPr lang="en-US" smtClean="0"/>
              <a:t>7/14/2016</a:t>
            </a:fld>
            <a:endParaRPr lang="en-US" dirty="0"/>
          </a:p>
        </p:txBody>
      </p:sp>
      <p:pic>
        <p:nvPicPr>
          <p:cNvPr id="1026" name="Picture 2" descr="http://sendsocialmedia.com/wp-content/uploads/2014/04/social-media-landsca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53" y="47876"/>
            <a:ext cx="1736422" cy="10399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visitaikensc.com/images/uploads/news/logo_Red_Lobs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487" y="1583016"/>
            <a:ext cx="4888385" cy="1881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vsdesignarchitects.com/assets/vsa-logo-sp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3230" y="1208366"/>
            <a:ext cx="2533465" cy="25334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veganfoodlover.com/wp-content/uploads/2015/07/Bonefish-Grill-vegan-men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66052" y="1244074"/>
            <a:ext cx="3673287" cy="253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71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7169" y="1945856"/>
            <a:ext cx="5536886" cy="3009349"/>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10</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a:off x="3672336" y="3131478"/>
            <a:ext cx="438912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4299" y="897612"/>
            <a:ext cx="1300921" cy="89899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4730" y="5474043"/>
            <a:ext cx="5755882" cy="646331"/>
          </a:xfrm>
          <a:prstGeom prst="rect">
            <a:avLst/>
          </a:prstGeom>
        </p:spPr>
        <p:txBody>
          <a:bodyPr wrap="square">
            <a:spAutoFit/>
          </a:bodyPr>
          <a:lstStyle/>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Publishes between 9am – 1pm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Time : 9am – 11am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Day: Monday, &amp; Tuesday</a:t>
            </a:r>
          </a:p>
        </p:txBody>
      </p:sp>
      <p:pic>
        <p:nvPicPr>
          <p:cNvPr id="16" name="Picture 15"/>
          <p:cNvPicPr>
            <a:picLocks noChangeAspect="1"/>
          </p:cNvPicPr>
          <p:nvPr/>
        </p:nvPicPr>
        <p:blipFill>
          <a:blip r:embed="rId4"/>
          <a:stretch>
            <a:fillRect/>
          </a:stretch>
        </p:blipFill>
        <p:spPr>
          <a:xfrm>
            <a:off x="2875612" y="708291"/>
            <a:ext cx="2173987" cy="1264088"/>
          </a:xfrm>
          <a:prstGeom prst="rect">
            <a:avLst/>
          </a:prstGeom>
        </p:spPr>
      </p:pic>
      <p:pic>
        <p:nvPicPr>
          <p:cNvPr id="17" name="Picture 2" descr="http://www.visitaikensc.com/images/uploads/news/logo_Red_Lobs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588" y="998993"/>
            <a:ext cx="1382517" cy="5320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6"/>
          <a:stretch>
            <a:fillRect/>
          </a:stretch>
        </p:blipFill>
        <p:spPr>
          <a:xfrm>
            <a:off x="6341914" y="1972380"/>
            <a:ext cx="5655648" cy="2979600"/>
          </a:xfrm>
          <a:prstGeom prst="rect">
            <a:avLst/>
          </a:prstGeom>
        </p:spPr>
      </p:pic>
      <p:sp>
        <p:nvSpPr>
          <p:cNvPr id="19" name="Rectangle 18"/>
          <p:cNvSpPr/>
          <p:nvPr/>
        </p:nvSpPr>
        <p:spPr>
          <a:xfrm>
            <a:off x="6268039" y="5453017"/>
            <a:ext cx="5940425" cy="646331"/>
          </a:xfrm>
          <a:prstGeom prst="rect">
            <a:avLst/>
          </a:prstGeom>
        </p:spPr>
        <p:txBody>
          <a:bodyPr wrap="square">
            <a:spAutoFit/>
          </a:bodyPr>
          <a:lstStyle/>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Publishes between 2pm – 4pm (CDT)</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Time : 12pm – 2pm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Days: Tuesday  &amp; Wednesday</a:t>
            </a:r>
          </a:p>
        </p:txBody>
      </p:sp>
      <p:pic>
        <p:nvPicPr>
          <p:cNvPr id="20" name="Picture 19"/>
          <p:cNvPicPr>
            <a:picLocks noChangeAspect="1"/>
          </p:cNvPicPr>
          <p:nvPr/>
        </p:nvPicPr>
        <p:blipFill>
          <a:blip r:embed="rId7"/>
          <a:stretch>
            <a:fillRect/>
          </a:stretch>
        </p:blipFill>
        <p:spPr>
          <a:xfrm>
            <a:off x="8856066" y="738946"/>
            <a:ext cx="2127820" cy="1233434"/>
          </a:xfrm>
          <a:prstGeom prst="rect">
            <a:avLst/>
          </a:prstGeom>
        </p:spPr>
      </p:pic>
      <p:sp>
        <p:nvSpPr>
          <p:cNvPr id="21" name="Rectangle 20"/>
          <p:cNvSpPr/>
          <p:nvPr/>
        </p:nvSpPr>
        <p:spPr>
          <a:xfrm>
            <a:off x="44273" y="48258"/>
            <a:ext cx="6894836" cy="461665"/>
          </a:xfrm>
          <a:prstGeom prst="rect">
            <a:avLst/>
          </a:prstGeom>
        </p:spPr>
        <p:txBody>
          <a:bodyPr wrap="none">
            <a:spAutoFit/>
          </a:bodyPr>
          <a:lstStyle/>
          <a:p>
            <a:pPr algn="just"/>
            <a:r>
              <a:rPr lang="en-US" sz="2400" b="1" dirty="0">
                <a:solidFill>
                  <a:schemeClr val="tx1">
                    <a:lumMod val="75000"/>
                    <a:lumOff val="25000"/>
                  </a:schemeClr>
                </a:solidFill>
                <a:latin typeface="Century Gothic" panose="020B0502020202020204" pitchFamily="34" charset="0"/>
              </a:rPr>
              <a:t>Frequency and Time of posts for these Brands</a:t>
            </a:r>
          </a:p>
        </p:txBody>
      </p:sp>
      <p:sp>
        <p:nvSpPr>
          <p:cNvPr id="23" name="Rectangle 22"/>
          <p:cNvSpPr/>
          <p:nvPr/>
        </p:nvSpPr>
        <p:spPr>
          <a:xfrm>
            <a:off x="750701" y="5037567"/>
            <a:ext cx="10792860" cy="369332"/>
          </a:xfrm>
          <a:prstGeom prst="rect">
            <a:avLst/>
          </a:prstGeom>
        </p:spPr>
        <p:txBody>
          <a:bodyPr wrap="square">
            <a:spAutoFit/>
          </a:bodyPr>
          <a:lstStyle/>
          <a:p>
            <a:pPr algn="just"/>
            <a:r>
              <a:rPr lang="en-US" b="1" dirty="0">
                <a:solidFill>
                  <a:srgbClr val="C0EC49"/>
                </a:solidFill>
                <a:latin typeface="Century Gothic" panose="020B0502020202020204" pitchFamily="34" charset="0"/>
              </a:rPr>
              <a:t>NOTE: Brighter the Green Higher the Response &amp; BIGGER the dot more number of posts </a:t>
            </a:r>
          </a:p>
        </p:txBody>
      </p:sp>
      <p:pic>
        <p:nvPicPr>
          <p:cNvPr id="24" name="Picture 4" descr="http://cdn3.locable.com/uploads/resource/file/232237/gallery_instagram-logo.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52826"/>
          <a:stretch/>
        </p:blipFill>
        <p:spPr bwMode="auto">
          <a:xfrm>
            <a:off x="11741194" y="0"/>
            <a:ext cx="450806" cy="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78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11</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3945" cy="467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99515" y="601949"/>
            <a:ext cx="5545527" cy="2787630"/>
          </a:xfrm>
          <a:prstGeom prst="rect">
            <a:avLst/>
          </a:prstGeom>
        </p:spPr>
      </p:pic>
      <p:pic>
        <p:nvPicPr>
          <p:cNvPr id="12" name="Picture 11"/>
          <p:cNvPicPr>
            <a:picLocks noChangeAspect="1"/>
          </p:cNvPicPr>
          <p:nvPr/>
        </p:nvPicPr>
        <p:blipFill>
          <a:blip r:embed="rId4"/>
          <a:stretch>
            <a:fillRect/>
          </a:stretch>
        </p:blipFill>
        <p:spPr>
          <a:xfrm>
            <a:off x="99514" y="3549222"/>
            <a:ext cx="5545527" cy="2802658"/>
          </a:xfrm>
          <a:prstGeom prst="rect">
            <a:avLst/>
          </a:prstGeom>
        </p:spPr>
      </p:pic>
      <p:pic>
        <p:nvPicPr>
          <p:cNvPr id="13" name="Picture 12"/>
          <p:cNvPicPr>
            <a:picLocks noChangeAspect="1"/>
          </p:cNvPicPr>
          <p:nvPr/>
        </p:nvPicPr>
        <p:blipFill>
          <a:blip r:embed="rId5"/>
          <a:stretch>
            <a:fillRect/>
          </a:stretch>
        </p:blipFill>
        <p:spPr>
          <a:xfrm>
            <a:off x="5991886" y="608544"/>
            <a:ext cx="5584620" cy="2781036"/>
          </a:xfrm>
          <a:prstGeom prst="rect">
            <a:avLst/>
          </a:prstGeom>
        </p:spPr>
      </p:pic>
      <p:pic>
        <p:nvPicPr>
          <p:cNvPr id="14" name="Picture 13"/>
          <p:cNvPicPr>
            <a:picLocks noChangeAspect="1"/>
          </p:cNvPicPr>
          <p:nvPr/>
        </p:nvPicPr>
        <p:blipFill>
          <a:blip r:embed="rId6"/>
          <a:stretch>
            <a:fillRect/>
          </a:stretch>
        </p:blipFill>
        <p:spPr>
          <a:xfrm>
            <a:off x="5991886" y="3549222"/>
            <a:ext cx="5584619" cy="2773468"/>
          </a:xfrm>
          <a:prstGeom prst="rect">
            <a:avLst/>
          </a:prstGeom>
        </p:spPr>
      </p:pic>
      <p:sp>
        <p:nvSpPr>
          <p:cNvPr id="15" name="Rectangle 14"/>
          <p:cNvSpPr/>
          <p:nvPr/>
        </p:nvSpPr>
        <p:spPr>
          <a:xfrm>
            <a:off x="1229873" y="-18243"/>
            <a:ext cx="10122489" cy="584775"/>
          </a:xfrm>
          <a:prstGeom prst="rect">
            <a:avLst/>
          </a:prstGeom>
        </p:spPr>
        <p:txBody>
          <a:bodyPr wrap="square">
            <a:spAutoFit/>
          </a:bodyPr>
          <a:lstStyle/>
          <a:p>
            <a:pPr algn="just"/>
            <a:r>
              <a:rPr lang="en-US" sz="1600" b="1" dirty="0">
                <a:solidFill>
                  <a:schemeClr val="tx1">
                    <a:lumMod val="75000"/>
                    <a:lumOff val="25000"/>
                  </a:schemeClr>
                </a:solidFill>
                <a:latin typeface="Century Gothic" panose="020B0502020202020204" pitchFamily="34" charset="0"/>
              </a:rPr>
              <a:t>Red Lobster Insights from (Feb2016 to June’2016)  Increase the engagement &amp; Interactions; BFG has turned active recently and they are getting better comped to RL ( Positive trends)</a:t>
            </a:r>
          </a:p>
        </p:txBody>
      </p:sp>
      <p:sp>
        <p:nvSpPr>
          <p:cNvPr id="16" name="Down Arrow 15"/>
          <p:cNvSpPr/>
          <p:nvPr/>
        </p:nvSpPr>
        <p:spPr>
          <a:xfrm>
            <a:off x="9373313" y="1061357"/>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0800000">
            <a:off x="2950713" y="3782101"/>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0800000">
            <a:off x="2950713" y="1007375"/>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373313" y="3842393"/>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http://cdn3.locable.com/uploads/resource/file/232237/gallery_instagram-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52826"/>
          <a:stretch/>
        </p:blipFill>
        <p:spPr bwMode="auto">
          <a:xfrm>
            <a:off x="11741194" y="0"/>
            <a:ext cx="450806" cy="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9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12</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5276" y="765513"/>
            <a:ext cx="1756278" cy="6759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rot="16200000">
            <a:off x="3260856" y="3508276"/>
            <a:ext cx="521208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6994" y="681301"/>
            <a:ext cx="1221826" cy="844339"/>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s://g.twimg.com/Twitter_logo_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05846" y="48958"/>
            <a:ext cx="586154" cy="47654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72034" y="1786067"/>
            <a:ext cx="5598148" cy="41549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Profile Performance Index – 26%(Since Feb)</a:t>
            </a:r>
            <a:endParaRPr lang="en-US" sz="1600" b="1" dirty="0">
              <a:solidFill>
                <a:schemeClr val="tx1">
                  <a:lumMod val="75000"/>
                  <a:lumOff val="25000"/>
                </a:schemeClr>
              </a:solidFill>
              <a:latin typeface="Century Gothic" panose="020B0502020202020204" pitchFamily="34" charset="0"/>
            </a:endParaRP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 – 250K</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Following – 212</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Follower/Following ratio – 1.17K</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No of Tweets – 17.6K (Since 2007) </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Growth rate – </a:t>
            </a:r>
            <a:r>
              <a:rPr lang="en-US" sz="1600" b="1" dirty="0">
                <a:solidFill>
                  <a:schemeClr val="tx1">
                    <a:lumMod val="75000"/>
                    <a:lumOff val="25000"/>
                  </a:schemeClr>
                </a:solidFill>
                <a:latin typeface="Century Gothic" panose="020B0502020202020204" pitchFamily="34" charset="0"/>
              </a:rPr>
              <a:t>0.24% Since Feb</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Engagement – 0.20% (Since Feb)</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Tweets per day – 54 (Since Feb)</a:t>
            </a:r>
            <a:r>
              <a:rPr lang="en-US" sz="1600" dirty="0">
                <a:solidFill>
                  <a:schemeClr val="tx1">
                    <a:lumMod val="65000"/>
                    <a:lumOff val="35000"/>
                  </a:schemeClr>
                </a:solidFill>
                <a:latin typeface="Century Gothic" panose="020B0502020202020204" pitchFamily="34" charset="0"/>
              </a:rPr>
              <a:t> ( Using this has major communication channels to reach their fans, post also featuring new items, promos, national holidays, celebrations, retweeting)</a:t>
            </a:r>
            <a:endParaRPr lang="en-US" sz="1600" dirty="0">
              <a:solidFill>
                <a:schemeClr val="tx1">
                  <a:lumMod val="75000"/>
                  <a:lumOff val="25000"/>
                </a:schemeClr>
              </a:solidFill>
              <a:latin typeface="Century Gothic" panose="020B0502020202020204" pitchFamily="34" charset="0"/>
            </a:endParaRPr>
          </a:p>
        </p:txBody>
      </p:sp>
      <p:sp>
        <p:nvSpPr>
          <p:cNvPr id="12" name="Rectangle 11"/>
          <p:cNvSpPr/>
          <p:nvPr/>
        </p:nvSpPr>
        <p:spPr>
          <a:xfrm>
            <a:off x="6180782" y="1786067"/>
            <a:ext cx="5425064" cy="41549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Profile Performance Index – 26%(Since Feb)</a:t>
            </a:r>
            <a:endParaRPr lang="en-US" sz="1600" b="1" dirty="0">
              <a:solidFill>
                <a:schemeClr val="tx1">
                  <a:lumMod val="75000"/>
                  <a:lumOff val="25000"/>
                </a:schemeClr>
              </a:solidFill>
              <a:latin typeface="Century Gothic" panose="020B0502020202020204" pitchFamily="34" charset="0"/>
            </a:endParaRP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 – 28K</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Following – 1144</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Follower/Following ratio – 24.5</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No of Tweets – 7.7K (Since 2009) </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Growth rate – </a:t>
            </a:r>
            <a:r>
              <a:rPr lang="en-US" sz="1600" b="1" dirty="0">
                <a:solidFill>
                  <a:schemeClr val="tx1">
                    <a:lumMod val="75000"/>
                    <a:lumOff val="25000"/>
                  </a:schemeClr>
                </a:solidFill>
                <a:latin typeface="Century Gothic" panose="020B0502020202020204" pitchFamily="34" charset="0"/>
              </a:rPr>
              <a:t>0.13% Since Feb</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Engagement – 0.062% (Since Feb)</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 Tweets per day – 3.4 (Since Feb</a:t>
            </a:r>
            <a:r>
              <a:rPr lang="en-US" sz="1600" dirty="0">
                <a:solidFill>
                  <a:schemeClr val="tx1">
                    <a:lumMod val="75000"/>
                    <a:lumOff val="25000"/>
                  </a:schemeClr>
                </a:solidFill>
                <a:latin typeface="Century Gothic" panose="020B0502020202020204" pitchFamily="34" charset="0"/>
              </a:rPr>
              <a:t>) ( not much interactive with follower compared to RL, looks like FB is their big bet, slowly they are focusing on Twitter as well )</a:t>
            </a:r>
          </a:p>
        </p:txBody>
      </p:sp>
      <p:sp>
        <p:nvSpPr>
          <p:cNvPr id="14" name="Rectangle 13"/>
          <p:cNvSpPr/>
          <p:nvPr/>
        </p:nvSpPr>
        <p:spPr>
          <a:xfrm>
            <a:off x="1203663" y="48258"/>
            <a:ext cx="1601721" cy="461665"/>
          </a:xfrm>
          <a:prstGeom prst="rect">
            <a:avLst/>
          </a:prstGeom>
        </p:spPr>
        <p:txBody>
          <a:bodyPr wrap="none">
            <a:spAutoFit/>
          </a:bodyPr>
          <a:lstStyle/>
          <a:p>
            <a:r>
              <a:rPr lang="en-US" sz="2400" b="1" dirty="0">
                <a:solidFill>
                  <a:schemeClr val="tx1">
                    <a:lumMod val="75000"/>
                    <a:lumOff val="25000"/>
                  </a:schemeClr>
                </a:solidFill>
                <a:latin typeface="Century Gothic" panose="020B0502020202020204" pitchFamily="34" charset="0"/>
              </a:rPr>
              <a:t>Overview</a:t>
            </a:r>
          </a:p>
        </p:txBody>
      </p:sp>
      <p:pic>
        <p:nvPicPr>
          <p:cNvPr id="15" name="Picture 2" descr="https://g.twimg.com/Twitter_logo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65" y="48258"/>
            <a:ext cx="1116798" cy="90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3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169081" y="1987180"/>
            <a:ext cx="5210448" cy="2906719"/>
          </a:xfrm>
          <a:prstGeom prst="rect">
            <a:avLst/>
          </a:prstGeom>
        </p:spPr>
      </p:pic>
      <p:pic>
        <p:nvPicPr>
          <p:cNvPr id="6" name="Picture 5"/>
          <p:cNvPicPr>
            <a:picLocks noChangeAspect="1"/>
          </p:cNvPicPr>
          <p:nvPr/>
        </p:nvPicPr>
        <p:blipFill>
          <a:blip r:embed="rId3"/>
          <a:stretch>
            <a:fillRect/>
          </a:stretch>
        </p:blipFill>
        <p:spPr>
          <a:xfrm>
            <a:off x="8998564" y="768037"/>
            <a:ext cx="2210212" cy="1220474"/>
          </a:xfrm>
          <a:prstGeom prst="rect">
            <a:avLst/>
          </a:prstGeom>
        </p:spPr>
      </p:pic>
      <p:pic>
        <p:nvPicPr>
          <p:cNvPr id="5" name="Picture 4"/>
          <p:cNvPicPr>
            <a:picLocks noChangeAspect="1"/>
          </p:cNvPicPr>
          <p:nvPr/>
        </p:nvPicPr>
        <p:blipFill>
          <a:blip r:embed="rId4"/>
          <a:stretch>
            <a:fillRect/>
          </a:stretch>
        </p:blipFill>
        <p:spPr>
          <a:xfrm>
            <a:off x="6354263" y="1980445"/>
            <a:ext cx="5643299" cy="3059135"/>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13</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a:off x="3672336" y="3131478"/>
            <a:ext cx="438912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4299" y="897612"/>
            <a:ext cx="1300921" cy="89899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4730" y="5474043"/>
            <a:ext cx="5755882" cy="830997"/>
          </a:xfrm>
          <a:prstGeom prst="rect">
            <a:avLst/>
          </a:prstGeom>
        </p:spPr>
        <p:txBody>
          <a:bodyPr wrap="square">
            <a:spAutoFit/>
          </a:bodyPr>
          <a:lstStyle/>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Publishes between 8am – 8pm (CDT) – 54 /day (Huge) Reduce the No. of Tweets</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Time : 9am– 2pm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Day: Monday, Thursday &amp; Sunday</a:t>
            </a:r>
          </a:p>
        </p:txBody>
      </p:sp>
      <p:pic>
        <p:nvPicPr>
          <p:cNvPr id="17" name="Picture 2" descr="http://www.visitaikensc.com/images/uploads/news/logo_Red_Lobs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588" y="998993"/>
            <a:ext cx="1382517" cy="53207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268039" y="5453017"/>
            <a:ext cx="5940425" cy="646331"/>
          </a:xfrm>
          <a:prstGeom prst="rect">
            <a:avLst/>
          </a:prstGeom>
        </p:spPr>
        <p:txBody>
          <a:bodyPr wrap="square">
            <a:spAutoFit/>
          </a:bodyPr>
          <a:lstStyle/>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Publishes between 4pm – 9pm (CDT)</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Time : 8am – 10am (CDT) &amp; 2pm – 5pm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Days: Week days</a:t>
            </a:r>
          </a:p>
        </p:txBody>
      </p:sp>
      <p:sp>
        <p:nvSpPr>
          <p:cNvPr id="21" name="Rectangle 20"/>
          <p:cNvSpPr/>
          <p:nvPr/>
        </p:nvSpPr>
        <p:spPr>
          <a:xfrm>
            <a:off x="150890" y="48258"/>
            <a:ext cx="11336758" cy="461665"/>
          </a:xfrm>
          <a:prstGeom prst="rect">
            <a:avLst/>
          </a:prstGeom>
        </p:spPr>
        <p:txBody>
          <a:bodyPr wrap="none">
            <a:spAutoFit/>
          </a:bodyPr>
          <a:lstStyle/>
          <a:p>
            <a:pPr algn="just"/>
            <a:r>
              <a:rPr lang="en-US" sz="2400" b="1" dirty="0">
                <a:solidFill>
                  <a:schemeClr val="tx1">
                    <a:lumMod val="75000"/>
                    <a:lumOff val="25000"/>
                  </a:schemeClr>
                </a:solidFill>
                <a:latin typeface="Century Gothic" panose="020B0502020202020204" pitchFamily="34" charset="0"/>
              </a:rPr>
              <a:t>Overall the Bonefish grill looks more successful, with better response than RL</a:t>
            </a:r>
          </a:p>
        </p:txBody>
      </p:sp>
      <p:sp>
        <p:nvSpPr>
          <p:cNvPr id="23" name="Rectangle 22"/>
          <p:cNvSpPr/>
          <p:nvPr/>
        </p:nvSpPr>
        <p:spPr>
          <a:xfrm>
            <a:off x="750701" y="5037567"/>
            <a:ext cx="10792860" cy="369332"/>
          </a:xfrm>
          <a:prstGeom prst="rect">
            <a:avLst/>
          </a:prstGeom>
        </p:spPr>
        <p:txBody>
          <a:bodyPr wrap="square">
            <a:spAutoFit/>
          </a:bodyPr>
          <a:lstStyle/>
          <a:p>
            <a:pPr algn="just"/>
            <a:r>
              <a:rPr lang="en-US" b="1" dirty="0">
                <a:solidFill>
                  <a:srgbClr val="C0EC49"/>
                </a:solidFill>
                <a:latin typeface="Century Gothic" panose="020B0502020202020204" pitchFamily="34" charset="0"/>
              </a:rPr>
              <a:t>NOTE: Brighter the Green Higher the Response &amp; BIGGER the dot more number of posts </a:t>
            </a:r>
          </a:p>
        </p:txBody>
      </p:sp>
      <p:pic>
        <p:nvPicPr>
          <p:cNvPr id="13" name="Picture 12"/>
          <p:cNvPicPr>
            <a:picLocks noChangeAspect="1"/>
          </p:cNvPicPr>
          <p:nvPr/>
        </p:nvPicPr>
        <p:blipFill>
          <a:blip r:embed="rId7"/>
          <a:stretch>
            <a:fillRect/>
          </a:stretch>
        </p:blipFill>
        <p:spPr>
          <a:xfrm>
            <a:off x="2923917" y="714546"/>
            <a:ext cx="2005919" cy="1320971"/>
          </a:xfrm>
          <a:prstGeom prst="rect">
            <a:avLst/>
          </a:prstGeom>
        </p:spPr>
      </p:pic>
      <p:pic>
        <p:nvPicPr>
          <p:cNvPr id="25" name="Picture 2" descr="https://g.twimg.com/Twitter_logo_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605846" y="48958"/>
            <a:ext cx="586154" cy="47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45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269009" y="3550218"/>
            <a:ext cx="5558694" cy="2771753"/>
          </a:xfrm>
          <a:prstGeom prst="rect">
            <a:avLst/>
          </a:prstGeom>
        </p:spPr>
      </p:pic>
      <p:pic>
        <p:nvPicPr>
          <p:cNvPr id="10" name="Picture 9"/>
          <p:cNvPicPr>
            <a:picLocks noChangeAspect="1"/>
          </p:cNvPicPr>
          <p:nvPr/>
        </p:nvPicPr>
        <p:blipFill>
          <a:blip r:embed="rId3"/>
          <a:stretch>
            <a:fillRect/>
          </a:stretch>
        </p:blipFill>
        <p:spPr>
          <a:xfrm>
            <a:off x="6157724" y="617828"/>
            <a:ext cx="5643316" cy="2806281"/>
          </a:xfrm>
          <a:prstGeom prst="rect">
            <a:avLst/>
          </a:prstGeom>
        </p:spPr>
      </p:pic>
      <p:pic>
        <p:nvPicPr>
          <p:cNvPr id="9" name="Picture 8"/>
          <p:cNvPicPr>
            <a:picLocks noChangeAspect="1"/>
          </p:cNvPicPr>
          <p:nvPr/>
        </p:nvPicPr>
        <p:blipFill>
          <a:blip r:embed="rId4"/>
          <a:stretch>
            <a:fillRect/>
          </a:stretch>
        </p:blipFill>
        <p:spPr>
          <a:xfrm>
            <a:off x="6134024" y="3549221"/>
            <a:ext cx="5549215" cy="2740633"/>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14</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8364" y="1334625"/>
            <a:ext cx="1213945" cy="46719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1097" y="-18243"/>
            <a:ext cx="11191087" cy="584775"/>
          </a:xfrm>
          <a:prstGeom prst="rect">
            <a:avLst/>
          </a:prstGeom>
        </p:spPr>
        <p:txBody>
          <a:bodyPr wrap="square">
            <a:spAutoFit/>
          </a:bodyPr>
          <a:lstStyle/>
          <a:p>
            <a:r>
              <a:rPr lang="en-US" sz="1600" b="1" dirty="0">
                <a:solidFill>
                  <a:schemeClr val="tx1">
                    <a:lumMod val="75000"/>
                    <a:lumOff val="25000"/>
                  </a:schemeClr>
                </a:solidFill>
                <a:latin typeface="Century Gothic" panose="020B0502020202020204" pitchFamily="34" charset="0"/>
              </a:rPr>
              <a:t>Insights from (Feb2016 to June’2016) – Reduce the No. tweets, increase the engagement &amp; Interactions; BFG has turned active recently and they are getting better comped to RL ( Positive trends)</a:t>
            </a:r>
          </a:p>
        </p:txBody>
      </p:sp>
      <p:sp>
        <p:nvSpPr>
          <p:cNvPr id="16" name="Down Arrow 15"/>
          <p:cNvSpPr/>
          <p:nvPr/>
        </p:nvSpPr>
        <p:spPr>
          <a:xfrm>
            <a:off x="9373313" y="1061357"/>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597252" y="4042144"/>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19698" y="3887963"/>
            <a:ext cx="2080647" cy="1015663"/>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tx1">
                    <a:lumMod val="65000"/>
                    <a:lumOff val="35000"/>
                  </a:schemeClr>
                </a:solidFill>
              </a:rPr>
              <a:t>Tweet Interactions</a:t>
            </a:r>
          </a:p>
          <a:p>
            <a:pPr marL="285750" indent="-285750">
              <a:buFont typeface="Arial" panose="020B0604020202020204" pitchFamily="34" charset="0"/>
              <a:buChar char="•"/>
            </a:pPr>
            <a:r>
              <a:rPr lang="en-US" sz="1200" b="1" dirty="0">
                <a:solidFill>
                  <a:schemeClr val="tx1">
                    <a:lumMod val="65000"/>
                    <a:lumOff val="35000"/>
                  </a:schemeClr>
                </a:solidFill>
              </a:rPr>
              <a:t>Retweets per tweet</a:t>
            </a:r>
          </a:p>
          <a:p>
            <a:pPr marL="285750" indent="-285750">
              <a:buFont typeface="Arial" panose="020B0604020202020204" pitchFamily="34" charset="0"/>
              <a:buChar char="•"/>
            </a:pPr>
            <a:r>
              <a:rPr lang="en-US" sz="1200" b="1" dirty="0">
                <a:solidFill>
                  <a:schemeClr val="tx1">
                    <a:lumMod val="65000"/>
                    <a:lumOff val="35000"/>
                  </a:schemeClr>
                </a:solidFill>
              </a:rPr>
              <a:t>Retweets and Like</a:t>
            </a:r>
          </a:p>
          <a:p>
            <a:pPr marL="285750" indent="-285750">
              <a:buFont typeface="Arial" panose="020B0604020202020204" pitchFamily="34" charset="0"/>
              <a:buChar char="•"/>
            </a:pPr>
            <a:r>
              <a:rPr lang="en-US" sz="1200" b="1" dirty="0">
                <a:solidFill>
                  <a:schemeClr val="tx1">
                    <a:lumMod val="65000"/>
                    <a:lumOff val="35000"/>
                  </a:schemeClr>
                </a:solidFill>
              </a:rPr>
              <a:t>No of Interactions</a:t>
            </a:r>
          </a:p>
          <a:p>
            <a:pPr marL="285750" indent="-285750">
              <a:buFont typeface="Arial" panose="020B0604020202020204" pitchFamily="34" charset="0"/>
              <a:buChar char="•"/>
            </a:pPr>
            <a:r>
              <a:rPr lang="en-US" sz="1200" b="1" dirty="0">
                <a:solidFill>
                  <a:schemeClr val="tx1">
                    <a:lumMod val="65000"/>
                    <a:lumOff val="35000"/>
                  </a:schemeClr>
                </a:solidFill>
              </a:rPr>
              <a:t>Followers</a:t>
            </a:r>
          </a:p>
        </p:txBody>
      </p:sp>
      <p:pic>
        <p:nvPicPr>
          <p:cNvPr id="22" name="Picture 21"/>
          <p:cNvPicPr>
            <a:picLocks noChangeAspect="1"/>
          </p:cNvPicPr>
          <p:nvPr/>
        </p:nvPicPr>
        <p:blipFill>
          <a:blip r:embed="rId6"/>
          <a:stretch>
            <a:fillRect/>
          </a:stretch>
        </p:blipFill>
        <p:spPr>
          <a:xfrm>
            <a:off x="316305" y="622833"/>
            <a:ext cx="5220597" cy="2596035"/>
          </a:xfrm>
          <a:prstGeom prst="rect">
            <a:avLst/>
          </a:prstGeom>
        </p:spPr>
      </p:pic>
      <p:sp>
        <p:nvSpPr>
          <p:cNvPr id="23" name="Down Arrow 22"/>
          <p:cNvSpPr/>
          <p:nvPr/>
        </p:nvSpPr>
        <p:spPr>
          <a:xfrm>
            <a:off x="3284936" y="1061357"/>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3284936" y="4122526"/>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g.twimg.com/Twitter_logo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05846" y="48958"/>
            <a:ext cx="586154" cy="47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42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15</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5276" y="765513"/>
            <a:ext cx="1756278" cy="6759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rot="16200000">
            <a:off x="3992376" y="3092645"/>
            <a:ext cx="374904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994" y="681301"/>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80722" y="52614"/>
            <a:ext cx="5402441" cy="523220"/>
          </a:xfrm>
          <a:prstGeom prst="rect">
            <a:avLst/>
          </a:prstGeom>
        </p:spPr>
        <p:txBody>
          <a:bodyPr wrap="none">
            <a:spAutoFit/>
          </a:bodyPr>
          <a:lstStyle/>
          <a:p>
            <a:r>
              <a:rPr lang="en-US" sz="2800" b="1" dirty="0">
                <a:solidFill>
                  <a:schemeClr val="tx1">
                    <a:lumMod val="75000"/>
                    <a:lumOff val="25000"/>
                  </a:schemeClr>
                </a:solidFill>
                <a:latin typeface="Century Gothic" panose="020B0502020202020204" pitchFamily="34" charset="0"/>
              </a:rPr>
              <a:t>SWOT &amp; Channel Effectiveness</a:t>
            </a:r>
          </a:p>
        </p:txBody>
      </p:sp>
      <p:sp>
        <p:nvSpPr>
          <p:cNvPr id="12" name="Rectangle 11"/>
          <p:cNvSpPr/>
          <p:nvPr/>
        </p:nvSpPr>
        <p:spPr>
          <a:xfrm>
            <a:off x="415636" y="1629026"/>
            <a:ext cx="513726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Strength- </a:t>
            </a:r>
            <a:r>
              <a:rPr lang="en-US" dirty="0">
                <a:solidFill>
                  <a:schemeClr val="tx1">
                    <a:lumMod val="65000"/>
                    <a:lumOff val="35000"/>
                  </a:schemeClr>
                </a:solidFill>
                <a:latin typeface="Century Gothic" panose="020B0502020202020204" pitchFamily="34" charset="0"/>
              </a:rPr>
              <a:t>Well know brand</a:t>
            </a:r>
          </a:p>
          <a:p>
            <a:pPr marL="285750" indent="-28575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Weakness – </a:t>
            </a:r>
            <a:r>
              <a:rPr lang="en-US" dirty="0">
                <a:solidFill>
                  <a:schemeClr val="tx1">
                    <a:lumMod val="65000"/>
                    <a:lumOff val="35000"/>
                  </a:schemeClr>
                </a:solidFill>
                <a:latin typeface="Century Gothic" panose="020B0502020202020204" pitchFamily="34" charset="0"/>
              </a:rPr>
              <a:t>Decreasing engagement &amp; Overall response by audience</a:t>
            </a:r>
          </a:p>
          <a:p>
            <a:pPr marL="285750" indent="-28575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Opportunity- </a:t>
            </a:r>
            <a:r>
              <a:rPr lang="en-US" dirty="0">
                <a:solidFill>
                  <a:schemeClr val="tx1">
                    <a:lumMod val="65000"/>
                    <a:lumOff val="35000"/>
                  </a:schemeClr>
                </a:solidFill>
                <a:latin typeface="Century Gothic" panose="020B0502020202020204" pitchFamily="34" charset="0"/>
              </a:rPr>
              <a:t>Increasing Social media Growth</a:t>
            </a:r>
          </a:p>
          <a:p>
            <a:pPr marL="285750" indent="-28575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Threats </a:t>
            </a:r>
            <a:r>
              <a:rPr lang="en-US" dirty="0">
                <a:solidFill>
                  <a:schemeClr val="tx1">
                    <a:lumMod val="65000"/>
                    <a:lumOff val="35000"/>
                  </a:schemeClr>
                </a:solidFill>
                <a:latin typeface="Century Gothic" panose="020B0502020202020204" pitchFamily="34" charset="0"/>
              </a:rPr>
              <a:t>– few bad comments &amp; Many smaller brands</a:t>
            </a:r>
          </a:p>
        </p:txBody>
      </p:sp>
      <p:sp>
        <p:nvSpPr>
          <p:cNvPr id="13" name="Rectangle 12"/>
          <p:cNvSpPr/>
          <p:nvPr/>
        </p:nvSpPr>
        <p:spPr>
          <a:xfrm>
            <a:off x="6040388" y="1629026"/>
            <a:ext cx="5641687"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Strength </a:t>
            </a:r>
            <a:r>
              <a:rPr lang="en-US" dirty="0">
                <a:solidFill>
                  <a:schemeClr val="tx1">
                    <a:lumMod val="65000"/>
                    <a:lumOff val="35000"/>
                  </a:schemeClr>
                </a:solidFill>
                <a:latin typeface="Century Gothic" panose="020B0502020202020204" pitchFamily="34" charset="0"/>
              </a:rPr>
              <a:t>- Relatively New with Positive wave with gradual increase in share</a:t>
            </a:r>
          </a:p>
          <a:p>
            <a:pPr marL="342900" indent="-34290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Weakness- </a:t>
            </a:r>
            <a:r>
              <a:rPr lang="en-US" dirty="0">
                <a:solidFill>
                  <a:schemeClr val="tx1">
                    <a:lumMod val="65000"/>
                    <a:lumOff val="35000"/>
                  </a:schemeClr>
                </a:solidFill>
                <a:latin typeface="Century Gothic" panose="020B0502020202020204" pitchFamily="34" charset="0"/>
              </a:rPr>
              <a:t>No consistency in Social Media reach</a:t>
            </a:r>
          </a:p>
          <a:p>
            <a:pPr marL="342900" indent="-34290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Opportunity - </a:t>
            </a:r>
            <a:r>
              <a:rPr lang="en-US" dirty="0">
                <a:solidFill>
                  <a:schemeClr val="tx1">
                    <a:lumMod val="65000"/>
                    <a:lumOff val="35000"/>
                  </a:schemeClr>
                </a:solidFill>
                <a:latin typeface="Century Gothic" panose="020B0502020202020204" pitchFamily="34" charset="0"/>
              </a:rPr>
              <a:t>Good mix &amp; Good attention</a:t>
            </a:r>
          </a:p>
          <a:p>
            <a:pPr marL="342900" indent="-342900">
              <a:lnSpc>
                <a:spcPct val="150000"/>
              </a:lnSpc>
              <a:buFont typeface="Arial" panose="020B0604020202020204" pitchFamily="34" charset="0"/>
              <a:buChar char="•"/>
            </a:pPr>
            <a:r>
              <a:rPr lang="en-US" b="1" dirty="0">
                <a:solidFill>
                  <a:schemeClr val="tx1">
                    <a:lumMod val="65000"/>
                    <a:lumOff val="35000"/>
                  </a:schemeClr>
                </a:solidFill>
                <a:latin typeface="Century Gothic" panose="020B0502020202020204" pitchFamily="34" charset="0"/>
              </a:rPr>
              <a:t>Threats</a:t>
            </a:r>
            <a:r>
              <a:rPr lang="en-US" dirty="0">
                <a:solidFill>
                  <a:schemeClr val="tx1">
                    <a:lumMod val="65000"/>
                    <a:lumOff val="35000"/>
                  </a:schemeClr>
                </a:solidFill>
                <a:latin typeface="Century Gothic" panose="020B0502020202020204" pitchFamily="34" charset="0"/>
              </a:rPr>
              <a:t> – smaller brands </a:t>
            </a:r>
          </a:p>
        </p:txBody>
      </p:sp>
      <p:pic>
        <p:nvPicPr>
          <p:cNvPr id="15" name="Picture 2" descr="https://www.facebook.com/images/fb_icon_325x32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49291" y="5256757"/>
            <a:ext cx="11742708" cy="956159"/>
          </a:xfrm>
          <a:prstGeom prst="rect">
            <a:avLst/>
          </a:prstGeom>
        </p:spPr>
        <p:txBody>
          <a:bodyPr wrap="square">
            <a:spAutoFit/>
          </a:bodyPr>
          <a:lstStyle/>
          <a:p>
            <a:pPr>
              <a:lnSpc>
                <a:spcPct val="150000"/>
              </a:lnSpc>
            </a:pPr>
            <a:r>
              <a:rPr lang="en-US" sz="2000" b="1" dirty="0">
                <a:solidFill>
                  <a:schemeClr val="tx1">
                    <a:lumMod val="65000"/>
                    <a:lumOff val="35000"/>
                  </a:schemeClr>
                </a:solidFill>
                <a:latin typeface="Century Gothic" panose="020B0502020202020204" pitchFamily="34" charset="0"/>
              </a:rPr>
              <a:t>Facebook looks like more preferred channel for both the brands with maximum audience reach with better engagement compared to other two media channels</a:t>
            </a:r>
          </a:p>
        </p:txBody>
      </p:sp>
    </p:spTree>
    <p:extLst>
      <p:ext uri="{BB962C8B-B14F-4D97-AF65-F5344CB8AC3E}">
        <p14:creationId xmlns:p14="http://schemas.microsoft.com/office/powerpoint/2010/main" val="383340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BUS6308S Web and Social Media Analytics</a:t>
            </a:r>
            <a:endParaRPr lang="en-US" dirty="0"/>
          </a:p>
        </p:txBody>
      </p:sp>
      <p:sp>
        <p:nvSpPr>
          <p:cNvPr id="3" name="Slide Number Placeholder 2"/>
          <p:cNvSpPr>
            <a:spLocks noGrp="1"/>
          </p:cNvSpPr>
          <p:nvPr>
            <p:ph type="sldNum" sz="quarter" idx="12"/>
          </p:nvPr>
        </p:nvSpPr>
        <p:spPr/>
        <p:txBody>
          <a:bodyPr/>
          <a:lstStyle/>
          <a:p>
            <a:fld id="{1683D963-E861-4550-9DDA-10F20CFF41F9}" type="slidenum">
              <a:rPr lang="en-US" smtClean="0"/>
              <a:t>16</a:t>
            </a:fld>
            <a:endParaRPr lang="en-US" dirty="0"/>
          </a:p>
        </p:txBody>
      </p:sp>
      <p:sp>
        <p:nvSpPr>
          <p:cNvPr id="4" name="Date Placeholder 3"/>
          <p:cNvSpPr>
            <a:spLocks noGrp="1"/>
          </p:cNvSpPr>
          <p:nvPr>
            <p:ph type="dt" sz="half" idx="10"/>
          </p:nvPr>
        </p:nvSpPr>
        <p:spPr/>
        <p:txBody>
          <a:bodyPr/>
          <a:lstStyle/>
          <a:p>
            <a:fld id="{5299A0DF-1ED2-4E46-995B-D46DA8DD8EB5}" type="datetime1">
              <a:rPr lang="en-US" smtClean="0"/>
              <a:t>7/14/2016</a:t>
            </a:fld>
            <a:endParaRPr lang="en-US" dirty="0"/>
          </a:p>
        </p:txBody>
      </p:sp>
      <p:pic>
        <p:nvPicPr>
          <p:cNvPr id="5" name="Picture 2" descr="http://vignette2.wikia.nocookie.net/iamnumberfour/images/f/f6/069159-black-paint-splatter-icon-alphanumeric-question-mark3.png/revision/latest?cb=20141010021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89" y="522514"/>
            <a:ext cx="57150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ndsocialmedia.com/wp-content/uploads/2014/04/social-media-landscap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2483" y="0"/>
            <a:ext cx="973576" cy="58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12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17</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https://www.facebook.com/images/fb_icon_325x32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60120" y="48258"/>
            <a:ext cx="2900153" cy="461665"/>
          </a:xfrm>
          <a:prstGeom prst="rect">
            <a:avLst/>
          </a:prstGeom>
        </p:spPr>
        <p:txBody>
          <a:bodyPr wrap="none">
            <a:spAutoFit/>
          </a:bodyPr>
          <a:lstStyle/>
          <a:p>
            <a:pPr algn="just"/>
            <a:r>
              <a:rPr lang="en-US" sz="2400" b="1" dirty="0">
                <a:solidFill>
                  <a:schemeClr val="tx1">
                    <a:lumMod val="75000"/>
                    <a:lumOff val="25000"/>
                  </a:schemeClr>
                </a:solidFill>
                <a:latin typeface="Century Gothic" panose="020B0502020202020204" pitchFamily="34" charset="0"/>
              </a:rPr>
              <a:t>Advertising Value </a:t>
            </a:r>
          </a:p>
        </p:txBody>
      </p:sp>
      <p:pic>
        <p:nvPicPr>
          <p:cNvPr id="14" name="Picture 2" descr="http://www.visitaikensc.com/images/uploads/news/logo_Red_Lobs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290" y="1608083"/>
            <a:ext cx="1428212" cy="5496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2514717" y="609231"/>
            <a:ext cx="7385742" cy="2562108"/>
          </a:xfrm>
          <a:prstGeom prst="rect">
            <a:avLst/>
          </a:prstGeom>
        </p:spPr>
      </p:pic>
      <p:pic>
        <p:nvPicPr>
          <p:cNvPr id="8" name="Picture 7"/>
          <p:cNvPicPr>
            <a:picLocks noChangeAspect="1"/>
          </p:cNvPicPr>
          <p:nvPr/>
        </p:nvPicPr>
        <p:blipFill>
          <a:blip r:embed="rId5"/>
          <a:stretch>
            <a:fillRect/>
          </a:stretch>
        </p:blipFill>
        <p:spPr>
          <a:xfrm>
            <a:off x="2514717" y="3558948"/>
            <a:ext cx="7385742" cy="2655297"/>
          </a:xfrm>
          <a:prstGeom prst="rect">
            <a:avLst/>
          </a:prstGeom>
        </p:spPr>
      </p:pic>
      <p:pic>
        <p:nvPicPr>
          <p:cNvPr id="12" name="Picture 8" descr="http://veganfoodlover.com/wp-content/uploads/2015/07/Bonefish-Grill-vegan-men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0700" y="4774593"/>
            <a:ext cx="1221826" cy="84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5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991886" y="3549222"/>
            <a:ext cx="5584619" cy="2777134"/>
          </a:xfrm>
          <a:prstGeom prst="rect">
            <a:avLst/>
          </a:prstGeom>
        </p:spPr>
      </p:pic>
      <p:pic>
        <p:nvPicPr>
          <p:cNvPr id="10" name="Picture 9"/>
          <p:cNvPicPr>
            <a:picLocks noChangeAspect="1"/>
          </p:cNvPicPr>
          <p:nvPr/>
        </p:nvPicPr>
        <p:blipFill>
          <a:blip r:embed="rId3"/>
          <a:stretch>
            <a:fillRect/>
          </a:stretch>
        </p:blipFill>
        <p:spPr>
          <a:xfrm>
            <a:off x="99514" y="3549222"/>
            <a:ext cx="5545527" cy="2776516"/>
          </a:xfrm>
          <a:prstGeom prst="rect">
            <a:avLst/>
          </a:prstGeom>
        </p:spPr>
      </p:pic>
      <p:pic>
        <p:nvPicPr>
          <p:cNvPr id="9" name="Picture 8"/>
          <p:cNvPicPr>
            <a:picLocks noChangeAspect="1"/>
          </p:cNvPicPr>
          <p:nvPr/>
        </p:nvPicPr>
        <p:blipFill>
          <a:blip r:embed="rId4"/>
          <a:stretch>
            <a:fillRect/>
          </a:stretch>
        </p:blipFill>
        <p:spPr>
          <a:xfrm>
            <a:off x="5991886" y="577681"/>
            <a:ext cx="5584619" cy="2773417"/>
          </a:xfrm>
          <a:prstGeom prst="rect">
            <a:avLst/>
          </a:prstGeom>
        </p:spPr>
      </p:pic>
      <p:pic>
        <p:nvPicPr>
          <p:cNvPr id="5" name="Picture 4"/>
          <p:cNvPicPr>
            <a:picLocks noChangeAspect="1"/>
          </p:cNvPicPr>
          <p:nvPr/>
        </p:nvPicPr>
        <p:blipFill>
          <a:blip r:embed="rId5"/>
          <a:stretch>
            <a:fillRect/>
          </a:stretch>
        </p:blipFill>
        <p:spPr>
          <a:xfrm>
            <a:off x="63062" y="651463"/>
            <a:ext cx="5581979" cy="2772003"/>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18</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90630" y="48258"/>
            <a:ext cx="10693953" cy="369332"/>
          </a:xfrm>
          <a:prstGeom prst="rect">
            <a:avLst/>
          </a:prstGeom>
        </p:spPr>
        <p:txBody>
          <a:bodyPr wrap="none">
            <a:spAutoFit/>
          </a:bodyPr>
          <a:lstStyle/>
          <a:p>
            <a:pPr algn="just"/>
            <a:r>
              <a:rPr lang="en-US" b="1" dirty="0">
                <a:solidFill>
                  <a:schemeClr val="tx1">
                    <a:lumMod val="75000"/>
                    <a:lumOff val="25000"/>
                  </a:schemeClr>
                </a:solidFill>
                <a:latin typeface="Century Gothic" panose="020B0502020202020204" pitchFamily="34" charset="0"/>
              </a:rPr>
              <a:t>Bonefish Grill Insights from (Feb2016 to June’2016) – Keep consistent with Instagram campaign </a:t>
            </a:r>
          </a:p>
        </p:txBody>
      </p:sp>
      <p:sp>
        <p:nvSpPr>
          <p:cNvPr id="17" name="Down Arrow 16"/>
          <p:cNvSpPr/>
          <p:nvPr/>
        </p:nvSpPr>
        <p:spPr>
          <a:xfrm rot="10800000">
            <a:off x="2950713" y="3782101"/>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0800000">
            <a:off x="2950713" y="1007375"/>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0800000">
            <a:off x="8242674" y="3808373"/>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8242674" y="1033647"/>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http://cdn3.locable.com/uploads/resource/file/232237/gallery_instagram-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2826"/>
          <a:stretch/>
        </p:blipFill>
        <p:spPr bwMode="auto">
          <a:xfrm>
            <a:off x="11741194" y="0"/>
            <a:ext cx="450806" cy="44341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http://veganfoodlover.com/wp-content/uploads/2015/07/Bonefish-Grill-vegan-menu.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514" y="85506"/>
            <a:ext cx="596461" cy="412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56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151894" y="3549220"/>
            <a:ext cx="5531346" cy="2754323"/>
          </a:xfrm>
          <a:prstGeom prst="rect">
            <a:avLst/>
          </a:prstGeom>
        </p:spPr>
      </p:pic>
      <p:pic>
        <p:nvPicPr>
          <p:cNvPr id="12" name="Picture 11"/>
          <p:cNvPicPr>
            <a:picLocks noChangeAspect="1"/>
          </p:cNvPicPr>
          <p:nvPr/>
        </p:nvPicPr>
        <p:blipFill>
          <a:blip r:embed="rId3"/>
          <a:stretch>
            <a:fillRect/>
          </a:stretch>
        </p:blipFill>
        <p:spPr>
          <a:xfrm>
            <a:off x="316305" y="3549220"/>
            <a:ext cx="5511398" cy="2800507"/>
          </a:xfrm>
          <a:prstGeom prst="rect">
            <a:avLst/>
          </a:prstGeom>
        </p:spPr>
      </p:pic>
      <p:pic>
        <p:nvPicPr>
          <p:cNvPr id="6" name="Picture 5"/>
          <p:cNvPicPr>
            <a:picLocks noChangeAspect="1"/>
          </p:cNvPicPr>
          <p:nvPr/>
        </p:nvPicPr>
        <p:blipFill>
          <a:blip r:embed="rId4"/>
          <a:stretch>
            <a:fillRect/>
          </a:stretch>
        </p:blipFill>
        <p:spPr>
          <a:xfrm>
            <a:off x="6223283" y="609230"/>
            <a:ext cx="5577757" cy="2770060"/>
          </a:xfrm>
          <a:prstGeom prst="rect">
            <a:avLst/>
          </a:prstGeom>
        </p:spPr>
      </p:pic>
      <p:pic>
        <p:nvPicPr>
          <p:cNvPr id="5" name="Picture 4"/>
          <p:cNvPicPr>
            <a:picLocks noChangeAspect="1"/>
          </p:cNvPicPr>
          <p:nvPr/>
        </p:nvPicPr>
        <p:blipFill>
          <a:blip r:embed="rId5"/>
          <a:stretch>
            <a:fillRect/>
          </a:stretch>
        </p:blipFill>
        <p:spPr>
          <a:xfrm>
            <a:off x="316305" y="625893"/>
            <a:ext cx="5220597" cy="2581926"/>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19</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247226" y="48258"/>
            <a:ext cx="10939213" cy="369332"/>
          </a:xfrm>
          <a:prstGeom prst="rect">
            <a:avLst/>
          </a:prstGeom>
        </p:spPr>
        <p:txBody>
          <a:bodyPr wrap="none">
            <a:spAutoFit/>
          </a:bodyPr>
          <a:lstStyle/>
          <a:p>
            <a:r>
              <a:rPr lang="en-US" b="1" dirty="0">
                <a:solidFill>
                  <a:schemeClr val="tx1">
                    <a:lumMod val="75000"/>
                    <a:lumOff val="25000"/>
                  </a:schemeClr>
                </a:solidFill>
                <a:latin typeface="Century Gothic" panose="020B0502020202020204" pitchFamily="34" charset="0"/>
              </a:rPr>
              <a:t>Bonefish Grill Twitter Insights from (Feb2016 to June’2016) – Keep consistent with twitter campaign</a:t>
            </a:r>
          </a:p>
        </p:txBody>
      </p:sp>
      <p:sp>
        <p:nvSpPr>
          <p:cNvPr id="20" name="Down Arrow 19"/>
          <p:cNvSpPr/>
          <p:nvPr/>
        </p:nvSpPr>
        <p:spPr>
          <a:xfrm rot="10800000">
            <a:off x="9782142" y="4108979"/>
            <a:ext cx="669250" cy="546536"/>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19698" y="3887963"/>
            <a:ext cx="2080647" cy="1015663"/>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tx1">
                    <a:lumMod val="65000"/>
                    <a:lumOff val="35000"/>
                  </a:schemeClr>
                </a:solidFill>
              </a:rPr>
              <a:t>Tweet Interactions</a:t>
            </a:r>
          </a:p>
          <a:p>
            <a:pPr marL="285750" indent="-285750">
              <a:buFont typeface="Arial" panose="020B0604020202020204" pitchFamily="34" charset="0"/>
              <a:buChar char="•"/>
            </a:pPr>
            <a:r>
              <a:rPr lang="en-US" sz="1200" b="1" dirty="0">
                <a:solidFill>
                  <a:schemeClr val="tx1">
                    <a:lumMod val="65000"/>
                    <a:lumOff val="35000"/>
                  </a:schemeClr>
                </a:solidFill>
              </a:rPr>
              <a:t>Retweets per tweet</a:t>
            </a:r>
          </a:p>
          <a:p>
            <a:pPr marL="285750" indent="-285750">
              <a:buFont typeface="Arial" panose="020B0604020202020204" pitchFamily="34" charset="0"/>
              <a:buChar char="•"/>
            </a:pPr>
            <a:r>
              <a:rPr lang="en-US" sz="1200" b="1" dirty="0">
                <a:solidFill>
                  <a:schemeClr val="tx1">
                    <a:lumMod val="65000"/>
                    <a:lumOff val="35000"/>
                  </a:schemeClr>
                </a:solidFill>
              </a:rPr>
              <a:t>Retweets and Like</a:t>
            </a:r>
          </a:p>
          <a:p>
            <a:pPr marL="285750" indent="-285750">
              <a:buFont typeface="Arial" panose="020B0604020202020204" pitchFamily="34" charset="0"/>
              <a:buChar char="•"/>
            </a:pPr>
            <a:r>
              <a:rPr lang="en-US" sz="1200" b="1" dirty="0">
                <a:solidFill>
                  <a:schemeClr val="tx1">
                    <a:lumMod val="65000"/>
                    <a:lumOff val="35000"/>
                  </a:schemeClr>
                </a:solidFill>
              </a:rPr>
              <a:t>No of Interactions</a:t>
            </a:r>
          </a:p>
          <a:p>
            <a:pPr marL="285750" indent="-285750">
              <a:buFont typeface="Arial" panose="020B0604020202020204" pitchFamily="34" charset="0"/>
              <a:buChar char="•"/>
            </a:pPr>
            <a:r>
              <a:rPr lang="en-US" sz="1200" b="1" dirty="0">
                <a:solidFill>
                  <a:schemeClr val="tx1">
                    <a:lumMod val="65000"/>
                    <a:lumOff val="35000"/>
                  </a:schemeClr>
                </a:solidFill>
              </a:rPr>
              <a:t>Followers</a:t>
            </a:r>
          </a:p>
        </p:txBody>
      </p:sp>
      <p:pic>
        <p:nvPicPr>
          <p:cNvPr id="23" name="Picture 2" descr="https://g.twimg.com/Twitter_logo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05846" y="48958"/>
            <a:ext cx="586154" cy="47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7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2</a:t>
            </a:fld>
            <a:endParaRPr lang="en-US" dirty="0"/>
          </a:p>
        </p:txBody>
      </p:sp>
      <p:sp>
        <p:nvSpPr>
          <p:cNvPr id="7" name="Rectangle 6"/>
          <p:cNvSpPr/>
          <p:nvPr/>
        </p:nvSpPr>
        <p:spPr>
          <a:xfrm>
            <a:off x="3175" y="468451"/>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5276" y="765513"/>
            <a:ext cx="1756278" cy="6759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rot="16200000">
            <a:off x="3925871" y="2693638"/>
            <a:ext cx="411480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994" y="681301"/>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71057" y="19364"/>
            <a:ext cx="3498073" cy="461665"/>
          </a:xfrm>
          <a:prstGeom prst="rect">
            <a:avLst/>
          </a:prstGeom>
        </p:spPr>
        <p:txBody>
          <a:bodyPr wrap="none">
            <a:spAutoFit/>
          </a:bodyPr>
          <a:lstStyle/>
          <a:p>
            <a:pPr algn="just"/>
            <a:r>
              <a:rPr lang="en-US" sz="2400" b="1" dirty="0">
                <a:solidFill>
                  <a:schemeClr val="tx1">
                    <a:lumMod val="75000"/>
                    <a:lumOff val="25000"/>
                  </a:schemeClr>
                </a:solidFill>
                <a:latin typeface="Century Gothic" panose="020B0502020202020204" pitchFamily="34" charset="0"/>
              </a:rPr>
              <a:t>Companies Overview</a:t>
            </a:r>
          </a:p>
        </p:txBody>
      </p:sp>
      <p:sp>
        <p:nvSpPr>
          <p:cNvPr id="12" name="Rectangle 11"/>
          <p:cNvSpPr/>
          <p:nvPr/>
        </p:nvSpPr>
        <p:spPr>
          <a:xfrm>
            <a:off x="415158" y="1596878"/>
            <a:ext cx="5438022" cy="304698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solidFill>
                  <a:schemeClr val="tx1">
                    <a:lumMod val="65000"/>
                    <a:lumOff val="35000"/>
                  </a:schemeClr>
                </a:solidFill>
                <a:latin typeface="Century Gothic" panose="020B0502020202020204" pitchFamily="34" charset="0"/>
              </a:rPr>
              <a:t>Darden Brand </a:t>
            </a:r>
            <a:r>
              <a:rPr lang="en-US" sz="1600" dirty="0">
                <a:solidFill>
                  <a:schemeClr val="tx1">
                    <a:lumMod val="65000"/>
                    <a:lumOff val="35000"/>
                  </a:schemeClr>
                </a:solidFill>
                <a:latin typeface="Century Gothic" panose="020B0502020202020204" pitchFamily="34" charset="0"/>
              </a:rPr>
              <a:t>(Other Brands - Olive Garden, Longhorn Steakhouse &amp; Other 5 )  </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1</a:t>
            </a:r>
            <a:r>
              <a:rPr lang="en-US" sz="1600" baseline="30000" dirty="0">
                <a:solidFill>
                  <a:schemeClr val="tx1">
                    <a:lumMod val="65000"/>
                    <a:lumOff val="35000"/>
                  </a:schemeClr>
                </a:solidFill>
                <a:latin typeface="Century Gothic" panose="020B0502020202020204" pitchFamily="34" charset="0"/>
              </a:rPr>
              <a:t>st</a:t>
            </a:r>
            <a:r>
              <a:rPr lang="en-US" sz="1600" dirty="0">
                <a:solidFill>
                  <a:schemeClr val="tx1">
                    <a:lumMod val="65000"/>
                    <a:lumOff val="35000"/>
                  </a:schemeClr>
                </a:solidFill>
                <a:latin typeface="Century Gothic" panose="020B0502020202020204" pitchFamily="34" charset="0"/>
              </a:rPr>
              <a:t> Restaurant in 1968  in Orlando, Florida</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Over </a:t>
            </a:r>
            <a:r>
              <a:rPr lang="en-US" sz="1600" b="1" dirty="0">
                <a:solidFill>
                  <a:schemeClr val="tx1">
                    <a:lumMod val="65000"/>
                    <a:lumOff val="35000"/>
                  </a:schemeClr>
                </a:solidFill>
                <a:latin typeface="Century Gothic" panose="020B0502020202020204" pitchFamily="34" charset="0"/>
              </a:rPr>
              <a:t>700 Restaurant </a:t>
            </a:r>
            <a:r>
              <a:rPr lang="en-US" sz="1600" dirty="0">
                <a:solidFill>
                  <a:schemeClr val="tx1">
                    <a:lumMod val="65000"/>
                    <a:lumOff val="35000"/>
                  </a:schemeClr>
                </a:solidFill>
                <a:latin typeface="Century Gothic" panose="020B0502020202020204" pitchFamily="34" charset="0"/>
              </a:rPr>
              <a:t>in USA</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Present in </a:t>
            </a:r>
            <a:r>
              <a:rPr lang="en-US" sz="1600" b="1" dirty="0">
                <a:solidFill>
                  <a:schemeClr val="tx1">
                    <a:lumMod val="65000"/>
                    <a:lumOff val="35000"/>
                  </a:schemeClr>
                </a:solidFill>
                <a:latin typeface="Century Gothic" panose="020B0502020202020204" pitchFamily="34" charset="0"/>
              </a:rPr>
              <a:t>11 Countries</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60,000 Employees</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Acquired by </a:t>
            </a:r>
            <a:r>
              <a:rPr lang="en-US" sz="1600" b="1" dirty="0">
                <a:solidFill>
                  <a:schemeClr val="tx1">
                    <a:lumMod val="65000"/>
                    <a:lumOff val="35000"/>
                  </a:schemeClr>
                </a:solidFill>
                <a:latin typeface="Century Gothic" panose="020B0502020202020204" pitchFamily="34" charset="0"/>
              </a:rPr>
              <a:t>Golden Gate Capital  </a:t>
            </a:r>
            <a:r>
              <a:rPr lang="en-US" sz="1600" dirty="0">
                <a:solidFill>
                  <a:schemeClr val="tx1">
                    <a:lumMod val="65000"/>
                    <a:lumOff val="35000"/>
                  </a:schemeClr>
                </a:solidFill>
                <a:latin typeface="Century Gothic" panose="020B0502020202020204" pitchFamily="34" charset="0"/>
              </a:rPr>
              <a:t>for $ 2.1 BN in 2014</a:t>
            </a:r>
          </a:p>
        </p:txBody>
      </p:sp>
      <p:sp>
        <p:nvSpPr>
          <p:cNvPr id="13" name="Rectangle 12"/>
          <p:cNvSpPr/>
          <p:nvPr/>
        </p:nvSpPr>
        <p:spPr>
          <a:xfrm>
            <a:off x="6239894" y="1595771"/>
            <a:ext cx="5587059" cy="276998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solidFill>
                  <a:schemeClr val="tx1">
                    <a:lumMod val="65000"/>
                    <a:lumOff val="35000"/>
                  </a:schemeClr>
                </a:solidFill>
                <a:latin typeface="Century Gothic" panose="020B0502020202020204" pitchFamily="34" charset="0"/>
              </a:rPr>
              <a:t>Bloomin Brands </a:t>
            </a:r>
            <a:r>
              <a:rPr lang="en-US" sz="1600" dirty="0">
                <a:solidFill>
                  <a:schemeClr val="tx1">
                    <a:lumMod val="65000"/>
                    <a:lumOff val="35000"/>
                  </a:schemeClr>
                </a:solidFill>
                <a:latin typeface="Century Gothic" panose="020B0502020202020204" pitchFamily="34" charset="0"/>
              </a:rPr>
              <a:t>(Other Brands - Outback Steakhouse, Carrabas etc..)</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BFG Acquired by in Bloomin Brands in 2001 (only 3 Restaurants)</a:t>
            </a: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Presently in 28 States with </a:t>
            </a:r>
            <a:r>
              <a:rPr lang="en-US" sz="1600" b="1" dirty="0">
                <a:solidFill>
                  <a:schemeClr val="tx1">
                    <a:lumMod val="65000"/>
                    <a:lumOff val="35000"/>
                  </a:schemeClr>
                </a:solidFill>
                <a:latin typeface="Century Gothic" panose="020B0502020202020204" pitchFamily="34" charset="0"/>
              </a:rPr>
              <a:t>Over 200</a:t>
            </a:r>
            <a:r>
              <a:rPr lang="en-US" sz="1600" dirty="0">
                <a:solidFill>
                  <a:schemeClr val="tx1">
                    <a:lumMod val="65000"/>
                    <a:lumOff val="35000"/>
                  </a:schemeClr>
                </a:solidFill>
                <a:latin typeface="Century Gothic" panose="020B0502020202020204" pitchFamily="34" charset="0"/>
              </a:rPr>
              <a:t> Restaurants </a:t>
            </a:r>
          </a:p>
          <a:p>
            <a:pPr>
              <a:lnSpc>
                <a:spcPct val="150000"/>
              </a:lnSpc>
            </a:pPr>
            <a:endParaRPr lang="en-US" sz="1600" dirty="0">
              <a:solidFill>
                <a:schemeClr val="tx1">
                  <a:lumMod val="65000"/>
                  <a:lumOff val="35000"/>
                </a:schemeClr>
              </a:solidFill>
              <a:latin typeface="Century Gothic" panose="020B0502020202020204" pitchFamily="34" charset="0"/>
            </a:endParaRPr>
          </a:p>
          <a:p>
            <a:pPr marL="285750" indent="-285750">
              <a:lnSpc>
                <a:spcPct val="150000"/>
              </a:lnSpc>
              <a:buFont typeface="Arial" panose="020B0604020202020204" pitchFamily="34" charset="0"/>
              <a:buChar char="•"/>
            </a:pPr>
            <a:endParaRPr lang="en-US" sz="1600" dirty="0">
              <a:solidFill>
                <a:schemeClr val="tx1">
                  <a:lumMod val="65000"/>
                  <a:lumOff val="35000"/>
                </a:schemeClr>
              </a:solidFill>
              <a:latin typeface="Century Gothic" panose="020B0502020202020204" pitchFamily="34" charset="0"/>
            </a:endParaRPr>
          </a:p>
        </p:txBody>
      </p:sp>
      <p:sp>
        <p:nvSpPr>
          <p:cNvPr id="14" name="Rectangle 13"/>
          <p:cNvSpPr/>
          <p:nvPr/>
        </p:nvSpPr>
        <p:spPr>
          <a:xfrm rot="10800000">
            <a:off x="470541" y="4833612"/>
            <a:ext cx="11064240" cy="182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2" descr="https://www.facebook.com/images/fb_icon_325x32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4192" y="5111718"/>
            <a:ext cx="878139" cy="8781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cdn3.locable.com/uploads/resource/file/232237/gallery_instagram-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2826"/>
          <a:stretch/>
        </p:blipFill>
        <p:spPr bwMode="auto">
          <a:xfrm>
            <a:off x="5523267" y="5111718"/>
            <a:ext cx="893922" cy="8792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g.twimg.com/Twitter_logo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0714" y="5111718"/>
            <a:ext cx="1075702" cy="8745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8290" y="5364322"/>
            <a:ext cx="1760418" cy="461665"/>
          </a:xfrm>
          <a:prstGeom prst="rect">
            <a:avLst/>
          </a:prstGeom>
        </p:spPr>
        <p:txBody>
          <a:bodyPr wrap="none">
            <a:spAutoFit/>
          </a:bodyPr>
          <a:lstStyle/>
          <a:p>
            <a:r>
              <a:rPr lang="en-US" sz="2400" b="1" dirty="0">
                <a:solidFill>
                  <a:schemeClr val="tx1">
                    <a:lumMod val="65000"/>
                    <a:lumOff val="35000"/>
                  </a:schemeClr>
                </a:solidFill>
                <a:latin typeface="Century Gothic" panose="020B0502020202020204" pitchFamily="34" charset="0"/>
              </a:rPr>
              <a:t>Channels: </a:t>
            </a:r>
            <a:endParaRPr lang="en-US" sz="2400" dirty="0"/>
          </a:p>
        </p:txBody>
      </p:sp>
    </p:spTree>
    <p:extLst>
      <p:ext uri="{BB962C8B-B14F-4D97-AF65-F5344CB8AC3E}">
        <p14:creationId xmlns:p14="http://schemas.microsoft.com/office/powerpoint/2010/main" val="1612252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6967969" y="645142"/>
            <a:ext cx="3358446" cy="2769120"/>
          </a:xfrm>
          <a:prstGeom prst="rect">
            <a:avLst/>
          </a:prstGeom>
        </p:spPr>
      </p:pic>
      <p:pic>
        <p:nvPicPr>
          <p:cNvPr id="14" name="Picture 13"/>
          <p:cNvPicPr>
            <a:picLocks noChangeAspect="1"/>
          </p:cNvPicPr>
          <p:nvPr/>
        </p:nvPicPr>
        <p:blipFill>
          <a:blip r:embed="rId3"/>
          <a:stretch>
            <a:fillRect/>
          </a:stretch>
        </p:blipFill>
        <p:spPr>
          <a:xfrm>
            <a:off x="2299412" y="607778"/>
            <a:ext cx="3927967" cy="2778144"/>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20</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8" descr="http://veganfoodlover.com/wp-content/uploads/2015/07/Bonefish-Grill-vegan-men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367" y="3741274"/>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55" y="48258"/>
            <a:ext cx="10716395" cy="400110"/>
          </a:xfrm>
          <a:prstGeom prst="rect">
            <a:avLst/>
          </a:prstGeom>
        </p:spPr>
        <p:txBody>
          <a:bodyPr wrap="none">
            <a:spAutoFit/>
          </a:bodyPr>
          <a:lstStyle/>
          <a:p>
            <a:r>
              <a:rPr lang="en-US" sz="2000" b="1" dirty="0">
                <a:solidFill>
                  <a:schemeClr val="tx1">
                    <a:lumMod val="75000"/>
                    <a:lumOff val="25000"/>
                  </a:schemeClr>
                </a:solidFill>
                <a:latin typeface="Century Gothic" panose="020B0502020202020204" pitchFamily="34" charset="0"/>
              </a:rPr>
              <a:t>Red Lobster to be focused on Variety, Increase Re-shares &amp; Reduce the No of Tweets </a:t>
            </a:r>
          </a:p>
        </p:txBody>
      </p:sp>
      <p:pic>
        <p:nvPicPr>
          <p:cNvPr id="19" name="Picture 2" descr="http://www.visitaikensc.com/images/uploads/news/logo_Red_Lobs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367" y="1571647"/>
            <a:ext cx="1382517" cy="5320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2301402" y="3623234"/>
            <a:ext cx="4075347" cy="2679782"/>
          </a:xfrm>
          <a:prstGeom prst="rect">
            <a:avLst/>
          </a:prstGeom>
        </p:spPr>
      </p:pic>
      <p:pic>
        <p:nvPicPr>
          <p:cNvPr id="10" name="Picture 9"/>
          <p:cNvPicPr>
            <a:picLocks noChangeAspect="1"/>
          </p:cNvPicPr>
          <p:nvPr/>
        </p:nvPicPr>
        <p:blipFill>
          <a:blip r:embed="rId7"/>
          <a:stretch>
            <a:fillRect/>
          </a:stretch>
        </p:blipFill>
        <p:spPr>
          <a:xfrm>
            <a:off x="6967968" y="3680461"/>
            <a:ext cx="3705287" cy="2562469"/>
          </a:xfrm>
          <a:prstGeom prst="rect">
            <a:avLst/>
          </a:prstGeom>
        </p:spPr>
      </p:pic>
      <p:pic>
        <p:nvPicPr>
          <p:cNvPr id="24" name="Picture 2" descr="https://g.twimg.com/Twitter_logo_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605846" y="48958"/>
            <a:ext cx="586154" cy="47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57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3</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5276" y="765513"/>
            <a:ext cx="1756278" cy="6759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rot="16200000">
            <a:off x="3260856" y="3508276"/>
            <a:ext cx="521208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994" y="681301"/>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80722" y="85864"/>
            <a:ext cx="10952037" cy="369332"/>
          </a:xfrm>
          <a:prstGeom prst="rect">
            <a:avLst/>
          </a:prstGeom>
        </p:spPr>
        <p:txBody>
          <a:bodyPr wrap="none">
            <a:spAutoFit/>
          </a:bodyPr>
          <a:lstStyle/>
          <a:p>
            <a:r>
              <a:rPr lang="en-US" b="1" dirty="0">
                <a:solidFill>
                  <a:schemeClr val="tx1">
                    <a:lumMod val="75000"/>
                    <a:lumOff val="25000"/>
                  </a:schemeClr>
                </a:solidFill>
                <a:latin typeface="Century Gothic" panose="020B0502020202020204" pitchFamily="34" charset="0"/>
              </a:rPr>
              <a:t>RL should avoid hashtags, increase Response rate and time &amp; Ask more question to get engaged</a:t>
            </a:r>
          </a:p>
        </p:txBody>
      </p:sp>
      <p:sp>
        <p:nvSpPr>
          <p:cNvPr id="12" name="Rectangle 11"/>
          <p:cNvSpPr/>
          <p:nvPr/>
        </p:nvSpPr>
        <p:spPr>
          <a:xfrm>
            <a:off x="231466" y="1596878"/>
            <a:ext cx="5621714" cy="600164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b="1" dirty="0">
                <a:solidFill>
                  <a:schemeClr val="tx1">
                    <a:lumMod val="65000"/>
                    <a:lumOff val="35000"/>
                  </a:schemeClr>
                </a:solidFill>
                <a:latin typeface="Century Gothic" panose="020B0502020202020204" pitchFamily="34" charset="0"/>
              </a:rPr>
              <a:t>Engagement Rate: 6.88% ( </a:t>
            </a:r>
            <a:r>
              <a:rPr lang="en-US" sz="1600" b="1" dirty="0" err="1">
                <a:solidFill>
                  <a:schemeClr val="tx1">
                    <a:lumMod val="65000"/>
                    <a:lumOff val="35000"/>
                  </a:schemeClr>
                </a:solidFill>
                <a:latin typeface="Century Gothic" panose="020B0502020202020204" pitchFamily="34" charset="0"/>
              </a:rPr>
              <a:t>Sh’d</a:t>
            </a:r>
            <a:r>
              <a:rPr lang="en-US" sz="1600" b="1" dirty="0">
                <a:solidFill>
                  <a:schemeClr val="tx1">
                    <a:lumMod val="65000"/>
                    <a:lumOff val="35000"/>
                  </a:schemeClr>
                </a:solidFill>
                <a:latin typeface="Century Gothic" panose="020B0502020202020204" pitchFamily="34" charset="0"/>
              </a:rPr>
              <a:t> be 7% and More)</a:t>
            </a:r>
          </a:p>
          <a:p>
            <a:pPr marL="285750" indent="-285750" algn="just">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Average Likes, Comments &amp; Shares per post: 38,790</a:t>
            </a:r>
          </a:p>
          <a:p>
            <a:pPr marL="285750" indent="-285750" algn="just">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Variety in posts</a:t>
            </a:r>
          </a:p>
          <a:p>
            <a:pPr marL="285750" indent="-285750" algn="just">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Posts per Week: 2.73 ( featuring new items, promos, national holidays, celebrations)</a:t>
            </a:r>
          </a:p>
          <a:p>
            <a:pPr marL="285750" indent="-285750" algn="just">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Hashtags: Using </a:t>
            </a:r>
            <a:r>
              <a:rPr lang="en-US" sz="1600" b="1" dirty="0">
                <a:solidFill>
                  <a:schemeClr val="tx1">
                    <a:lumMod val="65000"/>
                    <a:lumOff val="35000"/>
                  </a:schemeClr>
                </a:solidFill>
                <a:latin typeface="Century Gothic" panose="020B0502020202020204" pitchFamily="34" charset="0"/>
              </a:rPr>
              <a:t>(Hashtags are not doing good)</a:t>
            </a:r>
          </a:p>
          <a:p>
            <a:pPr marL="285750" indent="-285750" algn="just">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Response Rate: Poor (30%).</a:t>
            </a:r>
          </a:p>
          <a:p>
            <a:pPr marL="285750" indent="-285750" algn="just">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Response Time: 6Hr</a:t>
            </a:r>
          </a:p>
          <a:p>
            <a:pPr marL="285750" indent="-285750" algn="just">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Most User Requests: </a:t>
            </a:r>
            <a:r>
              <a:rPr lang="en-US" sz="1600" b="1" dirty="0">
                <a:solidFill>
                  <a:schemeClr val="tx1">
                    <a:lumMod val="75000"/>
                    <a:lumOff val="25000"/>
                  </a:schemeClr>
                </a:solidFill>
                <a:latin typeface="Century Gothic" panose="020B0502020202020204" pitchFamily="34" charset="0"/>
              </a:rPr>
              <a:t>6pm – 8pm (CDT) </a:t>
            </a:r>
            <a:r>
              <a:rPr lang="en-US" sz="1600" dirty="0">
                <a:solidFill>
                  <a:schemeClr val="tx1">
                    <a:lumMod val="75000"/>
                    <a:lumOff val="25000"/>
                  </a:schemeClr>
                </a:solidFill>
                <a:latin typeface="Century Gothic" panose="020B0502020202020204" pitchFamily="34" charset="0"/>
              </a:rPr>
              <a:t>and </a:t>
            </a:r>
            <a:r>
              <a:rPr lang="en-US" sz="1600" b="1" dirty="0">
                <a:solidFill>
                  <a:schemeClr val="tx1">
                    <a:lumMod val="75000"/>
                    <a:lumOff val="25000"/>
                  </a:schemeClr>
                </a:solidFill>
                <a:latin typeface="Century Gothic" panose="020B0502020202020204" pitchFamily="34" charset="0"/>
              </a:rPr>
              <a:t>12pm – 2pm (CDT) </a:t>
            </a:r>
            <a:r>
              <a:rPr lang="en-US" sz="1600" dirty="0">
                <a:solidFill>
                  <a:schemeClr val="tx1">
                    <a:lumMod val="75000"/>
                    <a:lumOff val="25000"/>
                  </a:schemeClr>
                </a:solidFill>
                <a:latin typeface="Century Gothic" panose="020B0502020202020204" pitchFamily="34" charset="0"/>
              </a:rPr>
              <a:t>and the most common days are </a:t>
            </a:r>
            <a:r>
              <a:rPr lang="en-US" sz="1600" b="1" dirty="0">
                <a:solidFill>
                  <a:schemeClr val="tx1">
                    <a:lumMod val="75000"/>
                    <a:lumOff val="25000"/>
                  </a:schemeClr>
                </a:solidFill>
                <a:latin typeface="Century Gothic" panose="020B0502020202020204" pitchFamily="34" charset="0"/>
              </a:rPr>
              <a:t>Tuesdays</a:t>
            </a:r>
            <a:r>
              <a:rPr lang="en-US" sz="1600" dirty="0">
                <a:solidFill>
                  <a:schemeClr val="tx1">
                    <a:lumMod val="75000"/>
                    <a:lumOff val="25000"/>
                  </a:schemeClr>
                </a:solidFill>
                <a:latin typeface="Century Gothic" panose="020B0502020202020204" pitchFamily="34" charset="0"/>
              </a:rPr>
              <a:t>.</a:t>
            </a:r>
          </a:p>
          <a:p>
            <a:pPr marL="285750" indent="-285750" algn="just">
              <a:lnSpc>
                <a:spcPct val="150000"/>
              </a:lnSpc>
              <a:buFont typeface="Arial" panose="020B0604020202020204" pitchFamily="34" charset="0"/>
              <a:buChar char="•"/>
            </a:pPr>
            <a:endParaRPr lang="en-US" sz="1600" dirty="0">
              <a:solidFill>
                <a:schemeClr val="tx1">
                  <a:lumMod val="75000"/>
                  <a:lumOff val="25000"/>
                </a:schemeClr>
              </a:solidFill>
              <a:latin typeface="Century Gothic" panose="020B0502020202020204" pitchFamily="34" charset="0"/>
            </a:endParaRPr>
          </a:p>
          <a:p>
            <a:pPr marL="285750" indent="-285750" algn="just">
              <a:lnSpc>
                <a:spcPct val="150000"/>
              </a:lnSpc>
              <a:buFont typeface="Arial" panose="020B0604020202020204" pitchFamily="34" charset="0"/>
              <a:buChar char="•"/>
            </a:pPr>
            <a:endParaRPr lang="en-US" sz="1600" dirty="0">
              <a:solidFill>
                <a:schemeClr val="tx1">
                  <a:lumMod val="75000"/>
                  <a:lumOff val="25000"/>
                </a:schemeClr>
              </a:solidFill>
              <a:latin typeface="Century Gothic" panose="020B0502020202020204" pitchFamily="34" charset="0"/>
            </a:endParaRPr>
          </a:p>
          <a:p>
            <a:pPr marL="285750" indent="-285750" algn="just">
              <a:lnSpc>
                <a:spcPct val="150000"/>
              </a:lnSpc>
              <a:buFont typeface="Arial" panose="020B0604020202020204" pitchFamily="34" charset="0"/>
              <a:buChar char="•"/>
            </a:pPr>
            <a:endParaRPr lang="en-US" sz="1600" dirty="0">
              <a:solidFill>
                <a:schemeClr val="tx1">
                  <a:lumMod val="75000"/>
                  <a:lumOff val="25000"/>
                </a:schemeClr>
              </a:solidFill>
              <a:latin typeface="Century Gothic" panose="020B0502020202020204" pitchFamily="34" charset="0"/>
            </a:endParaRPr>
          </a:p>
          <a:p>
            <a:pPr marL="285750" indent="-285750" algn="just">
              <a:lnSpc>
                <a:spcPct val="150000"/>
              </a:lnSpc>
              <a:buFont typeface="Arial" panose="020B0604020202020204" pitchFamily="34" charset="0"/>
              <a:buChar char="•"/>
            </a:pPr>
            <a:endParaRPr lang="en-US" sz="1600" dirty="0">
              <a:solidFill>
                <a:schemeClr val="tx1">
                  <a:lumMod val="65000"/>
                  <a:lumOff val="35000"/>
                </a:schemeClr>
              </a:solidFill>
              <a:latin typeface="Century Gothic" panose="020B0502020202020204" pitchFamily="34" charset="0"/>
            </a:endParaRPr>
          </a:p>
          <a:p>
            <a:pPr algn="just">
              <a:lnSpc>
                <a:spcPct val="150000"/>
              </a:lnSpc>
            </a:pPr>
            <a:endParaRPr lang="en-US" sz="1600" dirty="0">
              <a:solidFill>
                <a:schemeClr val="tx1">
                  <a:lumMod val="65000"/>
                  <a:lumOff val="35000"/>
                </a:schemeClr>
              </a:solidFill>
              <a:latin typeface="Century Gothic" panose="020B0502020202020204" pitchFamily="34" charset="0"/>
            </a:endParaRPr>
          </a:p>
        </p:txBody>
      </p:sp>
      <p:sp>
        <p:nvSpPr>
          <p:cNvPr id="13" name="Rectangle 12"/>
          <p:cNvSpPr/>
          <p:nvPr/>
        </p:nvSpPr>
        <p:spPr>
          <a:xfrm>
            <a:off x="6239894" y="1595771"/>
            <a:ext cx="5587059" cy="489364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b="1" dirty="0">
                <a:solidFill>
                  <a:schemeClr val="tx1">
                    <a:lumMod val="65000"/>
                    <a:lumOff val="35000"/>
                  </a:schemeClr>
                </a:solidFill>
                <a:latin typeface="Century Gothic" panose="020B0502020202020204" pitchFamily="34" charset="0"/>
              </a:rPr>
              <a:t>Engagement Rate: 3.19%  (Vary Bad)</a:t>
            </a:r>
          </a:p>
          <a:p>
            <a:pPr marL="285750" indent="-285750" algn="just">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Average  Likes, Comments &amp; Shares per post: 4,926</a:t>
            </a:r>
          </a:p>
          <a:p>
            <a:pPr marL="285750" indent="-285750" algn="just">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Variety in posts</a:t>
            </a:r>
          </a:p>
          <a:p>
            <a:pPr marL="285750" indent="-285750" algn="just">
              <a:lnSpc>
                <a:spcPct val="150000"/>
              </a:lnSpc>
              <a:buFont typeface="Arial" panose="020B0604020202020204" pitchFamily="34" charset="0"/>
              <a:buChar char="•"/>
            </a:pPr>
            <a:r>
              <a:rPr lang="en-US" sz="1600" dirty="0">
                <a:solidFill>
                  <a:schemeClr val="tx1">
                    <a:lumMod val="65000"/>
                    <a:lumOff val="35000"/>
                  </a:schemeClr>
                </a:solidFill>
                <a:latin typeface="Century Gothic" panose="020B0502020202020204" pitchFamily="34" charset="0"/>
              </a:rPr>
              <a:t>Posts per Week: 1.76 ( featuring new items, promos, national holidays, celebrations)</a:t>
            </a:r>
          </a:p>
          <a:p>
            <a:pPr marL="285750" indent="-285750" algn="just">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Hashtags: Not using </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Response Rate: Poor (60%)</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Response Time: 39Hr</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Most User Request: Between </a:t>
            </a:r>
            <a:r>
              <a:rPr lang="en-US" sz="1600" b="1" dirty="0">
                <a:solidFill>
                  <a:schemeClr val="tx1">
                    <a:lumMod val="75000"/>
                    <a:lumOff val="25000"/>
                  </a:schemeClr>
                </a:solidFill>
                <a:latin typeface="Century Gothic" panose="020B0502020202020204" pitchFamily="34" charset="0"/>
              </a:rPr>
              <a:t>9am – 11am (CDT) </a:t>
            </a:r>
            <a:r>
              <a:rPr lang="en-US" sz="1600" dirty="0">
                <a:solidFill>
                  <a:schemeClr val="tx1">
                    <a:lumMod val="75000"/>
                    <a:lumOff val="25000"/>
                  </a:schemeClr>
                </a:solidFill>
                <a:latin typeface="Century Gothic" panose="020B0502020202020204" pitchFamily="34" charset="0"/>
              </a:rPr>
              <a:t>and the most common days are </a:t>
            </a:r>
            <a:r>
              <a:rPr lang="en-US" sz="1600" b="1" dirty="0">
                <a:solidFill>
                  <a:schemeClr val="tx1">
                    <a:lumMod val="75000"/>
                    <a:lumOff val="25000"/>
                  </a:schemeClr>
                </a:solidFill>
                <a:latin typeface="Century Gothic" panose="020B0502020202020204" pitchFamily="34" charset="0"/>
              </a:rPr>
              <a:t>Fridays</a:t>
            </a:r>
            <a:r>
              <a:rPr lang="en-US" sz="1600" dirty="0">
                <a:solidFill>
                  <a:schemeClr val="tx1">
                    <a:lumMod val="75000"/>
                    <a:lumOff val="25000"/>
                  </a:schemeClr>
                </a:solidFill>
                <a:latin typeface="Century Gothic" panose="020B0502020202020204" pitchFamily="34" charset="0"/>
              </a:rPr>
              <a:t>.</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latin typeface="Century Gothic" panose="020B0502020202020204" pitchFamily="34" charset="0"/>
            </a:endParaRPr>
          </a:p>
          <a:p>
            <a:pPr algn="just">
              <a:lnSpc>
                <a:spcPct val="150000"/>
              </a:lnSpc>
            </a:pPr>
            <a:endParaRPr lang="en-US" sz="1600" dirty="0">
              <a:solidFill>
                <a:schemeClr val="tx1">
                  <a:lumMod val="75000"/>
                  <a:lumOff val="25000"/>
                </a:schemeClr>
              </a:solidFill>
              <a:latin typeface="Century Gothic" panose="020B0502020202020204" pitchFamily="34" charset="0"/>
            </a:endParaRPr>
          </a:p>
          <a:p>
            <a:pPr marL="285750" indent="-285750" algn="just">
              <a:lnSpc>
                <a:spcPct val="150000"/>
              </a:lnSpc>
              <a:buFont typeface="Arial" panose="020B0604020202020204" pitchFamily="34" charset="0"/>
              <a:buChar char="•"/>
            </a:pPr>
            <a:endParaRPr lang="en-US" sz="1600" dirty="0">
              <a:solidFill>
                <a:schemeClr val="tx1">
                  <a:lumMod val="65000"/>
                  <a:lumOff val="35000"/>
                </a:schemeClr>
              </a:solidFill>
              <a:latin typeface="Century Gothic" panose="020B0502020202020204" pitchFamily="34" charset="0"/>
            </a:endParaRPr>
          </a:p>
        </p:txBody>
      </p:sp>
      <p:pic>
        <p:nvPicPr>
          <p:cNvPr id="5" name="Picture 4"/>
          <p:cNvPicPr>
            <a:picLocks noChangeAspect="1"/>
          </p:cNvPicPr>
          <p:nvPr/>
        </p:nvPicPr>
        <p:blipFill>
          <a:blip r:embed="rId5"/>
          <a:stretch>
            <a:fillRect/>
          </a:stretch>
        </p:blipFill>
        <p:spPr>
          <a:xfrm>
            <a:off x="9033423" y="2341565"/>
            <a:ext cx="2334036" cy="539845"/>
          </a:xfrm>
          <a:prstGeom prst="rect">
            <a:avLst/>
          </a:prstGeom>
        </p:spPr>
      </p:pic>
      <p:pic>
        <p:nvPicPr>
          <p:cNvPr id="6" name="Picture 5"/>
          <p:cNvPicPr>
            <a:picLocks noChangeAspect="1"/>
          </p:cNvPicPr>
          <p:nvPr/>
        </p:nvPicPr>
        <p:blipFill>
          <a:blip r:embed="rId6"/>
          <a:stretch>
            <a:fillRect/>
          </a:stretch>
        </p:blipFill>
        <p:spPr>
          <a:xfrm>
            <a:off x="2548374" y="2399719"/>
            <a:ext cx="2636847" cy="423535"/>
          </a:xfrm>
          <a:prstGeom prst="rect">
            <a:avLst/>
          </a:prstGeom>
        </p:spPr>
      </p:pic>
      <p:pic>
        <p:nvPicPr>
          <p:cNvPr id="15" name="Picture 2" descr="https://www.facebook.com/images/fb_icon_325x32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01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8856066" y="700370"/>
            <a:ext cx="2058635" cy="1186424"/>
          </a:xfrm>
          <a:prstGeom prst="rect">
            <a:avLst/>
          </a:prstGeom>
        </p:spPr>
      </p:pic>
      <p:pic>
        <p:nvPicPr>
          <p:cNvPr id="24" name="Picture 23"/>
          <p:cNvPicPr>
            <a:picLocks noChangeAspect="1"/>
          </p:cNvPicPr>
          <p:nvPr/>
        </p:nvPicPr>
        <p:blipFill>
          <a:blip r:embed="rId3"/>
          <a:stretch>
            <a:fillRect/>
          </a:stretch>
        </p:blipFill>
        <p:spPr>
          <a:xfrm>
            <a:off x="6373518" y="1972380"/>
            <a:ext cx="5524511" cy="2979600"/>
          </a:xfrm>
          <a:prstGeom prst="rect">
            <a:avLst/>
          </a:prstGeom>
        </p:spPr>
      </p:pic>
      <p:pic>
        <p:nvPicPr>
          <p:cNvPr id="5" name="Picture 4"/>
          <p:cNvPicPr>
            <a:picLocks noChangeAspect="1"/>
          </p:cNvPicPr>
          <p:nvPr/>
        </p:nvPicPr>
        <p:blipFill>
          <a:blip r:embed="rId4"/>
          <a:stretch>
            <a:fillRect/>
          </a:stretch>
        </p:blipFill>
        <p:spPr>
          <a:xfrm>
            <a:off x="153178" y="1945856"/>
            <a:ext cx="5490877" cy="2992175"/>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4</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a:off x="4042827" y="2965936"/>
            <a:ext cx="393192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4299" y="897612"/>
            <a:ext cx="1300921" cy="89899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4730" y="5474043"/>
            <a:ext cx="5755882" cy="646331"/>
          </a:xfrm>
          <a:prstGeom prst="rect">
            <a:avLst/>
          </a:prstGeom>
        </p:spPr>
        <p:txBody>
          <a:bodyPr wrap="square">
            <a:spAutoFit/>
          </a:bodyPr>
          <a:lstStyle/>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Publishes between 9am– 1pm (CDT)</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 Ideal Time : 10am – 1pm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Day: Monday, Wednesday and Thursday</a:t>
            </a:r>
          </a:p>
        </p:txBody>
      </p:sp>
      <p:sp>
        <p:nvSpPr>
          <p:cNvPr id="13" name="Rectangle 12"/>
          <p:cNvSpPr/>
          <p:nvPr/>
        </p:nvSpPr>
        <p:spPr>
          <a:xfrm>
            <a:off x="750701" y="5037567"/>
            <a:ext cx="10792860" cy="369332"/>
          </a:xfrm>
          <a:prstGeom prst="rect">
            <a:avLst/>
          </a:prstGeom>
        </p:spPr>
        <p:txBody>
          <a:bodyPr wrap="square">
            <a:spAutoFit/>
          </a:bodyPr>
          <a:lstStyle/>
          <a:p>
            <a:pPr algn="just"/>
            <a:r>
              <a:rPr lang="en-US" b="1" dirty="0">
                <a:solidFill>
                  <a:srgbClr val="C0EC49"/>
                </a:solidFill>
                <a:latin typeface="Century Gothic" panose="020B0502020202020204" pitchFamily="34" charset="0"/>
              </a:rPr>
              <a:t>NOTE: Brighter the Green Higher the Response &amp; BIGGER the dot more number of posts </a:t>
            </a:r>
          </a:p>
        </p:txBody>
      </p:sp>
      <p:pic>
        <p:nvPicPr>
          <p:cNvPr id="17" name="Picture 2" descr="http://www.visitaikensc.com/images/uploads/news/logo_Red_Lobs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588" y="998993"/>
            <a:ext cx="1382517" cy="53207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268039" y="5453017"/>
            <a:ext cx="5940425" cy="646331"/>
          </a:xfrm>
          <a:prstGeom prst="rect">
            <a:avLst/>
          </a:prstGeom>
        </p:spPr>
        <p:txBody>
          <a:bodyPr wrap="square">
            <a:spAutoFit/>
          </a:bodyPr>
          <a:lstStyle/>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Publishes between 8am – 12pm and  2pm – 4pm (CDT)</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Time : 9am – 1pm (CDT) </a:t>
            </a:r>
          </a:p>
          <a:p>
            <a:pPr marL="285750" indent="-285750">
              <a:buFont typeface="Arial" panose="020B0604020202020204" pitchFamily="34" charset="0"/>
              <a:buChar char="•"/>
            </a:pPr>
            <a:r>
              <a:rPr lang="en-US" sz="1200" b="1" dirty="0">
                <a:solidFill>
                  <a:schemeClr val="tx1">
                    <a:lumMod val="75000"/>
                    <a:lumOff val="25000"/>
                  </a:schemeClr>
                </a:solidFill>
                <a:latin typeface="Century Gothic" panose="020B0502020202020204" pitchFamily="34" charset="0"/>
              </a:rPr>
              <a:t>Ideal Day: Sunday’s </a:t>
            </a:r>
          </a:p>
        </p:txBody>
      </p:sp>
      <p:sp>
        <p:nvSpPr>
          <p:cNvPr id="21" name="Rectangle 20"/>
          <p:cNvSpPr/>
          <p:nvPr/>
        </p:nvSpPr>
        <p:spPr>
          <a:xfrm>
            <a:off x="272280" y="48258"/>
            <a:ext cx="10884711" cy="461665"/>
          </a:xfrm>
          <a:prstGeom prst="rect">
            <a:avLst/>
          </a:prstGeom>
        </p:spPr>
        <p:txBody>
          <a:bodyPr wrap="none">
            <a:spAutoFit/>
          </a:bodyPr>
          <a:lstStyle/>
          <a:p>
            <a:pPr algn="just"/>
            <a:r>
              <a:rPr lang="en-US" sz="2400" b="1" dirty="0">
                <a:solidFill>
                  <a:schemeClr val="tx1">
                    <a:lumMod val="75000"/>
                    <a:lumOff val="25000"/>
                  </a:schemeClr>
                </a:solidFill>
                <a:latin typeface="Century Gothic" panose="020B0502020202020204" pitchFamily="34" charset="0"/>
              </a:rPr>
              <a:t>Frequency and Time of posts for these Brands From Feb’2016 to Jun’2016</a:t>
            </a:r>
          </a:p>
        </p:txBody>
      </p:sp>
      <p:pic>
        <p:nvPicPr>
          <p:cNvPr id="6" name="Picture 5"/>
          <p:cNvPicPr>
            <a:picLocks noChangeAspect="1"/>
          </p:cNvPicPr>
          <p:nvPr/>
        </p:nvPicPr>
        <p:blipFill>
          <a:blip r:embed="rId7"/>
          <a:stretch>
            <a:fillRect/>
          </a:stretch>
        </p:blipFill>
        <p:spPr>
          <a:xfrm>
            <a:off x="2898617" y="708447"/>
            <a:ext cx="1833052" cy="1197524"/>
          </a:xfrm>
          <a:prstGeom prst="rect">
            <a:avLst/>
          </a:prstGeom>
        </p:spPr>
      </p:pic>
      <p:pic>
        <p:nvPicPr>
          <p:cNvPr id="23" name="Picture 2" descr="https://www.facebook.com/images/fb_icon_325x32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07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5</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8" descr="http://veganfoodlover.com/wp-content/uploads/2015/07/Bonefish-Grill-vegan-men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357" y="4774593"/>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4450" y="48258"/>
            <a:ext cx="10679527" cy="338554"/>
          </a:xfrm>
          <a:prstGeom prst="rect">
            <a:avLst/>
          </a:prstGeom>
        </p:spPr>
        <p:txBody>
          <a:bodyPr wrap="none">
            <a:spAutoFit/>
          </a:bodyPr>
          <a:lstStyle/>
          <a:p>
            <a:r>
              <a:rPr lang="en-US" sz="1600" b="1" dirty="0">
                <a:solidFill>
                  <a:schemeClr val="tx1">
                    <a:lumMod val="75000"/>
                    <a:lumOff val="25000"/>
                  </a:schemeClr>
                </a:solidFill>
                <a:latin typeface="Century Gothic" panose="020B0502020202020204" pitchFamily="34" charset="0"/>
              </a:rPr>
              <a:t>RL should avoid links &amp; focus more on photos ; BFG positioned very well in terms of variety compared to RL</a:t>
            </a:r>
          </a:p>
        </p:txBody>
      </p:sp>
      <p:pic>
        <p:nvPicPr>
          <p:cNvPr id="16" name="Picture 15"/>
          <p:cNvPicPr>
            <a:picLocks noChangeAspect="1"/>
          </p:cNvPicPr>
          <p:nvPr/>
        </p:nvPicPr>
        <p:blipFill>
          <a:blip r:embed="rId3"/>
          <a:stretch>
            <a:fillRect/>
          </a:stretch>
        </p:blipFill>
        <p:spPr>
          <a:xfrm>
            <a:off x="6945035" y="620352"/>
            <a:ext cx="4275100" cy="2687206"/>
          </a:xfrm>
          <a:prstGeom prst="rect">
            <a:avLst/>
          </a:prstGeom>
        </p:spPr>
      </p:pic>
      <p:pic>
        <p:nvPicPr>
          <p:cNvPr id="17" name="Picture 16"/>
          <p:cNvPicPr>
            <a:picLocks noChangeAspect="1"/>
          </p:cNvPicPr>
          <p:nvPr/>
        </p:nvPicPr>
        <p:blipFill>
          <a:blip r:embed="rId4"/>
          <a:stretch>
            <a:fillRect/>
          </a:stretch>
        </p:blipFill>
        <p:spPr>
          <a:xfrm>
            <a:off x="2243574" y="620353"/>
            <a:ext cx="3795406" cy="2687205"/>
          </a:xfrm>
          <a:prstGeom prst="rect">
            <a:avLst/>
          </a:prstGeom>
        </p:spPr>
      </p:pic>
      <p:pic>
        <p:nvPicPr>
          <p:cNvPr id="19" name="Picture 2" descr="http://www.visitaikensc.com/images/uploads/news/logo_Red_Lobs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357" y="1068294"/>
            <a:ext cx="1382517" cy="5320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6"/>
          <a:stretch>
            <a:fillRect/>
          </a:stretch>
        </p:blipFill>
        <p:spPr>
          <a:xfrm>
            <a:off x="6945035" y="3623234"/>
            <a:ext cx="4275100" cy="2675896"/>
          </a:xfrm>
          <a:prstGeom prst="rect">
            <a:avLst/>
          </a:prstGeom>
        </p:spPr>
      </p:pic>
      <p:pic>
        <p:nvPicPr>
          <p:cNvPr id="20" name="Picture 19"/>
          <p:cNvPicPr>
            <a:picLocks noChangeAspect="1"/>
          </p:cNvPicPr>
          <p:nvPr/>
        </p:nvPicPr>
        <p:blipFill>
          <a:blip r:embed="rId7"/>
          <a:stretch>
            <a:fillRect/>
          </a:stretch>
        </p:blipFill>
        <p:spPr>
          <a:xfrm>
            <a:off x="2243573" y="3574609"/>
            <a:ext cx="3795407" cy="2744827"/>
          </a:xfrm>
          <a:prstGeom prst="rect">
            <a:avLst/>
          </a:prstGeom>
        </p:spPr>
      </p:pic>
      <p:pic>
        <p:nvPicPr>
          <p:cNvPr id="22" name="Picture 2" descr="https://www.facebook.com/images/fb_icon_325x32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57828" y="1687045"/>
            <a:ext cx="2243573" cy="73866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tx1">
                    <a:lumMod val="75000"/>
                    <a:lumOff val="25000"/>
                  </a:schemeClr>
                </a:solidFill>
                <a:latin typeface="Century Gothic" panose="020B0502020202020204" pitchFamily="34" charset="0"/>
              </a:rPr>
              <a:t>Photos are the best </a:t>
            </a:r>
            <a:r>
              <a:rPr lang="en-US" sz="1400" b="1" dirty="0">
                <a:solidFill>
                  <a:schemeClr val="tx1">
                    <a:lumMod val="65000"/>
                    <a:lumOff val="35000"/>
                  </a:schemeClr>
                </a:solidFill>
                <a:latin typeface="Century Gothic" panose="020B0502020202020204" pitchFamily="34" charset="0"/>
              </a:rPr>
              <a:t>(Avoid links)</a:t>
            </a:r>
          </a:p>
        </p:txBody>
      </p:sp>
    </p:spTree>
    <p:extLst>
      <p:ext uri="{BB962C8B-B14F-4D97-AF65-F5344CB8AC3E}">
        <p14:creationId xmlns:p14="http://schemas.microsoft.com/office/powerpoint/2010/main" val="375423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6</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https://www.facebook.com/images/fb_icon_325x32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1700" y="-36150"/>
            <a:ext cx="9866804" cy="584775"/>
          </a:xfrm>
          <a:prstGeom prst="rect">
            <a:avLst/>
          </a:prstGeom>
        </p:spPr>
        <p:txBody>
          <a:bodyPr wrap="none">
            <a:spAutoFit/>
          </a:bodyPr>
          <a:lstStyle/>
          <a:p>
            <a:r>
              <a:rPr lang="en-US" sz="1600" b="1" dirty="0">
                <a:solidFill>
                  <a:schemeClr val="tx1">
                    <a:lumMod val="75000"/>
                    <a:lumOff val="25000"/>
                  </a:schemeClr>
                </a:solidFill>
                <a:latin typeface="Century Gothic" panose="020B0502020202020204" pitchFamily="34" charset="0"/>
              </a:rPr>
              <a:t>Response overview From Feb’2016 to June’2016 – Huge decrease in Likes &amp; response </a:t>
            </a:r>
          </a:p>
          <a:p>
            <a:r>
              <a:rPr lang="en-US" sz="1600" b="1" dirty="0">
                <a:solidFill>
                  <a:schemeClr val="tx1">
                    <a:lumMod val="75000"/>
                    <a:lumOff val="25000"/>
                  </a:schemeClr>
                </a:solidFill>
                <a:latin typeface="Century Gothic" panose="020B0502020202020204" pitchFamily="34" charset="0"/>
              </a:rPr>
              <a:t>( Watch out for the changes over the time) – Avoid links , Hashtags  &amp; increase photos and Videos</a:t>
            </a:r>
          </a:p>
        </p:txBody>
      </p:sp>
      <p:pic>
        <p:nvPicPr>
          <p:cNvPr id="5" name="Picture 4"/>
          <p:cNvPicPr>
            <a:picLocks noChangeAspect="1"/>
          </p:cNvPicPr>
          <p:nvPr/>
        </p:nvPicPr>
        <p:blipFill>
          <a:blip r:embed="rId3"/>
          <a:stretch>
            <a:fillRect/>
          </a:stretch>
        </p:blipFill>
        <p:spPr>
          <a:xfrm>
            <a:off x="1710193" y="584199"/>
            <a:ext cx="9246843" cy="2766707"/>
          </a:xfrm>
          <a:prstGeom prst="rect">
            <a:avLst/>
          </a:prstGeom>
        </p:spPr>
      </p:pic>
      <p:pic>
        <p:nvPicPr>
          <p:cNvPr id="14" name="Picture 2" descr="http://www.visitaikensc.com/images/uploads/news/logo_Red_Lobs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507" y="1068792"/>
            <a:ext cx="1428212" cy="5496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1778563" y="3487111"/>
            <a:ext cx="9178473" cy="2817236"/>
          </a:xfrm>
          <a:prstGeom prst="rect">
            <a:avLst/>
          </a:prstGeom>
        </p:spPr>
      </p:pic>
      <p:pic>
        <p:nvPicPr>
          <p:cNvPr id="16" name="Picture 8" descr="http://veganfoodlover.com/wp-content/uploads/2015/07/Bonefish-Grill-vegan-men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4001" y="3660397"/>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17" name="Down Arrow 16"/>
          <p:cNvSpPr/>
          <p:nvPr/>
        </p:nvSpPr>
        <p:spPr>
          <a:xfrm>
            <a:off x="1071457" y="1773886"/>
            <a:ext cx="460421" cy="482920"/>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0" y="1773886"/>
            <a:ext cx="1301668" cy="276999"/>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a:solidFill>
                  <a:schemeClr val="tx1">
                    <a:lumMod val="65000"/>
                    <a:lumOff val="35000"/>
                  </a:schemeClr>
                </a:solidFill>
              </a:rPr>
              <a:t>VIDEO</a:t>
            </a:r>
          </a:p>
        </p:txBody>
      </p:sp>
      <p:sp>
        <p:nvSpPr>
          <p:cNvPr id="19" name="TextBox 18"/>
          <p:cNvSpPr txBox="1"/>
          <p:nvPr/>
        </p:nvSpPr>
        <p:spPr>
          <a:xfrm>
            <a:off x="37237" y="2499812"/>
            <a:ext cx="1301668" cy="276999"/>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a:solidFill>
                  <a:schemeClr val="tx1">
                    <a:lumMod val="65000"/>
                    <a:lumOff val="35000"/>
                  </a:schemeClr>
                </a:solidFill>
              </a:rPr>
              <a:t>LINKS</a:t>
            </a:r>
          </a:p>
        </p:txBody>
      </p:sp>
      <p:sp>
        <p:nvSpPr>
          <p:cNvPr id="20" name="Down Arrow 19"/>
          <p:cNvSpPr/>
          <p:nvPr/>
        </p:nvSpPr>
        <p:spPr>
          <a:xfrm rot="10800000">
            <a:off x="1071457" y="2383477"/>
            <a:ext cx="460421" cy="482920"/>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0800000">
            <a:off x="1161774" y="4703661"/>
            <a:ext cx="460421" cy="48292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4159" y="4830332"/>
            <a:ext cx="1301668" cy="276999"/>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a:solidFill>
                  <a:schemeClr val="tx1">
                    <a:lumMod val="65000"/>
                    <a:lumOff val="35000"/>
                  </a:schemeClr>
                </a:solidFill>
              </a:rPr>
              <a:t>VIDEO</a:t>
            </a:r>
          </a:p>
        </p:txBody>
      </p:sp>
    </p:spTree>
    <p:extLst>
      <p:ext uri="{BB962C8B-B14F-4D97-AF65-F5344CB8AC3E}">
        <p14:creationId xmlns:p14="http://schemas.microsoft.com/office/powerpoint/2010/main" val="30105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206533" y="3526661"/>
            <a:ext cx="5475544" cy="2815782"/>
          </a:xfrm>
          <a:prstGeom prst="rect">
            <a:avLst/>
          </a:prstGeom>
        </p:spPr>
      </p:pic>
      <p:pic>
        <p:nvPicPr>
          <p:cNvPr id="10" name="Picture 9"/>
          <p:cNvPicPr>
            <a:picLocks noChangeAspect="1"/>
          </p:cNvPicPr>
          <p:nvPr/>
        </p:nvPicPr>
        <p:blipFill>
          <a:blip r:embed="rId3"/>
          <a:stretch>
            <a:fillRect/>
          </a:stretch>
        </p:blipFill>
        <p:spPr>
          <a:xfrm>
            <a:off x="141718" y="3549222"/>
            <a:ext cx="5503323" cy="2736625"/>
          </a:xfrm>
          <a:prstGeom prst="rect">
            <a:avLst/>
          </a:prstGeom>
        </p:spPr>
      </p:pic>
      <p:pic>
        <p:nvPicPr>
          <p:cNvPr id="9" name="Picture 8"/>
          <p:cNvPicPr>
            <a:picLocks noChangeAspect="1"/>
          </p:cNvPicPr>
          <p:nvPr/>
        </p:nvPicPr>
        <p:blipFill>
          <a:blip r:embed="rId4"/>
          <a:stretch>
            <a:fillRect/>
          </a:stretch>
        </p:blipFill>
        <p:spPr>
          <a:xfrm>
            <a:off x="6193612" y="633573"/>
            <a:ext cx="5507409" cy="2727407"/>
          </a:xfrm>
          <a:prstGeom prst="rect">
            <a:avLst/>
          </a:prstGeom>
        </p:spPr>
      </p:pic>
      <p:pic>
        <p:nvPicPr>
          <p:cNvPr id="5" name="Picture 4"/>
          <p:cNvPicPr>
            <a:picLocks noChangeAspect="1"/>
          </p:cNvPicPr>
          <p:nvPr/>
        </p:nvPicPr>
        <p:blipFill>
          <a:blip r:embed="rId5"/>
          <a:stretch>
            <a:fillRect/>
          </a:stretch>
        </p:blipFill>
        <p:spPr>
          <a:xfrm>
            <a:off x="161935" y="626837"/>
            <a:ext cx="5483106" cy="2734143"/>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7</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
            <a:ext cx="1213945" cy="46719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316603" y="-1617"/>
            <a:ext cx="10365473" cy="523220"/>
          </a:xfrm>
          <a:prstGeom prst="rect">
            <a:avLst/>
          </a:prstGeom>
        </p:spPr>
        <p:txBody>
          <a:bodyPr wrap="square">
            <a:spAutoFit/>
          </a:bodyPr>
          <a:lstStyle/>
          <a:p>
            <a:pPr algn="just"/>
            <a:r>
              <a:rPr lang="en-US" sz="1400" b="1" dirty="0">
                <a:solidFill>
                  <a:schemeClr val="tx1">
                    <a:lumMod val="75000"/>
                    <a:lumOff val="25000"/>
                  </a:schemeClr>
                </a:solidFill>
                <a:latin typeface="Century Gothic" panose="020B0502020202020204" pitchFamily="34" charset="0"/>
              </a:rPr>
              <a:t>Insights from (Feb2016 to June’2016) – RL is doing bad with lesser response over the time, It has to Increase  the Engagement and Post interaction to be competitive enough other compare to BFG or others</a:t>
            </a:r>
          </a:p>
        </p:txBody>
      </p:sp>
      <p:pic>
        <p:nvPicPr>
          <p:cNvPr id="16" name="Picture 2" descr="https://www.facebook.com/images/fb_icon_325x32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a:off x="9156145" y="3884137"/>
            <a:ext cx="1008993" cy="1008993"/>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986562" y="3683005"/>
            <a:ext cx="1630004" cy="1200329"/>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tx1">
                    <a:lumMod val="65000"/>
                    <a:lumOff val="35000"/>
                  </a:schemeClr>
                </a:solidFill>
              </a:rPr>
              <a:t>LIKES</a:t>
            </a:r>
          </a:p>
          <a:p>
            <a:pPr marL="285750" indent="-285750">
              <a:buFont typeface="Arial" panose="020B0604020202020204" pitchFamily="34" charset="0"/>
              <a:buChar char="•"/>
            </a:pPr>
            <a:r>
              <a:rPr lang="en-US" sz="1200" b="1" dirty="0">
                <a:solidFill>
                  <a:schemeClr val="tx1">
                    <a:lumMod val="65000"/>
                    <a:lumOff val="35000"/>
                  </a:schemeClr>
                </a:solidFill>
              </a:rPr>
              <a:t>SHARES</a:t>
            </a:r>
          </a:p>
          <a:p>
            <a:pPr marL="285750" indent="-285750">
              <a:buFont typeface="Arial" panose="020B0604020202020204" pitchFamily="34" charset="0"/>
              <a:buChar char="•"/>
            </a:pPr>
            <a:r>
              <a:rPr lang="en-US" sz="1200" b="1" dirty="0">
                <a:solidFill>
                  <a:schemeClr val="tx1">
                    <a:lumMod val="65000"/>
                    <a:lumOff val="35000"/>
                  </a:schemeClr>
                </a:solidFill>
              </a:rPr>
              <a:t>COMMENTS</a:t>
            </a:r>
          </a:p>
          <a:p>
            <a:pPr marL="285750" indent="-285750">
              <a:buFont typeface="Arial" panose="020B0604020202020204" pitchFamily="34" charset="0"/>
              <a:buChar char="•"/>
            </a:pPr>
            <a:r>
              <a:rPr lang="en-US" sz="1200" b="1" dirty="0">
                <a:solidFill>
                  <a:schemeClr val="tx1">
                    <a:lumMod val="65000"/>
                    <a:lumOff val="35000"/>
                  </a:schemeClr>
                </a:solidFill>
              </a:rPr>
              <a:t>LOVE</a:t>
            </a:r>
          </a:p>
          <a:p>
            <a:pPr marL="285750" indent="-285750">
              <a:buFont typeface="Arial" panose="020B0604020202020204" pitchFamily="34" charset="0"/>
              <a:buChar char="•"/>
            </a:pPr>
            <a:r>
              <a:rPr lang="en-US" sz="1200" b="1" dirty="0">
                <a:solidFill>
                  <a:schemeClr val="tx1">
                    <a:lumMod val="65000"/>
                    <a:lumOff val="35000"/>
                  </a:schemeClr>
                </a:solidFill>
              </a:rPr>
              <a:t>ANGER</a:t>
            </a:r>
          </a:p>
          <a:p>
            <a:pPr marL="285750" indent="-285750">
              <a:buFont typeface="Arial" panose="020B0604020202020204" pitchFamily="34" charset="0"/>
              <a:buChar char="•"/>
            </a:pPr>
            <a:r>
              <a:rPr lang="en-US" sz="1200" b="1" dirty="0">
                <a:solidFill>
                  <a:schemeClr val="tx1">
                    <a:lumMod val="65000"/>
                    <a:lumOff val="35000"/>
                  </a:schemeClr>
                </a:solidFill>
              </a:rPr>
              <a:t>HAHA</a:t>
            </a:r>
          </a:p>
        </p:txBody>
      </p:sp>
      <p:sp>
        <p:nvSpPr>
          <p:cNvPr id="18" name="Down Arrow 17"/>
          <p:cNvSpPr/>
          <p:nvPr/>
        </p:nvSpPr>
        <p:spPr>
          <a:xfrm>
            <a:off x="9326016" y="1246907"/>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2950713" y="1118990"/>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2950713" y="4144711"/>
            <a:ext cx="669250" cy="546536"/>
          </a:xfrm>
          <a:prstGeom prst="downArrow">
            <a:avLst/>
          </a:prstGeom>
          <a:solidFill>
            <a:srgbClr val="D420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64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6193612" y="3549222"/>
            <a:ext cx="5488464" cy="2826484"/>
          </a:xfrm>
          <a:prstGeom prst="rect">
            <a:avLst/>
          </a:prstGeom>
        </p:spPr>
      </p:pic>
      <p:pic>
        <p:nvPicPr>
          <p:cNvPr id="13" name="Picture 12"/>
          <p:cNvPicPr>
            <a:picLocks noChangeAspect="1"/>
          </p:cNvPicPr>
          <p:nvPr/>
        </p:nvPicPr>
        <p:blipFill>
          <a:blip r:embed="rId3"/>
          <a:stretch>
            <a:fillRect/>
          </a:stretch>
        </p:blipFill>
        <p:spPr>
          <a:xfrm>
            <a:off x="141718" y="3549222"/>
            <a:ext cx="5503323" cy="2785355"/>
          </a:xfrm>
          <a:prstGeom prst="rect">
            <a:avLst/>
          </a:prstGeom>
        </p:spPr>
      </p:pic>
      <p:pic>
        <p:nvPicPr>
          <p:cNvPr id="12" name="Picture 11"/>
          <p:cNvPicPr>
            <a:picLocks noChangeAspect="1"/>
          </p:cNvPicPr>
          <p:nvPr/>
        </p:nvPicPr>
        <p:blipFill>
          <a:blip r:embed="rId4"/>
          <a:stretch>
            <a:fillRect/>
          </a:stretch>
        </p:blipFill>
        <p:spPr>
          <a:xfrm>
            <a:off x="6193612" y="640264"/>
            <a:ext cx="5488464" cy="2699731"/>
          </a:xfrm>
          <a:prstGeom prst="rect">
            <a:avLst/>
          </a:prstGeom>
        </p:spPr>
      </p:pic>
      <p:pic>
        <p:nvPicPr>
          <p:cNvPr id="19" name="Picture 18"/>
          <p:cNvPicPr>
            <a:picLocks noChangeAspect="1"/>
          </p:cNvPicPr>
          <p:nvPr/>
        </p:nvPicPr>
        <p:blipFill>
          <a:blip r:embed="rId5"/>
          <a:stretch>
            <a:fillRect/>
          </a:stretch>
        </p:blipFill>
        <p:spPr>
          <a:xfrm>
            <a:off x="171460" y="626837"/>
            <a:ext cx="5473581" cy="2751624"/>
          </a:xfrm>
          <a:prstGeom prst="rect">
            <a:avLst/>
          </a:prstGeom>
        </p:spPr>
      </p:pic>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8</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80741" y="48258"/>
            <a:ext cx="10120078" cy="369332"/>
          </a:xfrm>
          <a:prstGeom prst="rect">
            <a:avLst/>
          </a:prstGeom>
        </p:spPr>
        <p:txBody>
          <a:bodyPr wrap="none">
            <a:spAutoFit/>
          </a:bodyPr>
          <a:lstStyle/>
          <a:p>
            <a:pPr algn="just"/>
            <a:r>
              <a:rPr lang="en-US" b="1" dirty="0">
                <a:solidFill>
                  <a:schemeClr val="tx1">
                    <a:lumMod val="75000"/>
                    <a:lumOff val="25000"/>
                  </a:schemeClr>
                </a:solidFill>
                <a:latin typeface="Century Gothic" panose="020B0502020202020204" pitchFamily="34" charset="0"/>
              </a:rPr>
              <a:t>Insights from (Feb2016 to June’2016) – Keep consistent with engagement and interactions</a:t>
            </a:r>
          </a:p>
        </p:txBody>
      </p:sp>
      <p:pic>
        <p:nvPicPr>
          <p:cNvPr id="16" name="Picture 2" descr="https://www.facebook.com/images/fb_icon_325x32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2076" y="0"/>
            <a:ext cx="509923" cy="50992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rot="10800000">
            <a:off x="7957965" y="3805307"/>
            <a:ext cx="1008993" cy="1008993"/>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88382" y="3746069"/>
            <a:ext cx="1630004" cy="1200329"/>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tx1">
                    <a:lumMod val="65000"/>
                    <a:lumOff val="35000"/>
                  </a:schemeClr>
                </a:solidFill>
              </a:rPr>
              <a:t>LIKES</a:t>
            </a:r>
          </a:p>
          <a:p>
            <a:pPr marL="285750" indent="-285750">
              <a:buFont typeface="Arial" panose="020B0604020202020204" pitchFamily="34" charset="0"/>
              <a:buChar char="•"/>
            </a:pPr>
            <a:r>
              <a:rPr lang="en-US" sz="1200" b="1" dirty="0">
                <a:solidFill>
                  <a:schemeClr val="tx1">
                    <a:lumMod val="65000"/>
                    <a:lumOff val="35000"/>
                  </a:schemeClr>
                </a:solidFill>
              </a:rPr>
              <a:t>SHARES</a:t>
            </a:r>
          </a:p>
          <a:p>
            <a:pPr marL="285750" indent="-285750">
              <a:buFont typeface="Arial" panose="020B0604020202020204" pitchFamily="34" charset="0"/>
              <a:buChar char="•"/>
            </a:pPr>
            <a:r>
              <a:rPr lang="en-US" sz="1200" b="1" dirty="0">
                <a:solidFill>
                  <a:schemeClr val="tx1">
                    <a:lumMod val="65000"/>
                    <a:lumOff val="35000"/>
                  </a:schemeClr>
                </a:solidFill>
              </a:rPr>
              <a:t>COMMENTS</a:t>
            </a:r>
          </a:p>
          <a:p>
            <a:pPr marL="285750" indent="-285750">
              <a:buFont typeface="Arial" panose="020B0604020202020204" pitchFamily="34" charset="0"/>
              <a:buChar char="•"/>
            </a:pPr>
            <a:r>
              <a:rPr lang="en-US" sz="1200" b="1" dirty="0">
                <a:solidFill>
                  <a:schemeClr val="tx1">
                    <a:lumMod val="65000"/>
                    <a:lumOff val="35000"/>
                  </a:schemeClr>
                </a:solidFill>
              </a:rPr>
              <a:t>LOVE</a:t>
            </a:r>
          </a:p>
          <a:p>
            <a:pPr marL="285750" indent="-285750">
              <a:buFont typeface="Arial" panose="020B0604020202020204" pitchFamily="34" charset="0"/>
              <a:buChar char="•"/>
            </a:pPr>
            <a:r>
              <a:rPr lang="en-US" sz="1200" b="1" dirty="0">
                <a:solidFill>
                  <a:schemeClr val="tx1">
                    <a:lumMod val="65000"/>
                    <a:lumOff val="35000"/>
                  </a:schemeClr>
                </a:solidFill>
              </a:rPr>
              <a:t>SAD</a:t>
            </a:r>
          </a:p>
          <a:p>
            <a:pPr marL="285750" indent="-285750">
              <a:buFont typeface="Arial" panose="020B0604020202020204" pitchFamily="34" charset="0"/>
              <a:buChar char="•"/>
            </a:pPr>
            <a:r>
              <a:rPr lang="en-US" sz="1200" b="1" dirty="0">
                <a:solidFill>
                  <a:schemeClr val="tx1">
                    <a:lumMod val="65000"/>
                    <a:lumOff val="35000"/>
                  </a:schemeClr>
                </a:solidFill>
              </a:rPr>
              <a:t>HAHA</a:t>
            </a:r>
          </a:p>
        </p:txBody>
      </p:sp>
      <p:pic>
        <p:nvPicPr>
          <p:cNvPr id="18" name="Picture 8" descr="http://veganfoodlover.com/wp-content/uploads/2015/07/Bonefish-Grill-vegan-menu.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941" y="11712"/>
            <a:ext cx="684062" cy="47271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934365" y="3924706"/>
            <a:ext cx="926857" cy="276999"/>
          </a:xfrm>
          <a:prstGeom prst="rect">
            <a:avLst/>
          </a:prstGeom>
        </p:spPr>
        <p:txBody>
          <a:bodyPr wrap="none">
            <a:spAutoFit/>
          </a:bodyPr>
          <a:lstStyle/>
          <a:p>
            <a:pPr marL="285750" indent="-285750">
              <a:buFont typeface="Arial" panose="020B0604020202020204" pitchFamily="34" charset="0"/>
              <a:buChar char="•"/>
            </a:pPr>
            <a:r>
              <a:rPr lang="en-US" sz="1200" b="1" dirty="0">
                <a:solidFill>
                  <a:schemeClr val="tx1">
                    <a:lumMod val="65000"/>
                    <a:lumOff val="35000"/>
                  </a:schemeClr>
                </a:solidFill>
              </a:rPr>
              <a:t>ANGRE</a:t>
            </a:r>
          </a:p>
        </p:txBody>
      </p:sp>
      <p:sp>
        <p:nvSpPr>
          <p:cNvPr id="21" name="Down Arrow 20"/>
          <p:cNvSpPr/>
          <p:nvPr/>
        </p:nvSpPr>
        <p:spPr>
          <a:xfrm>
            <a:off x="9812972" y="3924706"/>
            <a:ext cx="647138" cy="50384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a:off x="8287227" y="1158714"/>
            <a:ext cx="647138" cy="50384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10800000">
            <a:off x="2569810" y="1158714"/>
            <a:ext cx="647138" cy="50384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10800000">
            <a:off x="2569810" y="4133442"/>
            <a:ext cx="647138" cy="50384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01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527-3EA2-47B1-AB6E-1C4DB2B6E90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a:t>BUS6308S Web and Social Media Analytics</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9</a:t>
            </a:fld>
            <a:endParaRPr lang="en-US" dirty="0"/>
          </a:p>
        </p:txBody>
      </p:sp>
      <p:sp>
        <p:nvSpPr>
          <p:cNvPr id="7" name="Rectangle 6"/>
          <p:cNvSpPr/>
          <p:nvPr/>
        </p:nvSpPr>
        <p:spPr>
          <a:xfrm>
            <a:off x="3175" y="534953"/>
            <a:ext cx="108813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http://www.visitaikensc.com/images/uploads/news/logo_Red_Lobs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5276" y="765513"/>
            <a:ext cx="1756278" cy="6759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rot="16200000">
            <a:off x="3260856" y="3508276"/>
            <a:ext cx="5212080" cy="2743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http://veganfoodlover.com/wp-content/uploads/2015/07/Bonefish-Grill-vegan-men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994" y="681301"/>
            <a:ext cx="1221826" cy="8443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72034" y="1786067"/>
            <a:ext cx="5598148" cy="489364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Profile Performance Index – 14%(Feb);17% </a:t>
            </a:r>
            <a:r>
              <a:rPr lang="en-US" sz="1600" b="1" dirty="0">
                <a:solidFill>
                  <a:schemeClr val="tx1">
                    <a:lumMod val="75000"/>
                    <a:lumOff val="25000"/>
                  </a:schemeClr>
                </a:solidFill>
                <a:latin typeface="Century Gothic" panose="020B0502020202020204" pitchFamily="34" charset="0"/>
              </a:rPr>
              <a:t>(For June)</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 – 107K</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Following – 39</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Follower/Following ratio – 2.7K</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No of Post – 48 Post ( Since Feb 1</a:t>
            </a:r>
            <a:r>
              <a:rPr lang="en-US" sz="1600" baseline="30000" dirty="0">
                <a:solidFill>
                  <a:schemeClr val="tx1">
                    <a:lumMod val="75000"/>
                    <a:lumOff val="25000"/>
                  </a:schemeClr>
                </a:solidFill>
                <a:latin typeface="Century Gothic" panose="020B0502020202020204" pitchFamily="34" charset="0"/>
              </a:rPr>
              <a:t>st</a:t>
            </a:r>
            <a:r>
              <a:rPr lang="en-US" sz="1600" dirty="0">
                <a:solidFill>
                  <a:schemeClr val="tx1">
                    <a:lumMod val="75000"/>
                    <a:lumOff val="25000"/>
                  </a:schemeClr>
                </a:solidFill>
                <a:latin typeface="Century Gothic" panose="020B0502020202020204" pitchFamily="34" charset="0"/>
              </a:rPr>
              <a:t>) </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Likes &amp; Comments – 50K (Since Feb)</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Growth rate – 11% in 1 Month ; 52 % in 4 Months</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Engagement – 0.39% (Since Feb) 0.43% (For June)</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Post Interaction – 1.3% (Since Feb)</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Posts per day – 0.3 (Since Feb) 0.3 (For June)</a:t>
            </a:r>
            <a:r>
              <a:rPr lang="en-US" sz="1600" dirty="0">
                <a:solidFill>
                  <a:schemeClr val="tx1">
                    <a:lumMod val="65000"/>
                    <a:lumOff val="35000"/>
                  </a:schemeClr>
                </a:solidFill>
                <a:latin typeface="Century Gothic" panose="020B0502020202020204" pitchFamily="34" charset="0"/>
              </a:rPr>
              <a:t> </a:t>
            </a:r>
          </a:p>
          <a:p>
            <a:pPr>
              <a:lnSpc>
                <a:spcPct val="150000"/>
              </a:lnSpc>
            </a:pPr>
            <a:r>
              <a:rPr lang="en-US" sz="1600" dirty="0">
                <a:solidFill>
                  <a:schemeClr val="tx1">
                    <a:lumMod val="65000"/>
                    <a:lumOff val="35000"/>
                  </a:schemeClr>
                </a:solidFill>
                <a:latin typeface="Century Gothic" panose="020B0502020202020204" pitchFamily="34" charset="0"/>
              </a:rPr>
              <a:t>(Not actively using with all the new items, promos, national holidays, celebrations)</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latin typeface="Century Gothic" panose="020B0502020202020204" pitchFamily="34" charset="0"/>
            </a:endParaRPr>
          </a:p>
        </p:txBody>
      </p:sp>
      <p:sp>
        <p:nvSpPr>
          <p:cNvPr id="12" name="Rectangle 11"/>
          <p:cNvSpPr/>
          <p:nvPr/>
        </p:nvSpPr>
        <p:spPr>
          <a:xfrm>
            <a:off x="6180782" y="1786067"/>
            <a:ext cx="6027683" cy="489364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Profile Performance Index – NA(Feb); 13% (For June)</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 – 16K</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Following – 184</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Follower/Following ratio – 90</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No of Post – 59 Post ( Since Feb 1</a:t>
            </a:r>
            <a:r>
              <a:rPr lang="en-US" sz="1600" baseline="30000" dirty="0">
                <a:solidFill>
                  <a:schemeClr val="tx1">
                    <a:lumMod val="75000"/>
                    <a:lumOff val="25000"/>
                  </a:schemeClr>
                </a:solidFill>
                <a:latin typeface="Century Gothic" panose="020B0502020202020204" pitchFamily="34" charset="0"/>
              </a:rPr>
              <a:t>st</a:t>
            </a:r>
            <a:r>
              <a:rPr lang="en-US" sz="1600" dirty="0">
                <a:solidFill>
                  <a:schemeClr val="tx1">
                    <a:lumMod val="75000"/>
                    <a:lumOff val="25000"/>
                  </a:schemeClr>
                </a:solidFill>
                <a:latin typeface="Century Gothic" panose="020B0502020202020204" pitchFamily="34" charset="0"/>
              </a:rPr>
              <a:t>)</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Likes &amp; Comments – (14K Feb)</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latin typeface="Century Gothic" panose="020B0502020202020204" pitchFamily="34" charset="0"/>
              </a:rPr>
              <a:t>Growth rate – 1.1% </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Engagement – 0.12% ( Since Feb 1</a:t>
            </a:r>
            <a:r>
              <a:rPr lang="en-US" sz="1600" baseline="30000" dirty="0">
                <a:solidFill>
                  <a:schemeClr val="tx1">
                    <a:lumMod val="75000"/>
                    <a:lumOff val="25000"/>
                  </a:schemeClr>
                </a:solidFill>
                <a:latin typeface="Century Gothic" panose="020B0502020202020204" pitchFamily="34" charset="0"/>
              </a:rPr>
              <a:t>st</a:t>
            </a:r>
            <a:r>
              <a:rPr lang="en-US" sz="1600" dirty="0">
                <a:solidFill>
                  <a:schemeClr val="tx1">
                    <a:lumMod val="75000"/>
                    <a:lumOff val="25000"/>
                  </a:schemeClr>
                </a:solidFill>
                <a:latin typeface="Century Gothic" panose="020B0502020202020204" pitchFamily="34" charset="0"/>
              </a:rPr>
              <a:t> )  0.59% (For June)</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Post Interaction – 1.2% (Since Feb)</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Century Gothic" panose="020B0502020202020204" pitchFamily="34" charset="0"/>
              </a:rPr>
              <a:t>Posts per day – 0.4( Since Feb), 0.4 (For June)</a:t>
            </a:r>
          </a:p>
          <a:p>
            <a:pPr>
              <a:lnSpc>
                <a:spcPct val="150000"/>
              </a:lnSpc>
            </a:pPr>
            <a:r>
              <a:rPr lang="en-US" sz="1600" dirty="0">
                <a:solidFill>
                  <a:schemeClr val="tx1">
                    <a:lumMod val="65000"/>
                    <a:lumOff val="35000"/>
                  </a:schemeClr>
                </a:solidFill>
                <a:latin typeface="Century Gothic" panose="020B0502020202020204" pitchFamily="34" charset="0"/>
              </a:rPr>
              <a:t>(Not actively using with all the new items, promos, national holidays, celebrations)</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latin typeface="Century Gothic" panose="020B0502020202020204" pitchFamily="34" charset="0"/>
            </a:endParaRPr>
          </a:p>
        </p:txBody>
      </p:sp>
      <p:sp>
        <p:nvSpPr>
          <p:cNvPr id="14" name="Rectangle 13"/>
          <p:cNvSpPr/>
          <p:nvPr/>
        </p:nvSpPr>
        <p:spPr>
          <a:xfrm>
            <a:off x="108969" y="48258"/>
            <a:ext cx="10328468" cy="461665"/>
          </a:xfrm>
          <a:prstGeom prst="rect">
            <a:avLst/>
          </a:prstGeom>
        </p:spPr>
        <p:txBody>
          <a:bodyPr wrap="none">
            <a:spAutoFit/>
          </a:bodyPr>
          <a:lstStyle/>
          <a:p>
            <a:pPr algn="just"/>
            <a:r>
              <a:rPr lang="en-US" sz="2400" b="1" dirty="0">
                <a:solidFill>
                  <a:schemeClr val="tx1">
                    <a:lumMod val="75000"/>
                    <a:lumOff val="25000"/>
                  </a:schemeClr>
                </a:solidFill>
                <a:latin typeface="Century Gothic" panose="020B0502020202020204" pitchFamily="34" charset="0"/>
              </a:rPr>
              <a:t>Overview of Seafood Chains in Instagram From Feb’2016 to Jun’2016</a:t>
            </a:r>
          </a:p>
        </p:txBody>
      </p:sp>
      <p:pic>
        <p:nvPicPr>
          <p:cNvPr id="15" name="Picture 4" descr="http://cdn3.locable.com/uploads/resource/file/232237/gallery_instagram-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2826"/>
          <a:stretch/>
        </p:blipFill>
        <p:spPr bwMode="auto">
          <a:xfrm>
            <a:off x="11741194" y="0"/>
            <a:ext cx="450806" cy="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8162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5230</TotalTime>
  <Words>1696</Words>
  <Application>Microsoft Office PowerPoint</Application>
  <PresentationFormat>Widescreen</PresentationFormat>
  <Paragraphs>221</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Kustagi</dc:creator>
  <cp:lastModifiedBy>Avinash Kustagi</cp:lastModifiedBy>
  <cp:revision>394</cp:revision>
  <dcterms:created xsi:type="dcterms:W3CDTF">2016-03-03T00:25:56Z</dcterms:created>
  <dcterms:modified xsi:type="dcterms:W3CDTF">2016-07-14T23:00:31Z</dcterms:modified>
</cp:coreProperties>
</file>