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9"/>
  </p:notesMasterIdLst>
  <p:sldIdLst>
    <p:sldId id="257" r:id="rId2"/>
    <p:sldId id="276" r:id="rId3"/>
    <p:sldId id="277" r:id="rId4"/>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C9B"/>
    <a:srgbClr val="7373FF"/>
    <a:srgbClr val="CDCD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74" autoAdjust="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1CB73-3FCF-432A-8FCD-4ACE68ED7EE4}" type="datetimeFigureOut">
              <a:rPr lang="en-US" smtClean="0"/>
              <a:t>3/15/2016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22CA9-A9CF-4398-9D8F-C5A5A8275951}" type="slidenum">
              <a:rPr lang="en-US" smtClean="0"/>
              <a:t>‹#›</a:t>
            </a:fld>
            <a:endParaRPr lang="en-US"/>
          </a:p>
        </p:txBody>
      </p:sp>
    </p:spTree>
    <p:extLst>
      <p:ext uri="{BB962C8B-B14F-4D97-AF65-F5344CB8AC3E}">
        <p14:creationId xmlns:p14="http://schemas.microsoft.com/office/powerpoint/2010/main" val="2718246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entury Gothic" panose="020B0502020202020204" pitchFamily="34" charset="0"/>
              </a:rPr>
              <a:t>Source:</a:t>
            </a:r>
            <a:r>
              <a:rPr lang="en-US" baseline="0" dirty="0" smtClean="0">
                <a:latin typeface="Century Gothic" panose="020B0502020202020204" pitchFamily="34" charset="0"/>
              </a:rPr>
              <a:t>  National Center for Education Statistics</a:t>
            </a:r>
          </a:p>
          <a:p>
            <a:r>
              <a:rPr lang="en-US" baseline="0" dirty="0" smtClean="0">
                <a:latin typeface="Century Gothic" panose="020B0502020202020204" pitchFamily="34" charset="0"/>
              </a:rPr>
              <a:t>http://nces.ed.gov/ipeds/Home/UseTheData</a:t>
            </a:r>
          </a:p>
          <a:p>
            <a:endParaRPr lang="en-US" baseline="0" dirty="0" smtClean="0">
              <a:latin typeface="Century Gothic" panose="020B0502020202020204" pitchFamily="34" charset="0"/>
            </a:endParaRPr>
          </a:p>
          <a:p>
            <a:endParaRPr lang="en-US" dirty="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EF622CA9-A9CF-4398-9D8F-C5A5A8275951}" type="slidenum">
              <a:rPr lang="en-US" smtClean="0"/>
              <a:t>1</a:t>
            </a:fld>
            <a:endParaRPr lang="en-US"/>
          </a:p>
        </p:txBody>
      </p:sp>
    </p:spTree>
    <p:extLst>
      <p:ext uri="{BB962C8B-B14F-4D97-AF65-F5344CB8AC3E}">
        <p14:creationId xmlns:p14="http://schemas.microsoft.com/office/powerpoint/2010/main" val="2333824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10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Box and Whisker plot insights about Tuition Fee across top 10 states in The United States</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Interestingly, New York is the state with highest Whisker range, having highest upper Whisker of $ 49,138 (Columbia University – most expensive university among top 10 states); and least lower whisker of $1,032 ( United State Merchant Marine Academy  - lease expensive university among Top 10 states)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However, Massachusetts  could be considered as the most expensive state to study. Because it records the,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Highest Lower Quartile - $27,748 ( it means more than 75% of universities are charging more than $27,748 as fee)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Highest Median – $32, 375 (50% of the Universities are charging more than this amount)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Highest Upper Quartile – $41,989 ( almost 25% of universities are charging  $41,989 and more as fee)</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10</a:t>
            </a:fld>
            <a:endParaRPr lang="en-US"/>
          </a:p>
        </p:txBody>
      </p:sp>
    </p:spTree>
    <p:extLst>
      <p:ext uri="{BB962C8B-B14F-4D97-AF65-F5344CB8AC3E}">
        <p14:creationId xmlns:p14="http://schemas.microsoft.com/office/powerpoint/2010/main" val="292797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11</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Box and Whisker plot insights about Acceptance Rate across top 10 states in The United States</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As approaching towards 0 in the Y – Axis, Acceptance rate tend to decrease, and it is really difficult to get through in these universities (some of them are annotated, like Harvard University, Stanford University, and Duke University etc...)</a:t>
            </a: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pPr marL="0" indent="0">
              <a:buFont typeface="Arial" panose="020B0604020202020204" pitchFamily="34" charset="0"/>
              <a:buNone/>
            </a:pPr>
            <a:r>
              <a:rPr lang="en-US" sz="1200" kern="1200" dirty="0" smtClean="0">
                <a:solidFill>
                  <a:schemeClr val="tx1"/>
                </a:solidFill>
                <a:effectLst/>
                <a:latin typeface="+mn-lt"/>
                <a:ea typeface="+mn-ea"/>
                <a:cs typeface="+mn-cs"/>
              </a:rPr>
              <a:t>Interesting Facts: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Michigan State has the highest Lower Quartile of 61.5% ( it means more than 75% Universities in this state has the acceptance rate of 61.5% and above – Probability of getting selected in Michigan State is easier than any other Top 10 states)</a:t>
            </a: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Florida has the lowest Upper Quartile of 66%  (it means more than 75% Universities in this state has the acceptance rate of 66 % and below, it is lease among all other states – Probability of getting selected in Florida is harder compared to all other states)</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11</a:t>
            </a:fld>
            <a:endParaRPr lang="en-US"/>
          </a:p>
        </p:txBody>
      </p:sp>
    </p:spTree>
    <p:extLst>
      <p:ext uri="{BB962C8B-B14F-4D97-AF65-F5344CB8AC3E}">
        <p14:creationId xmlns:p14="http://schemas.microsoft.com/office/powerpoint/2010/main" val="1640508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12</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Stacked Chart shows the Top 10 states having maximum no. of universities, and gives the details about highest degree offered</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We could see the New York is the state with highest no. of universities followed by Pennsylvania and California</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But Pennsylvania has the highest no of university (32) which are mainly focusing on Bachelor’s degree than any other states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Similarly, in New York has the maximum no of university (51), which are mainly focusing on Master’s degree</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12</a:t>
            </a:fld>
            <a:endParaRPr lang="en-US"/>
          </a:p>
        </p:txBody>
      </p:sp>
    </p:spTree>
    <p:extLst>
      <p:ext uri="{BB962C8B-B14F-4D97-AF65-F5344CB8AC3E}">
        <p14:creationId xmlns:p14="http://schemas.microsoft.com/office/powerpoint/2010/main" val="312295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13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Scatter plot of % Admitted Vs % Enrolled, bubble size shows enrolled total.</a:t>
            </a: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As approaching towards 0 in the Y – Axis, Acceptance rate tend to decrease, and it is really difficult to get through in these universities (some of them are annotated, like Princeton University, Stanford University, and Cornell University etc...)</a:t>
            </a: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We could also see that lower the acceptance higher the % enrolled</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13</a:t>
            </a:fld>
            <a:endParaRPr lang="en-US"/>
          </a:p>
        </p:txBody>
      </p:sp>
    </p:spTree>
    <p:extLst>
      <p:ext uri="{BB962C8B-B14F-4D97-AF65-F5344CB8AC3E}">
        <p14:creationId xmlns:p14="http://schemas.microsoft.com/office/powerpoint/2010/main" val="1635688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14</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Scatter plot of % Admitted Vs Applicants total, bubble size shows enrolled total.</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As approaching towards 0 in the Y – Axis, Acceptance rate tend to decrease, and it is really difficult to get through in these universities (some of them are annotated, like Yale University, Stanford University etc...)</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Bigger the bubble, greater the no. of enrolled, ( example: Michigan State University)</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14</a:t>
            </a:fld>
            <a:endParaRPr lang="en-US"/>
          </a:p>
        </p:txBody>
      </p:sp>
    </p:spTree>
    <p:extLst>
      <p:ext uri="{BB962C8B-B14F-4D97-AF65-F5344CB8AC3E}">
        <p14:creationId xmlns:p14="http://schemas.microsoft.com/office/powerpoint/2010/main" val="3134263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15</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Scatter plot of No of Applicants Vs Price for living on campus (for in-state students), bigger the bubble, harder to get selected in the university </a:t>
            </a:r>
          </a:p>
          <a:p>
            <a:pPr lvl="0"/>
            <a:endParaRPr lang="en-US" sz="1200" kern="1200" dirty="0" smtClean="0">
              <a:solidFill>
                <a:schemeClr val="tx1"/>
              </a:solidFill>
              <a:effectLst/>
              <a:latin typeface="+mn-lt"/>
              <a:ea typeface="+mn-ea"/>
              <a:cs typeface="+mn-cs"/>
            </a:endParaRPr>
          </a:p>
          <a:p>
            <a:pPr marL="0" lvl="0" indent="0">
              <a:buFont typeface="Arial" panose="020B0604020202020204" pitchFamily="34" charset="0"/>
              <a:buNone/>
            </a:pPr>
            <a:r>
              <a:rPr lang="en-US" sz="1200" b="1" kern="1200" dirty="0" smtClean="0">
                <a:solidFill>
                  <a:schemeClr val="tx1"/>
                </a:solidFill>
                <a:effectLst/>
                <a:latin typeface="+mn-lt"/>
                <a:ea typeface="+mn-ea"/>
                <a:cs typeface="+mn-cs"/>
              </a:rPr>
              <a:t>Surprisingly there is 2 clusters:</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Cluster with fee &lt; 50K &amp; bigger bubble – As annotated, Universities like, the University of California – Los Angeles, these are the universities which are really good to target.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Cluster with fee &gt;50K &amp; bigger bubble – As annotated Universities like Stanford, Princeton; these are most expensive and reputed universities to get through</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15</a:t>
            </a:fld>
            <a:endParaRPr lang="en-US"/>
          </a:p>
        </p:txBody>
      </p:sp>
    </p:spTree>
    <p:extLst>
      <p:ext uri="{BB962C8B-B14F-4D97-AF65-F5344CB8AC3E}">
        <p14:creationId xmlns:p14="http://schemas.microsoft.com/office/powerpoint/2010/main" val="3455762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16</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Scatter plot of Tuition Fee Vs % of Ethnicity; bigger the bubble lower the acceptance, harder to get selected in the university </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Interestingly, there is a Negative correlation between, Tuition Fee Vs % of Black or African American enrolled. It means higher the fee lower the No. of African Americans enrolled in the university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However, there is a positive correlation between Tuition Fee Vs % of White American enrolled</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16</a:t>
            </a:fld>
            <a:endParaRPr lang="en-US"/>
          </a:p>
        </p:txBody>
      </p:sp>
    </p:spTree>
    <p:extLst>
      <p:ext uri="{BB962C8B-B14F-4D97-AF65-F5344CB8AC3E}">
        <p14:creationId xmlns:p14="http://schemas.microsoft.com/office/powerpoint/2010/main" val="403243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Century Gothic" panose="020B0502020202020204" pitchFamily="34" charset="0"/>
                <a:ea typeface="+mn-ea"/>
                <a:cs typeface="+mn-cs"/>
              </a:rPr>
              <a:t>This presentation covers the brief overview of </a:t>
            </a:r>
            <a:r>
              <a:rPr lang="en-US" sz="1050" b="1" kern="1200" dirty="0" smtClean="0">
                <a:solidFill>
                  <a:schemeClr val="tx1"/>
                </a:solidFill>
                <a:effectLst/>
                <a:latin typeface="Century Gothic" panose="020B0502020202020204" pitchFamily="34" charset="0"/>
                <a:ea typeface="+mn-ea"/>
                <a:cs typeface="+mn-cs"/>
              </a:rPr>
              <a:t>Integrated Postsecondary Education Data System (IPEDS) Insights from NCES.</a:t>
            </a:r>
            <a:endParaRPr lang="en-US" sz="1050" kern="1200" dirty="0" smtClean="0">
              <a:solidFill>
                <a:schemeClr val="tx1"/>
              </a:solidFill>
              <a:effectLst/>
              <a:latin typeface="Century Gothic" panose="020B0502020202020204" pitchFamily="34" charset="0"/>
              <a:ea typeface="+mn-ea"/>
              <a:cs typeface="+mn-cs"/>
            </a:endParaRPr>
          </a:p>
          <a:p>
            <a:endParaRPr lang="en-US" sz="1050" b="1" kern="1200" dirty="0" smtClean="0">
              <a:solidFill>
                <a:schemeClr val="tx1"/>
              </a:solidFill>
              <a:effectLst/>
              <a:latin typeface="Century Gothic" panose="020B0502020202020204" pitchFamily="34" charset="0"/>
              <a:ea typeface="+mn-ea"/>
              <a:cs typeface="+mn-cs"/>
            </a:endParaRPr>
          </a:p>
          <a:p>
            <a:r>
              <a:rPr lang="en-US" sz="1050" b="1" kern="1200" dirty="0" smtClean="0">
                <a:solidFill>
                  <a:schemeClr val="tx1"/>
                </a:solidFill>
                <a:effectLst/>
                <a:latin typeface="Century Gothic" panose="020B0502020202020204" pitchFamily="34" charset="0"/>
                <a:ea typeface="+mn-ea"/>
                <a:cs typeface="+mn-cs"/>
              </a:rPr>
              <a:t>What is NCES?</a:t>
            </a:r>
            <a:endParaRPr lang="en-US" sz="1050" kern="1200" dirty="0" smtClean="0">
              <a:solidFill>
                <a:schemeClr val="tx1"/>
              </a:solidFill>
              <a:effectLst/>
              <a:latin typeface="Century Gothic" panose="020B0502020202020204" pitchFamily="34" charset="0"/>
              <a:ea typeface="+mn-ea"/>
              <a:cs typeface="+mn-cs"/>
            </a:endParaRPr>
          </a:p>
          <a:p>
            <a:r>
              <a:rPr lang="en-US" sz="1050" kern="1200" dirty="0" smtClean="0">
                <a:solidFill>
                  <a:schemeClr val="tx1"/>
                </a:solidFill>
                <a:effectLst/>
                <a:latin typeface="Century Gothic" panose="020B0502020202020204" pitchFamily="34" charset="0"/>
                <a:ea typeface="+mn-ea"/>
                <a:cs typeface="+mn-cs"/>
              </a:rPr>
              <a:t>National Center for Education Statistics (NCES) is the primary federal entity for collecting and analyzing data related to education. I am using the IPEDS 2013 data to find out the trends and education statistics across the United States.</a:t>
            </a:r>
          </a:p>
          <a:p>
            <a:endParaRPr lang="en-US" sz="1050" kern="1200" dirty="0" smtClean="0">
              <a:solidFill>
                <a:schemeClr val="tx1"/>
              </a:solidFill>
              <a:effectLst/>
              <a:latin typeface="Century Gothic" panose="020B0502020202020204" pitchFamily="34" charset="0"/>
              <a:ea typeface="+mn-ea"/>
              <a:cs typeface="+mn-cs"/>
            </a:endParaRPr>
          </a:p>
          <a:p>
            <a:r>
              <a:rPr lang="en-US" sz="1050" kern="1200" dirty="0" smtClean="0">
                <a:solidFill>
                  <a:schemeClr val="tx1"/>
                </a:solidFill>
                <a:effectLst/>
                <a:latin typeface="Century Gothic" panose="020B0502020202020204" pitchFamily="34" charset="0"/>
                <a:ea typeface="+mn-ea"/>
                <a:cs typeface="+mn-cs"/>
              </a:rPr>
              <a:t>By end of the presentation, we would have a brief idea about</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How the universities are located across The United States, with the glimpse about Tuition Fee &amp; Total Enrollment</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Who is at the top in the race of Religious Affiliations</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How universities are located in term of Urbanization</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Most expensive universities to live on campus</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Universities with dramatic change in their fee structure from 2010 to 2013</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Box and Whisker plot insight about Tuition Fee, Acceptance Rate, and Admission yield across top 10 states in The United States</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Details about Highest degree offered across top 10 states</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Scatter plot of % Admitted Vs % Enrolled; % Admitted Vs No of Applicants; No of Applicants Vs Price for living on Campus</a:t>
            </a:r>
          </a:p>
          <a:p>
            <a:pPr marL="171450" lvl="0" indent="-171450">
              <a:buFont typeface="Arial" panose="020B0604020202020204" pitchFamily="34" charset="0"/>
              <a:buChar char="•"/>
            </a:pPr>
            <a:r>
              <a:rPr lang="en-US" sz="1050" kern="1200" dirty="0" smtClean="0">
                <a:solidFill>
                  <a:schemeClr val="tx1"/>
                </a:solidFill>
                <a:effectLst/>
                <a:latin typeface="Century Gothic" panose="020B0502020202020204" pitchFamily="34" charset="0"/>
                <a:ea typeface="+mn-ea"/>
                <a:cs typeface="+mn-cs"/>
              </a:rPr>
              <a:t>Effect of Tuition fee on the enrollment by different races</a:t>
            </a:r>
          </a:p>
          <a:p>
            <a:pPr marL="171450" lvl="0" indent="-171450">
              <a:buFont typeface="Arial" panose="020B0604020202020204" pitchFamily="34" charset="0"/>
              <a:buChar char="•"/>
            </a:pPr>
            <a:endParaRPr lang="en-US" sz="1050" kern="1200" dirty="0" smtClean="0">
              <a:solidFill>
                <a:schemeClr val="tx1"/>
              </a:solidFill>
              <a:effectLst/>
              <a:latin typeface="Century Gothic" panose="020B0502020202020204" pitchFamily="34" charset="0"/>
              <a:ea typeface="+mn-ea"/>
              <a:cs typeface="+mn-cs"/>
            </a:endParaRPr>
          </a:p>
          <a:p>
            <a:pPr marL="171450" lvl="0" indent="-171450">
              <a:buFont typeface="Arial" panose="020B0604020202020204" pitchFamily="34" charset="0"/>
              <a:buChar char="•"/>
            </a:pPr>
            <a:endParaRPr lang="en-US" sz="1050" kern="1200" dirty="0" smtClean="0">
              <a:solidFill>
                <a:schemeClr val="tx1"/>
              </a:solidFill>
              <a:effectLst/>
              <a:latin typeface="Century Gothic" panose="020B0502020202020204" pitchFamily="34" charset="0"/>
              <a:ea typeface="+mn-ea"/>
              <a:cs typeface="+mn-cs"/>
            </a:endParaRPr>
          </a:p>
          <a:p>
            <a:pPr marL="171450" lvl="0" indent="-171450">
              <a:buFont typeface="Arial" panose="020B0604020202020204" pitchFamily="34" charset="0"/>
              <a:buChar char="•"/>
            </a:pPr>
            <a:endParaRPr lang="en-US" sz="1050" kern="1200" dirty="0">
              <a:solidFill>
                <a:schemeClr val="tx1"/>
              </a:solidFill>
              <a:effectLst/>
              <a:latin typeface="Century Gothic" panose="020B0502020202020204" pitchFamily="34" charset="0"/>
              <a:ea typeface="+mn-ea"/>
              <a:cs typeface="+mn-cs"/>
            </a:endParaRPr>
          </a:p>
        </p:txBody>
      </p:sp>
      <p:sp>
        <p:nvSpPr>
          <p:cNvPr id="4" name="Slide Number Placeholder 3"/>
          <p:cNvSpPr>
            <a:spLocks noGrp="1"/>
          </p:cNvSpPr>
          <p:nvPr>
            <p:ph type="sldNum" sz="quarter" idx="10"/>
          </p:nvPr>
        </p:nvSpPr>
        <p:spPr/>
        <p:txBody>
          <a:bodyPr/>
          <a:lstStyle/>
          <a:p>
            <a:fld id="{EF622CA9-A9CF-4398-9D8F-C5A5A8275951}" type="slidenum">
              <a:rPr lang="en-US" smtClean="0"/>
              <a:t>2</a:t>
            </a:fld>
            <a:endParaRPr lang="en-US"/>
          </a:p>
        </p:txBody>
      </p:sp>
    </p:spTree>
    <p:extLst>
      <p:ext uri="{BB962C8B-B14F-4D97-AF65-F5344CB8AC3E}">
        <p14:creationId xmlns:p14="http://schemas.microsoft.com/office/powerpoint/2010/main" val="10396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view mainly focuses on how the universities are located across The United States.</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From the view, it clearly shows that most of the University located either east or west coast of The United States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New York state having highest no of universities i.e. 122, followed by Pennsylvania and California with 114 and 93 universities respectively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Notably, there is lot of scope for higher education development in Central and North American States, especially in the states such as Wyoming (1), Nevada(8), Montana(9), North Dakota (8), Arizona (8), New Mexico (9), Idaho (7); having lesser than 10 universities in their states.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622CA9-A9CF-4398-9D8F-C5A5A8275951}" type="slidenum">
              <a:rPr lang="en-US" smtClean="0"/>
              <a:t>3</a:t>
            </a:fld>
            <a:endParaRPr lang="en-US"/>
          </a:p>
        </p:txBody>
      </p:sp>
    </p:spTree>
    <p:extLst>
      <p:ext uri="{BB962C8B-B14F-4D97-AF65-F5344CB8AC3E}">
        <p14:creationId xmlns:p14="http://schemas.microsoft.com/office/powerpoint/2010/main" val="124295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4</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view gives the basic idea about the exact location of the university in the US, the color code represents how expensive it is, and the bubble size indicates No. of enrollments. </a:t>
            </a:r>
            <a:r>
              <a:rPr lang="en-US" sz="1200" b="1" kern="1200" dirty="0" smtClean="0">
                <a:solidFill>
                  <a:schemeClr val="tx1"/>
                </a:solidFill>
                <a:effectLst/>
                <a:latin typeface="+mn-lt"/>
                <a:ea typeface="+mn-ea"/>
                <a:cs typeface="+mn-cs"/>
              </a:rPr>
              <a:t>Example:</a:t>
            </a:r>
            <a:r>
              <a:rPr lang="en-US" sz="1200" kern="1200" dirty="0" smtClean="0">
                <a:solidFill>
                  <a:schemeClr val="tx1"/>
                </a:solidFill>
                <a:effectLst/>
                <a:latin typeface="+mn-lt"/>
                <a:ea typeface="+mn-ea"/>
                <a:cs typeface="+mn-cs"/>
              </a:rPr>
              <a:t> The marked annotate shown for Liberty University; the color code shows it is moderately expensive with fee $20,768; also the bubble size indicates the massive  number of enrollments approximately 77,338. </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From the view, it clearly shows that most of the University located either east or west coast of The United States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color code shows the eastern coast universities are more expensive than the western coast, with huge no of enrollments.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4</a:t>
            </a:fld>
            <a:endParaRPr lang="en-US"/>
          </a:p>
        </p:txBody>
      </p:sp>
    </p:spTree>
    <p:extLst>
      <p:ext uri="{BB962C8B-B14F-4D97-AF65-F5344CB8AC3E}">
        <p14:creationId xmlns:p14="http://schemas.microsoft.com/office/powerpoint/2010/main" val="27390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5</a:t>
            </a:r>
          </a:p>
          <a:p>
            <a:pPr lvl="0"/>
            <a:r>
              <a:rPr lang="en-US" sz="1200" kern="1200" dirty="0" smtClean="0">
                <a:solidFill>
                  <a:schemeClr val="tx1"/>
                </a:solidFill>
                <a:effectLst/>
                <a:latin typeface="+mn-lt"/>
                <a:ea typeface="+mn-ea"/>
                <a:cs typeface="+mn-cs"/>
              </a:rPr>
              <a:t>This view is same as the previous, but specifically showing only for Alaska and Hawaii states</a:t>
            </a:r>
          </a:p>
          <a:p>
            <a:pPr marL="0" indent="0">
              <a:buFontTx/>
              <a:buNone/>
            </a:pPr>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5</a:t>
            </a:fld>
            <a:endParaRPr lang="en-US"/>
          </a:p>
        </p:txBody>
      </p:sp>
    </p:spTree>
    <p:extLst>
      <p:ext uri="{BB962C8B-B14F-4D97-AF65-F5344CB8AC3E}">
        <p14:creationId xmlns:p14="http://schemas.microsoft.com/office/powerpoint/2010/main" val="3188825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6</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Treemap</a:t>
            </a:r>
            <a:r>
              <a:rPr lang="en-US" sz="1200" kern="1200" dirty="0" smtClean="0">
                <a:solidFill>
                  <a:schemeClr val="tx1"/>
                </a:solidFill>
                <a:effectLst/>
                <a:latin typeface="+mn-lt"/>
                <a:ea typeface="+mn-ea"/>
                <a:cs typeface="+mn-cs"/>
              </a:rPr>
              <a:t> gives the overview of Religious affiliation. </a:t>
            </a:r>
          </a:p>
          <a:p>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Notably, more than 85% of the universities are not affiliated with any religion, which is been excluded from this view.</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However considering the affiliations, Roman Catholic having the most no affiliations, followed by United Methodist and Presbyterian Church respectively.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These three combine together holds more than half off The US religious affiliated universities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6</a:t>
            </a:fld>
            <a:endParaRPr lang="en-US"/>
          </a:p>
        </p:txBody>
      </p:sp>
    </p:spTree>
    <p:extLst>
      <p:ext uri="{BB962C8B-B14F-4D97-AF65-F5344CB8AC3E}">
        <p14:creationId xmlns:p14="http://schemas.microsoft.com/office/powerpoint/2010/main" val="372385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7</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t>
            </a:r>
            <a:r>
              <a:rPr lang="en-US" sz="1200" b="1" kern="1200" dirty="0" smtClean="0">
                <a:solidFill>
                  <a:schemeClr val="tx1"/>
                </a:solidFill>
                <a:effectLst/>
                <a:latin typeface="+mn-lt"/>
                <a:ea typeface="+mn-ea"/>
                <a:cs typeface="+mn-cs"/>
              </a:rPr>
              <a:t>Treemap</a:t>
            </a:r>
            <a:r>
              <a:rPr lang="en-US" sz="1200" kern="1200" dirty="0" smtClean="0">
                <a:solidFill>
                  <a:schemeClr val="tx1"/>
                </a:solidFill>
                <a:effectLst/>
                <a:latin typeface="+mn-lt"/>
                <a:ea typeface="+mn-ea"/>
                <a:cs typeface="+mn-cs"/>
              </a:rPr>
              <a:t> gives the overview of Urbanization of US universities. </a:t>
            </a:r>
          </a:p>
          <a:p>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It clearly shows that, City large having the highest Nos of Universities followed by Suburb large and City Small respectively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These three combine together holds more than half off The No. of US universities</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7</a:t>
            </a:fld>
            <a:endParaRPr lang="en-US"/>
          </a:p>
        </p:txBody>
      </p:sp>
    </p:spTree>
    <p:extLst>
      <p:ext uri="{BB962C8B-B14F-4D97-AF65-F5344CB8AC3E}">
        <p14:creationId xmlns:p14="http://schemas.microsoft.com/office/powerpoint/2010/main" val="81833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8</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bubble chart shows the list of the Top 10 universities, which are treated as the most expensive universities in The United States to live on campus. Bubbles Size indicates the ratio of On-Campus Living Expenditure to tuition fee in 2013, Higher the bubble size more expensive the University. The number specifically shows how many times it is more expensive than the tuition fee.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Example:</a:t>
            </a:r>
            <a:r>
              <a:rPr lang="en-US" sz="1200" kern="1200" dirty="0" smtClean="0">
                <a:solidFill>
                  <a:schemeClr val="tx1"/>
                </a:solidFill>
                <a:effectLst/>
                <a:latin typeface="+mn-lt"/>
                <a:ea typeface="+mn-ea"/>
                <a:cs typeface="+mn-cs"/>
              </a:rPr>
              <a:t> Living On campus in United State Merchant Marine Academy, will cost you 9.46 times the cost of tuition fee.</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From the view, we can summarize that United State Merchant Marine Academy is the most expensive university (considering the ratio of On-Campus Living Expenditure to tuition fee), followed by Great Basin College and CUNY John Jay college </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8</a:t>
            </a:fld>
            <a:endParaRPr lang="en-US"/>
          </a:p>
        </p:txBody>
      </p:sp>
    </p:spTree>
    <p:extLst>
      <p:ext uri="{BB962C8B-B14F-4D97-AF65-F5344CB8AC3E}">
        <p14:creationId xmlns:p14="http://schemas.microsoft.com/office/powerpoint/2010/main" val="640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NOTE: Slide 9</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bubble chart shows the universities with maximum % change in the fee from 2010 to 2013, and bubble size captures the no. of enrollments for 2013.</a:t>
            </a:r>
          </a:p>
          <a:p>
            <a:pPr lvl="0"/>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Dalton State College being the most sensitive university showing over 55% increase in the Tuition fee from 2010 to 2013, followed by Western State Colorado and The University of West Florida with 53.7% and 53% respectively.</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From this cluster, we can also observe, the University of Washington – Seattle being most successful university to attract the huge no of enrollments, after having this massive increase in the fee from 2010 to 2013. Similarly, the University of Tennessee–Knoxville is also doing good in the no of enrollments.</a:t>
            </a:r>
          </a:p>
          <a:p>
            <a:endParaRPr lang="en-US" dirty="0"/>
          </a:p>
        </p:txBody>
      </p:sp>
      <p:sp>
        <p:nvSpPr>
          <p:cNvPr id="4" name="Slide Number Placeholder 3"/>
          <p:cNvSpPr>
            <a:spLocks noGrp="1"/>
          </p:cNvSpPr>
          <p:nvPr>
            <p:ph type="sldNum" sz="quarter" idx="10"/>
          </p:nvPr>
        </p:nvSpPr>
        <p:spPr/>
        <p:txBody>
          <a:bodyPr/>
          <a:lstStyle/>
          <a:p>
            <a:fld id="{EF622CA9-A9CF-4398-9D8F-C5A5A8275951}" type="slidenum">
              <a:rPr lang="en-US" smtClean="0"/>
              <a:t>9</a:t>
            </a:fld>
            <a:endParaRPr lang="en-US"/>
          </a:p>
        </p:txBody>
      </p:sp>
    </p:spTree>
    <p:extLst>
      <p:ext uri="{BB962C8B-B14F-4D97-AF65-F5344CB8AC3E}">
        <p14:creationId xmlns:p14="http://schemas.microsoft.com/office/powerpoint/2010/main" val="188487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3/16/2016</a:t>
            </a:r>
            <a:endParaRPr lang="en-US" dirty="0"/>
          </a:p>
        </p:txBody>
      </p:sp>
      <p:sp>
        <p:nvSpPr>
          <p:cNvPr id="5" name="Footer Placeholder 4"/>
          <p:cNvSpPr>
            <a:spLocks noGrp="1"/>
          </p:cNvSpPr>
          <p:nvPr>
            <p:ph type="ftr" sz="quarter" idx="11"/>
          </p:nvPr>
        </p:nvSpPr>
        <p:spPr/>
        <p:txBody>
          <a:bodyPr/>
          <a:lstStyle/>
          <a:p>
            <a:r>
              <a:rPr lang="en-US" smtClean="0"/>
              <a:t>IPEDS Insights 2013</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5417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3/16/2016</a:t>
            </a:r>
            <a:endParaRPr lang="en-US" dirty="0"/>
          </a:p>
        </p:txBody>
      </p:sp>
      <p:sp>
        <p:nvSpPr>
          <p:cNvPr id="5" name="Footer Placeholder 4"/>
          <p:cNvSpPr>
            <a:spLocks noGrp="1"/>
          </p:cNvSpPr>
          <p:nvPr>
            <p:ph type="ftr" sz="quarter" idx="11"/>
          </p:nvPr>
        </p:nvSpPr>
        <p:spPr/>
        <p:txBody>
          <a:bodyPr/>
          <a:lstStyle/>
          <a:p>
            <a:r>
              <a:rPr lang="en-US" smtClean="0"/>
              <a:t>IPEDS Insights 2013</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4673449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3/16/2016</a:t>
            </a:r>
            <a:endParaRPr lang="en-US" dirty="0"/>
          </a:p>
        </p:txBody>
      </p:sp>
      <p:sp>
        <p:nvSpPr>
          <p:cNvPr id="5" name="Footer Placeholder 4"/>
          <p:cNvSpPr>
            <a:spLocks noGrp="1"/>
          </p:cNvSpPr>
          <p:nvPr>
            <p:ph type="ftr" sz="quarter" idx="11"/>
          </p:nvPr>
        </p:nvSpPr>
        <p:spPr/>
        <p:txBody>
          <a:bodyPr/>
          <a:lstStyle/>
          <a:p>
            <a:r>
              <a:rPr lang="en-US" smtClean="0"/>
              <a:t>IPEDS Insights 2013</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11658979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3/16/2016</a:t>
            </a:r>
            <a:endParaRPr lang="en-US" dirty="0"/>
          </a:p>
        </p:txBody>
      </p:sp>
      <p:sp>
        <p:nvSpPr>
          <p:cNvPr id="5" name="Footer Placeholder 4"/>
          <p:cNvSpPr>
            <a:spLocks noGrp="1"/>
          </p:cNvSpPr>
          <p:nvPr>
            <p:ph type="ftr" sz="quarter" idx="11"/>
          </p:nvPr>
        </p:nvSpPr>
        <p:spPr/>
        <p:txBody>
          <a:bodyPr/>
          <a:lstStyle/>
          <a:p>
            <a:r>
              <a:rPr lang="en-US" smtClean="0"/>
              <a:t>IPEDS Insights 2013</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684621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3/16/2016</a:t>
            </a:r>
            <a:endParaRPr lang="en-US" dirty="0"/>
          </a:p>
        </p:txBody>
      </p:sp>
      <p:sp>
        <p:nvSpPr>
          <p:cNvPr id="5" name="Footer Placeholder 4"/>
          <p:cNvSpPr>
            <a:spLocks noGrp="1"/>
          </p:cNvSpPr>
          <p:nvPr>
            <p:ph type="ftr" sz="quarter" idx="11"/>
          </p:nvPr>
        </p:nvSpPr>
        <p:spPr/>
        <p:txBody>
          <a:bodyPr/>
          <a:lstStyle/>
          <a:p>
            <a:r>
              <a:rPr lang="en-US" smtClean="0"/>
              <a:t>IPEDS Insights 2013</a:t>
            </a:r>
            <a:endParaRPr lang="en-US" dirty="0"/>
          </a:p>
        </p:txBody>
      </p:sp>
      <p:sp>
        <p:nvSpPr>
          <p:cNvPr id="6" name="Slide Number Placeholder 5"/>
          <p:cNvSpPr>
            <a:spLocks noGrp="1"/>
          </p:cNvSpPr>
          <p:nvPr>
            <p:ph type="sldNum" sz="quarter" idx="12"/>
          </p:nvPr>
        </p:nvSpPr>
        <p:spPr/>
        <p:txBody>
          <a:bodyPr/>
          <a:lstStyle/>
          <a:p>
            <a:fld id="{1683D963-E861-4550-9DDA-10F20CFF41F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252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3/16/2016</a:t>
            </a:r>
            <a:endParaRPr lang="en-US" dirty="0"/>
          </a:p>
        </p:txBody>
      </p:sp>
      <p:sp>
        <p:nvSpPr>
          <p:cNvPr id="6" name="Footer Placeholder 5"/>
          <p:cNvSpPr>
            <a:spLocks noGrp="1"/>
          </p:cNvSpPr>
          <p:nvPr>
            <p:ph type="ftr" sz="quarter" idx="11"/>
          </p:nvPr>
        </p:nvSpPr>
        <p:spPr/>
        <p:txBody>
          <a:bodyPr/>
          <a:lstStyle/>
          <a:p>
            <a:r>
              <a:rPr lang="en-US" smtClean="0"/>
              <a:t>IPEDS Insights 2013</a:t>
            </a:r>
            <a:endParaRPr lang="en-US" dirty="0"/>
          </a:p>
        </p:txBody>
      </p:sp>
      <p:sp>
        <p:nvSpPr>
          <p:cNvPr id="7" name="Slide Number Placeholder 6"/>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5621217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3/16/2016</a:t>
            </a:r>
            <a:endParaRPr lang="en-US" dirty="0"/>
          </a:p>
        </p:txBody>
      </p:sp>
      <p:sp>
        <p:nvSpPr>
          <p:cNvPr id="8" name="Footer Placeholder 7"/>
          <p:cNvSpPr>
            <a:spLocks noGrp="1"/>
          </p:cNvSpPr>
          <p:nvPr>
            <p:ph type="ftr" sz="quarter" idx="11"/>
          </p:nvPr>
        </p:nvSpPr>
        <p:spPr/>
        <p:txBody>
          <a:bodyPr/>
          <a:lstStyle/>
          <a:p>
            <a:r>
              <a:rPr lang="en-US" smtClean="0"/>
              <a:t>IPEDS Insights 2013</a:t>
            </a:r>
            <a:endParaRPr lang="en-US" dirty="0"/>
          </a:p>
        </p:txBody>
      </p:sp>
      <p:sp>
        <p:nvSpPr>
          <p:cNvPr id="9" name="Slide Number Placeholder 8"/>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5109264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3/16/2016</a:t>
            </a:r>
            <a:endParaRPr lang="en-US" dirty="0"/>
          </a:p>
        </p:txBody>
      </p:sp>
      <p:sp>
        <p:nvSpPr>
          <p:cNvPr id="4" name="Footer Placeholder 3"/>
          <p:cNvSpPr>
            <a:spLocks noGrp="1"/>
          </p:cNvSpPr>
          <p:nvPr>
            <p:ph type="ftr" sz="quarter" idx="11"/>
          </p:nvPr>
        </p:nvSpPr>
        <p:spPr/>
        <p:txBody>
          <a:bodyPr/>
          <a:lstStyle/>
          <a:p>
            <a:r>
              <a:rPr lang="en-US" smtClean="0"/>
              <a:t>IPEDS Insights 2013</a:t>
            </a:r>
            <a:endParaRPr lang="en-US" dirty="0"/>
          </a:p>
        </p:txBody>
      </p:sp>
      <p:sp>
        <p:nvSpPr>
          <p:cNvPr id="5" name="Slide Number Placeholder 4"/>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2389193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262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3/16/2016</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IPEDS Insights 2013</a:t>
            </a:r>
            <a:endParaRPr lang="en-US" dirty="0"/>
          </a:p>
        </p:txBody>
      </p:sp>
      <p:sp>
        <p:nvSpPr>
          <p:cNvPr id="9" name="Slide Number Placeholder 8"/>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3496010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3/16/2016</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IPEDS Insights 2013</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83D963-E861-4550-9DDA-10F20CFF41F9}" type="slidenum">
              <a:rPr lang="en-US" smtClean="0"/>
              <a:t>‹#›</a:t>
            </a:fld>
            <a:endParaRPr lang="en-US" dirty="0"/>
          </a:p>
        </p:txBody>
      </p:sp>
    </p:spTree>
    <p:extLst>
      <p:ext uri="{BB962C8B-B14F-4D97-AF65-F5344CB8AC3E}">
        <p14:creationId xmlns:p14="http://schemas.microsoft.com/office/powerpoint/2010/main" val="34412113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784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3/16/2016</a:t>
            </a:r>
            <a:endParaRPr lang="en-US" dirty="0"/>
          </a:p>
        </p:txBody>
      </p:sp>
      <p:sp>
        <p:nvSpPr>
          <p:cNvPr id="6" name="Footer Placeholder 5"/>
          <p:cNvSpPr>
            <a:spLocks noGrp="1"/>
          </p:cNvSpPr>
          <p:nvPr>
            <p:ph type="ftr" sz="quarter" idx="11"/>
          </p:nvPr>
        </p:nvSpPr>
        <p:spPr/>
        <p:txBody>
          <a:bodyPr/>
          <a:lstStyle/>
          <a:p>
            <a:r>
              <a:rPr lang="en-US" smtClean="0"/>
              <a:t>IPEDS Insights 2013</a:t>
            </a:r>
            <a:endParaRPr lang="en-US" dirty="0"/>
          </a:p>
        </p:txBody>
      </p:sp>
      <p:sp>
        <p:nvSpPr>
          <p:cNvPr id="7" name="Slide Number Placeholder 6"/>
          <p:cNvSpPr>
            <a:spLocks noGrp="1"/>
          </p:cNvSpPr>
          <p:nvPr>
            <p:ph type="sldNum" sz="quarter" idx="12"/>
          </p:nvPr>
        </p:nvSpPr>
        <p:spPr/>
        <p:txBody>
          <a:bodyPr/>
          <a:lstStyle/>
          <a:p>
            <a:fld id="{1683D963-E861-4550-9DDA-10F20CFF41F9}" type="slidenum">
              <a:rPr lang="en-US" smtClean="0"/>
              <a:t>‹#›</a:t>
            </a:fld>
            <a:endParaRPr lang="en-US" dirty="0"/>
          </a:p>
        </p:txBody>
      </p:sp>
    </p:spTree>
    <p:extLst>
      <p:ext uri="{BB962C8B-B14F-4D97-AF65-F5344CB8AC3E}">
        <p14:creationId xmlns:p14="http://schemas.microsoft.com/office/powerpoint/2010/main" val="1404702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3/16/2016</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IPEDS Insights 2013</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83D963-E861-4550-9DDA-10F20CFF41F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19455"/>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765958" y="548468"/>
            <a:ext cx="6807344" cy="3246939"/>
          </a:xfrm>
        </p:spPr>
        <p:txBody>
          <a:bodyPr anchor="ctr">
            <a:noAutofit/>
          </a:bodyPr>
          <a:lstStyle/>
          <a:p>
            <a:pPr>
              <a:lnSpc>
                <a:spcPct val="100000"/>
              </a:lnSpc>
            </a:pPr>
            <a:r>
              <a:rPr lang="en-US" sz="4000" b="1" dirty="0">
                <a:solidFill>
                  <a:schemeClr val="bg1">
                    <a:lumMod val="50000"/>
                  </a:schemeClr>
                </a:solidFill>
                <a:latin typeface="Century Gothic" panose="020B0502020202020204" pitchFamily="34" charset="0"/>
              </a:rPr>
              <a:t>Integrated Postsecondary Education Data System (IPEDS</a:t>
            </a:r>
            <a:r>
              <a:rPr lang="en-US" sz="4000" b="1" dirty="0" smtClean="0">
                <a:solidFill>
                  <a:schemeClr val="bg1">
                    <a:lumMod val="50000"/>
                  </a:schemeClr>
                </a:solidFill>
                <a:latin typeface="Century Gothic" panose="020B0502020202020204" pitchFamily="34" charset="0"/>
              </a:rPr>
              <a:t>) Insights - 2013</a:t>
            </a:r>
            <a:endParaRPr lang="en-US" sz="4000" dirty="0">
              <a:solidFill>
                <a:schemeClr val="bg1">
                  <a:lumMod val="50000"/>
                </a:schemeClr>
              </a:solidFill>
            </a:endParaRPr>
          </a:p>
        </p:txBody>
      </p:sp>
      <p:sp>
        <p:nvSpPr>
          <p:cNvPr id="7" name="Subtitle 6"/>
          <p:cNvSpPr>
            <a:spLocks noGrp="1"/>
          </p:cNvSpPr>
          <p:nvPr>
            <p:ph type="subTitle" idx="1"/>
          </p:nvPr>
        </p:nvSpPr>
        <p:spPr>
          <a:xfrm>
            <a:off x="1100051" y="4455621"/>
            <a:ext cx="10058400" cy="1331030"/>
          </a:xfrm>
        </p:spPr>
        <p:txBody>
          <a:bodyPr>
            <a:normAutofit/>
          </a:bodyPr>
          <a:lstStyle/>
          <a:p>
            <a:r>
              <a:rPr lang="en-US" sz="1800" cap="none" dirty="0" smtClean="0">
                <a:latin typeface="Century Gothic" panose="020B0502020202020204" pitchFamily="34" charset="0"/>
              </a:rPr>
              <a:t>Data </a:t>
            </a:r>
            <a:r>
              <a:rPr lang="en-US" sz="1800" cap="none" dirty="0" smtClean="0">
                <a:latin typeface="Century Gothic" panose="020B0502020202020204" pitchFamily="34" charset="0"/>
              </a:rPr>
              <a:t>Visualization – Final Project</a:t>
            </a:r>
          </a:p>
          <a:p>
            <a:r>
              <a:rPr lang="en-US" sz="1800" cap="none" dirty="0" smtClean="0">
                <a:latin typeface="Century Gothic" panose="020B0502020202020204" pitchFamily="34" charset="0"/>
              </a:rPr>
              <a:t>By </a:t>
            </a:r>
            <a:r>
              <a:rPr lang="en-US" sz="1800" cap="none" dirty="0" smtClean="0">
                <a:latin typeface="Century Gothic" panose="020B0502020202020204" pitchFamily="34" charset="0"/>
              </a:rPr>
              <a:t>Avinash Kustagi</a:t>
            </a:r>
          </a:p>
          <a:p>
            <a:endParaRPr lang="en-US" cap="none" dirty="0" smtClean="0">
              <a:latin typeface="Century Gothic" panose="020B0502020202020204" pitchFamily="34" charset="0"/>
            </a:endParaRPr>
          </a:p>
          <a:p>
            <a:endParaRPr lang="en-US" cap="none" dirty="0">
              <a:latin typeface="Century Gothic" panose="020B0502020202020204" pitchFamily="34" charset="0"/>
            </a:endParaRPr>
          </a:p>
        </p:txBody>
      </p:sp>
      <p:sp>
        <p:nvSpPr>
          <p:cNvPr id="2" name="Footer Placeholder 1"/>
          <p:cNvSpPr>
            <a:spLocks noGrp="1"/>
          </p:cNvSpPr>
          <p:nvPr>
            <p:ph type="ftr" sz="quarter" idx="11"/>
          </p:nvPr>
        </p:nvSpPr>
        <p:spPr/>
        <p:txBody>
          <a:bodyPr/>
          <a:lstStyle/>
          <a:p>
            <a:r>
              <a:rPr lang="en-US" smtClean="0"/>
              <a:t>IPEDS Insights 2013</a:t>
            </a:r>
            <a:endParaRPr lang="en-US" dirty="0"/>
          </a:p>
        </p:txBody>
      </p:sp>
      <p:sp>
        <p:nvSpPr>
          <p:cNvPr id="3" name="Slide Number Placeholder 2"/>
          <p:cNvSpPr>
            <a:spLocks noGrp="1"/>
          </p:cNvSpPr>
          <p:nvPr>
            <p:ph type="sldNum" sz="quarter" idx="12"/>
          </p:nvPr>
        </p:nvSpPr>
        <p:spPr/>
        <p:txBody>
          <a:bodyPr/>
          <a:lstStyle/>
          <a:p>
            <a:fld id="{1683D963-E861-4550-9DDA-10F20CFF41F9}" type="slidenum">
              <a:rPr lang="en-US" smtClean="0"/>
              <a:t>1</a:t>
            </a:fld>
            <a:endParaRPr lang="en-US" dirty="0"/>
          </a:p>
        </p:txBody>
      </p:sp>
      <p:sp>
        <p:nvSpPr>
          <p:cNvPr id="4" name="Date Placeholder 3"/>
          <p:cNvSpPr>
            <a:spLocks noGrp="1"/>
          </p:cNvSpPr>
          <p:nvPr>
            <p:ph type="dt" sz="half" idx="10"/>
          </p:nvPr>
        </p:nvSpPr>
        <p:spPr/>
        <p:txBody>
          <a:bodyPr/>
          <a:lstStyle/>
          <a:p>
            <a:r>
              <a:rPr lang="en-US" smtClean="0"/>
              <a:t>3/16/2016</a:t>
            </a:r>
            <a:endParaRPr lang="en-US" dirty="0"/>
          </a:p>
        </p:txBody>
      </p:sp>
      <p:pic>
        <p:nvPicPr>
          <p:cNvPr id="1028" name="Picture 4" descr="http://admin.airweb.org/eAIR/specialfeatures/PublishingImages/IPED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1439862"/>
            <a:ext cx="38100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71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390" y="450377"/>
            <a:ext cx="11862610" cy="5195150"/>
          </a:xfrm>
          <a:prstGeom prst="rect">
            <a:avLst/>
          </a:prstGeom>
        </p:spPr>
      </p:pic>
    </p:spTree>
    <p:extLst>
      <p:ext uri="{BB962C8B-B14F-4D97-AF65-F5344CB8AC3E}">
        <p14:creationId xmlns:p14="http://schemas.microsoft.com/office/powerpoint/2010/main" val="2997904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9" y="532262"/>
            <a:ext cx="11885651" cy="5669592"/>
          </a:xfrm>
          <a:prstGeom prst="rect">
            <a:avLst/>
          </a:prstGeom>
        </p:spPr>
      </p:pic>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11</a:t>
            </a:fld>
            <a:endParaRPr lang="en-US" dirty="0"/>
          </a:p>
        </p:txBody>
      </p:sp>
      <p:sp>
        <p:nvSpPr>
          <p:cNvPr id="7" name="Rectangle 6"/>
          <p:cNvSpPr/>
          <p:nvPr/>
        </p:nvSpPr>
        <p:spPr>
          <a:xfrm>
            <a:off x="737419" y="4180114"/>
            <a:ext cx="9335730" cy="1557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10412361" y="4483510"/>
            <a:ext cx="1651820" cy="678425"/>
          </a:xfrm>
          <a:prstGeom prst="wedgeRoundRectCallout">
            <a:avLst>
              <a:gd name="adj1" fmla="val -74467"/>
              <a:gd name="adj2" fmla="val 146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Hard to get admitted in these universities</a:t>
            </a:r>
            <a:endParaRPr lang="en-US" sz="1400" dirty="0"/>
          </a:p>
        </p:txBody>
      </p:sp>
    </p:spTree>
    <p:extLst>
      <p:ext uri="{BB962C8B-B14F-4D97-AF65-F5344CB8AC3E}">
        <p14:creationId xmlns:p14="http://schemas.microsoft.com/office/powerpoint/2010/main" val="729093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12</a:t>
            </a:fld>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9216"/>
          <a:stretch/>
        </p:blipFill>
        <p:spPr>
          <a:xfrm>
            <a:off x="502546" y="696036"/>
            <a:ext cx="11357358" cy="4851156"/>
          </a:xfrm>
          <a:prstGeom prst="rect">
            <a:avLst/>
          </a:prstGeom>
        </p:spPr>
      </p:pic>
    </p:spTree>
    <p:extLst>
      <p:ext uri="{BB962C8B-B14F-4D97-AF65-F5344CB8AC3E}">
        <p14:creationId xmlns:p14="http://schemas.microsoft.com/office/powerpoint/2010/main" val="101901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86" y="484497"/>
            <a:ext cx="12056014" cy="5334329"/>
          </a:xfrm>
          <a:prstGeom prst="rect">
            <a:avLst/>
          </a:prstGeom>
        </p:spPr>
      </p:pic>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13</a:t>
            </a:fld>
            <a:endParaRPr lang="en-US" dirty="0"/>
          </a:p>
        </p:txBody>
      </p:sp>
    </p:spTree>
    <p:extLst>
      <p:ext uri="{BB962C8B-B14F-4D97-AF65-F5344CB8AC3E}">
        <p14:creationId xmlns:p14="http://schemas.microsoft.com/office/powerpoint/2010/main" val="3556751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87" y="475678"/>
            <a:ext cx="12008713" cy="5366963"/>
          </a:xfrm>
          <a:prstGeom prst="rect">
            <a:avLst/>
          </a:prstGeom>
        </p:spPr>
      </p:pic>
    </p:spTree>
    <p:extLst>
      <p:ext uri="{BB962C8B-B14F-4D97-AF65-F5344CB8AC3E}">
        <p14:creationId xmlns:p14="http://schemas.microsoft.com/office/powerpoint/2010/main" val="1580887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5" y="491319"/>
            <a:ext cx="12136565" cy="5391623"/>
          </a:xfrm>
          <a:prstGeom prst="rect">
            <a:avLst/>
          </a:prstGeom>
        </p:spPr>
      </p:pic>
      <p:sp>
        <p:nvSpPr>
          <p:cNvPr id="6" name="Rectangle 5"/>
          <p:cNvSpPr/>
          <p:nvPr/>
        </p:nvSpPr>
        <p:spPr>
          <a:xfrm>
            <a:off x="2634018" y="982639"/>
            <a:ext cx="5227092" cy="44082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065827" y="982640"/>
            <a:ext cx="2131326" cy="4408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482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11" y="682388"/>
            <a:ext cx="11656317" cy="5043099"/>
          </a:xfrm>
          <a:prstGeom prst="rect">
            <a:avLst/>
          </a:prstGeom>
        </p:spPr>
      </p:pic>
    </p:spTree>
    <p:extLst>
      <p:ext uri="{BB962C8B-B14F-4D97-AF65-F5344CB8AC3E}">
        <p14:creationId xmlns:p14="http://schemas.microsoft.com/office/powerpoint/2010/main" val="3894333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d.publicbroadcasting.net/p/wvxu/files/201405/thank_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390" y="1866354"/>
            <a:ext cx="4762500" cy="319087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IPEDS Insights 2013</a:t>
            </a:r>
            <a:endParaRPr lang="en-US" dirty="0"/>
          </a:p>
        </p:txBody>
      </p:sp>
      <p:sp>
        <p:nvSpPr>
          <p:cNvPr id="3" name="Slide Number Placeholder 2"/>
          <p:cNvSpPr>
            <a:spLocks noGrp="1"/>
          </p:cNvSpPr>
          <p:nvPr>
            <p:ph type="sldNum" sz="quarter" idx="12"/>
          </p:nvPr>
        </p:nvSpPr>
        <p:spPr/>
        <p:txBody>
          <a:bodyPr/>
          <a:lstStyle/>
          <a:p>
            <a:fld id="{1683D963-E861-4550-9DDA-10F20CFF41F9}" type="slidenum">
              <a:rPr lang="en-US" smtClean="0"/>
              <a:t>17</a:t>
            </a:fld>
            <a:endParaRPr lang="en-US" dirty="0"/>
          </a:p>
        </p:txBody>
      </p:sp>
      <p:sp>
        <p:nvSpPr>
          <p:cNvPr id="4" name="Date Placeholder 3"/>
          <p:cNvSpPr>
            <a:spLocks noGrp="1"/>
          </p:cNvSpPr>
          <p:nvPr>
            <p:ph type="dt" sz="half" idx="10"/>
          </p:nvPr>
        </p:nvSpPr>
        <p:spPr/>
        <p:txBody>
          <a:bodyPr/>
          <a:lstStyle/>
          <a:p>
            <a:r>
              <a:rPr lang="en-US" smtClean="0"/>
              <a:t>3/16/2016</a:t>
            </a:r>
            <a:endParaRPr lang="en-US" dirty="0"/>
          </a:p>
        </p:txBody>
      </p:sp>
    </p:spTree>
    <p:extLst>
      <p:ext uri="{BB962C8B-B14F-4D97-AF65-F5344CB8AC3E}">
        <p14:creationId xmlns:p14="http://schemas.microsoft.com/office/powerpoint/2010/main" val="3080129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095" y="134602"/>
            <a:ext cx="8176894" cy="369332"/>
          </a:xfrm>
          <a:prstGeom prst="rect">
            <a:avLst/>
          </a:prstGeom>
        </p:spPr>
        <p:txBody>
          <a:bodyPr wrap="square">
            <a:spAutoFit/>
          </a:bodyPr>
          <a:lstStyle/>
          <a:p>
            <a:r>
              <a:rPr lang="en-US" b="1" dirty="0" smtClean="0">
                <a:latin typeface="Century Gothic" panose="020B0502020202020204" pitchFamily="34" charset="0"/>
              </a:rPr>
              <a:t>Overview Of IPEDS Insights from National Center for Education Statistics </a:t>
            </a:r>
            <a:endParaRPr lang="en-US" b="1" dirty="0">
              <a:latin typeface="Century Gothic" panose="020B0502020202020204" pitchFamily="34" charset="0"/>
            </a:endParaRPr>
          </a:p>
        </p:txBody>
      </p:sp>
      <p:sp>
        <p:nvSpPr>
          <p:cNvPr id="6" name="Rectangle 5"/>
          <p:cNvSpPr/>
          <p:nvPr/>
        </p:nvSpPr>
        <p:spPr>
          <a:xfrm>
            <a:off x="3175" y="534953"/>
            <a:ext cx="113385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r>
              <a:rPr lang="en-US" smtClean="0"/>
              <a:t>3/16/2016</a:t>
            </a:r>
            <a:endParaRPr lang="en-US" dirty="0"/>
          </a:p>
        </p:txBody>
      </p:sp>
      <p:sp>
        <p:nvSpPr>
          <p:cNvPr id="7" name="Footer Placeholder 6"/>
          <p:cNvSpPr>
            <a:spLocks noGrp="1"/>
          </p:cNvSpPr>
          <p:nvPr>
            <p:ph type="ftr" sz="quarter" idx="11"/>
          </p:nvPr>
        </p:nvSpPr>
        <p:spPr/>
        <p:txBody>
          <a:bodyPr/>
          <a:lstStyle/>
          <a:p>
            <a:r>
              <a:rPr lang="en-US" smtClean="0"/>
              <a:t>IPEDS Insights 2013</a:t>
            </a:r>
            <a:endParaRPr lang="en-US" dirty="0"/>
          </a:p>
        </p:txBody>
      </p:sp>
      <p:sp>
        <p:nvSpPr>
          <p:cNvPr id="8" name="Slide Number Placeholder 7"/>
          <p:cNvSpPr>
            <a:spLocks noGrp="1"/>
          </p:cNvSpPr>
          <p:nvPr>
            <p:ph type="sldNum" sz="quarter" idx="12"/>
          </p:nvPr>
        </p:nvSpPr>
        <p:spPr/>
        <p:txBody>
          <a:bodyPr/>
          <a:lstStyle/>
          <a:p>
            <a:fld id="{1683D963-E861-4550-9DDA-10F20CFF41F9}" type="slidenum">
              <a:rPr lang="en-US" smtClean="0"/>
              <a:t>2</a:t>
            </a:fld>
            <a:endParaRPr lang="en-US" dirty="0"/>
          </a:p>
        </p:txBody>
      </p:sp>
      <p:pic>
        <p:nvPicPr>
          <p:cNvPr id="11" name="Picture 10"/>
          <p:cNvPicPr>
            <a:picLocks noChangeAspect="1"/>
          </p:cNvPicPr>
          <p:nvPr/>
        </p:nvPicPr>
        <p:blipFill rotWithShape="1">
          <a:blip r:embed="rId3"/>
          <a:srcRect l="1" t="16229" r="423" b="17784"/>
          <a:stretch/>
        </p:blipFill>
        <p:spPr>
          <a:xfrm>
            <a:off x="332095" y="1028700"/>
            <a:ext cx="11277880" cy="4638484"/>
          </a:xfrm>
          <a:prstGeom prst="rect">
            <a:avLst/>
          </a:prstGeom>
        </p:spPr>
      </p:pic>
    </p:spTree>
    <p:extLst>
      <p:ext uri="{BB962C8B-B14F-4D97-AF65-F5344CB8AC3E}">
        <p14:creationId xmlns:p14="http://schemas.microsoft.com/office/powerpoint/2010/main" val="404590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095" y="134602"/>
            <a:ext cx="8176894" cy="369332"/>
          </a:xfrm>
          <a:prstGeom prst="rect">
            <a:avLst/>
          </a:prstGeom>
        </p:spPr>
        <p:txBody>
          <a:bodyPr wrap="square">
            <a:spAutoFit/>
          </a:bodyPr>
          <a:lstStyle/>
          <a:p>
            <a:r>
              <a:rPr lang="en-US" b="1" dirty="0" smtClean="0">
                <a:latin typeface="Century Gothic" panose="020B0502020202020204" pitchFamily="34" charset="0"/>
              </a:rPr>
              <a:t>No. of Universities by State</a:t>
            </a:r>
            <a:endParaRPr lang="en-US" b="1" dirty="0">
              <a:latin typeface="Century Gothic" panose="020B0502020202020204" pitchFamily="34" charset="0"/>
            </a:endParaRPr>
          </a:p>
        </p:txBody>
      </p:sp>
      <p:sp>
        <p:nvSpPr>
          <p:cNvPr id="6" name="Rectangle 5"/>
          <p:cNvSpPr/>
          <p:nvPr/>
        </p:nvSpPr>
        <p:spPr>
          <a:xfrm>
            <a:off x="3175" y="534953"/>
            <a:ext cx="113385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r>
              <a:rPr lang="en-US" smtClean="0"/>
              <a:t>3/16/2016</a:t>
            </a:r>
            <a:endParaRPr lang="en-US" dirty="0"/>
          </a:p>
        </p:txBody>
      </p:sp>
      <p:sp>
        <p:nvSpPr>
          <p:cNvPr id="7" name="Footer Placeholder 6"/>
          <p:cNvSpPr>
            <a:spLocks noGrp="1"/>
          </p:cNvSpPr>
          <p:nvPr>
            <p:ph type="ftr" sz="quarter" idx="11"/>
          </p:nvPr>
        </p:nvSpPr>
        <p:spPr/>
        <p:txBody>
          <a:bodyPr/>
          <a:lstStyle/>
          <a:p>
            <a:r>
              <a:rPr lang="en-US" smtClean="0"/>
              <a:t>IPEDS Insights 2013</a:t>
            </a:r>
            <a:endParaRPr lang="en-US" dirty="0"/>
          </a:p>
        </p:txBody>
      </p:sp>
      <p:sp>
        <p:nvSpPr>
          <p:cNvPr id="8" name="Slide Number Placeholder 7"/>
          <p:cNvSpPr>
            <a:spLocks noGrp="1"/>
          </p:cNvSpPr>
          <p:nvPr>
            <p:ph type="sldNum" sz="quarter" idx="12"/>
          </p:nvPr>
        </p:nvSpPr>
        <p:spPr/>
        <p:txBody>
          <a:bodyPr/>
          <a:lstStyle/>
          <a:p>
            <a:fld id="{1683D963-E861-4550-9DDA-10F20CFF41F9}" type="slidenum">
              <a:rPr lang="en-US" smtClean="0"/>
              <a:t>3</a:t>
            </a:fld>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33" t="1492" r="620" b="2513"/>
          <a:stretch/>
        </p:blipFill>
        <p:spPr>
          <a:xfrm>
            <a:off x="605960" y="859809"/>
            <a:ext cx="7165074" cy="4490113"/>
          </a:xfrm>
          <a:prstGeom prst="rect">
            <a:avLst/>
          </a:prstGeom>
          <a:ln>
            <a:solidFill>
              <a:schemeClr val="bg1">
                <a:lumMod val="95000"/>
              </a:schemeClr>
            </a:solidFill>
          </a:ln>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558" t="1783" r="10559" b="12725"/>
          <a:stretch/>
        </p:blipFill>
        <p:spPr>
          <a:xfrm>
            <a:off x="9006074" y="1120013"/>
            <a:ext cx="2737751" cy="1692323"/>
          </a:xfrm>
          <a:prstGeom prst="rect">
            <a:avLst/>
          </a:prstGeom>
          <a:ln>
            <a:solidFill>
              <a:schemeClr val="bg1">
                <a:lumMod val="95000"/>
              </a:schemeClr>
            </a:solidFill>
          </a:ln>
        </p:spPr>
      </p:pic>
      <p:sp>
        <p:nvSpPr>
          <p:cNvPr id="9" name="TextBox 8"/>
          <p:cNvSpPr txBox="1"/>
          <p:nvPr/>
        </p:nvSpPr>
        <p:spPr>
          <a:xfrm>
            <a:off x="8597860" y="6029292"/>
            <a:ext cx="3554178" cy="246221"/>
          </a:xfrm>
          <a:prstGeom prst="rect">
            <a:avLst/>
          </a:prstGeom>
          <a:noFill/>
        </p:spPr>
        <p:txBody>
          <a:bodyPr wrap="none" rtlCol="0">
            <a:spAutoFit/>
          </a:bodyPr>
          <a:lstStyle/>
          <a:p>
            <a:r>
              <a:rPr lang="en-US" sz="1000" dirty="0" smtClean="0"/>
              <a:t>Note: Alaska and Hawaii has got 4 and 7 Universities respectively</a:t>
            </a:r>
            <a:endParaRPr lang="en-US" sz="1000" dirty="0"/>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12559" t="14622" r="16560" b="12142"/>
          <a:stretch/>
        </p:blipFill>
        <p:spPr>
          <a:xfrm>
            <a:off x="9006074" y="3244616"/>
            <a:ext cx="2812482" cy="1867548"/>
          </a:xfrm>
          <a:prstGeom prst="rect">
            <a:avLst/>
          </a:prstGeom>
          <a:ln>
            <a:solidFill>
              <a:schemeClr val="bg1">
                <a:lumMod val="95000"/>
              </a:schemeClr>
            </a:solidFill>
          </a:ln>
        </p:spPr>
      </p:pic>
    </p:spTree>
    <p:extLst>
      <p:ext uri="{BB962C8B-B14F-4D97-AF65-F5344CB8AC3E}">
        <p14:creationId xmlns:p14="http://schemas.microsoft.com/office/powerpoint/2010/main" val="927034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7524"/>
          <a:stretch/>
        </p:blipFill>
        <p:spPr>
          <a:xfrm>
            <a:off x="169731" y="146465"/>
            <a:ext cx="11675331" cy="5334479"/>
          </a:xfrm>
          <a:prstGeom prst="rect">
            <a:avLst/>
          </a:prstGeom>
        </p:spPr>
      </p:pic>
      <p:sp>
        <p:nvSpPr>
          <p:cNvPr id="4" name="Date Placeholder 3"/>
          <p:cNvSpPr>
            <a:spLocks noGrp="1"/>
          </p:cNvSpPr>
          <p:nvPr>
            <p:ph type="dt" sz="half" idx="10"/>
          </p:nvPr>
        </p:nvSpPr>
        <p:spPr/>
        <p:txBody>
          <a:bodyPr/>
          <a:lstStyle/>
          <a:p>
            <a:r>
              <a:rPr lang="en-US" smtClean="0"/>
              <a:t>3/16/2016</a:t>
            </a:r>
            <a:endParaRPr lang="en-US" dirty="0"/>
          </a:p>
        </p:txBody>
      </p:sp>
      <p:sp>
        <p:nvSpPr>
          <p:cNvPr id="7" name="Footer Placeholder 6"/>
          <p:cNvSpPr>
            <a:spLocks noGrp="1"/>
          </p:cNvSpPr>
          <p:nvPr>
            <p:ph type="ftr" sz="quarter" idx="11"/>
          </p:nvPr>
        </p:nvSpPr>
        <p:spPr/>
        <p:txBody>
          <a:bodyPr/>
          <a:lstStyle/>
          <a:p>
            <a:r>
              <a:rPr lang="en-US" smtClean="0"/>
              <a:t>IPEDS Insights 2013</a:t>
            </a:r>
            <a:endParaRPr lang="en-US" dirty="0"/>
          </a:p>
        </p:txBody>
      </p:sp>
      <p:sp>
        <p:nvSpPr>
          <p:cNvPr id="8" name="Slide Number Placeholder 7"/>
          <p:cNvSpPr>
            <a:spLocks noGrp="1"/>
          </p:cNvSpPr>
          <p:nvPr>
            <p:ph type="sldNum" sz="quarter" idx="12"/>
          </p:nvPr>
        </p:nvSpPr>
        <p:spPr/>
        <p:txBody>
          <a:bodyPr/>
          <a:lstStyle/>
          <a:p>
            <a:fld id="{1683D963-E861-4550-9DDA-10F20CFF41F9}" type="slidenum">
              <a:rPr lang="en-US" smtClean="0"/>
              <a:t>4</a:t>
            </a:fld>
            <a:endParaRPr lang="en-US" dirty="0"/>
          </a:p>
        </p:txBody>
      </p:sp>
    </p:spTree>
    <p:extLst>
      <p:ext uri="{BB962C8B-B14F-4D97-AF65-F5344CB8AC3E}">
        <p14:creationId xmlns:p14="http://schemas.microsoft.com/office/powerpoint/2010/main" val="1321147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095" y="134602"/>
            <a:ext cx="8176894" cy="369332"/>
          </a:xfrm>
          <a:prstGeom prst="rect">
            <a:avLst/>
          </a:prstGeom>
        </p:spPr>
        <p:txBody>
          <a:bodyPr wrap="square">
            <a:spAutoFit/>
          </a:bodyPr>
          <a:lstStyle/>
          <a:p>
            <a:r>
              <a:rPr lang="en-US" b="1" dirty="0" smtClean="0">
                <a:latin typeface="Century Gothic" panose="020B0502020202020204" pitchFamily="34" charset="0"/>
              </a:rPr>
              <a:t>Overview of Universities by Tuition Fee and Total Enrollment </a:t>
            </a:r>
            <a:endParaRPr lang="en-US" b="1" dirty="0">
              <a:latin typeface="Century Gothic" panose="020B0502020202020204" pitchFamily="34" charset="0"/>
            </a:endParaRPr>
          </a:p>
        </p:txBody>
      </p:sp>
      <p:sp>
        <p:nvSpPr>
          <p:cNvPr id="6" name="Rectangle 5"/>
          <p:cNvSpPr/>
          <p:nvPr/>
        </p:nvSpPr>
        <p:spPr>
          <a:xfrm>
            <a:off x="3175" y="534953"/>
            <a:ext cx="11338560" cy="49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r>
              <a:rPr lang="en-US" smtClean="0"/>
              <a:t>3/16/2016</a:t>
            </a:r>
            <a:endParaRPr lang="en-US" dirty="0"/>
          </a:p>
        </p:txBody>
      </p:sp>
      <p:sp>
        <p:nvSpPr>
          <p:cNvPr id="7" name="Footer Placeholder 6"/>
          <p:cNvSpPr>
            <a:spLocks noGrp="1"/>
          </p:cNvSpPr>
          <p:nvPr>
            <p:ph type="ftr" sz="quarter" idx="11"/>
          </p:nvPr>
        </p:nvSpPr>
        <p:spPr/>
        <p:txBody>
          <a:bodyPr/>
          <a:lstStyle/>
          <a:p>
            <a:r>
              <a:rPr lang="en-US" smtClean="0"/>
              <a:t>IPEDS Insights 2013</a:t>
            </a:r>
            <a:endParaRPr lang="en-US" dirty="0"/>
          </a:p>
        </p:txBody>
      </p:sp>
      <p:sp>
        <p:nvSpPr>
          <p:cNvPr id="8" name="Slide Number Placeholder 7"/>
          <p:cNvSpPr>
            <a:spLocks noGrp="1"/>
          </p:cNvSpPr>
          <p:nvPr>
            <p:ph type="sldNum" sz="quarter" idx="12"/>
          </p:nvPr>
        </p:nvSpPr>
        <p:spPr/>
        <p:txBody>
          <a:bodyPr/>
          <a:lstStyle/>
          <a:p>
            <a:fld id="{1683D963-E861-4550-9DDA-10F20CFF41F9}" type="slidenum">
              <a:rPr lang="en-US" smtClean="0"/>
              <a:t>5</a:t>
            </a:fld>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0305" t="1497" r="42274" b="2051"/>
          <a:stretch/>
        </p:blipFill>
        <p:spPr>
          <a:xfrm>
            <a:off x="600983" y="1037230"/>
            <a:ext cx="3819559" cy="4394580"/>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41809" t="35846" r="31103" b="30059"/>
          <a:stretch/>
        </p:blipFill>
        <p:spPr>
          <a:xfrm>
            <a:off x="5732059" y="1733266"/>
            <a:ext cx="4831308" cy="2714498"/>
          </a:xfrm>
          <a:prstGeom prst="rect">
            <a:avLst/>
          </a:prstGeom>
        </p:spPr>
      </p:pic>
    </p:spTree>
    <p:extLst>
      <p:ext uri="{BB962C8B-B14F-4D97-AF65-F5344CB8AC3E}">
        <p14:creationId xmlns:p14="http://schemas.microsoft.com/office/powerpoint/2010/main" val="91665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3/16/2016</a:t>
            </a:r>
            <a:endParaRPr lang="en-US" dirty="0"/>
          </a:p>
        </p:txBody>
      </p:sp>
      <p:sp>
        <p:nvSpPr>
          <p:cNvPr id="7" name="Footer Placeholder 6"/>
          <p:cNvSpPr>
            <a:spLocks noGrp="1"/>
          </p:cNvSpPr>
          <p:nvPr>
            <p:ph type="ftr" sz="quarter" idx="11"/>
          </p:nvPr>
        </p:nvSpPr>
        <p:spPr/>
        <p:txBody>
          <a:bodyPr/>
          <a:lstStyle/>
          <a:p>
            <a:r>
              <a:rPr lang="en-US" smtClean="0"/>
              <a:t>IPEDS Insights 2013</a:t>
            </a:r>
            <a:endParaRPr lang="en-US" dirty="0"/>
          </a:p>
        </p:txBody>
      </p:sp>
      <p:sp>
        <p:nvSpPr>
          <p:cNvPr id="8" name="Slide Number Placeholder 7"/>
          <p:cNvSpPr>
            <a:spLocks noGrp="1"/>
          </p:cNvSpPr>
          <p:nvPr>
            <p:ph type="sldNum" sz="quarter" idx="12"/>
          </p:nvPr>
        </p:nvSpPr>
        <p:spPr/>
        <p:txBody>
          <a:bodyPr/>
          <a:lstStyle/>
          <a:p>
            <a:fld id="{1683D963-E861-4550-9DDA-10F20CFF41F9}" type="slidenum">
              <a:rPr lang="en-US" smtClean="0"/>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73" y="143368"/>
            <a:ext cx="8318646" cy="596746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53234"/>
          <a:stretch/>
        </p:blipFill>
        <p:spPr>
          <a:xfrm>
            <a:off x="9421813" y="1059464"/>
            <a:ext cx="2260670" cy="4634890"/>
          </a:xfrm>
          <a:prstGeom prst="rect">
            <a:avLst/>
          </a:prstGeom>
        </p:spPr>
      </p:pic>
    </p:spTree>
    <p:extLst>
      <p:ext uri="{BB962C8B-B14F-4D97-AF65-F5344CB8AC3E}">
        <p14:creationId xmlns:p14="http://schemas.microsoft.com/office/powerpoint/2010/main" val="1435593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91" y="423080"/>
            <a:ext cx="11534098" cy="5072962"/>
          </a:xfrm>
          <a:prstGeom prst="rect">
            <a:avLst/>
          </a:prstGeom>
        </p:spPr>
      </p:pic>
    </p:spTree>
    <p:extLst>
      <p:ext uri="{BB962C8B-B14F-4D97-AF65-F5344CB8AC3E}">
        <p14:creationId xmlns:p14="http://schemas.microsoft.com/office/powerpoint/2010/main" val="535678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4" y="491318"/>
            <a:ext cx="11843565" cy="5676231"/>
          </a:xfrm>
          <a:prstGeom prst="rect">
            <a:avLst/>
          </a:prstGeom>
        </p:spPr>
      </p:pic>
    </p:spTree>
    <p:extLst>
      <p:ext uri="{BB962C8B-B14F-4D97-AF65-F5344CB8AC3E}">
        <p14:creationId xmlns:p14="http://schemas.microsoft.com/office/powerpoint/2010/main" val="115365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87" y="614148"/>
            <a:ext cx="11667395" cy="5360985"/>
          </a:xfrm>
          <a:prstGeom prst="rect">
            <a:avLst/>
          </a:prstGeom>
        </p:spPr>
      </p:pic>
      <p:sp>
        <p:nvSpPr>
          <p:cNvPr id="2" name="Date Placeholder 1"/>
          <p:cNvSpPr>
            <a:spLocks noGrp="1"/>
          </p:cNvSpPr>
          <p:nvPr>
            <p:ph type="dt" sz="half" idx="10"/>
          </p:nvPr>
        </p:nvSpPr>
        <p:spPr/>
        <p:txBody>
          <a:bodyPr/>
          <a:lstStyle/>
          <a:p>
            <a:r>
              <a:rPr lang="en-US" smtClean="0"/>
              <a:t>3/16/2016</a:t>
            </a:r>
            <a:endParaRPr lang="en-US" dirty="0"/>
          </a:p>
        </p:txBody>
      </p:sp>
      <p:sp>
        <p:nvSpPr>
          <p:cNvPr id="3" name="Footer Placeholder 2"/>
          <p:cNvSpPr>
            <a:spLocks noGrp="1"/>
          </p:cNvSpPr>
          <p:nvPr>
            <p:ph type="ftr" sz="quarter" idx="11"/>
          </p:nvPr>
        </p:nvSpPr>
        <p:spPr/>
        <p:txBody>
          <a:bodyPr/>
          <a:lstStyle/>
          <a:p>
            <a:r>
              <a:rPr lang="en-US" smtClean="0"/>
              <a:t>IPEDS Insights 2013</a:t>
            </a:r>
            <a:endParaRPr lang="en-US" dirty="0"/>
          </a:p>
        </p:txBody>
      </p:sp>
      <p:sp>
        <p:nvSpPr>
          <p:cNvPr id="4" name="Slide Number Placeholder 3"/>
          <p:cNvSpPr>
            <a:spLocks noGrp="1"/>
          </p:cNvSpPr>
          <p:nvPr>
            <p:ph type="sldNum" sz="quarter" idx="12"/>
          </p:nvPr>
        </p:nvSpPr>
        <p:spPr/>
        <p:txBody>
          <a:bodyPr/>
          <a:lstStyle/>
          <a:p>
            <a:fld id="{1683D963-E861-4550-9DDA-10F20CFF41F9}" type="slidenum">
              <a:rPr lang="en-US" smtClean="0"/>
              <a:t>9</a:t>
            </a:fld>
            <a:endParaRPr lang="en-US" dirty="0"/>
          </a:p>
        </p:txBody>
      </p:sp>
    </p:spTree>
    <p:extLst>
      <p:ext uri="{BB962C8B-B14F-4D97-AF65-F5344CB8AC3E}">
        <p14:creationId xmlns:p14="http://schemas.microsoft.com/office/powerpoint/2010/main" val="1542705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1936</TotalTime>
  <Words>1594</Words>
  <Application>Microsoft Office PowerPoint</Application>
  <PresentationFormat>Widescreen</PresentationFormat>
  <Paragraphs>188</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Century Gothic</vt:lpstr>
      <vt:lpstr>Retrospect</vt:lpstr>
      <vt:lpstr>Integrated Postsecondary Education Data System (IPEDS) Insights - 2013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Kustagi</dc:creator>
  <cp:lastModifiedBy>Avinash Kustagi</cp:lastModifiedBy>
  <cp:revision>138</cp:revision>
  <dcterms:created xsi:type="dcterms:W3CDTF">2016-03-03T00:25:56Z</dcterms:created>
  <dcterms:modified xsi:type="dcterms:W3CDTF">2016-03-17T02:22:27Z</dcterms:modified>
</cp:coreProperties>
</file>