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6" r:id="rId2"/>
    <p:sldId id="256" r:id="rId3"/>
    <p:sldId id="257" r:id="rId4"/>
    <p:sldId id="258" r:id="rId5"/>
    <p:sldId id="259" r:id="rId6"/>
    <p:sldId id="267" r:id="rId7"/>
    <p:sldId id="260" r:id="rId8"/>
    <p:sldId id="261" r:id="rId9"/>
    <p:sldId id="262" r:id="rId10"/>
    <p:sldId id="268" r:id="rId11"/>
    <p:sldId id="263" r:id="rId12"/>
    <p:sldId id="269" r:id="rId13"/>
    <p:sldId id="264" r:id="rId14"/>
    <p:sldId id="265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E4BE1-D912-42AD-BAFE-10DA68BFF70D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0BAB-9FB0-4751-BF48-7F6954EC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5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P174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0BAB-9FB0-4751-BF48-7F6954EC35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65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P203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0BAB-9FB0-4751-BF48-7F6954EC35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55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P203-205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0BAB-9FB0-4751-BF48-7F6954EC35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81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P205-206,</a:t>
            </a:r>
            <a:r>
              <a:rPr lang="en-US" baseline="0" smtClean="0"/>
              <a:t> 211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0BAB-9FB0-4751-BF48-7F6954EC35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6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P175-176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0BAB-9FB0-4751-BF48-7F6954EC35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P177-179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0BAB-9FB0-4751-BF48-7F6954EC35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30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P177-179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0BAB-9FB0-4751-BF48-7F6954EC35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81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P184-185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0BAB-9FB0-4751-BF48-7F6954EC35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7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P189-90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0BAB-9FB0-4751-BF48-7F6954EC35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20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P191-193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0BAB-9FB0-4751-BF48-7F6954EC35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41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P197-200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0BAB-9FB0-4751-BF48-7F6954EC35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17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p202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0BAB-9FB0-4751-BF48-7F6954EC35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97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4F88-29BC-47DF-8022-04552C35B200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81A73B1-2ACB-471C-A118-BAA689E3E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4F88-29BC-47DF-8022-04552C35B200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73B1-2ACB-471C-A118-BAA689E3E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4F88-29BC-47DF-8022-04552C35B200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73B1-2ACB-471C-A118-BAA689E3E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4F88-29BC-47DF-8022-04552C35B200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81A73B1-2ACB-471C-A118-BAA689E3E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4F88-29BC-47DF-8022-04552C35B200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73B1-2ACB-471C-A118-BAA689E3E2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4F88-29BC-47DF-8022-04552C35B200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73B1-2ACB-471C-A118-BAA689E3E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4F88-29BC-47DF-8022-04552C35B200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81A73B1-2ACB-471C-A118-BAA689E3E2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4F88-29BC-47DF-8022-04552C35B200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73B1-2ACB-471C-A118-BAA689E3E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4F88-29BC-47DF-8022-04552C35B200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73B1-2ACB-471C-A118-BAA689E3E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4F88-29BC-47DF-8022-04552C35B200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73B1-2ACB-471C-A118-BAA689E3E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4F88-29BC-47DF-8022-04552C35B200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73B1-2ACB-471C-A118-BAA689E3E25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CEA4F88-29BC-47DF-8022-04552C35B200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81A73B1-2ACB-471C-A118-BAA689E3E2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to evaluate countries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Gross domestic product (GDP)</a:t>
            </a:r>
          </a:p>
          <a:p>
            <a:r>
              <a:rPr lang="en-US" dirty="0" smtClean="0"/>
              <a:t>GDP per capita </a:t>
            </a:r>
          </a:p>
          <a:p>
            <a:r>
              <a:rPr lang="en-US" dirty="0" smtClean="0"/>
              <a:t>The level of industrialization </a:t>
            </a:r>
          </a:p>
          <a:p>
            <a:r>
              <a:rPr lang="en-US" dirty="0" smtClean="0"/>
              <a:t>Infrastructure</a:t>
            </a:r>
          </a:p>
          <a:p>
            <a:r>
              <a:rPr lang="en-US" dirty="0" smtClean="0"/>
              <a:t>Standard of living </a:t>
            </a:r>
          </a:p>
          <a:p>
            <a:r>
              <a:rPr lang="en-US" dirty="0" smtClean="0"/>
              <a:t>Education level of workforce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some of the characteristics of LDCs? Please provide specific example for each characteristic. </a:t>
            </a:r>
          </a:p>
          <a:p>
            <a:r>
              <a:rPr lang="en-US" dirty="0"/>
              <a:t>What are some of the </a:t>
            </a:r>
            <a:r>
              <a:rPr lang="en-US" dirty="0" smtClean="0"/>
              <a:t>issues </a:t>
            </a:r>
            <a:r>
              <a:rPr lang="en-US" dirty="0"/>
              <a:t>of </a:t>
            </a:r>
            <a:r>
              <a:rPr lang="en-US" dirty="0" smtClean="0"/>
              <a:t>LDCs</a:t>
            </a:r>
            <a:r>
              <a:rPr lang="en-US" dirty="0"/>
              <a:t>? Please provide specific example for each </a:t>
            </a:r>
            <a:r>
              <a:rPr lang="en-US" dirty="0" smtClean="0"/>
              <a:t>issue.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4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Multinational Corporations (</a:t>
            </a:r>
            <a:r>
              <a:rPr lang="en-US" dirty="0" err="1" smtClean="0"/>
              <a:t>MNcs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Produce products and/or services in more than one country.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 smtClean="0"/>
              <a:t>Transnational Corporation (TNC) </a:t>
            </a:r>
          </a:p>
          <a:p>
            <a:pPr marL="0" indent="0">
              <a:buNone/>
            </a:pPr>
            <a:r>
              <a:rPr lang="en-US" dirty="0" smtClean="0"/>
              <a:t>MNC does not identify itself with one national </a:t>
            </a:r>
            <a:r>
              <a:rPr lang="en-US" dirty="0" smtClean="0"/>
              <a:t>home.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4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to invest abroad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Reduce cost, particularly labor cost.</a:t>
            </a:r>
          </a:p>
          <a:p>
            <a:r>
              <a:rPr lang="en-US" dirty="0" smtClean="0"/>
              <a:t>May reduce raw material costs. </a:t>
            </a:r>
          </a:p>
          <a:p>
            <a:r>
              <a:rPr lang="en-US" dirty="0" smtClean="0"/>
              <a:t>Cut transport costs. </a:t>
            </a:r>
          </a:p>
          <a:p>
            <a:r>
              <a:rPr lang="en-US" dirty="0" smtClean="0"/>
              <a:t>Closer to markets with leading technologies. </a:t>
            </a:r>
          </a:p>
          <a:p>
            <a:r>
              <a:rPr lang="en-US" dirty="0" smtClean="0"/>
              <a:t>Look for better political environment. </a:t>
            </a:r>
          </a:p>
          <a:p>
            <a:r>
              <a:rPr lang="en-US" dirty="0" smtClean="0"/>
              <a:t>Low barriers of health and safety issues. </a:t>
            </a:r>
          </a:p>
          <a:p>
            <a:r>
              <a:rPr lang="en-US" dirty="0" smtClean="0"/>
              <a:t>Extend product life cycle. </a:t>
            </a:r>
          </a:p>
          <a:p>
            <a:r>
              <a:rPr lang="en-US" dirty="0" smtClean="0"/>
              <a:t>Expand market and gain more consumers.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4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TNC may bring to host countries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Job creation, direct and indirect (multiplier effect)</a:t>
            </a:r>
          </a:p>
          <a:p>
            <a:r>
              <a:rPr lang="en-US" dirty="0" smtClean="0"/>
              <a:t>Capital accumulation in the form of FDI </a:t>
            </a:r>
          </a:p>
          <a:p>
            <a:r>
              <a:rPr lang="en-US" dirty="0" smtClean="0"/>
              <a:t>Bring new technologies and methods</a:t>
            </a:r>
          </a:p>
          <a:p>
            <a:r>
              <a:rPr lang="en-US" dirty="0" smtClean="0"/>
              <a:t>Help domestic industry to grow</a:t>
            </a:r>
          </a:p>
          <a:p>
            <a:r>
              <a:rPr lang="en-US" dirty="0" smtClean="0"/>
              <a:t>Increase competition in the market </a:t>
            </a:r>
          </a:p>
          <a:p>
            <a:r>
              <a:rPr lang="en-US" dirty="0" smtClean="0"/>
              <a:t>Contribute to economic growth  </a:t>
            </a:r>
          </a:p>
          <a:p>
            <a:r>
              <a:rPr lang="en-US" dirty="0" smtClean="0"/>
              <a:t>Benefit balance of payment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92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</a:t>
            </a:r>
            <a:r>
              <a:rPr lang="en-US" dirty="0"/>
              <a:t>of TNC may bring to host countries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eliminate local competition </a:t>
            </a:r>
          </a:p>
          <a:p>
            <a:r>
              <a:rPr lang="en-US" dirty="0" smtClean="0"/>
              <a:t>Resource exploitation </a:t>
            </a:r>
          </a:p>
          <a:p>
            <a:r>
              <a:rPr lang="en-US" dirty="0" smtClean="0"/>
              <a:t>May use their strength and size to negotiate favorable terms with the local government </a:t>
            </a:r>
          </a:p>
          <a:p>
            <a:r>
              <a:rPr lang="en-US" dirty="0" smtClean="0"/>
              <a:t>May leave for lower cost locations </a:t>
            </a:r>
          </a:p>
          <a:p>
            <a:r>
              <a:rPr lang="en-US" dirty="0" smtClean="0"/>
              <a:t>Transfer profits back to home country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5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some reasons companies invest overseas?</a:t>
            </a:r>
          </a:p>
          <a:p>
            <a:r>
              <a:rPr lang="en-US" dirty="0" smtClean="0"/>
              <a:t>What are some positive impacts of MNCs? Please provide specific examples. </a:t>
            </a:r>
          </a:p>
          <a:p>
            <a:r>
              <a:rPr lang="en-US" dirty="0" smtClean="0"/>
              <a:t> </a:t>
            </a:r>
            <a:r>
              <a:rPr lang="en-US" dirty="0"/>
              <a:t>What are some </a:t>
            </a:r>
            <a:r>
              <a:rPr lang="en-US" dirty="0" smtClean="0"/>
              <a:t>negative </a:t>
            </a:r>
            <a:r>
              <a:rPr lang="en-US" dirty="0"/>
              <a:t>impacts of MNCs? Please provide specific examples.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3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Categories of countries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Industrialized (developed) countries: US, UK, Japan, Canada, Australia, New Zealand, most of western Europe</a:t>
            </a:r>
          </a:p>
          <a:p>
            <a:r>
              <a:rPr lang="en-US" dirty="0" smtClean="0"/>
              <a:t>Developing (less developed) countries: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smtClean="0"/>
              <a:t>Newly industrialized countries (NICs)</a:t>
            </a:r>
            <a:r>
              <a:rPr lang="en-US" dirty="0" smtClean="0"/>
              <a:t>: 	Singapore, South Korea, Hong Kong, 	Taiwan, China, Mexico, Brazil…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smtClean="0"/>
              <a:t>Less developed countries (LDCs): </a:t>
            </a:r>
            <a:r>
              <a:rPr lang="en-US" dirty="0" smtClean="0"/>
              <a:t>most of 	Africa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2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nics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High growth rate over a sustained period </a:t>
            </a:r>
          </a:p>
          <a:p>
            <a:r>
              <a:rPr lang="en-US" dirty="0" smtClean="0"/>
              <a:t>Generally pursue free trade policy </a:t>
            </a:r>
          </a:p>
          <a:p>
            <a:r>
              <a:rPr lang="en-US" dirty="0" smtClean="0"/>
              <a:t>Invest heavily in human capital, education &amp; training </a:t>
            </a:r>
          </a:p>
          <a:p>
            <a:r>
              <a:rPr lang="en-US" dirty="0" smtClean="0"/>
              <a:t>Overcome poor natural resources </a:t>
            </a:r>
          </a:p>
          <a:p>
            <a:r>
              <a:rPr lang="en-US" dirty="0" smtClean="0"/>
              <a:t>Invest in technology</a:t>
            </a:r>
          </a:p>
          <a:p>
            <a:r>
              <a:rPr lang="en-US" dirty="0"/>
              <a:t>Build modern housing </a:t>
            </a:r>
            <a:endParaRPr lang="en-US" dirty="0" smtClean="0"/>
          </a:p>
          <a:p>
            <a:r>
              <a:rPr lang="en-US" dirty="0"/>
              <a:t>Able to attract FDI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9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</a:t>
            </a:r>
            <a:r>
              <a:rPr lang="en-US" dirty="0" err="1"/>
              <a:t>nics</a:t>
            </a:r>
            <a:r>
              <a:rPr lang="en-US" dirty="0"/>
              <a:t> </a:t>
            </a:r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employment </a:t>
            </a:r>
          </a:p>
          <a:p>
            <a:r>
              <a:rPr lang="en-US" dirty="0" smtClean="0"/>
              <a:t>Build good domestic and international infrastructure </a:t>
            </a:r>
          </a:p>
          <a:p>
            <a:r>
              <a:rPr lang="en-US" dirty="0" smtClean="0"/>
              <a:t>Strong political leaders </a:t>
            </a:r>
          </a:p>
          <a:p>
            <a:r>
              <a:rPr lang="en-US" dirty="0" smtClean="0"/>
              <a:t>Greatly increase in income/capita </a:t>
            </a:r>
          </a:p>
          <a:p>
            <a:r>
              <a:rPr lang="en-US" dirty="0" smtClean="0"/>
              <a:t>Good at innovation </a:t>
            </a:r>
          </a:p>
          <a:p>
            <a:r>
              <a:rPr lang="en-US" dirty="0" smtClean="0"/>
              <a:t>Good at moving to high productivity and value added industries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4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facing </a:t>
            </a:r>
            <a:r>
              <a:rPr lang="en-US" dirty="0" err="1" smtClean="0"/>
              <a:t>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514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Sustainable growth </a:t>
            </a:r>
            <a:r>
              <a:rPr lang="en-US" dirty="0" smtClean="0"/>
              <a:t>in an environment of economic shocks and depressed demand in developed countries.  </a:t>
            </a:r>
            <a:endParaRPr lang="en-US" dirty="0"/>
          </a:p>
          <a:p>
            <a:r>
              <a:rPr lang="en-US" dirty="0" smtClean="0"/>
              <a:t>Continue to meet </a:t>
            </a:r>
            <a:r>
              <a:rPr lang="en-US" dirty="0"/>
              <a:t>citizens’ </a:t>
            </a:r>
            <a:r>
              <a:rPr lang="en-US" dirty="0" smtClean="0"/>
              <a:t>expectation. </a:t>
            </a:r>
            <a:endParaRPr lang="en-US" dirty="0" smtClean="0"/>
          </a:p>
          <a:p>
            <a:r>
              <a:rPr lang="en-US" dirty="0" smtClean="0"/>
              <a:t>Maintain competitiveness </a:t>
            </a:r>
            <a:r>
              <a:rPr lang="en-US" dirty="0" smtClean="0"/>
              <a:t>and deal </a:t>
            </a:r>
            <a:r>
              <a:rPr lang="en-US" dirty="0" smtClean="0"/>
              <a:t>with </a:t>
            </a:r>
            <a:r>
              <a:rPr lang="en-US" dirty="0" smtClean="0"/>
              <a:t>MNCs which relocate resources for better returns and cheaper costs. </a:t>
            </a:r>
            <a:endParaRPr lang="en-US" dirty="0" smtClean="0"/>
          </a:p>
          <a:p>
            <a:r>
              <a:rPr lang="en-US" dirty="0" smtClean="0"/>
              <a:t>Deal with external debt </a:t>
            </a:r>
            <a:endParaRPr lang="en-US" dirty="0" smtClean="0"/>
          </a:p>
          <a:p>
            <a:r>
              <a:rPr lang="en-US" dirty="0" smtClean="0"/>
              <a:t>Cope with loss of aid </a:t>
            </a:r>
          </a:p>
          <a:p>
            <a:r>
              <a:rPr lang="en-US" dirty="0" smtClean="0"/>
              <a:t>Rebalance to consumption and service led economy.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8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categories of countries? Please provide examples for each category. </a:t>
            </a:r>
          </a:p>
          <a:p>
            <a:r>
              <a:rPr lang="en-US" dirty="0" smtClean="0"/>
              <a:t>What are some of the characteristics of NICs? Please provide specific example for each characteristic. </a:t>
            </a:r>
          </a:p>
          <a:p>
            <a:r>
              <a:rPr lang="en-US" dirty="0"/>
              <a:t>What are some of the </a:t>
            </a:r>
            <a:r>
              <a:rPr lang="en-US" dirty="0" smtClean="0"/>
              <a:t>issues </a:t>
            </a:r>
            <a:r>
              <a:rPr lang="en-US" dirty="0"/>
              <a:t>of NICs? Please provide specific example for each </a:t>
            </a:r>
            <a:r>
              <a:rPr lang="en-US" dirty="0" smtClean="0"/>
              <a:t>issue.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5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less developed countries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 portion live in rural areas </a:t>
            </a:r>
          </a:p>
          <a:p>
            <a:r>
              <a:rPr lang="en-US" dirty="0" smtClean="0"/>
              <a:t>Subsistence agriculture </a:t>
            </a:r>
          </a:p>
          <a:p>
            <a:r>
              <a:rPr lang="en-US" dirty="0" smtClean="0"/>
              <a:t>High birth rate</a:t>
            </a:r>
          </a:p>
          <a:p>
            <a:r>
              <a:rPr lang="en-US" dirty="0" smtClean="0"/>
              <a:t>Low life expectancy  </a:t>
            </a:r>
          </a:p>
          <a:p>
            <a:r>
              <a:rPr lang="en-US" dirty="0" smtClean="0"/>
              <a:t>Limited resources (land, capital equipment)</a:t>
            </a:r>
          </a:p>
          <a:p>
            <a:r>
              <a:rPr lang="en-US" dirty="0" smtClean="0"/>
              <a:t>Lack of/low level education</a:t>
            </a:r>
          </a:p>
          <a:p>
            <a:r>
              <a:rPr lang="en-US" dirty="0" smtClean="0"/>
              <a:t>Lack of/poor health care </a:t>
            </a:r>
          </a:p>
        </p:txBody>
      </p:sp>
    </p:spTree>
    <p:extLst>
      <p:ext uri="{BB962C8B-B14F-4D97-AF65-F5344CB8AC3E}">
        <p14:creationId xmlns:p14="http://schemas.microsoft.com/office/powerpoint/2010/main" val="32986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Characteristics of less developed countries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</a:t>
            </a:r>
            <a:r>
              <a:rPr lang="en-US" dirty="0" smtClean="0"/>
              <a:t>unemployment/lack </a:t>
            </a:r>
            <a:r>
              <a:rPr lang="en-US" dirty="0"/>
              <a:t>of employment opportunities  </a:t>
            </a:r>
          </a:p>
          <a:p>
            <a:r>
              <a:rPr lang="en-US" dirty="0" smtClean="0"/>
              <a:t>Heavy dependence on narrow range of commodities/susceptible to price fluctuation</a:t>
            </a:r>
          </a:p>
          <a:p>
            <a:r>
              <a:rPr lang="en-US" dirty="0" smtClean="0"/>
              <a:t>Poor infrastructure</a:t>
            </a:r>
          </a:p>
          <a:p>
            <a:r>
              <a:rPr lang="en-US" dirty="0" smtClean="0"/>
              <a:t>Lack of safe fresh water and power  </a:t>
            </a:r>
          </a:p>
          <a:p>
            <a:r>
              <a:rPr lang="en-US" dirty="0" smtClean="0"/>
              <a:t>Poor soil/harsh weather condition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73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facing </a:t>
            </a:r>
            <a:r>
              <a:rPr lang="en-US" dirty="0" err="1" smtClean="0"/>
              <a:t>ldcs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underdevelopment trap </a:t>
            </a:r>
          </a:p>
          <a:p>
            <a:r>
              <a:rPr lang="en-US" dirty="0" smtClean="0"/>
              <a:t>Inability to increase tax </a:t>
            </a:r>
          </a:p>
          <a:p>
            <a:r>
              <a:rPr lang="en-US" dirty="0" smtClean="0"/>
              <a:t>Expand money supply cause inflation </a:t>
            </a:r>
          </a:p>
          <a:p>
            <a:r>
              <a:rPr lang="en-US" dirty="0" smtClean="0"/>
              <a:t>Unfavorable terms on loans </a:t>
            </a:r>
          </a:p>
          <a:p>
            <a:r>
              <a:rPr lang="en-US" dirty="0" smtClean="0"/>
              <a:t>Loans increase indebtedness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01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299</TotalTime>
  <Words>596</Words>
  <Application>Microsoft Office PowerPoint</Application>
  <PresentationFormat>On-screen Show (4:3)</PresentationFormat>
  <Paragraphs>119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Trek</vt:lpstr>
      <vt:lpstr>Criteria to evaluate countries </vt:lpstr>
      <vt:lpstr>Categories of countries </vt:lpstr>
      <vt:lpstr>Characteristics of nics </vt:lpstr>
      <vt:lpstr>Characteristics of nics cont.</vt:lpstr>
      <vt:lpstr>Issues facing nics</vt:lpstr>
      <vt:lpstr>Homework </vt:lpstr>
      <vt:lpstr>Characteristics of less developed countries </vt:lpstr>
      <vt:lpstr>Characteristics of less developed countries </vt:lpstr>
      <vt:lpstr>Issues facing ldcs </vt:lpstr>
      <vt:lpstr>Homework </vt:lpstr>
      <vt:lpstr>Multinational Corporations (MNcs)</vt:lpstr>
      <vt:lpstr>Reasons to invest abroad </vt:lpstr>
      <vt:lpstr>Benefits of TNC may bring to host countries </vt:lpstr>
      <vt:lpstr>problems of TNC may bring to host countries </vt:lpstr>
      <vt:lpstr>Homework 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</dc:creator>
  <cp:lastModifiedBy>bai</cp:lastModifiedBy>
  <cp:revision>35</cp:revision>
  <dcterms:created xsi:type="dcterms:W3CDTF">2013-11-05T09:50:56Z</dcterms:created>
  <dcterms:modified xsi:type="dcterms:W3CDTF">2014-01-11T05:30:14Z</dcterms:modified>
</cp:coreProperties>
</file>