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7"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GB" sz="4400" dirty="0">
                <a:solidFill>
                  <a:schemeClr val="tx1"/>
                </a:solidFill>
              </a:rPr>
              <a:t>Capstone Project  Battle of Neighbourhoods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amlan mitra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5842818"/>
          </a:xfrm>
          <a:prstGeom prst="rect">
            <a:avLst/>
          </a:prstGeom>
        </p:spPr>
        <p:txBody>
          <a:bodyPr wrap="square">
            <a:spAutoFit/>
          </a:bodyPr>
          <a:lstStyle/>
          <a:p>
            <a:pPr algn="ctr">
              <a:lnSpc>
                <a:spcPct val="115000"/>
              </a:lnSpc>
              <a:spcAft>
                <a:spcPts val="0"/>
              </a:spcAft>
            </a:pPr>
            <a:r>
              <a:rPr lang="en-US"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Introduction</a:t>
            </a:r>
            <a:r>
              <a:rPr lang="en-US" sz="24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t>
            </a:r>
            <a:endParaRPr lang="en-IN" sz="2400" b="1"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nSpc>
                <a:spcPct val="115000"/>
              </a:lnSpc>
              <a:spcAft>
                <a:spcPts val="0"/>
              </a:spcAft>
            </a:pPr>
            <a:r>
              <a:rPr lang="en-US"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t>
            </a:r>
            <a:endParaRPr lang="en-IN" sz="2000" b="1"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endParaRPr lang="en-US"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r>
              <a:rPr lang="en-US"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This is a project to search for a location to open an Indian Restaurant in Toronto. This would provide a holistic view to get an idea of a location and its neighborhoods and the venues near by and the most popular venues.</a:t>
            </a:r>
          </a:p>
          <a:p>
            <a:pPr algn="just">
              <a:lnSpc>
                <a:spcPct val="115000"/>
              </a:lnSpc>
              <a:spcAft>
                <a:spcPts val="0"/>
              </a:spcAft>
            </a:pPr>
            <a:endParaRPr lang="en-US" sz="2000" b="1"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endParaRPr lang="en-US" sz="2000" b="1" dirty="0">
              <a:solidFill>
                <a:srgbClr val="0070C0"/>
              </a:solidFill>
              <a:effectLst/>
              <a:latin typeface="Trebuchet MS" panose="020B0603020202020204" pitchFamily="34" charset="0"/>
              <a:ea typeface="MS Mincho" panose="02020609040205080304" pitchFamily="49" charset="-128"/>
              <a:cs typeface="Browallia New" panose="020B0502040204020203" pitchFamily="34" charset="-34"/>
            </a:endParaRPr>
          </a:p>
          <a:p>
            <a:pPr algn="ctr"/>
            <a:r>
              <a:rPr lang="en-US" sz="2400" b="1" u="sng" dirty="0">
                <a:solidFill>
                  <a:srgbClr val="0070C0"/>
                </a:solidFill>
                <a:latin typeface="Trebuchet MS" panose="020B0603020202020204" pitchFamily="34" charset="0"/>
                <a:cs typeface="Browallia New" panose="020B0502040204020203" pitchFamily="34" charset="-34"/>
              </a:rPr>
              <a:t>Business problem</a:t>
            </a:r>
            <a:r>
              <a:rPr lang="en-US" sz="2400" dirty="0">
                <a:solidFill>
                  <a:srgbClr val="0070C0"/>
                </a:solidFill>
                <a:latin typeface="Trebuchet MS" panose="020B0603020202020204" pitchFamily="34" charset="0"/>
                <a:cs typeface="Browallia New" panose="020B0502040204020203" pitchFamily="34" charset="-34"/>
              </a:rPr>
              <a:t>:</a:t>
            </a:r>
            <a:endParaRPr lang="en-IN" sz="2400" b="1" dirty="0">
              <a:solidFill>
                <a:srgbClr val="0070C0"/>
              </a:solidFill>
              <a:latin typeface="Trebuchet MS" panose="020B0603020202020204" pitchFamily="34" charset="0"/>
              <a:cs typeface="Browallia New" panose="020B0502040204020203" pitchFamily="34" charset="-34"/>
            </a:endParaRPr>
          </a:p>
          <a:p>
            <a:r>
              <a:rPr lang="en-US" sz="2000" dirty="0">
                <a:solidFill>
                  <a:srgbClr val="0070C0"/>
                </a:solidFill>
                <a:latin typeface="Trebuchet MS" panose="020B0603020202020204" pitchFamily="34" charset="0"/>
                <a:cs typeface="Browallia New" panose="020B0502040204020203" pitchFamily="34" charset="-34"/>
              </a:rPr>
              <a:t> </a:t>
            </a:r>
            <a:endParaRPr lang="en-IN" sz="2000" b="1" dirty="0">
              <a:solidFill>
                <a:srgbClr val="0070C0"/>
              </a:solidFill>
              <a:latin typeface="Trebuchet MS" panose="020B0603020202020204" pitchFamily="34" charset="0"/>
              <a:cs typeface="Browallia New" panose="020B0502040204020203" pitchFamily="34" charset="-34"/>
            </a:endParaRPr>
          </a:p>
          <a:p>
            <a:r>
              <a:rPr lang="en-US" sz="2000" dirty="0">
                <a:solidFill>
                  <a:srgbClr val="0070C0"/>
                </a:solidFill>
                <a:latin typeface="Trebuchet MS" panose="020B0603020202020204" pitchFamily="34" charset="0"/>
                <a:cs typeface="Browallia New" panose="020B0502040204020203" pitchFamily="34" charset="-34"/>
              </a:rPr>
              <a:t>Its often very difficult for a business house to decide on the location before deciding upon where to invest in an unknow place. The team must spend a lot of time and resource to get an answer on the same. But we can use data science to get an answer to that with less time and resource.</a:t>
            </a:r>
            <a:endParaRPr lang="en-IN" sz="2000" b="1" dirty="0">
              <a:solidFill>
                <a:srgbClr val="0070C0"/>
              </a:solidFill>
              <a:latin typeface="Trebuchet MS" panose="020B0603020202020204" pitchFamily="34" charset="0"/>
              <a:cs typeface="Browallia New" panose="020B0502040204020203" pitchFamily="34" charset="-34"/>
            </a:endParaRPr>
          </a:p>
          <a:p>
            <a:r>
              <a:rPr lang="en-US" sz="2000" dirty="0">
                <a:solidFill>
                  <a:srgbClr val="0070C0"/>
                </a:solidFill>
                <a:latin typeface="Trebuchet MS" panose="020B0603020202020204" pitchFamily="34" charset="0"/>
                <a:cs typeface="Browallia New" panose="020B0502040204020203" pitchFamily="34" charset="-34"/>
              </a:rPr>
              <a:t>This project will show the popular venues, which is an indication that the foot fall will be high in those venues and surrounding areas. Those location would be ideal place to open an Indian restaurant probably if there are no previous Indian restaurant in that location.</a:t>
            </a:r>
            <a:endParaRPr lang="en-IN" sz="2000" b="1" dirty="0">
              <a:solidFill>
                <a:srgbClr val="0070C0"/>
              </a:solidFill>
              <a:latin typeface="Trebuchet MS" panose="020B0603020202020204" pitchFamily="34" charset="0"/>
              <a:cs typeface="Browallia New" panose="020B0502040204020203" pitchFamily="34" charset="-34"/>
            </a:endParaRPr>
          </a:p>
          <a:p>
            <a:pPr algn="just">
              <a:lnSpc>
                <a:spcPct val="115000"/>
              </a:lnSpc>
              <a:spcAft>
                <a:spcPts val="0"/>
              </a:spcAft>
            </a:pPr>
            <a:endParaRPr lang="en-IN" sz="2000" b="1" dirty="0">
              <a:solidFill>
                <a:srgbClr val="082A75"/>
              </a:solidFill>
              <a:effectLst/>
              <a:latin typeface="Trebuchet MS" panose="020B0603020202020204" pitchFamily="34" charset="0"/>
              <a:ea typeface="MS Mincho" panose="02020609040205080304" pitchFamily="49" charset="-128"/>
              <a:cs typeface="Browallia New" panose="020B0502040204020203" pitchFamily="34" charset="-34"/>
            </a:endParaRPr>
          </a:p>
        </p:txBody>
      </p:sp>
    </p:spTree>
    <p:extLst>
      <p:ext uri="{BB962C8B-B14F-4D97-AF65-F5344CB8AC3E}">
        <p14:creationId xmlns:p14="http://schemas.microsoft.com/office/powerpoint/2010/main" val="211518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4608954"/>
          </a:xfrm>
          <a:prstGeom prst="rect">
            <a:avLst/>
          </a:prstGeom>
        </p:spPr>
        <p:txBody>
          <a:bodyPr wrap="square">
            <a:spAutoFit/>
          </a:bodyPr>
          <a:lstStyle/>
          <a:p>
            <a:pPr algn="ctr">
              <a:lnSpc>
                <a:spcPct val="115000"/>
              </a:lnSpc>
              <a:spcAft>
                <a:spcPts val="0"/>
              </a:spcAft>
            </a:pPr>
            <a:endPar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spcAft>
                <a:spcPts val="0"/>
              </a:spcAft>
            </a:pPr>
            <a:endPar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spcAft>
                <a:spcPts val="0"/>
              </a:spcAft>
            </a:pPr>
            <a:r>
              <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Data requirement and sourcing:</a:t>
            </a:r>
          </a:p>
          <a:p>
            <a:pPr algn="just">
              <a:lnSpc>
                <a:spcPct val="115000"/>
              </a:lnSpc>
              <a:spcAft>
                <a:spcPts val="0"/>
              </a:spcAft>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In this project the data required will be acquired from four square. In the project I will extract the location and venue details along with latitude and longitude, neighbourhood details, address etc. by using the API from https://foursquare.com/ .</a:t>
            </a:r>
          </a:p>
          <a:p>
            <a:pPr algn="just">
              <a:lnSpc>
                <a:spcPct val="115000"/>
              </a:lnSpc>
              <a:spcAft>
                <a:spcPts val="0"/>
              </a:spcAft>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Data will be cleaned and put into data frame. The venue details will also be fetched and the most popular venues will be found to narrow down to a more suitable location for opening a Indian restaurant in Toronto.</a:t>
            </a:r>
          </a:p>
          <a:p>
            <a:pPr algn="just">
              <a:lnSpc>
                <a:spcPct val="115000"/>
              </a:lnSpc>
              <a:spcAft>
                <a:spcPts val="0"/>
              </a:spcAft>
            </a:pPr>
            <a:endParaRPr lang="en-IN" sz="2400" b="1" dirty="0">
              <a:solidFill>
                <a:srgbClr val="082A75"/>
              </a:solidFill>
              <a:effectLst/>
              <a:latin typeface="Brush Script MT" panose="03060802040406070304" pitchFamily="66"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8185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5599995"/>
          </a:xfrm>
          <a:prstGeom prst="rect">
            <a:avLst/>
          </a:prstGeom>
        </p:spPr>
        <p:txBody>
          <a:bodyPr wrap="square">
            <a:spAutoFit/>
          </a:bodyPr>
          <a:lstStyle/>
          <a:p>
            <a:pPr algn="ctr">
              <a:lnSpc>
                <a:spcPct val="115000"/>
              </a:lnSpc>
              <a:spcAft>
                <a:spcPts val="0"/>
              </a:spcAft>
            </a:pPr>
            <a:endParaRPr lang="en-IN" sz="20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spcAft>
                <a:spcPts val="0"/>
              </a:spcAft>
            </a:pPr>
            <a:endParaRPr lang="en-IN" sz="20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spcAft>
                <a:spcPts val="0"/>
              </a:spcAft>
            </a:pPr>
            <a:r>
              <a:rPr lang="en-IN"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Methodology:</a:t>
            </a:r>
          </a:p>
          <a:p>
            <a:pPr algn="just">
              <a:lnSpc>
                <a:spcPct val="115000"/>
              </a:lnSpc>
              <a:spcAft>
                <a:spcPts val="0"/>
              </a:spcAft>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t>
            </a:r>
          </a:p>
          <a:p>
            <a:pPr algn="just">
              <a:lnSpc>
                <a:spcPct val="115000"/>
              </a:lnSpc>
              <a:spcAft>
                <a:spcPts val="0"/>
              </a:spcAft>
            </a:pP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In this project I imported the below libraries:</a:t>
            </a:r>
          </a:p>
          <a:p>
            <a:pPr algn="just">
              <a:lnSpc>
                <a:spcPct val="115000"/>
              </a:lnSpc>
              <a:spcAft>
                <a:spcPts val="0"/>
              </a:spcAft>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t>
            </a:r>
          </a:p>
          <a:p>
            <a:pPr algn="just">
              <a:lnSpc>
                <a:spcPct val="115000"/>
              </a:lnSpc>
              <a:spcAft>
                <a:spcPts val="0"/>
              </a:spcAft>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import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numpy</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as np # library to handle data in a vectorized manner</a:t>
            </a:r>
          </a:p>
          <a:p>
            <a:pPr algn="just">
              <a:lnSpc>
                <a:spcPct val="115000"/>
              </a:lnSpc>
              <a:spcAft>
                <a:spcPts val="0"/>
              </a:spcAft>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import pandas as pd # library for data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analsysis</a:t>
            </a: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pd.set_option</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display.max_columns</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None)</a:t>
            </a:r>
          </a:p>
          <a:p>
            <a:pPr algn="just">
              <a:lnSpc>
                <a:spcPct val="115000"/>
              </a:lnSpc>
              <a:spcAft>
                <a:spcPts val="0"/>
              </a:spcAft>
            </a:pP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pd.set_option</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display.max_rows</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None)</a:t>
            </a:r>
          </a:p>
          <a:p>
            <a:pPr algn="just">
              <a:lnSpc>
                <a:spcPct val="115000"/>
              </a:lnSpc>
              <a:spcAft>
                <a:spcPts val="0"/>
              </a:spcAft>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import json # library to handle JSON files</a:t>
            </a:r>
          </a:p>
          <a:p>
            <a:pPr algn="just">
              <a:lnSpc>
                <a:spcPct val="115000"/>
              </a:lnSpc>
              <a:spcAft>
                <a:spcPts val="0"/>
              </a:spcAft>
            </a:pPr>
            <a:r>
              <a:rPr lang="en-IN" sz="2400" b="1" dirty="0">
                <a:solidFill>
                  <a:srgbClr val="082A75"/>
                </a:solidFill>
                <a:latin typeface="Brush Script MT" panose="03060802040406070304" pitchFamily="66" charset="0"/>
                <a:ea typeface="MS Mincho" panose="02020609040205080304" pitchFamily="49" charset="-128"/>
                <a:cs typeface="Times New Roman" panose="02020603050405020304" pitchFamily="18" charset="0"/>
              </a:rPr>
              <a:t> </a:t>
            </a:r>
          </a:p>
          <a:p>
            <a:pPr algn="just">
              <a:lnSpc>
                <a:spcPct val="115000"/>
              </a:lnSpc>
              <a:spcAft>
                <a:spcPts val="0"/>
              </a:spcAft>
            </a:pPr>
            <a:endParaRPr lang="en-IN" sz="2400" b="1" dirty="0">
              <a:solidFill>
                <a:srgbClr val="082A75"/>
              </a:solidFill>
              <a:effectLst/>
              <a:latin typeface="Brush Script MT" panose="03060802040406070304" pitchFamily="66"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9765858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5953938"/>
          </a:xfrm>
          <a:prstGeom prst="rect">
            <a:avLst/>
          </a:prstGeom>
        </p:spPr>
        <p:txBody>
          <a:bodyPr wrap="square">
            <a:spAutoFit/>
          </a:bodyPr>
          <a:lstStyle/>
          <a:p>
            <a:pPr algn="ctr">
              <a:lnSpc>
                <a:spcPct val="115000"/>
              </a:lnSpc>
            </a:pPr>
            <a:endParaRPr lang="en-IN" sz="20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r>
              <a:rPr lang="en-IN"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Methodology: Cont.</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t>
            </a:r>
          </a:p>
          <a:p>
            <a:pPr algn="just">
              <a:lnSpc>
                <a:spcPct val="115000"/>
              </a:lnSpc>
            </a:pP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conda</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install -c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conda</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-forge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geopy</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--yes # uncomment this line if you haven't completed the Foursquare API lab</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from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geopy.geocoders</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import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Nominatim</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 convert an address into latitude and longitude values</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import requests # library to handle requests</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from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pandas.io.json</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import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json_normalize</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tranform</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JSON file into a pandas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dataframe</a:t>
            </a: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Matplotlib and associated plotting modules</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import matplotlib.cm as cm</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import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matplotlib.colors</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as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colors</a:t>
            </a: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import k-means from clustering stage</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from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sklearn.cluster</a:t>
            </a: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import </a:t>
            </a:r>
            <a:r>
              <a:rPr lang="en-IN" sz="2000" dirty="0" err="1">
                <a:solidFill>
                  <a:srgbClr val="0070C0"/>
                </a:solidFill>
                <a:latin typeface="Trebuchet MS" panose="020B0603020202020204" pitchFamily="34" charset="0"/>
                <a:ea typeface="MS Mincho" panose="02020609040205080304" pitchFamily="49" charset="-128"/>
                <a:cs typeface="Browallia New" panose="020B0502040204020203" pitchFamily="34" charset="-34"/>
              </a:rPr>
              <a:t>KMeans</a:t>
            </a: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spcAft>
                <a:spcPts val="0"/>
              </a:spcAft>
            </a:pPr>
            <a:r>
              <a:rPr lang="en-IN" sz="2400" b="1" dirty="0">
                <a:solidFill>
                  <a:srgbClr val="082A75"/>
                </a:solidFill>
                <a:latin typeface="Brush Script MT" panose="03060802040406070304" pitchFamily="66" charset="0"/>
                <a:ea typeface="MS Mincho" panose="02020609040205080304" pitchFamily="49" charset="-128"/>
                <a:cs typeface="Times New Roman" panose="02020603050405020304" pitchFamily="18" charset="0"/>
              </a:rPr>
              <a:t> </a:t>
            </a:r>
          </a:p>
          <a:p>
            <a:pPr algn="just">
              <a:lnSpc>
                <a:spcPct val="115000"/>
              </a:lnSpc>
              <a:spcAft>
                <a:spcPts val="0"/>
              </a:spcAft>
            </a:pPr>
            <a:endParaRPr lang="en-IN" sz="2400" b="1" dirty="0">
              <a:solidFill>
                <a:srgbClr val="082A75"/>
              </a:solidFill>
              <a:effectLst/>
              <a:latin typeface="Brush Script MT" panose="03060802040406070304" pitchFamily="66"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93491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5599995"/>
          </a:xfrm>
          <a:prstGeom prst="rect">
            <a:avLst/>
          </a:prstGeom>
        </p:spPr>
        <p:txBody>
          <a:bodyPr wrap="square">
            <a:spAutoFit/>
          </a:bodyPr>
          <a:lstStyle/>
          <a:p>
            <a:pPr algn="ctr">
              <a:lnSpc>
                <a:spcPct val="115000"/>
              </a:lnSpc>
            </a:pPr>
            <a:endParaRPr lang="en-IN" sz="20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r>
              <a:rPr lang="en-IN"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Methodology: Cont.</a:t>
            </a:r>
          </a:p>
          <a:p>
            <a:pPr algn="just">
              <a:lnSpc>
                <a:spcPct val="115000"/>
              </a:lnSpc>
            </a:pPr>
            <a:r>
              <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 </a:t>
            </a:r>
          </a:p>
          <a:p>
            <a:pPr algn="just">
              <a:lnSpc>
                <a:spcPct val="115000"/>
              </a:lnSpc>
            </a:pPr>
            <a:endParaRPr lang="en-IN"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In the next step the latitude and Longitude of Toronto was fetched using foursquare agent.</a:t>
            </a: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Next step was to explore the venues using the latitude and Longitude of Toronto from foursquare agent.</a:t>
            </a: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The api link was converted into a Json file and put to a dataframe.</a:t>
            </a: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Then the location and venue date was visually put into map view using folium.</a:t>
            </a: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 function was used that extracts the category of the venue</a:t>
            </a: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Then the data was filtered by venue by name using the latitude and longitude</a:t>
            </a:r>
          </a:p>
          <a:p>
            <a:pPr algn="just">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The found out the venue categories. At the end the most popular venue details and other details were fetched, which will help us to determine the best location for Indian restaurant in Toronto.</a:t>
            </a:r>
          </a:p>
          <a:p>
            <a:pPr algn="just">
              <a:lnSpc>
                <a:spcPct val="115000"/>
              </a:lnSpc>
              <a:spcAft>
                <a:spcPts val="0"/>
              </a:spcAft>
            </a:pPr>
            <a:r>
              <a:rPr lang="en-IN" sz="2400" b="1" dirty="0">
                <a:solidFill>
                  <a:srgbClr val="082A75"/>
                </a:solidFill>
                <a:latin typeface="Brush Script MT" panose="03060802040406070304" pitchFamily="66" charset="0"/>
                <a:ea typeface="MS Mincho" panose="02020609040205080304" pitchFamily="49" charset="-128"/>
                <a:cs typeface="Times New Roman" panose="02020603050405020304" pitchFamily="18" charset="0"/>
              </a:rPr>
              <a:t> </a:t>
            </a:r>
          </a:p>
          <a:p>
            <a:pPr algn="just">
              <a:lnSpc>
                <a:spcPct val="115000"/>
              </a:lnSpc>
              <a:spcAft>
                <a:spcPts val="0"/>
              </a:spcAft>
            </a:pPr>
            <a:endParaRPr lang="en-IN" sz="2400" b="1" dirty="0">
              <a:solidFill>
                <a:srgbClr val="082A75"/>
              </a:solidFill>
              <a:effectLst/>
              <a:latin typeface="Brush Script MT" panose="03060802040406070304" pitchFamily="66"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0181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5529206"/>
          </a:xfrm>
          <a:prstGeom prst="rect">
            <a:avLst/>
          </a:prstGeom>
        </p:spPr>
        <p:txBody>
          <a:bodyPr wrap="square">
            <a:spAutoFit/>
          </a:bodyPr>
          <a:lstStyle/>
          <a:p>
            <a:pPr algn="ctr">
              <a:lnSpc>
                <a:spcPct val="115000"/>
              </a:lnSpc>
            </a:pPr>
            <a:endPar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r>
              <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Results:</a:t>
            </a: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We found out the top venues and the details of restaurant and found out that there is no Indian restaurant available.</a:t>
            </a: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endPar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endPar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r>
              <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Discussion:</a:t>
            </a: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Aboveground Art Supplies, Adelaide Club Toronto, Apple Eaton Centre, Assembly Chef's Hall are the few venue where in an around a restaurant can be opened.</a:t>
            </a:r>
          </a:p>
          <a:p>
            <a:pPr algn="just">
              <a:lnSpc>
                <a:spcPct val="115000"/>
              </a:lnSpc>
              <a:spcAft>
                <a:spcPts val="0"/>
              </a:spcAft>
            </a:pPr>
            <a:r>
              <a:rPr lang="en-IN" sz="2400" b="1" dirty="0">
                <a:solidFill>
                  <a:srgbClr val="082A75"/>
                </a:solidFill>
                <a:latin typeface="Brush Script MT" panose="03060802040406070304" pitchFamily="66" charset="0"/>
                <a:ea typeface="MS Mincho" panose="02020609040205080304" pitchFamily="49" charset="-128"/>
                <a:cs typeface="Times New Roman" panose="02020603050405020304" pitchFamily="18" charset="0"/>
              </a:rPr>
              <a:t> </a:t>
            </a:r>
          </a:p>
          <a:p>
            <a:pPr algn="just">
              <a:lnSpc>
                <a:spcPct val="115000"/>
              </a:lnSpc>
              <a:spcAft>
                <a:spcPts val="0"/>
              </a:spcAft>
            </a:pPr>
            <a:endParaRPr lang="en-IN" sz="2400" b="1" dirty="0">
              <a:solidFill>
                <a:srgbClr val="082A75"/>
              </a:solidFill>
              <a:effectLst/>
              <a:latin typeface="Brush Script MT" panose="03060802040406070304" pitchFamily="66"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52394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B2F10-FC50-4157-A490-DAD8D9350902}"/>
              </a:ext>
            </a:extLst>
          </p:cNvPr>
          <p:cNvSpPr/>
          <p:nvPr/>
        </p:nvSpPr>
        <p:spPr>
          <a:xfrm>
            <a:off x="285749" y="285750"/>
            <a:ext cx="11649075" cy="4538165"/>
          </a:xfrm>
          <a:prstGeom prst="rect">
            <a:avLst/>
          </a:prstGeom>
        </p:spPr>
        <p:txBody>
          <a:bodyPr wrap="square">
            <a:spAutoFit/>
          </a:bodyPr>
          <a:lstStyle/>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gn="ctr">
              <a:lnSpc>
                <a:spcPct val="115000"/>
              </a:lnSpc>
            </a:pPr>
            <a:r>
              <a:rPr lang="en-GB" sz="2400" b="1" u="sng"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Conclusion:</a:t>
            </a:r>
          </a:p>
          <a:p>
            <a:pPr algn="ctr">
              <a:lnSpc>
                <a:spcPct val="115000"/>
              </a:lnSpc>
            </a:pPr>
            <a:endPar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endParaRPr>
          </a:p>
          <a:p>
            <a:pPr>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In this study, I analysed that a restaurant can be opened in most popular venues as there will be more foot fall resulting in business opportunities.</a:t>
            </a:r>
          </a:p>
          <a:p>
            <a:pPr>
              <a:lnSpc>
                <a:spcPct val="115000"/>
              </a:lnSpc>
            </a:pPr>
            <a:r>
              <a:rPr lang="en-GB" sz="2000" dirty="0">
                <a:solidFill>
                  <a:srgbClr val="0070C0"/>
                </a:solidFill>
                <a:latin typeface="Trebuchet MS" panose="020B0603020202020204" pitchFamily="34" charset="0"/>
                <a:ea typeface="MS Mincho" panose="02020609040205080304" pitchFamily="49" charset="-128"/>
                <a:cs typeface="Browallia New" panose="020B0502040204020203" pitchFamily="34" charset="-34"/>
              </a:rPr>
              <a:t>And through data science we can gain more insights with less resource and money, and is a more efficient way.</a:t>
            </a:r>
          </a:p>
          <a:p>
            <a:pPr algn="just">
              <a:lnSpc>
                <a:spcPct val="115000"/>
              </a:lnSpc>
              <a:spcAft>
                <a:spcPts val="0"/>
              </a:spcAft>
            </a:pPr>
            <a:r>
              <a:rPr lang="en-IN" sz="2400" b="1" dirty="0">
                <a:solidFill>
                  <a:srgbClr val="082A75"/>
                </a:solidFill>
                <a:latin typeface="Brush Script MT" panose="03060802040406070304" pitchFamily="66" charset="0"/>
                <a:ea typeface="MS Mincho" panose="02020609040205080304" pitchFamily="49" charset="-128"/>
                <a:cs typeface="Times New Roman" panose="02020603050405020304" pitchFamily="18" charset="0"/>
              </a:rPr>
              <a:t> </a:t>
            </a:r>
          </a:p>
          <a:p>
            <a:pPr algn="just">
              <a:lnSpc>
                <a:spcPct val="115000"/>
              </a:lnSpc>
              <a:spcAft>
                <a:spcPts val="0"/>
              </a:spcAft>
            </a:pPr>
            <a:endParaRPr lang="en-IN" sz="2400" b="1" dirty="0">
              <a:solidFill>
                <a:srgbClr val="082A75"/>
              </a:solidFill>
              <a:effectLst/>
              <a:latin typeface="Brush Script MT" panose="03060802040406070304" pitchFamily="66"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4138976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TotalTime>
  <Words>672</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Brush Script MT</vt:lpstr>
      <vt:lpstr>Calibri</vt:lpstr>
      <vt:lpstr>Franklin Gothic Book</vt:lpstr>
      <vt:lpstr>Trebuchet MS</vt:lpstr>
      <vt:lpstr>1_RetrospectVTI</vt:lpstr>
      <vt:lpstr>Capstone Project  Battle of Neighbourhoods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Neighbourhoods</dc:title>
  <dc:creator>MITRA, Amlan</dc:creator>
  <cp:lastModifiedBy>MITRA, Amlan</cp:lastModifiedBy>
  <cp:revision>3</cp:revision>
  <dcterms:created xsi:type="dcterms:W3CDTF">2020-12-24T11:45:24Z</dcterms:created>
  <dcterms:modified xsi:type="dcterms:W3CDTF">2020-12-24T12:10:31Z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463cba9-5f6c-478d-9329-7b2295e4e8ed_Enabled">
    <vt:lpwstr>true</vt:lpwstr>
  </property>
  <property fmtid="{D5CDD505-2E9C-101B-9397-08002B2CF9AE}" pid="4" name="MSIP_Label_e463cba9-5f6c-478d-9329-7b2295e4e8ed_SetDate">
    <vt:lpwstr>2020-12-24T11:45:25Z</vt:lpwstr>
  </property>
  <property fmtid="{D5CDD505-2E9C-101B-9397-08002B2CF9AE}" pid="5" name="MSIP_Label_e463cba9-5f6c-478d-9329-7b2295e4e8ed_Method">
    <vt:lpwstr>Standard</vt:lpwstr>
  </property>
  <property fmtid="{D5CDD505-2E9C-101B-9397-08002B2CF9AE}" pid="6" name="MSIP_Label_e463cba9-5f6c-478d-9329-7b2295e4e8ed_Name">
    <vt:lpwstr>All Employees_2</vt:lpwstr>
  </property>
  <property fmtid="{D5CDD505-2E9C-101B-9397-08002B2CF9AE}" pid="7" name="MSIP_Label_e463cba9-5f6c-478d-9329-7b2295e4e8ed_SiteId">
    <vt:lpwstr>33440fc6-b7c7-412c-bb73-0e70b0198d5a</vt:lpwstr>
  </property>
  <property fmtid="{D5CDD505-2E9C-101B-9397-08002B2CF9AE}" pid="8" name="MSIP_Label_e463cba9-5f6c-478d-9329-7b2295e4e8ed_ActionId">
    <vt:lpwstr>b980426f-1fac-4cbd-9976-6742eb2fcc26</vt:lpwstr>
  </property>
  <property fmtid="{D5CDD505-2E9C-101B-9397-08002B2CF9AE}" pid="9" name="MSIP_Label_e463cba9-5f6c-478d-9329-7b2295e4e8ed_ContentBits">
    <vt:lpwstr>0</vt:lpwstr>
  </property>
</Properties>
</file>