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82" r:id="rId6"/>
    <p:sldId id="287" r:id="rId7"/>
    <p:sldId id="283" r:id="rId8"/>
    <p:sldId id="288" r:id="rId9"/>
    <p:sldId id="289" r:id="rId10"/>
    <p:sldId id="290" r:id="rId11"/>
    <p:sldId id="284" r:id="rId12"/>
    <p:sldId id="291" r:id="rId13"/>
    <p:sldId id="285" r:id="rId14"/>
    <p:sldId id="292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B7A8-D2B5-44DC-904C-DB1ACB514996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4AC2-3CE9-4140-8614-FC11FF5B6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4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B7A8-D2B5-44DC-904C-DB1ACB514996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4AC2-3CE9-4140-8614-FC11FF5B6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95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B7A8-D2B5-44DC-904C-DB1ACB514996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4AC2-3CE9-4140-8614-FC11FF5B6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11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B7A8-D2B5-44DC-904C-DB1ACB514996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4AC2-3CE9-4140-8614-FC11FF5B6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03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B7A8-D2B5-44DC-904C-DB1ACB514996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4AC2-3CE9-4140-8614-FC11FF5B6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46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B7A8-D2B5-44DC-904C-DB1ACB514996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4AC2-3CE9-4140-8614-FC11FF5B6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24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B7A8-D2B5-44DC-904C-DB1ACB514996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4AC2-3CE9-4140-8614-FC11FF5B6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57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B7A8-D2B5-44DC-904C-DB1ACB514996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4AC2-3CE9-4140-8614-FC11FF5B6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93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B7A8-D2B5-44DC-904C-DB1ACB514996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4AC2-3CE9-4140-8614-FC11FF5B6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6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B7A8-D2B5-44DC-904C-DB1ACB514996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4AC2-3CE9-4140-8614-FC11FF5B6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02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B7A8-D2B5-44DC-904C-DB1ACB514996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4AC2-3CE9-4140-8614-FC11FF5B6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76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EB7A8-D2B5-44DC-904C-DB1ACB514996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F4AC2-3CE9-4140-8614-FC11FF5B6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34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94643" y="328637"/>
            <a:ext cx="686242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VLSI DESIGN LAB</a:t>
            </a:r>
            <a:endParaRPr lang="en-US" sz="6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22847" y="2261941"/>
            <a:ext cx="67342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>
              <a:buAutoNum type="arabicPeriod"/>
            </a:pPr>
            <a:r>
              <a:rPr lang="en-US" sz="4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Design of Full </a:t>
            </a:r>
            <a:r>
              <a:rPr lang="en-US" sz="4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Subtractor</a:t>
            </a:r>
            <a:endParaRPr lang="en-US" sz="44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914400" indent="-914400">
              <a:buAutoNum type="arabicPeriod"/>
            </a:pPr>
            <a:r>
              <a:rPr lang="en-US" sz="4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Design of 4x1 MUX</a:t>
            </a:r>
            <a:endParaRPr lang="en-US" sz="4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2847" y="4729741"/>
            <a:ext cx="5247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latin typeface="Arial Rounded MT Bold" panose="020F0704030504030204" pitchFamily="34" charset="0"/>
              </a:rPr>
              <a:t>Report made and submitted by:- </a:t>
            </a:r>
          </a:p>
          <a:p>
            <a:r>
              <a:rPr lang="en-IN" sz="2400" b="1" dirty="0" smtClean="0">
                <a:latin typeface="Arial Rounded MT Bold" panose="020F0704030504030204" pitchFamily="34" charset="0"/>
              </a:rPr>
              <a:t>Amlan </a:t>
            </a:r>
            <a:r>
              <a:rPr lang="en-IN" sz="2400" b="1" dirty="0" err="1" smtClean="0">
                <a:latin typeface="Arial Rounded MT Bold" panose="020F0704030504030204" pitchFamily="34" charset="0"/>
              </a:rPr>
              <a:t>Sahoo</a:t>
            </a:r>
            <a:r>
              <a:rPr lang="en-IN" sz="2400" b="1" dirty="0" smtClean="0">
                <a:latin typeface="Arial Rounded MT Bold" panose="020F0704030504030204" pitchFamily="34" charset="0"/>
              </a:rPr>
              <a:t>, Roll No. 117EC0322</a:t>
            </a:r>
            <a:endParaRPr lang="en-IN" sz="24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34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06962" y="0"/>
            <a:ext cx="52988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4x1 MULTIPLEXER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0" name="Picture 6" descr="https://qphs.fs.quoracdn.net/main-qimg-bc9e017b616e94448595e94941f91df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15" y="1382032"/>
            <a:ext cx="4390300" cy="435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gic Design - Multiplexer, Encoder and Decoder Circuits — Steem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231" y="2126615"/>
            <a:ext cx="5665207" cy="269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14595" y="6009680"/>
            <a:ext cx="416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CIRCUIT DIAGRAM AND LOGIC EQUATION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015316" y="5084267"/>
            <a:ext cx="1441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TRUTH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519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74657" y="6105711"/>
            <a:ext cx="254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Code for Dataflow Model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532916" y="6105711"/>
            <a:ext cx="302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Schematic for Dataflow Model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977" y="1420593"/>
            <a:ext cx="5797051" cy="43157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47" y="1239449"/>
            <a:ext cx="4939081" cy="467807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47988" y="0"/>
            <a:ext cx="579966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4x1 MUX </a:t>
            </a:r>
            <a:r>
              <a:rPr lang="en-US" sz="48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DATAFLOW</a:t>
            </a:r>
            <a:endParaRPr lang="en-US" sz="4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718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5840" y="5597043"/>
            <a:ext cx="1990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Code for </a:t>
            </a:r>
            <a:r>
              <a:rPr lang="en-IN" dirty="0" err="1" smtClean="0"/>
              <a:t>Testbench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631576" y="5412377"/>
            <a:ext cx="4115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Waveform for Dataflow Model:</a:t>
            </a:r>
          </a:p>
          <a:p>
            <a:r>
              <a:rPr lang="en-IN" sz="1600" dirty="0" smtClean="0"/>
              <a:t>The input value of 1,0 for S1,S0 indicates that</a:t>
            </a:r>
          </a:p>
          <a:p>
            <a:r>
              <a:rPr lang="en-IN" sz="1600" dirty="0"/>
              <a:t>t</a:t>
            </a:r>
            <a:r>
              <a:rPr lang="en-IN" sz="1600" dirty="0" smtClean="0"/>
              <a:t>he output value should be equal to the third</a:t>
            </a:r>
          </a:p>
          <a:p>
            <a:r>
              <a:rPr lang="en-IN" sz="1600" dirty="0"/>
              <a:t>d</a:t>
            </a:r>
            <a:r>
              <a:rPr lang="en-IN" sz="1600" dirty="0" smtClean="0"/>
              <a:t>ata input, i.e., C which is exactly the case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938" y="1859909"/>
            <a:ext cx="6750911" cy="33474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12" y="1654935"/>
            <a:ext cx="4568343" cy="37574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47988" y="0"/>
            <a:ext cx="579966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4x1 MUX </a:t>
            </a:r>
            <a:r>
              <a:rPr lang="en-US" sz="48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DATAFLOW</a:t>
            </a:r>
            <a:endParaRPr lang="en-US" sz="4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586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36571" y="5846873"/>
            <a:ext cx="26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Code for Structural Model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196844" y="6152042"/>
            <a:ext cx="310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Schematic for Structural Model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396" y="1237901"/>
            <a:ext cx="3746515" cy="46831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64" y="1256786"/>
            <a:ext cx="4493243" cy="446474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687149" y="0"/>
            <a:ext cx="632134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4x1 MUX </a:t>
            </a:r>
            <a:r>
              <a:rPr lang="en-US" sz="48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STRUCTURAL</a:t>
            </a:r>
            <a:endParaRPr lang="en-US" sz="4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324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5840" y="5597043"/>
            <a:ext cx="1990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Code for </a:t>
            </a:r>
            <a:r>
              <a:rPr lang="en-IN" dirty="0" err="1" smtClean="0"/>
              <a:t>Testbench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631576" y="5412377"/>
            <a:ext cx="4115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Waveform for Structural Model:</a:t>
            </a:r>
          </a:p>
          <a:p>
            <a:r>
              <a:rPr lang="en-IN" sz="1600" dirty="0" smtClean="0"/>
              <a:t>The input value of 1,0 for S1,S0 indicates that</a:t>
            </a:r>
          </a:p>
          <a:p>
            <a:r>
              <a:rPr lang="en-IN" sz="1600" dirty="0"/>
              <a:t>t</a:t>
            </a:r>
            <a:r>
              <a:rPr lang="en-IN" sz="1600" dirty="0" smtClean="0"/>
              <a:t>he output value should be equal to the third</a:t>
            </a:r>
          </a:p>
          <a:p>
            <a:r>
              <a:rPr lang="en-IN" sz="1600" dirty="0"/>
              <a:t>d</a:t>
            </a:r>
            <a:r>
              <a:rPr lang="en-IN" sz="1600" dirty="0" smtClean="0"/>
              <a:t>ata input, i.e., C which is exactly the case here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12" y="1654935"/>
            <a:ext cx="4568343" cy="375744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069" y="1820398"/>
            <a:ext cx="6960628" cy="34265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687149" y="0"/>
            <a:ext cx="632134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4x1 MUX </a:t>
            </a:r>
            <a:r>
              <a:rPr lang="en-US" sz="48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STRUCTURAL</a:t>
            </a:r>
            <a:endParaRPr lang="en-US" sz="4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646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92874" y="195943"/>
            <a:ext cx="524053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DISCUSSIONS</a:t>
            </a:r>
            <a:endParaRPr lang="en-US" sz="4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77932" y="1770786"/>
            <a:ext cx="75787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For Full </a:t>
            </a:r>
            <a:r>
              <a:rPr lang="en-IN" dirty="0" err="1" smtClean="0"/>
              <a:t>Subtractor</a:t>
            </a:r>
            <a:r>
              <a:rPr lang="en-IN" dirty="0" smtClean="0"/>
              <a:t> circuit, all the three types of modelling gave the same RTL schematic diagrams because they were mostly based on algorithms and data flow rather than gate level logics.</a:t>
            </a:r>
          </a:p>
          <a:p>
            <a:pPr marL="342900" indent="-342900">
              <a:buAutoNum type="arabicPeriod"/>
            </a:pPr>
            <a:r>
              <a:rPr lang="en-IN" dirty="0" smtClean="0"/>
              <a:t>For 4x1 MUX, I could see the difference in RTL Schematics for Dataflow and Structural(Gate Level) Models.</a:t>
            </a:r>
          </a:p>
          <a:p>
            <a:pPr marL="342900" indent="-342900">
              <a:buAutoNum type="arabicPeriod"/>
            </a:pPr>
            <a:r>
              <a:rPr lang="en-IN" dirty="0" smtClean="0"/>
              <a:t>I was unable to search for a method to implement a single test bench for all type of models but the resulting waveforms were same and matching with the truth tables confirming the correctness of the designing and simulations.</a:t>
            </a:r>
          </a:p>
          <a:p>
            <a:pPr marL="342900" indent="-342900">
              <a:buAutoNum type="arabicPeriod"/>
            </a:pPr>
            <a:r>
              <a:rPr lang="en-IN" dirty="0" smtClean="0"/>
              <a:t>By the help of this assignment I learnt about Verilog coding and HDL abstraction levels. I covered behavioural, dataflow and structural modelling since it was in the scope of this assignment and read about the switch level of modelling too.</a:t>
            </a:r>
          </a:p>
          <a:p>
            <a:pPr marL="342900" indent="-342900">
              <a:buAutoNum type="arabicPeriod"/>
            </a:pPr>
            <a:r>
              <a:rPr lang="en-IN" dirty="0" err="1" smtClean="0"/>
              <a:t>Overally</a:t>
            </a:r>
            <a:r>
              <a:rPr lang="en-IN" dirty="0" smtClean="0"/>
              <a:t>, I was able to get familiar with Verilog code, Test benches and the Xilinx environment with the help of this assignment.</a:t>
            </a:r>
          </a:p>
        </p:txBody>
      </p:sp>
    </p:spTree>
    <p:extLst>
      <p:ext uri="{BB962C8B-B14F-4D97-AF65-F5344CB8AC3E}">
        <p14:creationId xmlns:p14="http://schemas.microsoft.com/office/powerpoint/2010/main" val="4802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74485" y="0"/>
            <a:ext cx="5546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FULL SUBTRACTOR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02" y="1246495"/>
            <a:ext cx="5966732" cy="34607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349" y="923330"/>
            <a:ext cx="3438525" cy="2247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85" y="3732984"/>
            <a:ext cx="2490670" cy="29682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41863" y="4914261"/>
            <a:ext cx="1915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CIRCUIT DIAGRAM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100458" y="6331914"/>
            <a:ext cx="1908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LOGIC EQUATIONS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9636034" y="3268605"/>
            <a:ext cx="1441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TRUTH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610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42" y="1188448"/>
            <a:ext cx="5534025" cy="4324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267" y="1102723"/>
            <a:ext cx="5143500" cy="449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2857" y="5721531"/>
            <a:ext cx="254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Code for Dataflow Model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572103" y="5736379"/>
            <a:ext cx="302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Schematic for Dataflow Model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805679" y="0"/>
            <a:ext cx="808426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FULL SUBTRACTOR - DATAFLOW</a:t>
            </a:r>
            <a:endParaRPr lang="en-US" sz="4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20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42" y="1492294"/>
            <a:ext cx="4095774" cy="37627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679" y="1658982"/>
            <a:ext cx="6957504" cy="3429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54034" y="5447211"/>
            <a:ext cx="1990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Code for </a:t>
            </a:r>
            <a:r>
              <a:rPr lang="en-IN" dirty="0" err="1" smtClean="0"/>
              <a:t>Testbench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023463" y="5307329"/>
            <a:ext cx="41856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Waveform for Dataflow Model:</a:t>
            </a:r>
          </a:p>
          <a:p>
            <a:r>
              <a:rPr lang="en-IN" sz="1600" dirty="0" smtClean="0"/>
              <a:t>The input value of 0,0,1 for </a:t>
            </a:r>
            <a:r>
              <a:rPr lang="en-IN" sz="1600" dirty="0" err="1" smtClean="0"/>
              <a:t>A,B,Bin</a:t>
            </a:r>
            <a:r>
              <a:rPr lang="en-IN" sz="1600" dirty="0" smtClean="0"/>
              <a:t> gives output</a:t>
            </a:r>
          </a:p>
          <a:p>
            <a:r>
              <a:rPr lang="en-IN" sz="1600" dirty="0"/>
              <a:t>v</a:t>
            </a:r>
            <a:r>
              <a:rPr lang="en-IN" sz="1600" dirty="0" smtClean="0"/>
              <a:t>alue of 1,1 for D and Bout resp. which confirms</a:t>
            </a:r>
          </a:p>
          <a:p>
            <a:r>
              <a:rPr lang="en-IN" sz="1600" dirty="0"/>
              <a:t>w</a:t>
            </a:r>
            <a:r>
              <a:rPr lang="en-IN" sz="1600" dirty="0" smtClean="0"/>
              <a:t>ith the </a:t>
            </a:r>
            <a:r>
              <a:rPr lang="en-IN" sz="1600" dirty="0" err="1" smtClean="0"/>
              <a:t>TruthTable</a:t>
            </a:r>
            <a:r>
              <a:rPr lang="en-IN" sz="1600" dirty="0" smtClean="0"/>
              <a:t>.</a:t>
            </a:r>
            <a:endParaRPr lang="en-IN" sz="1600" dirty="0"/>
          </a:p>
        </p:txBody>
      </p:sp>
      <p:sp>
        <p:nvSpPr>
          <p:cNvPr id="6" name="Rectangle 5"/>
          <p:cNvSpPr/>
          <p:nvPr/>
        </p:nvSpPr>
        <p:spPr>
          <a:xfrm>
            <a:off x="1805679" y="0"/>
            <a:ext cx="808426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FULL SUBTRACTOR - DATAFLOW</a:t>
            </a:r>
            <a:endParaRPr lang="en-US" sz="4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938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32857" y="5721531"/>
            <a:ext cx="281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Code for Behavioural Model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572103" y="5736379"/>
            <a:ext cx="329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Schematic for Behavioural Model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015" y="1188448"/>
            <a:ext cx="5143500" cy="4514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76" y="1283698"/>
            <a:ext cx="4962525" cy="43243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83675" y="0"/>
            <a:ext cx="89282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FULL SUBTRACTOR - BEHAVIOURAL</a:t>
            </a:r>
            <a:endParaRPr lang="en-US" sz="4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308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4034" y="5447211"/>
            <a:ext cx="1990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Code for </a:t>
            </a:r>
            <a:r>
              <a:rPr lang="en-IN" dirty="0" err="1" smtClean="0"/>
              <a:t>Testbench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023463" y="5307329"/>
            <a:ext cx="41856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Waveform for Behavioural Model:</a:t>
            </a:r>
          </a:p>
          <a:p>
            <a:r>
              <a:rPr lang="en-IN" sz="1600" dirty="0" smtClean="0"/>
              <a:t>The input value of 0,1,0 for </a:t>
            </a:r>
            <a:r>
              <a:rPr lang="en-IN" sz="1600" dirty="0" err="1" smtClean="0"/>
              <a:t>A,B,Bin</a:t>
            </a:r>
            <a:r>
              <a:rPr lang="en-IN" sz="1600" dirty="0" smtClean="0"/>
              <a:t> gives output</a:t>
            </a:r>
          </a:p>
          <a:p>
            <a:r>
              <a:rPr lang="en-IN" sz="1600" dirty="0"/>
              <a:t>v</a:t>
            </a:r>
            <a:r>
              <a:rPr lang="en-IN" sz="1600" dirty="0" smtClean="0"/>
              <a:t>alue of 1,1 for D and Bout resp. which confirms</a:t>
            </a:r>
          </a:p>
          <a:p>
            <a:r>
              <a:rPr lang="en-IN" sz="1600" dirty="0"/>
              <a:t>w</a:t>
            </a:r>
            <a:r>
              <a:rPr lang="en-IN" sz="1600" dirty="0" smtClean="0"/>
              <a:t>ith the </a:t>
            </a:r>
            <a:r>
              <a:rPr lang="en-IN" sz="1600" dirty="0" err="1" smtClean="0"/>
              <a:t>TruthTable</a:t>
            </a:r>
            <a:r>
              <a:rPr lang="en-IN" sz="1600" dirty="0" smtClean="0"/>
              <a:t>.</a:t>
            </a:r>
            <a:endParaRPr lang="en-IN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913" y="1697705"/>
            <a:ext cx="6953521" cy="34272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19" y="1515291"/>
            <a:ext cx="4213376" cy="37920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83675" y="0"/>
            <a:ext cx="89282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FULL SUBTRACTOR - BEHAVIOURAL</a:t>
            </a:r>
            <a:endParaRPr lang="en-US" sz="4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375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32857" y="5721531"/>
            <a:ext cx="2283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Code for Mixed Model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572103" y="5736379"/>
            <a:ext cx="2762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Schematic for Mixed Model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887" y="1102723"/>
            <a:ext cx="5095875" cy="449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85" y="1140823"/>
            <a:ext cx="5292498" cy="44577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2624" y="0"/>
            <a:ext cx="1033039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FULL SUBTRACTOR – MIXED MODELLING</a:t>
            </a:r>
            <a:endParaRPr lang="en-US" sz="4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51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9348" y="5597043"/>
            <a:ext cx="1990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Code for </a:t>
            </a:r>
            <a:r>
              <a:rPr lang="en-IN" dirty="0" err="1" smtClean="0"/>
              <a:t>Testbench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631578" y="5412377"/>
            <a:ext cx="41856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Waveform for Mixed Model:</a:t>
            </a:r>
          </a:p>
          <a:p>
            <a:r>
              <a:rPr lang="en-IN" sz="1600" dirty="0" smtClean="0"/>
              <a:t>The input value of 1,0,1 for </a:t>
            </a:r>
            <a:r>
              <a:rPr lang="en-IN" sz="1600" dirty="0" err="1" smtClean="0"/>
              <a:t>A,B,Bin</a:t>
            </a:r>
            <a:r>
              <a:rPr lang="en-IN" sz="1600" dirty="0" smtClean="0"/>
              <a:t> gives output</a:t>
            </a:r>
          </a:p>
          <a:p>
            <a:r>
              <a:rPr lang="en-IN" sz="1600" dirty="0"/>
              <a:t>v</a:t>
            </a:r>
            <a:r>
              <a:rPr lang="en-IN" sz="1600" dirty="0" smtClean="0"/>
              <a:t>alue of 0,0 for D and Bout resp. which confirms</a:t>
            </a:r>
          </a:p>
          <a:p>
            <a:r>
              <a:rPr lang="en-IN" sz="1600" dirty="0"/>
              <a:t>w</a:t>
            </a:r>
            <a:r>
              <a:rPr lang="en-IN" sz="1600" dirty="0" smtClean="0"/>
              <a:t>ith the </a:t>
            </a:r>
            <a:r>
              <a:rPr lang="en-IN" sz="1600" dirty="0" err="1" smtClean="0"/>
              <a:t>TruthTable</a:t>
            </a:r>
            <a:r>
              <a:rPr lang="en-IN" sz="1600" dirty="0" smtClean="0"/>
              <a:t>.</a:t>
            </a:r>
            <a:endParaRPr lang="en-IN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32" y="1725976"/>
            <a:ext cx="6933020" cy="34253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97" y="1373475"/>
            <a:ext cx="4235474" cy="39474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2624" y="0"/>
            <a:ext cx="1033039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FULL SUBTRACTOR – MIXED MODELLING</a:t>
            </a:r>
            <a:endParaRPr lang="en-US" sz="4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410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02" y="1599111"/>
            <a:ext cx="5695950" cy="3581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2624" y="0"/>
            <a:ext cx="1033039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FULL SUBTRACTOR – MIXED MODELLING</a:t>
            </a:r>
            <a:endParaRPr lang="en-US" sz="4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20594" y="2560320"/>
            <a:ext cx="33441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The mixed style of modelling was </a:t>
            </a:r>
          </a:p>
          <a:p>
            <a:r>
              <a:rPr lang="en-IN" dirty="0"/>
              <a:t>b</a:t>
            </a:r>
            <a:r>
              <a:rPr lang="en-IN" dirty="0" smtClean="0"/>
              <a:t>ased upon this particular style</a:t>
            </a:r>
          </a:p>
          <a:p>
            <a:r>
              <a:rPr lang="en-IN" dirty="0"/>
              <a:t>d</a:t>
            </a:r>
            <a:r>
              <a:rPr lang="en-IN" dirty="0" smtClean="0"/>
              <a:t>iscussed in class for a Full Adder.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909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482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Amlan</dc:creator>
  <cp:lastModifiedBy>Amlan</cp:lastModifiedBy>
  <cp:revision>20</cp:revision>
  <dcterms:created xsi:type="dcterms:W3CDTF">2020-09-08T19:38:19Z</dcterms:created>
  <dcterms:modified xsi:type="dcterms:W3CDTF">2020-09-08T20:46:43Z</dcterms:modified>
</cp:coreProperties>
</file>