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76" r:id="rId9"/>
    <p:sldId id="278" r:id="rId10"/>
    <p:sldId id="279" r:id="rId11"/>
    <p:sldId id="280" r:id="rId12"/>
    <p:sldId id="277" r:id="rId13"/>
    <p:sldId id="281" r:id="rId14"/>
    <p:sldId id="282" r:id="rId15"/>
    <p:sldId id="290" r:id="rId16"/>
    <p:sldId id="291" r:id="rId17"/>
    <p:sldId id="292" r:id="rId18"/>
    <p:sldId id="273" r:id="rId19"/>
    <p:sldId id="274" r:id="rId20"/>
    <p:sldId id="264" r:id="rId21"/>
    <p:sldId id="283" r:id="rId22"/>
    <p:sldId id="284" r:id="rId23"/>
    <p:sldId id="285" r:id="rId24"/>
    <p:sldId id="266" r:id="rId25"/>
    <p:sldId id="293" r:id="rId26"/>
    <p:sldId id="289" r:id="rId27"/>
    <p:sldId id="269" r:id="rId28"/>
    <p:sldId id="271" r:id="rId29"/>
    <p:sldId id="27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100" d="100"/>
          <a:sy n="100" d="100"/>
        </p:scale>
        <p:origin x="-573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303B-56CE-4A60-AF5F-A968F5058A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477-E433-43FB-959B-3D7F7E0C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303B-56CE-4A60-AF5F-A968F5058A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477-E433-43FB-959B-3D7F7E0C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1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303B-56CE-4A60-AF5F-A968F5058A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477-E433-43FB-959B-3D7F7E0C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4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303B-56CE-4A60-AF5F-A968F5058A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477-E433-43FB-959B-3D7F7E0C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04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303B-56CE-4A60-AF5F-A968F5058A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477-E433-43FB-959B-3D7F7E0C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52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303B-56CE-4A60-AF5F-A968F5058A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477-E433-43FB-959B-3D7F7E0C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82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303B-56CE-4A60-AF5F-A968F5058A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477-E433-43FB-959B-3D7F7E0C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2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303B-56CE-4A60-AF5F-A968F5058A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477-E433-43FB-959B-3D7F7E0C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3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303B-56CE-4A60-AF5F-A968F5058A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477-E433-43FB-959B-3D7F7E0C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303B-56CE-4A60-AF5F-A968F5058A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27EF477-E433-43FB-959B-3D7F7E0C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2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303B-56CE-4A60-AF5F-A968F5058A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477-E433-43FB-959B-3D7F7E0C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0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303B-56CE-4A60-AF5F-A968F5058A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477-E433-43FB-959B-3D7F7E0C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303B-56CE-4A60-AF5F-A968F5058A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477-E433-43FB-959B-3D7F7E0C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303B-56CE-4A60-AF5F-A968F5058A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477-E433-43FB-959B-3D7F7E0C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8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303B-56CE-4A60-AF5F-A968F5058A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477-E433-43FB-959B-3D7F7E0C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303B-56CE-4A60-AF5F-A968F5058A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477-E433-43FB-959B-3D7F7E0C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303B-56CE-4A60-AF5F-A968F5058A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477-E433-43FB-959B-3D7F7E0C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13303B-56CE-4A60-AF5F-A968F5058A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7EF477-E433-43FB-959B-3D7F7E0C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9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chrome-extension://efaidnbmnnnibpcajpcglclefindmkaj/http:/alpheratz.net/Maple/GaussianDistribution/GaussianDistribution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5CD9-A5CA-4014-A600-E15FE80F7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Box-Muller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1A0DF-0585-4FFB-BD35-66A351406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Abby Lavoie</a:t>
            </a:r>
          </a:p>
          <a:p>
            <a:r>
              <a:rPr lang="en-US" dirty="0"/>
              <a:t>Dec. 6, 2022</a:t>
            </a:r>
          </a:p>
        </p:txBody>
      </p:sp>
    </p:spTree>
    <p:extLst>
      <p:ext uri="{BB962C8B-B14F-4D97-AF65-F5344CB8AC3E}">
        <p14:creationId xmlns:p14="http://schemas.microsoft.com/office/powerpoint/2010/main" val="360964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F226D5-9892-4E50-AD34-2A06EA4DCA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ITM: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𝐸𝑥𝑝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F226D5-9892-4E50-AD34-2A06EA4DC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E0CE1-97AF-439B-958F-2F764C8F36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𝐸𝑥𝑝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 let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E0CE1-97AF-439B-958F-2F764C8F3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8" b="-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16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D372-C869-4B95-8069-A1973F37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	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D35F5-F609-4313-BFE9-4A1925859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But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independent?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D35F5-F609-4313-BFE9-4A1925859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0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A4FA-5861-4B3D-9872-3631431D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72AC6-C9DA-40A3-90D3-3108811C35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617265"/>
                <a:ext cx="10018713" cy="317393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Know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1</a:t>
                </a:r>
              </a:p>
              <a:p>
                <a:r>
                  <a:rPr lang="en-US" dirty="0"/>
                  <a:t>Change Variables: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)|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72AC6-C9DA-40A3-90D3-3108811C3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617265"/>
                <a:ext cx="10018713" cy="3173935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32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51CE-689D-4263-9243-A3EE7AB9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Jacobian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EA5E9E5-9D53-4ED1-B67E-5A5CA4575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Used for change of variables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EA5E9E5-9D53-4ED1-B67E-5A5CA4575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 t="-10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5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5DCD-5B89-42C7-BBD4-81EA5D35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Independence, </a:t>
            </a:r>
            <a:r>
              <a:rPr lang="en-US" dirty="0" err="1"/>
              <a:t>ctd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88BF8D-6F5A-44E0-9DDC-4999FECD6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independent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)|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)|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What about R and θ?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88BF8D-6F5A-44E0-9DDC-4999FECD6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 t="-1365" b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04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6C37-3D2A-42DF-88FE-7C8BE768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Independence, </a:t>
            </a:r>
            <a:r>
              <a:rPr lang="en-US" dirty="0" err="1"/>
              <a:t>ctd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6AE27C-4FB6-4C1A-A4E1-080DCB892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Start: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en-US" dirty="0"/>
                      <m:t>)|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∗|−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6AE27C-4FB6-4C1A-A4E1-080DCB892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7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4DF2CC-117F-486C-B513-5E8A4288C2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US" dirty="0"/>
                  <a:t> Exponential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4DF2CC-117F-486C-B513-5E8A4288C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5730D-8B1D-4A9D-B138-62B8F01A4D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𝐸𝑥𝑝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ra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5730D-8B1D-4A9D-B138-62B8F01A4D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4" t="-6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031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FF95-681C-4EE5-B33B-520A32EA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37460-2C91-4296-B8E7-804B913D92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1.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2. Calculate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Can you see any advantages to the Box-Muller method?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37460-2C91-4296-B8E7-804B913D9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85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52B7DE-CF0F-43FF-AACD-D6A2751B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CB79C-CBA9-4437-B24D-796080CF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Simple, short code (easy to debug)</a:t>
            </a:r>
          </a:p>
          <a:p>
            <a:r>
              <a:rPr lang="en-US" dirty="0"/>
              <a:t>Based on uniform sampling</a:t>
            </a:r>
          </a:p>
          <a:p>
            <a:r>
              <a:rPr lang="en-US" dirty="0"/>
              <a:t>Popular</a:t>
            </a:r>
          </a:p>
          <a:p>
            <a:r>
              <a:rPr lang="en-US" dirty="0"/>
              <a:t>Used in Python as random normal number generator (not R)</a:t>
            </a:r>
          </a:p>
          <a:p>
            <a:r>
              <a:rPr lang="en-US" dirty="0"/>
              <a:t>Generates normally distributed samples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15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52B7DE-CF0F-43FF-AACD-D6A2751B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Disadvantages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CB79C-CBA9-4437-B24D-796080CF4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666999"/>
                <a:ext cx="10018713" cy="31242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Max: 2 </a:t>
                </a:r>
              </a:p>
              <a:p>
                <a:r>
                  <a:rPr lang="en-US" dirty="0"/>
                  <a:t>Not the fastest method</a:t>
                </a:r>
              </a:p>
              <a:p>
                <a:pPr lvl="1"/>
                <a:r>
                  <a:rPr lang="en-US" dirty="0"/>
                  <a:t>Cost due to cos, sin, log, square root</a:t>
                </a:r>
              </a:p>
              <a:p>
                <a:r>
                  <a:rPr lang="en-US" dirty="0"/>
                  <a:t>Awkward in variance reduction methods</a:t>
                </a:r>
              </a:p>
              <a:p>
                <a:r>
                  <a:rPr lang="en-US" dirty="0"/>
                  <a:t>Not stable near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CB79C-CBA9-4437-B24D-796080CF4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666999"/>
                <a:ext cx="10018713" cy="3124201"/>
              </a:xfrm>
              <a:blipFill>
                <a:blip r:embed="rId2"/>
                <a:stretch>
                  <a:fillRect l="-1521" t="-3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24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70A24-CE07-48D8-9337-2730A46A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078DD-2CF8-4BE9-AE3E-6AF5380D1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r>
              <a:rPr lang="en-US" sz="1800" dirty="0"/>
              <a:t>Motivation </a:t>
            </a:r>
          </a:p>
          <a:p>
            <a:r>
              <a:rPr lang="en-US" sz="1800" dirty="0"/>
              <a:t>Introduction</a:t>
            </a:r>
          </a:p>
          <a:p>
            <a:r>
              <a:rPr lang="en-US" sz="1800" dirty="0"/>
              <a:t>Review</a:t>
            </a:r>
          </a:p>
          <a:p>
            <a:r>
              <a:rPr lang="en-US" sz="1800" dirty="0"/>
              <a:t>Explanation </a:t>
            </a:r>
            <a:endParaRPr lang="en-US" sz="1400" dirty="0"/>
          </a:p>
          <a:p>
            <a:r>
              <a:rPr lang="en-US" sz="18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654851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52B7DE-CF0F-43FF-AACD-D6A2751B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Simulation Possibilities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CB79C-CBA9-4437-B24D-796080CF4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666999"/>
                <a:ext cx="10018713" cy="31242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Generate </a:t>
                </a:r>
                <a:r>
                  <a:rPr lang="en-US" dirty="0" err="1"/>
                  <a:t>iid</a:t>
                </a:r>
                <a:r>
                  <a:rPr lang="en-US" dirty="0"/>
                  <a:t> samples: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CB79C-CBA9-4437-B24D-796080CF4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666999"/>
                <a:ext cx="10018713" cy="3124201"/>
              </a:xfrm>
              <a:blipFill>
                <a:blip r:embed="rId2"/>
                <a:stretch>
                  <a:fillRect l="-1521" t="-5848" b="-5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359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477E-DCBE-450A-89D9-93FFAE06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D1BB5-A9F3-4F96-BB77-080D2A659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U1 ~ U(o,1) and U2 ~ U(0,1)</a:t>
                </a:r>
              </a:p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D1BB5-A9F3-4F96-BB77-080D2A659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442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B1C9-7E42-410E-861A-FFA9DB3B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1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76CF6D-A203-4AD2-8F0E-7C22EACC5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you want to generate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76CF6D-A203-4AD2-8F0E-7C22EACC5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 t="-12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382E639-7268-485B-8897-F49D659E2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200" y="3226587"/>
            <a:ext cx="4532696" cy="2693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BB5012-582C-484C-9FC0-A2C6847A5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4" y="3226587"/>
            <a:ext cx="3300413" cy="291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6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5BAD-11E7-4649-9649-8D2A71E9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544E9E-109D-41B4-91CA-E405663B6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you want to generate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544E9E-109D-41B4-91CA-E405663B6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 t="-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0394F1D-7D14-4560-9BE7-5B66606BC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823" y="3428999"/>
            <a:ext cx="3557289" cy="2916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17FD05-46BB-4B9B-98F2-F83432C7E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39" y="3529005"/>
            <a:ext cx="4025308" cy="26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71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95C8-E7CF-436C-AEC8-14437796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3a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DA79-05CD-417A-847B-D964B25B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Review HW #4 question 2a: Generate 200 points on a 2-D sphere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E5334-1919-40B2-AA8D-BA26B0A9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26" y="3486144"/>
            <a:ext cx="4124337" cy="2533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11162B-5EF6-46AE-B0C0-D1855A91A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3333750"/>
            <a:ext cx="3652838" cy="31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83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D333-8FA6-493A-8CE3-2FA2206E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0715-437D-43BE-B6B4-B23405A18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200 points on a 2-D sphere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19E39-5B8A-402B-972E-791D5229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16" y="2988460"/>
            <a:ext cx="3671430" cy="3183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DD11DD-E12C-4A48-A74A-72542DEA6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148" y="2878923"/>
            <a:ext cx="4045702" cy="33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16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1A8D-7CA5-40A6-907A-3F76EB01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A49449-FBDF-4D0C-960B-E0424010D7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500 samples from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=100,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=15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A49449-FBDF-4D0C-960B-E0424010D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 t="-20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8FF5F38-F3A9-405C-A989-0BA515431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28" y="2924168"/>
            <a:ext cx="4146915" cy="2867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FC3BA8-FA48-4CD9-A4F5-6A1A5F1F2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447" y="2924168"/>
            <a:ext cx="3228228" cy="316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7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95C8-E7CF-436C-AEC8-14437796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5a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6B0241-01A8-4C4F-99ED-0A7A08A3E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n=500 points from Chi-Square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5C36D-A35B-442E-B26E-67CFD448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86" y="2912260"/>
            <a:ext cx="3976186" cy="3259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58A589-612C-4448-9993-C9C09A9C9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13" y="2912261"/>
            <a:ext cx="3776662" cy="33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98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BBCA-B93B-4A7D-A75C-6C8057A5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5b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200D9-B3AA-44AB-8E4E-44FB65D79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320678" y="6465103"/>
                <a:ext cx="10018713" cy="3124201"/>
              </a:xfrm>
            </p:spPr>
            <p:txBody>
              <a:bodyPr/>
              <a:lstStyle/>
              <a:p>
                <a:r>
                  <a:rPr lang="en-US" dirty="0"/>
                  <a:t>Generate n=500 points from Exp(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200D9-B3AA-44AB-8E4E-44FB65D79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20678" y="6465103"/>
                <a:ext cx="10018713" cy="3124201"/>
              </a:xfrm>
              <a:blipFill>
                <a:blip r:embed="rId2"/>
                <a:stretch>
                  <a:fillRect l="-1521" t="-2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DE6AB4F-C4BE-40B7-A5A8-82FE369DB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95" y="2895599"/>
            <a:ext cx="4322805" cy="3112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67CC66-C3F1-44B6-A4C7-861278125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668" y="2795587"/>
            <a:ext cx="3371115" cy="33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07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E2F2-7E8D-4250-B774-8281134F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A43D1-8CFB-4597-871A-88BA105FD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Murison</a:t>
            </a:r>
            <a:r>
              <a:rPr lang="en-US" dirty="0"/>
              <a:t>, M.A. (2000). “A method for Directly Generating a Gaussian Distribution with </a:t>
            </a:r>
            <a:r>
              <a:rPr lang="en-US" dirty="0" err="1"/>
              <a:t>Nonunit</a:t>
            </a:r>
            <a:r>
              <a:rPr lang="en-US" dirty="0"/>
              <a:t> Variance and Nonzero Mean from Uniform Random Deviates”. Found on 12/1/22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r>
              <a:rPr lang="en-US" dirty="0"/>
              <a:t>Owen, Art. (2019). </a:t>
            </a:r>
            <a:r>
              <a:rPr lang="en-US" u="sng" dirty="0"/>
              <a:t>Monte Carlo theory, methods and examples: Non-uniform Random Numbers</a:t>
            </a:r>
            <a:r>
              <a:rPr lang="en-US" dirty="0"/>
              <a:t>, pages 15-16, 35-36. </a:t>
            </a:r>
            <a:r>
              <a:rPr lang="en-US" u="sng" dirty="0"/>
              <a:t> </a:t>
            </a:r>
          </a:p>
          <a:p>
            <a:r>
              <a:rPr lang="en-US" dirty="0"/>
              <a:t>Thistleton et al. (2007). “Generalized Box-Muller Method for Generating q-Gaussian Random Deviates”, IEEE Information Theory 53(12). </a:t>
            </a:r>
          </a:p>
        </p:txBody>
      </p:sp>
    </p:spTree>
    <p:extLst>
      <p:ext uri="{BB962C8B-B14F-4D97-AF65-F5344CB8AC3E}">
        <p14:creationId xmlns:p14="http://schemas.microsoft.com/office/powerpoint/2010/main" val="215605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838-C94F-48ED-B82D-485255A1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8935-454F-4AAE-B574-9D2D71166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normally distributed random variable(s)</a:t>
            </a:r>
          </a:p>
          <a:p>
            <a:r>
              <a:rPr lang="en-US" dirty="0"/>
              <a:t>What method(s) have we learned/used that can generate RVs from a normal distribution? </a:t>
            </a:r>
          </a:p>
          <a:p>
            <a:r>
              <a:rPr lang="en-US" dirty="0"/>
              <a:t>Are there any that can produce more than 1 normally distributed RV at a time?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6616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52B7DE-CF0F-43FF-AACD-D6A2751B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CB79C-CBA9-4437-B24D-796080CF4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666999"/>
                <a:ext cx="10018713" cy="31242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Box-Muller Method </a:t>
                </a:r>
              </a:p>
              <a:p>
                <a:pPr lvl="1"/>
                <a:r>
                  <a:rPr lang="en-US" dirty="0"/>
                  <a:t>Credit for this method – George Box and Mervin Muller	</a:t>
                </a:r>
              </a:p>
              <a:p>
                <a:r>
                  <a:rPr lang="en-US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CB79C-CBA9-4437-B24D-796080CF4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666999"/>
                <a:ext cx="10018713" cy="3124201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02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70D8-74EA-4C36-B3E8-094860FB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Polar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A663-4ED6-4B26-931E-B4F438FE6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remember about converting from Cartesian coordinates to polar coordinates?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8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9CA0-2257-4960-BFF4-35056BD0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Polar Coordinate System </a:t>
            </a:r>
            <a:r>
              <a:rPr lang="en-US" dirty="0" err="1"/>
              <a:t>ctd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1D1B5-1EE6-44A9-AE70-2617D49473B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=45°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, 45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1D1B5-1EE6-44A9-AE70-2617D4947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43" t="-8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1E59EDD-CFD0-42B7-8887-F9353AC897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07380" y="2406020"/>
            <a:ext cx="4481244" cy="4027164"/>
          </a:xfrm>
        </p:spPr>
      </p:pic>
    </p:spTree>
    <p:extLst>
      <p:ext uri="{BB962C8B-B14F-4D97-AF65-F5344CB8AC3E}">
        <p14:creationId xmlns:p14="http://schemas.microsoft.com/office/powerpoint/2010/main" val="120278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0856-124E-4FAA-9A04-5F5EA5AB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Box-Muller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B9AE9-D200-429A-BBE7-AC0210375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Algorithm:</a:t>
                </a:r>
              </a:p>
              <a:p>
                <a:pPr lvl="1"/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B9AE9-D200-429A-BBE7-AC0210375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90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F1EC-760F-4026-BCFC-BBA04D47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Intuitive Approach: Cartesian to Polar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C1807-463B-4600-AC4E-5FFD06230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Polar form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Radius, 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Need to understand  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Inverse Transformation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𝐸𝑥𝑝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C1807-463B-4600-AC4E-5FFD06230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2" b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68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8BB8-8C67-49BC-BC22-E2032A50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Connection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236892-824C-4FBC-AE68-4FBFF84E4C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𝐸𝑥𝑝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Now let’s prove </a:t>
                </a:r>
                <a:r>
                  <a:rPr lang="en-US" dirty="0"/>
                  <a:t>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236892-824C-4FBC-AE68-4FBFF84E4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279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1110</TotalTime>
  <Words>1002</Words>
  <Application>Microsoft Office PowerPoint</Application>
  <PresentationFormat>Widescreen</PresentationFormat>
  <Paragraphs>166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Cambria Math</vt:lpstr>
      <vt:lpstr>Corbel</vt:lpstr>
      <vt:lpstr>Parallax</vt:lpstr>
      <vt:lpstr>Box-Muller Method</vt:lpstr>
      <vt:lpstr>Agenda</vt:lpstr>
      <vt:lpstr>Motivation</vt:lpstr>
      <vt:lpstr>Introduction</vt:lpstr>
      <vt:lpstr>Review: Polar Coordinate System</vt:lpstr>
      <vt:lpstr>Review: Polar Coordinate System ctd.</vt:lpstr>
      <vt:lpstr>Box-Muller Method</vt:lpstr>
      <vt:lpstr>Intuitive Approach: Cartesian to Polar</vt:lpstr>
      <vt:lpstr>Exponential Connection</vt:lpstr>
      <vt:lpstr>ITM: Exp(λ=1/2)</vt:lpstr>
      <vt:lpstr>Summary   </vt:lpstr>
      <vt:lpstr>Proof of Independence</vt:lpstr>
      <vt:lpstr>The Jacobian</vt:lpstr>
      <vt:lpstr>Proof of Independence, ctd.</vt:lpstr>
      <vt:lpstr>Proof of Independence, ctd.</vt:lpstr>
      <vt:lpstr>Proof: R^2  ~ Exponential</vt:lpstr>
      <vt:lpstr>Summary</vt:lpstr>
      <vt:lpstr>Advantages</vt:lpstr>
      <vt:lpstr>Disadvantages</vt:lpstr>
      <vt:lpstr>Simulation Possibilities</vt:lpstr>
      <vt:lpstr>General Algorithm</vt:lpstr>
      <vt:lpstr>Simulation Example 1 </vt:lpstr>
      <vt:lpstr>Simulation Example 2</vt:lpstr>
      <vt:lpstr>Simulation Example 3a</vt:lpstr>
      <vt:lpstr>Simulation Example 3b</vt:lpstr>
      <vt:lpstr>Simulation Example 4</vt:lpstr>
      <vt:lpstr>Simulation Example 5a</vt:lpstr>
      <vt:lpstr>Simulation Example 5b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Box-Muller Method</dc:title>
  <dc:creator>Abby Lavoie</dc:creator>
  <cp:lastModifiedBy>Abby Lavoie</cp:lastModifiedBy>
  <cp:revision>43</cp:revision>
  <dcterms:created xsi:type="dcterms:W3CDTF">2022-11-29T22:48:46Z</dcterms:created>
  <dcterms:modified xsi:type="dcterms:W3CDTF">2022-12-06T01:17:41Z</dcterms:modified>
</cp:coreProperties>
</file>