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2" r:id="rId16"/>
    <p:sldId id="270" r:id="rId17"/>
    <p:sldId id="27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1" autoAdjust="0"/>
    <p:restoredTop sz="94660"/>
  </p:normalViewPr>
  <p:slideViewPr>
    <p:cSldViewPr snapToGrid="0">
      <p:cViewPr varScale="1">
        <p:scale>
          <a:sx n="87" d="100"/>
          <a:sy n="87" d="100"/>
        </p:scale>
        <p:origin x="57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B3CA-9226-42E3-BF50-D4FCF8861B71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3A5C-20C1-4714-AF81-E29BDF7DF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93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B3CA-9226-42E3-BF50-D4FCF8861B71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3A5C-20C1-4714-AF81-E29BDF7DF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7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B3CA-9226-42E3-BF50-D4FCF8861B71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3A5C-20C1-4714-AF81-E29BDF7DF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58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B3CA-9226-42E3-BF50-D4FCF8861B71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3A5C-20C1-4714-AF81-E29BDF7DF296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6149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B3CA-9226-42E3-BF50-D4FCF8861B71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3A5C-20C1-4714-AF81-E29BDF7DF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35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B3CA-9226-42E3-BF50-D4FCF8861B71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3A5C-20C1-4714-AF81-E29BDF7DF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64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B3CA-9226-42E3-BF50-D4FCF8861B71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3A5C-20C1-4714-AF81-E29BDF7DF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27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B3CA-9226-42E3-BF50-D4FCF8861B71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3A5C-20C1-4714-AF81-E29BDF7DF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994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B3CA-9226-42E3-BF50-D4FCF8861B71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3A5C-20C1-4714-AF81-E29BDF7DF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94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B3CA-9226-42E3-BF50-D4FCF8861B71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3A5C-20C1-4714-AF81-E29BDF7DF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44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B3CA-9226-42E3-BF50-D4FCF8861B71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3A5C-20C1-4714-AF81-E29BDF7DF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6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B3CA-9226-42E3-BF50-D4FCF8861B71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3A5C-20C1-4714-AF81-E29BDF7DF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46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B3CA-9226-42E3-BF50-D4FCF8861B71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3A5C-20C1-4714-AF81-E29BDF7DF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B3CA-9226-42E3-BF50-D4FCF8861B71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3A5C-20C1-4714-AF81-E29BDF7DF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01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B3CA-9226-42E3-BF50-D4FCF8861B71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3A5C-20C1-4714-AF81-E29BDF7DF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04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B3CA-9226-42E3-BF50-D4FCF8861B71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3A5C-20C1-4714-AF81-E29BDF7DF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40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B3CA-9226-42E3-BF50-D4FCF8861B71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3A5C-20C1-4714-AF81-E29BDF7DF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03FB3CA-9226-42E3-BF50-D4FCF8861B71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F5C3A5C-20C1-4714-AF81-E29BDF7DF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85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A0640-626B-4E4D-B510-727B932F9D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Portuguese Wine Quality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B5FE97-4F14-4AC0-85B8-17D4DF9152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Abby Lavoie</a:t>
            </a:r>
          </a:p>
          <a:p>
            <a:r>
              <a:rPr lang="en-US" dirty="0"/>
              <a:t>Dec 8, 2022</a:t>
            </a:r>
          </a:p>
        </p:txBody>
      </p:sp>
    </p:spTree>
    <p:extLst>
      <p:ext uri="{BB962C8B-B14F-4D97-AF65-F5344CB8AC3E}">
        <p14:creationId xmlns:p14="http://schemas.microsoft.com/office/powerpoint/2010/main" val="1906552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>
            <a:extLst>
              <a:ext uri="{FF2B5EF4-FFF2-40B4-BE49-F238E27FC236}">
                <a16:creationId xmlns:a16="http://schemas.microsoft.com/office/drawing/2014/main" id="{2C0360C1-7B46-4B41-B274-1DB351749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DCCD452-3A4A-439C-9BE1-5A0C76B15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5FF8E77-8D72-4E1E-B043-CDBB0B423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3F41E161-C482-4310-909E-5F665E3B6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A3102B-78F5-4E00-BBC1-A773DF985E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64" y="3631254"/>
            <a:ext cx="3995592" cy="2517223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161B296-21A9-47B8-8EFF-F20E8C46F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AA7B8194-658F-40D9-AA35-165D38B63BB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5"/>
          <a:stretch>
            <a:fillRect/>
          </a:stretch>
        </p:blipFill>
        <p:spPr>
          <a:xfrm>
            <a:off x="643464" y="749480"/>
            <a:ext cx="3995592" cy="2477267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67DF1C-EBB4-478A-8944-9B89C6C31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2520" y="618517"/>
            <a:ext cx="5855416" cy="15961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Feature Selection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81E11BF-9F2C-497F-8267-4F1873BA2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82520" y="2367092"/>
            <a:ext cx="5855415" cy="384744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CV: 5-variable model Best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/>
              <a:t>25 fewer errors for 5-variable model than 2-variable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Used both Best 2- and best 5- variable choices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/>
              <a:t>2: Alcohol + Volatile Acidity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/>
              <a:t>5: Alcohol, Volatile Acidity, Residual Sugar, sulphates, and fixed acidity</a:t>
            </a:r>
          </a:p>
          <a:p>
            <a:pPr marL="228600"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828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E77D5960-B3B3-4AE1-8BBD-3C55D906A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B9CC80-2FAF-48FC-8450-4A57460F9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416C2F8-A84C-4357-A755-81D3F466D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031306E5-EFE3-459A-89EF-0EF2185CD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A23C976-ECF8-49F1-914B-B5BD60613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34B03188-9A51-4C5D-957C-1FBFFBC2392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5862623" y="1589043"/>
            <a:ext cx="5415601" cy="3424107"/>
          </a:xfrm>
          <a:prstGeom prst="roundRect">
            <a:avLst>
              <a:gd name="adj" fmla="val 2392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0289A2-BE5D-426A-AAD8-DF0111963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74" y="2405064"/>
            <a:ext cx="3696326" cy="143351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Naïve Bayes, Logistic Regression, Linear Regression, and Linear Discriminant Analysis (LDA)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2-predictor Error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0ED36A-1A45-416D-882E-8DAE5D4BA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3893976" cy="15961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Comparison of Linear Classifiers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2DA599-14B5-4E71-B457-4DAB0678EA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081" y="4095539"/>
            <a:ext cx="4924461" cy="76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230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2">
            <a:extLst>
              <a:ext uri="{FF2B5EF4-FFF2-40B4-BE49-F238E27FC236}">
                <a16:creationId xmlns:a16="http://schemas.microsoft.com/office/drawing/2014/main" id="{2C0360C1-7B46-4B41-B274-1DB351749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FB5A1B2C-6F0B-41CA-B064-6D5567E60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50E7C277-4F47-4383-BC8F-9583A20E0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2">
            <a:extLst>
              <a:ext uri="{FF2B5EF4-FFF2-40B4-BE49-F238E27FC236}">
                <a16:creationId xmlns:a16="http://schemas.microsoft.com/office/drawing/2014/main" id="{40320530-E4BF-4A5B-BFCA-F88584FE1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Chart, scatter chart&#10;&#10;Description automatically generated">
            <a:extLst>
              <a:ext uri="{FF2B5EF4-FFF2-40B4-BE49-F238E27FC236}">
                <a16:creationId xmlns:a16="http://schemas.microsoft.com/office/drawing/2014/main" id="{54CE2A5F-00FD-411C-BB85-1E9238484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513" y="1330716"/>
            <a:ext cx="4975860" cy="3042267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4" name="Picture 23" descr="Chart, scatter chart&#10;&#10;Description automatically generated">
            <a:extLst>
              <a:ext uri="{FF2B5EF4-FFF2-40B4-BE49-F238E27FC236}">
                <a16:creationId xmlns:a16="http://schemas.microsoft.com/office/drawing/2014/main" id="{1DA77A88-DCF3-404D-80B2-E71C143FD0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3747" y="1302678"/>
            <a:ext cx="5022206" cy="3038433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72E4AF62-8131-4B46-8671-17D73A87F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478"/>
          <a:stretch/>
        </p:blipFill>
        <p:spPr>
          <a:xfrm>
            <a:off x="-2607" y="0"/>
            <a:ext cx="12192000" cy="3053351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CD17BF54-2E9B-41F3-9B8A-21D9AE998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64" t="46543"/>
          <a:stretch/>
        </p:blipFill>
        <p:spPr>
          <a:xfrm>
            <a:off x="8500434" y="3191932"/>
            <a:ext cx="3686351" cy="36660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38665E-7E28-41B9-A1BF-B2C7245B3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11" y="4562855"/>
            <a:ext cx="10916365" cy="1137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KNN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847341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A0A622B-AA90-4996-8D46-C27CB9E8D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Classification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94BC242-D3E6-44DD-8E74-2A2F79F093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Linear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B19B384-E628-4860-8C7E-BE4083F23CBA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Test Error: 0.2469388</a:t>
            </a:r>
          </a:p>
          <a:p>
            <a:r>
              <a:rPr lang="en-US" sz="1800" dirty="0"/>
              <a:t>Cost: 0.1</a:t>
            </a:r>
          </a:p>
          <a:p>
            <a:r>
              <a:rPr lang="en-US" sz="1800" dirty="0"/>
              <a:t>Support vectors: 2298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85B96C6-F98F-4CAC-9AC9-700E8D9DC7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Polynomial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D229500-BC99-41A9-AEB2-3C1AEC777E50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900" b="1" dirty="0"/>
              <a:t>Degree = 2</a:t>
            </a:r>
          </a:p>
          <a:p>
            <a:r>
              <a:rPr lang="en-US" sz="1800" dirty="0"/>
              <a:t>Test Error: 0.3040816</a:t>
            </a:r>
          </a:p>
          <a:p>
            <a:r>
              <a:rPr lang="en-US" sz="1800" dirty="0"/>
              <a:t>Cost: 1</a:t>
            </a:r>
          </a:p>
          <a:p>
            <a:r>
              <a:rPr lang="en-US" sz="1800" dirty="0"/>
              <a:t>Support vectors: 2511</a:t>
            </a:r>
          </a:p>
          <a:p>
            <a:r>
              <a:rPr lang="en-US" sz="1900" b="1" dirty="0"/>
              <a:t>Degree = 3</a:t>
            </a:r>
          </a:p>
          <a:p>
            <a:r>
              <a:rPr lang="en-US" sz="1800" dirty="0"/>
              <a:t>Test Error: 0.2673469</a:t>
            </a:r>
          </a:p>
          <a:p>
            <a:r>
              <a:rPr lang="en-US" sz="1800" dirty="0"/>
              <a:t>Cost:1</a:t>
            </a:r>
          </a:p>
          <a:p>
            <a:r>
              <a:rPr lang="en-US" sz="1800" dirty="0"/>
              <a:t>Support vectors: 2234</a:t>
            </a:r>
          </a:p>
          <a:p>
            <a:endParaRPr lang="en-US" sz="180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33E0755-8C81-4B24-9DC8-230951D4E5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Radial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2C686B6-25CB-4238-8494-7EFF82C44AAA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Test Error: 0.1897959</a:t>
            </a:r>
          </a:p>
          <a:p>
            <a:r>
              <a:rPr lang="en-US" sz="1800" dirty="0"/>
              <a:t>Cost: 1</a:t>
            </a:r>
          </a:p>
          <a:p>
            <a:r>
              <a:rPr lang="en-US" sz="1800" dirty="0"/>
              <a:t>Support vectors: 2599</a:t>
            </a:r>
          </a:p>
        </p:txBody>
      </p:sp>
    </p:spTree>
    <p:extLst>
      <p:ext uri="{BB962C8B-B14F-4D97-AF65-F5344CB8AC3E}">
        <p14:creationId xmlns:p14="http://schemas.microsoft.com/office/powerpoint/2010/main" val="1177048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732D7-CBE3-4C24-9ECA-E812F609A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B2673C-B015-434A-B3D4-8914E9E7D3B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907885" y="1817849"/>
            <a:ext cx="4274502" cy="206424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Unpruned Tree</a:t>
            </a:r>
          </a:p>
          <a:p>
            <a:pPr lvl="1"/>
            <a:r>
              <a:rPr lang="en-US" dirty="0"/>
              <a:t>Test Error: 0.2428571</a:t>
            </a:r>
          </a:p>
          <a:p>
            <a:r>
              <a:rPr lang="en-US" dirty="0"/>
              <a:t>Best CV-Pruned Tree</a:t>
            </a:r>
          </a:p>
          <a:p>
            <a:pPr lvl="1"/>
            <a:r>
              <a:rPr lang="en-US" dirty="0"/>
              <a:t>Terminal nodes: 106</a:t>
            </a:r>
          </a:p>
          <a:p>
            <a:pPr lvl="1"/>
            <a:r>
              <a:rPr lang="en-US" dirty="0"/>
              <a:t>Test error: 0.2193878 	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8A9C7DD-5631-45F4-A00E-8A9B7E258CF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3606AB9-A28A-4C0A-8901-FDEFDCBB2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231" y="3816388"/>
            <a:ext cx="4338674" cy="266089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DEE118A-C3B8-4A69-9B15-1CF92E62F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52" y="2462462"/>
            <a:ext cx="6538960" cy="401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844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CA838-15F6-47ED-9695-C46084AE1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pic>
        <p:nvPicPr>
          <p:cNvPr id="7" name="Content Placeholder 9">
            <a:extLst>
              <a:ext uri="{FF2B5EF4-FFF2-40B4-BE49-F238E27FC236}">
                <a16:creationId xmlns:a16="http://schemas.microsoft.com/office/drawing/2014/main" id="{3F4FAF7C-A5D4-42B2-B44B-8474F875734A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324560" y="1927358"/>
            <a:ext cx="7007066" cy="453367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561DE1-826C-44B4-AE07-BEBD42BA2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988" y="1881874"/>
            <a:ext cx="4178777" cy="457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429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D3777-4FC2-494D-9E15-B1B5EA81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C8EA1-5A15-470F-B5A1-F2D92A957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0050" y="2031021"/>
            <a:ext cx="4873474" cy="679994"/>
          </a:xfrm>
        </p:spPr>
        <p:txBody>
          <a:bodyPr/>
          <a:lstStyle/>
          <a:p>
            <a:r>
              <a:rPr lang="en-US" dirty="0"/>
              <a:t>Test Error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F3C1FE-2444-4896-9877-CF9FD1997EA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711015"/>
            <a:ext cx="5106027" cy="34707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 Best Linear Classifier: 0.2408163</a:t>
            </a:r>
          </a:p>
          <a:p>
            <a:pPr lvl="1"/>
            <a:r>
              <a:rPr lang="en-US" dirty="0"/>
              <a:t>5-predictor model</a:t>
            </a:r>
          </a:p>
          <a:p>
            <a:r>
              <a:rPr lang="en-US" dirty="0"/>
              <a:t>Best KNN: 0.1908163 (next best: 0.2040816)</a:t>
            </a:r>
          </a:p>
          <a:p>
            <a:pPr lvl="1"/>
            <a:r>
              <a:rPr lang="en-US" dirty="0"/>
              <a:t>K=0 (K=14)</a:t>
            </a:r>
          </a:p>
          <a:p>
            <a:r>
              <a:rPr lang="en-US" dirty="0"/>
              <a:t>Best SVM: 0.1897959</a:t>
            </a:r>
          </a:p>
          <a:p>
            <a:pPr lvl="1"/>
            <a:r>
              <a:rPr lang="en-US" dirty="0"/>
              <a:t>Radial kernel, cost =1</a:t>
            </a:r>
          </a:p>
          <a:p>
            <a:r>
              <a:rPr lang="en-US" dirty="0"/>
              <a:t>Best Classification Tree: 0.2193878 </a:t>
            </a:r>
          </a:p>
          <a:p>
            <a:pPr lvl="1"/>
            <a:r>
              <a:rPr lang="en-US" dirty="0"/>
              <a:t>106 terminal nodes</a:t>
            </a:r>
          </a:p>
          <a:p>
            <a:r>
              <a:rPr lang="en-US" dirty="0"/>
              <a:t>Best Random Forest: 0.1763064</a:t>
            </a:r>
          </a:p>
          <a:p>
            <a:pPr lvl="1"/>
            <a:r>
              <a:rPr lang="en-US" dirty="0"/>
              <a:t>M=p/2, 300 trees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79444A-C884-456F-9433-39492D103A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7144" y="2031021"/>
            <a:ext cx="4881804" cy="679994"/>
          </a:xfrm>
        </p:spPr>
        <p:txBody>
          <a:bodyPr/>
          <a:lstStyle/>
          <a:p>
            <a:r>
              <a:rPr lang="en-US" dirty="0"/>
              <a:t>Important Variables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FC3232-B6A4-4468-BC5F-63D6AAD47BB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72200" y="2711014"/>
            <a:ext cx="5105401" cy="309296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Alcohol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Volatile Acidity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Residual Sugar (FS), Free sulfur dioxide (tree, RF)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Sulphates (FS), chlorides(RF)</a:t>
            </a:r>
          </a:p>
        </p:txBody>
      </p:sp>
    </p:spTree>
    <p:extLst>
      <p:ext uri="{BB962C8B-B14F-4D97-AF65-F5344CB8AC3E}">
        <p14:creationId xmlns:p14="http://schemas.microsoft.com/office/powerpoint/2010/main" val="2202063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EF721-C45D-4CA1-A9E4-C32783701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and the Future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C612F3-47A1-4811-93B6-9BC3E8B2F6C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Imbalanced data</a:t>
            </a:r>
          </a:p>
          <a:p>
            <a:pPr lvl="1"/>
            <a:r>
              <a:rPr lang="en-US" dirty="0"/>
              <a:t> Add a cost to classification</a:t>
            </a:r>
          </a:p>
          <a:p>
            <a:pPr lvl="1"/>
            <a:r>
              <a:rPr lang="en-US" dirty="0" err="1"/>
              <a:t>DownSampling</a:t>
            </a:r>
            <a:endParaRPr lang="en-US" dirty="0"/>
          </a:p>
          <a:p>
            <a:r>
              <a:rPr lang="en-US" dirty="0"/>
              <a:t>Treated as 2 class</a:t>
            </a:r>
          </a:p>
          <a:p>
            <a:pPr lvl="1"/>
            <a:r>
              <a:rPr lang="en-US" dirty="0"/>
              <a:t>Multi-Class Classification </a:t>
            </a:r>
          </a:p>
          <a:p>
            <a:pPr lvl="2"/>
            <a:r>
              <a:rPr lang="en-US" dirty="0"/>
              <a:t>Retain 3 to 9 </a:t>
            </a:r>
          </a:p>
          <a:p>
            <a:pPr lvl="2"/>
            <a:r>
              <a:rPr lang="en-US" dirty="0"/>
              <a:t>Re-stratify into bad, mediocre, good</a:t>
            </a:r>
          </a:p>
          <a:p>
            <a:r>
              <a:rPr lang="en-US" dirty="0"/>
              <a:t>Fresher data </a:t>
            </a:r>
          </a:p>
          <a:p>
            <a:r>
              <a:rPr lang="en-US" dirty="0"/>
              <a:t>Relate to consumer tastes/Preferences</a:t>
            </a:r>
          </a:p>
          <a:p>
            <a:r>
              <a:rPr lang="en-US" dirty="0"/>
              <a:t>Expand to other wines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246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EF7B0-A16A-49A1-B233-69F5C1E21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7DEC2-ED14-4822-A620-6EDC482A10F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1600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P. Cortez, A. </a:t>
            </a:r>
            <a:r>
              <a:rPr lang="en-US" sz="1600" b="0" i="0" dirty="0" err="1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Cerdeira</a:t>
            </a:r>
            <a:r>
              <a:rPr lang="en-US" sz="1600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, F. Almeida, T. Matos and J. Reis. Modeling wine preferences by data mining from physicochemical properties.</a:t>
            </a:r>
            <a:br>
              <a:rPr lang="en-US" sz="1600" dirty="0"/>
            </a:br>
            <a:r>
              <a:rPr lang="en-US" sz="1600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In Decision Support Systems, Elsevier, 47(4):547-553, 2009.</a:t>
            </a:r>
          </a:p>
          <a:p>
            <a:r>
              <a:rPr lang="en-US" sz="1600" dirty="0">
                <a:solidFill>
                  <a:srgbClr val="123654"/>
                </a:solidFill>
                <a:latin typeface="Arial" panose="020B0604020202020204" pitchFamily="34" charset="0"/>
              </a:rPr>
              <a:t>Image taken from: https://www.extension.iastate.edu/wine/regional-focus-portugals-vinho-verde-minho/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182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CC5D0-8FC8-49CD-B13A-0A1358E62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576E5-EA56-43BD-9DF7-2186505E4FB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Introduction to the dataset</a:t>
            </a:r>
          </a:p>
          <a:p>
            <a:pPr lvl="1"/>
            <a:r>
              <a:rPr lang="en-US" dirty="0"/>
              <a:t>Context</a:t>
            </a:r>
          </a:p>
          <a:p>
            <a:pPr lvl="1"/>
            <a:r>
              <a:rPr lang="en-US" dirty="0"/>
              <a:t>Structure</a:t>
            </a:r>
          </a:p>
          <a:p>
            <a:pPr lvl="1"/>
            <a:r>
              <a:rPr lang="en-US" dirty="0"/>
              <a:t>Visualization</a:t>
            </a:r>
          </a:p>
          <a:p>
            <a:r>
              <a:rPr lang="en-US" dirty="0"/>
              <a:t>Model Building</a:t>
            </a:r>
          </a:p>
          <a:p>
            <a:pPr lvl="1"/>
            <a:r>
              <a:rPr lang="en-US" dirty="0"/>
              <a:t>Data cleaning/Processing </a:t>
            </a:r>
          </a:p>
          <a:p>
            <a:pPr lvl="1"/>
            <a:r>
              <a:rPr lang="en-US" dirty="0"/>
              <a:t>Feature Selection</a:t>
            </a:r>
          </a:p>
          <a:p>
            <a:pPr lvl="1"/>
            <a:r>
              <a:rPr lang="en-US" dirty="0"/>
              <a:t>Methods </a:t>
            </a:r>
          </a:p>
          <a:p>
            <a:pPr lvl="1"/>
            <a:r>
              <a:rPr lang="en-US" dirty="0"/>
              <a:t>Performance comparison</a:t>
            </a:r>
          </a:p>
          <a:p>
            <a:r>
              <a:rPr lang="en-US" dirty="0"/>
              <a:t>Limitations</a:t>
            </a:r>
          </a:p>
          <a:p>
            <a:r>
              <a:rPr lang="en-US" dirty="0"/>
              <a:t>Future Direction</a:t>
            </a:r>
          </a:p>
        </p:txBody>
      </p:sp>
    </p:spTree>
    <p:extLst>
      <p:ext uri="{BB962C8B-B14F-4D97-AF65-F5344CB8AC3E}">
        <p14:creationId xmlns:p14="http://schemas.microsoft.com/office/powerpoint/2010/main" val="3586034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6BCC4D5-E795-4C27-A59A-C83C97FC8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3" name="Picture 2">
            <a:extLst>
              <a:ext uri="{FF2B5EF4-FFF2-40B4-BE49-F238E27FC236}">
                <a16:creationId xmlns:a16="http://schemas.microsoft.com/office/drawing/2014/main" id="{AB6A6811-9498-4BC1-A514-B7ACB315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6FC04E6-F851-44AC-85E7-ECF80003C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9579" y="618517"/>
            <a:ext cx="4757251" cy="5629884"/>
          </a:xfrm>
          <a:prstGeom prst="roundRect">
            <a:avLst>
              <a:gd name="adj" fmla="val 298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034">
            <a:extLst>
              <a:ext uri="{FF2B5EF4-FFF2-40B4-BE49-F238E27FC236}">
                <a16:creationId xmlns:a16="http://schemas.microsoft.com/office/drawing/2014/main" id="{D29A925F-0B65-4C0C-901C-04FBEBDD5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EA0EE-037A-43F4-B341-78E1AE7F997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003228" y="2367092"/>
            <a:ext cx="4545308" cy="3881309"/>
          </a:xfrm>
        </p:spPr>
        <p:txBody>
          <a:bodyPr>
            <a:normAutofit/>
          </a:bodyPr>
          <a:lstStyle/>
          <a:p>
            <a:r>
              <a:rPr lang="en-US" sz="1800" dirty="0"/>
              <a:t>Context:</a:t>
            </a:r>
          </a:p>
          <a:p>
            <a:pPr lvl="1"/>
            <a:r>
              <a:rPr lang="en-US" sz="1600" dirty="0"/>
              <a:t>Vinho Verde Wines</a:t>
            </a:r>
          </a:p>
          <a:p>
            <a:pPr lvl="2"/>
            <a:r>
              <a:rPr lang="en-US" sz="1400" dirty="0"/>
              <a:t>White, red, rosé</a:t>
            </a:r>
          </a:p>
          <a:p>
            <a:pPr lvl="1"/>
            <a:r>
              <a:rPr lang="en-US" sz="1600" dirty="0"/>
              <a:t>Minho Region – Portugal</a:t>
            </a:r>
          </a:p>
          <a:p>
            <a:pPr lvl="1"/>
            <a:r>
              <a:rPr lang="en-US" sz="1600" dirty="0"/>
              <a:t>Exported</a:t>
            </a:r>
          </a:p>
          <a:p>
            <a:r>
              <a:rPr lang="en-US" sz="1800" dirty="0"/>
              <a:t>Motivation:</a:t>
            </a:r>
          </a:p>
          <a:p>
            <a:pPr lvl="1"/>
            <a:r>
              <a:rPr lang="en-US" sz="1600" dirty="0"/>
              <a:t>Live nearby vineyards</a:t>
            </a:r>
          </a:p>
          <a:p>
            <a:pPr lvl="1"/>
            <a:r>
              <a:rPr lang="en-US" sz="1600" dirty="0"/>
              <a:t>Interest in Chemistry &amp; Perception</a:t>
            </a:r>
          </a:p>
          <a:p>
            <a:r>
              <a:rPr lang="en-US" sz="1800" dirty="0"/>
              <a:t>Preprocessed</a:t>
            </a:r>
            <a:endParaRPr lang="en-US" dirty="0"/>
          </a:p>
          <a:p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A8CE0E-779F-4BD3-9507-3FA0EC976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6408" y="640831"/>
            <a:ext cx="3352128" cy="1573863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627626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B62B7-96F7-4012-8F29-465186FC8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Dataset: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6B429-0AE2-4BF0-8E99-D9C111D834A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4898 samples, 11 predictors, 1 response</a:t>
            </a:r>
          </a:p>
          <a:p>
            <a:pPr lvl="1"/>
            <a:r>
              <a:rPr lang="en-US" dirty="0"/>
              <a:t>White Vinho Verde Wines</a:t>
            </a:r>
          </a:p>
          <a:p>
            <a:pPr lvl="1"/>
            <a:r>
              <a:rPr lang="en-US" dirty="0"/>
              <a:t>Predictors: physiochemical Measures (selected from larger set)</a:t>
            </a:r>
          </a:p>
          <a:p>
            <a:pPr lvl="2"/>
            <a:r>
              <a:rPr lang="en-US" dirty="0"/>
              <a:t>Fixed Acidity, Volatile Acidity, Citric Acid, Residual Sugar, Chlorides, free sulfur dioxide, total sulfur dioxide, density, pH, sulphates, and alcohol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	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4E87E3-F123-4172-B36C-5E4D68F2B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30" y="4240039"/>
            <a:ext cx="11569148" cy="140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802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7F46F-9E6E-4A13-8094-1F8DBBC38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6440411" cy="1596177"/>
          </a:xfrm>
        </p:spPr>
        <p:txBody>
          <a:bodyPr>
            <a:normAutofit/>
          </a:bodyPr>
          <a:lstStyle/>
          <a:p>
            <a:r>
              <a:rPr lang="en-US"/>
              <a:t>The DataSet: Response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A8723-AFBC-49FD-BD68-6A1494D7D8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1"/>
            <a:ext cx="6440412" cy="3424107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Response: Ranking of quality</a:t>
            </a:r>
          </a:p>
          <a:p>
            <a:pPr lvl="2"/>
            <a:r>
              <a:rPr lang="en-US" dirty="0"/>
              <a:t>3+ expert tasters, median value</a:t>
            </a:r>
          </a:p>
          <a:p>
            <a:pPr lvl="2"/>
            <a:r>
              <a:rPr lang="en-US" dirty="0"/>
              <a:t>0 (bad) to 10 (excellent), but only 3 to 9</a:t>
            </a:r>
          </a:p>
          <a:p>
            <a:pPr lvl="2"/>
            <a:r>
              <a:rPr lang="en-US" dirty="0"/>
              <a:t>Changed to Binary -&gt;  Good (6+), Poor (5-)</a:t>
            </a:r>
          </a:p>
          <a:p>
            <a:pPr lvl="1"/>
            <a:r>
              <a:rPr lang="en-US" dirty="0"/>
              <a:t>Not balanced </a:t>
            </a:r>
          </a:p>
          <a:p>
            <a:pPr lvl="2"/>
            <a:r>
              <a:rPr lang="en-US" dirty="0"/>
              <a:t>3:4:5:6:7:8:9 =  20:163:1457:2198:880:175:5 </a:t>
            </a:r>
          </a:p>
          <a:p>
            <a:pPr lvl="2"/>
            <a:r>
              <a:rPr lang="en-US" dirty="0" err="1"/>
              <a:t>Good:poor</a:t>
            </a:r>
            <a:r>
              <a:rPr lang="en-US" dirty="0"/>
              <a:t> = 3258:1640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2F7C3C-8ABD-480D-8F79-A4FCA9A074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66" r="7758" b="-4"/>
          <a:stretch/>
        </p:blipFill>
        <p:spPr>
          <a:xfrm>
            <a:off x="7783760" y="618517"/>
            <a:ext cx="3494466" cy="2504045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54BF35-70D9-4ED9-8E85-799C446158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64" b="-2"/>
          <a:stretch/>
        </p:blipFill>
        <p:spPr>
          <a:xfrm>
            <a:off x="7745432" y="3369285"/>
            <a:ext cx="3494466" cy="2504045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580290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>
            <a:extLst>
              <a:ext uri="{FF2B5EF4-FFF2-40B4-BE49-F238E27FC236}">
                <a16:creationId xmlns:a16="http://schemas.microsoft.com/office/drawing/2014/main" id="{E77D5960-B3B3-4AE1-8BBD-3C55D906A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CB45896-DF82-4158-8135-BB4EF22198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A29CAD9-00D9-4D79-B982-85CD7FBD3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3F01E04B-E3A4-4B2D-92DF-752C4E7EF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65896F8-7BC7-4574-8E2B-4A1A60367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CCC1AB2-1BAF-42D5-8B63-2F0281A8562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258416" y="911038"/>
            <a:ext cx="9065259" cy="5756438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C9F9D8-F7F9-4794-BE5F-9E1728E28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5512" y="911039"/>
            <a:ext cx="3707844" cy="31319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Data: </a:t>
            </a:r>
            <a:br>
              <a:rPr lang="en-US" sz="3200" dirty="0"/>
            </a:br>
            <a:r>
              <a:rPr lang="en-US" sz="3200" dirty="0"/>
              <a:t>	predictors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317299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5">
            <a:extLst>
              <a:ext uri="{FF2B5EF4-FFF2-40B4-BE49-F238E27FC236}">
                <a16:creationId xmlns:a16="http://schemas.microsoft.com/office/drawing/2014/main" id="{86BCC4D5-E795-4C27-A59A-C83C97FC8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id="{AB6A6811-9498-4BC1-A514-B7ACB315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A49F7BBD-AFC8-48A3-817D-654E7B4CB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33" y="1340323"/>
            <a:ext cx="2696783" cy="2053538"/>
          </a:xfrm>
          <a:prstGeom prst="roundRect">
            <a:avLst>
              <a:gd name="adj" fmla="val 298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38" name="Picture 29">
            <a:extLst>
              <a:ext uri="{FF2B5EF4-FFF2-40B4-BE49-F238E27FC236}">
                <a16:creationId xmlns:a16="http://schemas.microsoft.com/office/drawing/2014/main" id="{D29A925F-0B65-4C0C-901C-04FBEBDD5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Content Placeholder 8">
            <a:extLst>
              <a:ext uri="{FF2B5EF4-FFF2-40B4-BE49-F238E27FC236}">
                <a16:creationId xmlns:a16="http://schemas.microsoft.com/office/drawing/2014/main" id="{6E05E554-C41A-923C-8811-EAA8B8A1181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132320" y="2367092"/>
            <a:ext cx="4416216" cy="3881309"/>
          </a:xfrm>
        </p:spPr>
        <p:txBody>
          <a:bodyPr>
            <a:normAutofit/>
          </a:bodyPr>
          <a:lstStyle/>
          <a:p>
            <a:r>
              <a:rPr lang="en-US" sz="1800" dirty="0"/>
              <a:t>0 NA’s</a:t>
            </a:r>
          </a:p>
          <a:p>
            <a:r>
              <a:rPr lang="en-US" sz="1800" dirty="0"/>
              <a:t>Variance &gt;0</a:t>
            </a:r>
          </a:p>
          <a:p>
            <a:r>
              <a:rPr lang="en-US" sz="1800" dirty="0"/>
              <a:t>Standardized Variables</a:t>
            </a:r>
          </a:p>
          <a:p>
            <a:r>
              <a:rPr lang="en-US" sz="1800" dirty="0"/>
              <a:t>Correlations</a:t>
            </a:r>
          </a:p>
          <a:p>
            <a:pPr lvl="1"/>
            <a:r>
              <a:rPr lang="en-US" sz="1600" dirty="0"/>
              <a:t>Dropped Density</a:t>
            </a:r>
          </a:p>
          <a:p>
            <a:pPr lvl="1"/>
            <a:r>
              <a:rPr lang="en-US" sz="1600" dirty="0"/>
              <a:t>(Based on prior research, density was not in top 7 vars)</a:t>
            </a:r>
          </a:p>
          <a:p>
            <a:pPr lvl="1"/>
            <a:r>
              <a:rPr lang="en-US" sz="1600" dirty="0"/>
              <a:t>Now 10 predictors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4B6D71-A210-4B4D-AA87-F6459FF80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6408" y="640831"/>
            <a:ext cx="3352128" cy="1573863"/>
          </a:xfrm>
        </p:spPr>
        <p:txBody>
          <a:bodyPr>
            <a:normAutofit/>
          </a:bodyPr>
          <a:lstStyle/>
          <a:p>
            <a:r>
              <a:rPr lang="en-US"/>
              <a:t>Data Processing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EBB83B-3C43-47D6-836D-4F62EDA5F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9718" y="2970746"/>
            <a:ext cx="3547269" cy="338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688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>
            <a:extLst>
              <a:ext uri="{FF2B5EF4-FFF2-40B4-BE49-F238E27FC236}">
                <a16:creationId xmlns:a16="http://schemas.microsoft.com/office/drawing/2014/main" id="{E77D5960-B3B3-4AE1-8BBD-3C55D906A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FB9CC80-2FAF-48FC-8450-4A57460F9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6BCC4D5-E795-4C27-A59A-C83C97FC8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AB6A6811-9498-4BC1-A514-B7ACB315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29A925F-0B65-4C0C-901C-04FBEBDD5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30D9B38-6204-46A3-88A1-D26420F26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96408" y="2367092"/>
            <a:ext cx="3352128" cy="3881309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800" dirty="0"/>
              <a:t>Red = “Poor” quality</a:t>
            </a:r>
          </a:p>
          <a:p>
            <a:pPr algn="l"/>
            <a:r>
              <a:rPr lang="en-US" sz="1800" dirty="0"/>
              <a:t>Black = “Good” Quality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6EB7C6-0518-445F-99D4-BE7FAB994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6408" y="640831"/>
            <a:ext cx="3352128" cy="15738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Data Visualization</a:t>
            </a:r>
            <a:br>
              <a:rPr lang="en-US" sz="2800"/>
            </a:br>
            <a:br>
              <a:rPr lang="en-US" sz="2800"/>
            </a:br>
            <a:endParaRPr lang="en-US" sz="280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9056291-0C1D-47F1-AB92-0E039E691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565" y="1599344"/>
            <a:ext cx="7027174" cy="441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677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9CA408C-30C7-45B6-9C39-8DB00A2DE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split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B3A409-4DC0-464A-8D95-822E7F09389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Train – 80%, Test – 20%</a:t>
            </a:r>
          </a:p>
          <a:p>
            <a:pPr lvl="1"/>
            <a:r>
              <a:rPr lang="en-US" dirty="0"/>
              <a:t>Randomly split</a:t>
            </a:r>
          </a:p>
          <a:p>
            <a:pPr lvl="1"/>
            <a:r>
              <a:rPr lang="en-US" dirty="0"/>
              <a:t>Train = 3918 observations</a:t>
            </a:r>
          </a:p>
          <a:p>
            <a:pPr lvl="1"/>
            <a:r>
              <a:rPr lang="en-US" dirty="0"/>
              <a:t>Test = 980 observations</a:t>
            </a:r>
          </a:p>
          <a:p>
            <a:pPr lvl="1"/>
            <a:r>
              <a:rPr lang="en-US" dirty="0"/>
              <a:t>Outcome proportions maintained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FEC574-FB8E-48C3-9D43-DEF14CAD7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191" y="3283698"/>
            <a:ext cx="3311333" cy="104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402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850</TotalTime>
  <Words>578</Words>
  <Application>Microsoft Office PowerPoint</Application>
  <PresentationFormat>Widescreen</PresentationFormat>
  <Paragraphs>127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Tw Cen MT</vt:lpstr>
      <vt:lpstr>Droplet</vt:lpstr>
      <vt:lpstr>Portuguese Wine Quality</vt:lpstr>
      <vt:lpstr>Agenda</vt:lpstr>
      <vt:lpstr>Introduction</vt:lpstr>
      <vt:lpstr>The Dataset: Variables</vt:lpstr>
      <vt:lpstr>The DataSet: Response</vt:lpstr>
      <vt:lpstr>Data:   predictors</vt:lpstr>
      <vt:lpstr>Data Processing</vt:lpstr>
      <vt:lpstr>Data Visualization  </vt:lpstr>
      <vt:lpstr>Data split</vt:lpstr>
      <vt:lpstr>Feature Selection</vt:lpstr>
      <vt:lpstr>Comparison of Linear Classifiers</vt:lpstr>
      <vt:lpstr>KNN Classification</vt:lpstr>
      <vt:lpstr>SVM Classification</vt:lpstr>
      <vt:lpstr>Classification Tree</vt:lpstr>
      <vt:lpstr>Random Forest</vt:lpstr>
      <vt:lpstr>Conclusions</vt:lpstr>
      <vt:lpstr>Limitations and the Future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Portuguese Wine: IS it any good?</dc:title>
  <dc:creator>Abby Lavoie</dc:creator>
  <cp:lastModifiedBy>Abby Lavoie</cp:lastModifiedBy>
  <cp:revision>33</cp:revision>
  <dcterms:created xsi:type="dcterms:W3CDTF">2022-11-30T00:56:18Z</dcterms:created>
  <dcterms:modified xsi:type="dcterms:W3CDTF">2022-12-08T18:49:18Z</dcterms:modified>
</cp:coreProperties>
</file>