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3" r:id="rId6"/>
    <p:sldId id="260" r:id="rId7"/>
    <p:sldId id="268" r:id="rId8"/>
    <p:sldId id="261" r:id="rId9"/>
    <p:sldId id="262" r:id="rId10"/>
    <p:sldId id="278" r:id="rId11"/>
    <p:sldId id="277" r:id="rId12"/>
    <p:sldId id="279" r:id="rId13"/>
    <p:sldId id="274" r:id="rId14"/>
    <p:sldId id="266" r:id="rId15"/>
    <p:sldId id="267" r:id="rId16"/>
    <p:sldId id="276" r:id="rId17"/>
    <p:sldId id="269" r:id="rId18"/>
    <p:sldId id="280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8" autoAdjust="0"/>
    <p:restoredTop sz="94660"/>
  </p:normalViewPr>
  <p:slideViewPr>
    <p:cSldViewPr snapToGrid="0">
      <p:cViewPr varScale="1">
        <p:scale>
          <a:sx n="89" d="100"/>
          <a:sy n="89" d="100"/>
        </p:scale>
        <p:origin x="81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CFD6-FDB0-48BC-AB77-3B1018F44288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6660-3041-4523-8075-22E69282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57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CFD6-FDB0-48BC-AB77-3B1018F44288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6660-3041-4523-8075-22E69282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8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CFD6-FDB0-48BC-AB77-3B1018F44288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6660-3041-4523-8075-22E6928208C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2249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CFD6-FDB0-48BC-AB77-3B1018F44288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6660-3041-4523-8075-22E69282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66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CFD6-FDB0-48BC-AB77-3B1018F44288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6660-3041-4523-8075-22E6928208C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4470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CFD6-FDB0-48BC-AB77-3B1018F44288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6660-3041-4523-8075-22E69282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23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CFD6-FDB0-48BC-AB77-3B1018F44288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6660-3041-4523-8075-22E69282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48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CFD6-FDB0-48BC-AB77-3B1018F44288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6660-3041-4523-8075-22E69282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12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CFD6-FDB0-48BC-AB77-3B1018F44288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6660-3041-4523-8075-22E69282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97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CFD6-FDB0-48BC-AB77-3B1018F44288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6660-3041-4523-8075-22E69282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9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CFD6-FDB0-48BC-AB77-3B1018F44288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6660-3041-4523-8075-22E69282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29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CFD6-FDB0-48BC-AB77-3B1018F44288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6660-3041-4523-8075-22E69282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25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CFD6-FDB0-48BC-AB77-3B1018F44288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6660-3041-4523-8075-22E69282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5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CFD6-FDB0-48BC-AB77-3B1018F44288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6660-3041-4523-8075-22E69282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64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CFD6-FDB0-48BC-AB77-3B1018F44288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6660-3041-4523-8075-22E69282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7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CFD6-FDB0-48BC-AB77-3B1018F44288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6660-3041-4523-8075-22E69282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2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CCFD6-FDB0-48BC-AB77-3B1018F44288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CBB6660-3041-4523-8075-22E69282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14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usgs.gov/special-topics/water-science-school/science/hardness-water#:~:text=General%20guidelines%20for%20classification%20of,Some%20content%20may%20have%20restrictions" TargetMode="External"/><Relationship Id="rId3" Type="http://schemas.openxmlformats.org/officeDocument/2006/relationships/hyperlink" Target="https://archive.epa.gov/water/archive/web/html/sulfate.html" TargetMode="External"/><Relationship Id="rId7" Type="http://schemas.openxmlformats.org/officeDocument/2006/relationships/hyperlink" Target="https://www.safewater.org/fact-sheets-1/2017/1/23/tds-and-ph" TargetMode="External"/><Relationship Id="rId2" Type="http://schemas.openxmlformats.org/officeDocument/2006/relationships/hyperlink" Target="https://www.cdc.gov/healthywater/drinking/public/water_disinfection.html#:~:text=What%20are%20safe%20levels%20of%20chloramine%20in%20water%3F,effects%20are%20unlikely%20to%20occu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datasets/adityakadiwal/water-potability" TargetMode="External"/><Relationship Id="rId5" Type="http://schemas.openxmlformats.org/officeDocument/2006/relationships/hyperlink" Target="https://www.statlearning.com/" TargetMode="External"/><Relationship Id="rId4" Type="http://schemas.openxmlformats.org/officeDocument/2006/relationships/hyperlink" Target="https://www.epa.gov/ground-water-and-drinking-water/national-primary-drinking-water-regulations#Disinfectants" TargetMode="External"/><Relationship Id="rId9" Type="http://schemas.openxmlformats.org/officeDocument/2006/relationships/hyperlink" Target="https://www.worldvision.org/clean-water-news-stories/10-worst-countries-access-clean-wate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5C8BB-88F8-7598-3C53-067932ECB5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Water Potability Investigation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294F2-7303-A07A-CA94-8CD176D91B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Abby Lavoie</a:t>
            </a:r>
          </a:p>
          <a:p>
            <a:r>
              <a:rPr lang="en-US" dirty="0"/>
              <a:t>M448</a:t>
            </a:r>
          </a:p>
          <a:p>
            <a:r>
              <a:rPr lang="en-US" dirty="0"/>
              <a:t>Spring 2023</a:t>
            </a:r>
          </a:p>
        </p:txBody>
      </p:sp>
    </p:spTree>
    <p:extLst>
      <p:ext uri="{BB962C8B-B14F-4D97-AF65-F5344CB8AC3E}">
        <p14:creationId xmlns:p14="http://schemas.microsoft.com/office/powerpoint/2010/main" val="1521832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BBD7F-E81C-9C9D-7C63-00B263293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746" y="290945"/>
            <a:ext cx="8596668" cy="1320800"/>
          </a:xfrm>
        </p:spPr>
        <p:txBody>
          <a:bodyPr/>
          <a:lstStyle/>
          <a:p>
            <a:r>
              <a:rPr lang="en-US" dirty="0"/>
              <a:t>Variable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7E35EA-9C1E-0849-8EEE-98B191412B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4073" y="1032164"/>
                <a:ext cx="10896599" cy="5437909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Wrapper Methods: </a:t>
                </a:r>
                <a:r>
                  <a:rPr lang="en-US" dirty="0"/>
                  <a:t>a) </a:t>
                </a:r>
                <a:r>
                  <a:rPr lang="en-US" dirty="0" err="1"/>
                  <a:t>Regsubsets</a:t>
                </a:r>
                <a:r>
                  <a:rPr lang="en-US" dirty="0"/>
                  <a:t>() – B, F, SR &amp; E; b) </a:t>
                </a:r>
                <a:r>
                  <a:rPr lang="en-US" dirty="0" err="1"/>
                  <a:t>StepCriterion</a:t>
                </a:r>
                <a:r>
                  <a:rPr lang="en-US" dirty="0"/>
                  <a:t>() – B, F ;   c) </a:t>
                </a:r>
                <a:r>
                  <a:rPr lang="en-US" dirty="0" err="1"/>
                  <a:t>Olsrr</a:t>
                </a:r>
                <a:r>
                  <a:rPr lang="en-US" dirty="0"/>
                  <a:t>() -  B, F &amp; Best</a:t>
                </a:r>
              </a:p>
              <a:p>
                <a:r>
                  <a:rPr lang="en-US" b="1" dirty="0"/>
                  <a:t>Trees: </a:t>
                </a:r>
                <a:r>
                  <a:rPr lang="en-US" dirty="0"/>
                  <a:t>d) Classification (pruned); e) Bagging; f) Random Forest (m=p-1, m=p/3, m=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rad>
                  </m:oMath>
                </a14:m>
                <a:r>
                  <a:rPr lang="en-US" b="1" dirty="0"/>
                  <a:t>)</a:t>
                </a:r>
              </a:p>
              <a:p>
                <a:r>
                  <a:rPr lang="en-US" b="1" dirty="0"/>
                  <a:t>SVM: </a:t>
                </a:r>
                <a:r>
                  <a:rPr lang="en-US" dirty="0"/>
                  <a:t>g) Polynomial - 2; h) Polynomial - 4; </a:t>
                </a:r>
                <a:r>
                  <a:rPr lang="en-US" dirty="0" err="1"/>
                  <a:t>i</a:t>
                </a:r>
                <a:r>
                  <a:rPr lang="en-US" dirty="0"/>
                  <a:t>) Radial</a:t>
                </a:r>
                <a:endParaRPr lang="en-US" b="1" dirty="0"/>
              </a:p>
              <a:p>
                <a:r>
                  <a:rPr lang="en-US" b="1" dirty="0"/>
                  <a:t>Imputed data:</a:t>
                </a:r>
              </a:p>
              <a:p>
                <a:pPr lvl="1"/>
                <a:r>
                  <a:rPr lang="en-US" dirty="0"/>
                  <a:t>Solids is most important (a, b, c), then Chloramines (a, c(best)) or Organic Carbon (b, c(BF)) </a:t>
                </a:r>
              </a:p>
              <a:p>
                <a:pPr lvl="1"/>
                <a:r>
                  <a:rPr lang="en-US" dirty="0"/>
                  <a:t>Most important is Sulfate (d, e) or Hardness (f), then Hardness (d) or pH (e, f)</a:t>
                </a:r>
              </a:p>
              <a:p>
                <a:pPr lvl="1"/>
                <a:r>
                  <a:rPr lang="en-US" dirty="0"/>
                  <a:t>Most important Chloramines (g) or Solids (h, </a:t>
                </a:r>
                <a:r>
                  <a:rPr lang="en-US" dirty="0" err="1"/>
                  <a:t>i</a:t>
                </a:r>
                <a:r>
                  <a:rPr lang="en-US" dirty="0"/>
                  <a:t>), then Solids (g) or pH (h) or Chloramines (</a:t>
                </a:r>
                <a:r>
                  <a:rPr lang="en-US" dirty="0" err="1"/>
                  <a:t>i</a:t>
                </a:r>
                <a:r>
                  <a:rPr lang="en-US" dirty="0"/>
                  <a:t>)</a:t>
                </a:r>
              </a:p>
              <a:p>
                <a:r>
                  <a:rPr lang="en-US" b="1" dirty="0"/>
                  <a:t>Omitted data:</a:t>
                </a:r>
              </a:p>
              <a:p>
                <a:pPr lvl="1"/>
                <a:r>
                  <a:rPr lang="en-US" dirty="0"/>
                  <a:t>Solids is most important (a, b, c), then Chloramines (a, c(best))</a:t>
                </a:r>
              </a:p>
              <a:p>
                <a:pPr lvl="1"/>
                <a:r>
                  <a:rPr lang="en-US" dirty="0"/>
                  <a:t>Most important is Sulfate (d, e, f- p/3 &amp;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rad>
                  </m:oMath>
                </a14:m>
                <a:r>
                  <a:rPr lang="en-US" dirty="0"/>
                  <a:t>) or pH (f – p-1), then pH (d, e, f- p/3 &amp;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rad>
                  </m:oMath>
                </a14:m>
                <a:r>
                  <a:rPr lang="en-US" dirty="0"/>
                  <a:t>)  or Sulfate (f – p-1)</a:t>
                </a:r>
              </a:p>
              <a:p>
                <a:pPr lvl="1"/>
                <a:r>
                  <a:rPr lang="en-US" dirty="0"/>
                  <a:t>Most important is Sulfate (g, h) or Organic Carbon (</a:t>
                </a:r>
                <a:r>
                  <a:rPr lang="en-US" dirty="0" err="1"/>
                  <a:t>i</a:t>
                </a:r>
                <a:r>
                  <a:rPr lang="en-US" dirty="0"/>
                  <a:t>), next Organic Carbon (g) or Conductivity (h) or Sulfate (</a:t>
                </a:r>
                <a:r>
                  <a:rPr lang="en-US" dirty="0" err="1"/>
                  <a:t>i</a:t>
                </a:r>
                <a:r>
                  <a:rPr lang="en-US" dirty="0"/>
                  <a:t>)</a:t>
                </a:r>
              </a:p>
              <a:p>
                <a:r>
                  <a:rPr lang="en-US" b="1" dirty="0"/>
                  <a:t>Note: </a:t>
                </a:r>
                <a:r>
                  <a:rPr lang="en-US" dirty="0"/>
                  <a:t>embedded methods found no important variables. Lasso shrunk all coefficients to zero. Ridge shrunk all coefficients to near-zero.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7E35EA-9C1E-0849-8EEE-98B191412B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4073" y="1032164"/>
                <a:ext cx="10896599" cy="5437909"/>
              </a:xfrm>
              <a:blipFill>
                <a:blip r:embed="rId2"/>
                <a:stretch>
                  <a:fillRect l="-112" t="-673" r="-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7249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4F7675-685E-F68B-1F59-85C272C9C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16" y="321734"/>
            <a:ext cx="5074535" cy="29051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7B0460-D563-0322-2816-C3006A662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371" y="3631096"/>
            <a:ext cx="4864424" cy="276056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55CA00-47AE-B5BA-46E3-DE9B3B819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033" y="1789716"/>
            <a:ext cx="5681467" cy="32810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64E48D-D380-4D95-97F1-4E8CD51E2141}"/>
              </a:ext>
            </a:extLst>
          </p:cNvPr>
          <p:cNvSpPr txBox="1"/>
          <p:nvPr/>
        </p:nvSpPr>
        <p:spPr>
          <a:xfrm>
            <a:off x="6904383" y="321734"/>
            <a:ext cx="408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Variable Selection: Wrapper Results</a:t>
            </a:r>
          </a:p>
        </p:txBody>
      </p:sp>
    </p:spTree>
    <p:extLst>
      <p:ext uri="{BB962C8B-B14F-4D97-AF65-F5344CB8AC3E}">
        <p14:creationId xmlns:p14="http://schemas.microsoft.com/office/powerpoint/2010/main" val="3962427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94773A1-2FF4-1FE0-0F35-ABB8C11F6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75" y="321734"/>
            <a:ext cx="4924018" cy="29051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BFAEE0-2BB5-4068-27DE-15FE80956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443" y="1754440"/>
            <a:ext cx="5437867" cy="312677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475A8B-2682-E47D-45CC-DDDDF09AA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431" y="3577775"/>
            <a:ext cx="5075162" cy="30324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6F4B3F2-D5A9-A32D-F77C-567654A0103A}"/>
              </a:ext>
            </a:extLst>
          </p:cNvPr>
          <p:cNvSpPr txBox="1"/>
          <p:nvPr/>
        </p:nvSpPr>
        <p:spPr>
          <a:xfrm>
            <a:off x="6932543" y="497821"/>
            <a:ext cx="6099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Variable Selection: Tree Results</a:t>
            </a:r>
          </a:p>
        </p:txBody>
      </p:sp>
    </p:spTree>
    <p:extLst>
      <p:ext uri="{BB962C8B-B14F-4D97-AF65-F5344CB8AC3E}">
        <p14:creationId xmlns:p14="http://schemas.microsoft.com/office/powerpoint/2010/main" val="695173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F1DD6FC-A830-BF47-672D-647B4EF7FB4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24964839"/>
                  </p:ext>
                </p:extLst>
              </p:nvPr>
            </p:nvGraphicFramePr>
            <p:xfrm>
              <a:off x="344244" y="99810"/>
              <a:ext cx="8748333" cy="6648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39147">
                      <a:extLst>
                        <a:ext uri="{9D8B030D-6E8A-4147-A177-3AD203B41FA5}">
                          <a16:colId xmlns:a16="http://schemas.microsoft.com/office/drawing/2014/main" val="810464354"/>
                        </a:ext>
                      </a:extLst>
                    </a:gridCol>
                    <a:gridCol w="2448243">
                      <a:extLst>
                        <a:ext uri="{9D8B030D-6E8A-4147-A177-3AD203B41FA5}">
                          <a16:colId xmlns:a16="http://schemas.microsoft.com/office/drawing/2014/main" val="1857703423"/>
                        </a:ext>
                      </a:extLst>
                    </a:gridCol>
                    <a:gridCol w="2460943">
                      <a:extLst>
                        <a:ext uri="{9D8B030D-6E8A-4147-A177-3AD203B41FA5}">
                          <a16:colId xmlns:a16="http://schemas.microsoft.com/office/drawing/2014/main" val="4047339448"/>
                        </a:ext>
                      </a:extLst>
                    </a:gridCol>
                  </a:tblGrid>
                  <a:tr h="427929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Classification Error Comparison</a:t>
                          </a: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9591082"/>
                      </a:ext>
                    </a:extLst>
                  </a:tr>
                  <a:tr h="3869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Omitted Data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Imputed Data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764464"/>
                      </a:ext>
                    </a:extLst>
                  </a:tr>
                  <a:tr h="3869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 Generalized Linear 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0.5955335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</a:rPr>
                            <a:t>0.6356707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5282480"/>
                      </a:ext>
                    </a:extLst>
                  </a:tr>
                  <a:tr h="386945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Logistic Regression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0.4044665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0.3643293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6591595"/>
                      </a:ext>
                    </a:extLst>
                  </a:tr>
                  <a:tr h="3869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LDA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0.4044665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0.3643293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6760846"/>
                      </a:ext>
                    </a:extLst>
                  </a:tr>
                  <a:tr h="3869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KNN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0.3424318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0.3185976 ***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456726"/>
                      </a:ext>
                    </a:extLst>
                  </a:tr>
                  <a:tr h="3869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Tree - Classification (unpruned)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0.4119107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0.3765244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9626344"/>
                      </a:ext>
                    </a:extLst>
                  </a:tr>
                  <a:tr h="386945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Tree - Classification (pruned)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 0.337469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0.3353659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2108825"/>
                      </a:ext>
                    </a:extLst>
                  </a:tr>
                  <a:tr h="3869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Tree - Bagging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0.3307887 ***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0.338927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2771109"/>
                      </a:ext>
                    </a:extLst>
                  </a:tr>
                  <a:tr h="3869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Tree – Random Forest (m = p-1)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0.3314971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0.3413493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2151868"/>
                      </a:ext>
                    </a:extLst>
                  </a:tr>
                  <a:tr h="3869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Tree – Random Forest (m = p/3)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0.3365162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0.342583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0987046"/>
                      </a:ext>
                    </a:extLst>
                  </a:tr>
                  <a:tr h="386945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Tree – Random Forest (m =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0.334296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0.3402585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6433881"/>
                      </a:ext>
                    </a:extLst>
                  </a:tr>
                  <a:tr h="3869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SVM – 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0.4044665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0.3643293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1412021"/>
                      </a:ext>
                    </a:extLst>
                  </a:tr>
                  <a:tr h="3869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SVM – Polynomial degree 2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0.3151365 *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0.2987805 *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0149083"/>
                      </a:ext>
                    </a:extLst>
                  </a:tr>
                  <a:tr h="386945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SVM – Polynomial degree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0.4044665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0.3460366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1577538"/>
                      </a:ext>
                    </a:extLst>
                  </a:tr>
                  <a:tr h="386945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SVM – Polynomial degree 4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0.3275434 **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0.3094512 **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7233349"/>
                      </a:ext>
                    </a:extLst>
                  </a:tr>
                  <a:tr h="3869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SVM - Radial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0.3573201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0.3292683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64632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F1DD6FC-A830-BF47-672D-647B4EF7FB4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24964839"/>
                  </p:ext>
                </p:extLst>
              </p:nvPr>
            </p:nvGraphicFramePr>
            <p:xfrm>
              <a:off x="344244" y="99810"/>
              <a:ext cx="8748333" cy="6648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39147">
                      <a:extLst>
                        <a:ext uri="{9D8B030D-6E8A-4147-A177-3AD203B41FA5}">
                          <a16:colId xmlns:a16="http://schemas.microsoft.com/office/drawing/2014/main" val="810464354"/>
                        </a:ext>
                      </a:extLst>
                    </a:gridCol>
                    <a:gridCol w="2448243">
                      <a:extLst>
                        <a:ext uri="{9D8B030D-6E8A-4147-A177-3AD203B41FA5}">
                          <a16:colId xmlns:a16="http://schemas.microsoft.com/office/drawing/2014/main" val="1857703423"/>
                        </a:ext>
                      </a:extLst>
                    </a:gridCol>
                    <a:gridCol w="2460943">
                      <a:extLst>
                        <a:ext uri="{9D8B030D-6E8A-4147-A177-3AD203B41FA5}">
                          <a16:colId xmlns:a16="http://schemas.microsoft.com/office/drawing/2014/main" val="4047339448"/>
                        </a:ext>
                      </a:extLst>
                    </a:gridCol>
                  </a:tblGrid>
                  <a:tr h="45720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Classification Error Comparison</a:t>
                          </a: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9591082"/>
                      </a:ext>
                    </a:extLst>
                  </a:tr>
                  <a:tr h="3869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Omitted Data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Imputed Data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764464"/>
                      </a:ext>
                    </a:extLst>
                  </a:tr>
                  <a:tr h="3869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 Generalized Linear 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0.5955335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</a:rPr>
                            <a:t>0.6356707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5282480"/>
                      </a:ext>
                    </a:extLst>
                  </a:tr>
                  <a:tr h="386945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Logistic Regression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0.4044665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0.3643293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6591595"/>
                      </a:ext>
                    </a:extLst>
                  </a:tr>
                  <a:tr h="3869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LDA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0.4044665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0.3643293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6760846"/>
                      </a:ext>
                    </a:extLst>
                  </a:tr>
                  <a:tr h="3869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KNN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0.3424318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0.3185976 ***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456726"/>
                      </a:ext>
                    </a:extLst>
                  </a:tr>
                  <a:tr h="3869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Tree - Classification (unpruned)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0.4119107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0.3765244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9626344"/>
                      </a:ext>
                    </a:extLst>
                  </a:tr>
                  <a:tr h="386945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Tree - Classification (pruned)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 0.337469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0.3353659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2108825"/>
                      </a:ext>
                    </a:extLst>
                  </a:tr>
                  <a:tr h="3869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Tree - Bagging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0.3307887 ***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0.338927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2771109"/>
                      </a:ext>
                    </a:extLst>
                  </a:tr>
                  <a:tr h="3869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Tree – Random Forest (m = p-1)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0.3314971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0.3413493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2151868"/>
                      </a:ext>
                    </a:extLst>
                  </a:tr>
                  <a:tr h="3869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Tree – Random Forest (m = p/3)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0.3365162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0.342583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0987046"/>
                      </a:ext>
                    </a:extLst>
                  </a:tr>
                  <a:tr h="3869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9" t="-1121875" r="-128571" b="-514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0.334296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0.3402585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6433881"/>
                      </a:ext>
                    </a:extLst>
                  </a:tr>
                  <a:tr h="3869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SVM – 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0.4044665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0.3643293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1412021"/>
                      </a:ext>
                    </a:extLst>
                  </a:tr>
                  <a:tr h="3869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SVM – Polynomial degree 2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0.3151365 *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0.2987805 *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0149083"/>
                      </a:ext>
                    </a:extLst>
                  </a:tr>
                  <a:tr h="386945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SVM – Polynomial degree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0.4044665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0.3460366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1577538"/>
                      </a:ext>
                    </a:extLst>
                  </a:tr>
                  <a:tr h="386945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SVM – Polynomial degree 4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0.3275434 **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0.3094512 **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7233349"/>
                      </a:ext>
                    </a:extLst>
                  </a:tr>
                  <a:tr h="3869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SVM - Radial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0.3573201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0.3292683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646324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9CC99A7-4C46-9A7D-AAEC-66F23654A235}"/>
              </a:ext>
            </a:extLst>
          </p:cNvPr>
          <p:cNvSpPr txBox="1"/>
          <p:nvPr/>
        </p:nvSpPr>
        <p:spPr>
          <a:xfrm>
            <a:off x="9359153" y="5642386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  = Lowest Error</a:t>
            </a:r>
          </a:p>
          <a:p>
            <a:r>
              <a:rPr lang="en-US" dirty="0"/>
              <a:t>**  = Second Lowest</a:t>
            </a:r>
          </a:p>
          <a:p>
            <a:r>
              <a:rPr lang="en-US" dirty="0"/>
              <a:t>*** = Third Lowest</a:t>
            </a:r>
          </a:p>
        </p:txBody>
      </p:sp>
    </p:spTree>
    <p:extLst>
      <p:ext uri="{BB962C8B-B14F-4D97-AF65-F5344CB8AC3E}">
        <p14:creationId xmlns:p14="http://schemas.microsoft.com/office/powerpoint/2010/main" val="2472968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0C420-1AD6-9591-8388-1399D4C3E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KNN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9606C0-CEB0-6283-BB11-DE51CFCC4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370" y="1738538"/>
            <a:ext cx="5965369" cy="38358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314BF9-5CA7-4941-19E5-61F0E83F6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00" y="2016539"/>
            <a:ext cx="5965370" cy="38528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8700F73-B802-33B1-418B-AFA419814842}"/>
              </a:ext>
            </a:extLst>
          </p:cNvPr>
          <p:cNvSpPr txBox="1"/>
          <p:nvPr/>
        </p:nvSpPr>
        <p:spPr>
          <a:xfrm>
            <a:off x="1379700" y="6063734"/>
            <a:ext cx="7770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Minimum Error:  0.3185976 (Imputed) for K=67 </a:t>
            </a:r>
          </a:p>
          <a:p>
            <a:r>
              <a:rPr lang="en-US" dirty="0"/>
              <a:t>			     0.3424318 (Omitted) for K=25, 77, 87, and 95</a:t>
            </a:r>
          </a:p>
        </p:txBody>
      </p:sp>
    </p:spTree>
    <p:extLst>
      <p:ext uri="{BB962C8B-B14F-4D97-AF65-F5344CB8AC3E}">
        <p14:creationId xmlns:p14="http://schemas.microsoft.com/office/powerpoint/2010/main" val="4108082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B6F2D-996B-4175-EF38-26D39F729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Trees: Best Pruned Classification Tree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28AA7E-8354-7D3A-ABD8-F58BDC1A2D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99080" y="1469430"/>
            <a:ext cx="4185618" cy="576262"/>
          </a:xfrm>
        </p:spPr>
        <p:txBody>
          <a:bodyPr/>
          <a:lstStyle/>
          <a:p>
            <a:pPr algn="r"/>
            <a:r>
              <a:rPr lang="en-US" dirty="0"/>
              <a:t>Omitted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6F3532C-890B-F511-DEB9-E1D07936D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4154" y="1469430"/>
            <a:ext cx="4185623" cy="576262"/>
          </a:xfrm>
        </p:spPr>
        <p:txBody>
          <a:bodyPr/>
          <a:lstStyle/>
          <a:p>
            <a:pPr algn="ctr"/>
            <a:r>
              <a:rPr lang="en-US" dirty="0"/>
              <a:t>Imputed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298AF55-F926-B356-A924-D1DDA5F24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27" y="2200489"/>
            <a:ext cx="5679274" cy="35602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403E345-D998-062B-C7B1-DFF2E8931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48349"/>
            <a:ext cx="5543591" cy="35123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12AE2A-4F7C-32F4-B023-AFE64053A362}"/>
              </a:ext>
            </a:extLst>
          </p:cNvPr>
          <p:cNvSpPr txBox="1"/>
          <p:nvPr/>
        </p:nvSpPr>
        <p:spPr>
          <a:xfrm>
            <a:off x="1355829" y="6030809"/>
            <a:ext cx="7918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Minimum Error: 0.3353659 (Imputed) </a:t>
            </a:r>
          </a:p>
          <a:p>
            <a:r>
              <a:rPr lang="en-US" dirty="0"/>
              <a:t>                        0.337469 (Omitted)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228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4B5A-18AC-D0AD-B87A-71237FF41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Trees: Random Forest Comparison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BCF90D-46EB-46E1-351E-EFC3BFAE47A0}"/>
              </a:ext>
            </a:extLst>
          </p:cNvPr>
          <p:cNvSpPr txBox="1"/>
          <p:nvPr/>
        </p:nvSpPr>
        <p:spPr>
          <a:xfrm>
            <a:off x="1335950" y="6049618"/>
            <a:ext cx="7938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Minimum Error:  0.338927 (Imputed) for m=p for Number of Trees = 426</a:t>
            </a:r>
          </a:p>
          <a:p>
            <a:r>
              <a:rPr lang="en-US" dirty="0"/>
              <a:t>                         0.3307887 (Omitted) for m=p for Number of Trees = 157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FD33A8-D4FF-F734-09CE-B58696671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5" y="1697705"/>
            <a:ext cx="5970466" cy="35634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214020F-4F36-9C99-4054-F18C5C4F3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061" y="1636556"/>
            <a:ext cx="6021404" cy="348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109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3B7C7AA1-0CA1-E7A0-B13F-C88D5DB6E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SVM: ROC Curves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224874-A15C-3B78-3D4B-BB0E2B6A00F6}"/>
              </a:ext>
            </a:extLst>
          </p:cNvPr>
          <p:cNvSpPr txBox="1"/>
          <p:nvPr/>
        </p:nvSpPr>
        <p:spPr>
          <a:xfrm>
            <a:off x="1413165" y="6248400"/>
            <a:ext cx="822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Minimum Error: Polynomial(2) - 0.2987805 (Imputed) 0.3151365 (Omitted)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FF35214-97B8-0BFB-7742-0829B3549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17" y="1439992"/>
            <a:ext cx="7507108" cy="458673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4AB9B2F-94CF-1858-AA16-0CC28C7EE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4725" y="2152073"/>
            <a:ext cx="4444350" cy="259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055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9A253-A688-FE2F-D4DE-754F37672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4297C-8BC1-C564-9AF8-5B1CABF21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53553"/>
            <a:ext cx="8596668" cy="378780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Best: SVM Polynomial degree 2 </a:t>
            </a:r>
          </a:p>
          <a:p>
            <a:pPr lvl="1"/>
            <a:r>
              <a:rPr lang="en-US" dirty="0"/>
              <a:t>Minimum Test Error for both data sets</a:t>
            </a:r>
          </a:p>
          <a:p>
            <a:r>
              <a:rPr lang="en-US" dirty="0"/>
              <a:t>Worst: Linear Regression</a:t>
            </a:r>
          </a:p>
          <a:p>
            <a:pPr lvl="1"/>
            <a:r>
              <a:rPr lang="en-US" dirty="0"/>
              <a:t>Highest Test Error for both data sets</a:t>
            </a:r>
          </a:p>
          <a:p>
            <a:pPr lvl="1"/>
            <a:r>
              <a:rPr lang="en-US" dirty="0"/>
              <a:t>Decision boundary far from the data, predicted all to one class (potable)</a:t>
            </a:r>
          </a:p>
          <a:p>
            <a:r>
              <a:rPr lang="en-US" dirty="0"/>
              <a:t>Most important variable (wrapper methods)</a:t>
            </a:r>
          </a:p>
          <a:p>
            <a:pPr lvl="1"/>
            <a:r>
              <a:rPr lang="en-US" dirty="0"/>
              <a:t>Solids chosen for both data sets</a:t>
            </a:r>
          </a:p>
          <a:p>
            <a:r>
              <a:rPr lang="en-US" dirty="0"/>
              <a:t>Test error generally smaller for Imputed data set</a:t>
            </a:r>
          </a:p>
          <a:p>
            <a:r>
              <a:rPr lang="en-US" dirty="0"/>
              <a:t>Difficult to separate the classes</a:t>
            </a:r>
          </a:p>
          <a:p>
            <a:pPr lvl="1"/>
            <a:r>
              <a:rPr lang="en-US" dirty="0"/>
              <a:t>Not linearly separable</a:t>
            </a:r>
          </a:p>
        </p:txBody>
      </p:sp>
    </p:spTree>
    <p:extLst>
      <p:ext uri="{BB962C8B-B14F-4D97-AF65-F5344CB8AC3E}">
        <p14:creationId xmlns:p14="http://schemas.microsoft.com/office/powerpoint/2010/main" val="2012351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5F6AF-6785-7574-0652-76B7E258F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1BFDF-8A40-37F8-E4D4-4671C0CAB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9933"/>
            <a:ext cx="8596668" cy="491086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Find real-world data set</a:t>
            </a:r>
          </a:p>
          <a:p>
            <a:pPr lvl="1"/>
            <a:r>
              <a:rPr lang="en-US" dirty="0"/>
              <a:t>Current data set is questionable</a:t>
            </a:r>
          </a:p>
          <a:p>
            <a:pPr lvl="2"/>
            <a:r>
              <a:rPr lang="en-US" dirty="0"/>
              <a:t>Unrealistic ranges for variables like pH</a:t>
            </a:r>
          </a:p>
          <a:p>
            <a:pPr lvl="2"/>
            <a:r>
              <a:rPr lang="en-US" dirty="0"/>
              <a:t>“Potable” observations not all reasonably labeled </a:t>
            </a:r>
          </a:p>
          <a:p>
            <a:pPr lvl="3"/>
            <a:r>
              <a:rPr lang="en-US" dirty="0"/>
              <a:t>In fact, all observations should be “Non-Potable”</a:t>
            </a:r>
          </a:p>
          <a:p>
            <a:pPr lvl="3"/>
            <a:r>
              <a:rPr lang="en-US" dirty="0"/>
              <a:t>pH = 0.22 labeled as “Potable”</a:t>
            </a:r>
          </a:p>
          <a:p>
            <a:pPr lvl="2"/>
            <a:r>
              <a:rPr lang="en-US" dirty="0"/>
              <a:t>Predictors were normally distributed</a:t>
            </a:r>
          </a:p>
          <a:p>
            <a:pPr lvl="2"/>
            <a:r>
              <a:rPr lang="en-US" dirty="0"/>
              <a:t>pH and Hardness were not correlated</a:t>
            </a:r>
          </a:p>
          <a:p>
            <a:pPr lvl="1"/>
            <a:r>
              <a:rPr lang="en-US" dirty="0"/>
              <a:t>Did not include coliform bacteria or heavy metal measures</a:t>
            </a:r>
          </a:p>
          <a:p>
            <a:r>
              <a:rPr lang="en-US" dirty="0"/>
              <a:t>Evaluate current water-quality home-test results</a:t>
            </a:r>
          </a:p>
          <a:p>
            <a:r>
              <a:rPr lang="en-US" dirty="0"/>
              <a:t>Look for more than just physiochemical predictors</a:t>
            </a:r>
          </a:p>
          <a:p>
            <a:pPr lvl="1"/>
            <a:r>
              <a:rPr lang="en-US" dirty="0"/>
              <a:t>Ex. Body of water location, estimated volume, and distance from pollutants</a:t>
            </a:r>
          </a:p>
          <a:p>
            <a:pPr lvl="1"/>
            <a:r>
              <a:rPr lang="en-US" dirty="0"/>
              <a:t>Type of waterway, usage, microbiota, plants, etc.</a:t>
            </a:r>
          </a:p>
          <a:p>
            <a:r>
              <a:rPr lang="en-US" dirty="0"/>
              <a:t>Apply polynomial and step functions </a:t>
            </a:r>
          </a:p>
          <a:p>
            <a:r>
              <a:rPr lang="en-US" dirty="0"/>
              <a:t>Use Neural Net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365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BAECA-C480-B4F6-C9AC-5F6970BE0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3FC65-394C-E59B-2242-F68A73943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317999"/>
          </a:xfrm>
        </p:spPr>
        <p:txBody>
          <a:bodyPr/>
          <a:lstStyle/>
          <a:p>
            <a:r>
              <a:rPr lang="en-US" dirty="0"/>
              <a:t>Context/Importance</a:t>
            </a:r>
          </a:p>
          <a:p>
            <a:r>
              <a:rPr lang="en-US" dirty="0"/>
              <a:t>Data Introduction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Visualization</a:t>
            </a:r>
          </a:p>
          <a:p>
            <a:r>
              <a:rPr lang="en-US" dirty="0"/>
              <a:t>Data Cleaning</a:t>
            </a:r>
          </a:p>
          <a:p>
            <a:r>
              <a:rPr lang="en-US" dirty="0"/>
              <a:t>Comparison of Analytical Methods</a:t>
            </a:r>
          </a:p>
          <a:p>
            <a:pPr lvl="1"/>
            <a:r>
              <a:rPr lang="en-US" dirty="0"/>
              <a:t>Variables Selected</a:t>
            </a:r>
          </a:p>
          <a:p>
            <a:pPr lvl="1"/>
            <a:r>
              <a:rPr lang="en-US" dirty="0"/>
              <a:t>Classification Error</a:t>
            </a:r>
          </a:p>
          <a:p>
            <a:pPr lvl="1"/>
            <a:r>
              <a:rPr lang="en-US" dirty="0"/>
              <a:t>Visualization</a:t>
            </a:r>
          </a:p>
          <a:p>
            <a:r>
              <a:rPr lang="en-US" dirty="0"/>
              <a:t>Summary</a:t>
            </a:r>
          </a:p>
          <a:p>
            <a:r>
              <a:rPr lang="en-US" dirty="0"/>
              <a:t>Future Research (&amp; Criticism) </a:t>
            </a:r>
          </a:p>
        </p:txBody>
      </p:sp>
    </p:spTree>
    <p:extLst>
      <p:ext uri="{BB962C8B-B14F-4D97-AF65-F5344CB8AC3E}">
        <p14:creationId xmlns:p14="http://schemas.microsoft.com/office/powerpoint/2010/main" val="1076910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B3C27-2889-364F-E696-9582A4D28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A0A3C-72D5-91BA-BF8A-BAAF1EF89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8268"/>
            <a:ext cx="8596668" cy="469033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CDC. Available from </a:t>
            </a:r>
            <a:r>
              <a:rPr lang="en-US" dirty="0">
                <a:hlinkClick r:id="rId2"/>
              </a:rPr>
              <a:t>https://www.cdc.gov/healthywater/drinking/public/water_disinfection.html#:~:text=What%20are%20safe%20levels%20of%20chloramine%20in%20water%3F,effects%20are%20unlikely%20to%20occur</a:t>
            </a:r>
            <a:endParaRPr lang="en-US" dirty="0"/>
          </a:p>
          <a:p>
            <a:r>
              <a:rPr lang="en-US" dirty="0"/>
              <a:t>EPA. Available from </a:t>
            </a:r>
            <a:r>
              <a:rPr lang="en-US" dirty="0">
                <a:hlinkClick r:id="rId3"/>
              </a:rPr>
              <a:t>https://archive.epa.gov/water/archive/web/html/sulfate.html</a:t>
            </a:r>
            <a:endParaRPr lang="en-US" dirty="0"/>
          </a:p>
          <a:p>
            <a:r>
              <a:rPr lang="en-US" dirty="0"/>
              <a:t>EPA. Available from </a:t>
            </a:r>
            <a:r>
              <a:rPr lang="en-US" dirty="0">
                <a:hlinkClick r:id="rId4"/>
              </a:rPr>
              <a:t>https://www.epa.gov/ground-water-and-drinking-water/national-primary-drinking-water-regulations#Disinfectants</a:t>
            </a:r>
            <a:endParaRPr lang="en-US" dirty="0"/>
          </a:p>
          <a:p>
            <a:r>
              <a:rPr lang="en-US" dirty="0"/>
              <a:t>James G, Witten D, Hastie T, &amp; </a:t>
            </a:r>
            <a:r>
              <a:rPr lang="en-US" dirty="0" err="1"/>
              <a:t>Tibshirani</a:t>
            </a:r>
            <a:r>
              <a:rPr lang="en-US" dirty="0"/>
              <a:t> R. An Introduction to Statistical Learning with Applications in R. 2</a:t>
            </a:r>
            <a:r>
              <a:rPr lang="en-US" baseline="30000" dirty="0"/>
              <a:t>nd</a:t>
            </a:r>
            <a:r>
              <a:rPr lang="en-US" dirty="0"/>
              <a:t> Ed. 2021. Available from </a:t>
            </a:r>
            <a:r>
              <a:rPr lang="en-US" dirty="0">
                <a:hlinkClick r:id="rId5"/>
              </a:rPr>
              <a:t>https://www.statlearning.com/</a:t>
            </a:r>
            <a:endParaRPr lang="en-US" dirty="0"/>
          </a:p>
          <a:p>
            <a:r>
              <a:rPr lang="en-US" dirty="0"/>
              <a:t>Kaggle (data set). Available from </a:t>
            </a:r>
            <a:r>
              <a:rPr lang="en-US" dirty="0">
                <a:hlinkClick r:id="rId6"/>
              </a:rPr>
              <a:t>https://www.kaggle.com/datasets/adityakadiwal/water-potability</a:t>
            </a:r>
            <a:endParaRPr lang="en-US" dirty="0"/>
          </a:p>
          <a:p>
            <a:r>
              <a:rPr lang="en-US" dirty="0" err="1"/>
              <a:t>Safewater</a:t>
            </a:r>
            <a:r>
              <a:rPr lang="en-US" dirty="0"/>
              <a:t>. Available from </a:t>
            </a:r>
            <a:r>
              <a:rPr lang="en-US" dirty="0">
                <a:hlinkClick r:id="rId7"/>
              </a:rPr>
              <a:t>https://www.safewater.org/fact-sheets-1/2017/1/23/tds-and-ph</a:t>
            </a:r>
            <a:endParaRPr lang="en-US" dirty="0"/>
          </a:p>
          <a:p>
            <a:r>
              <a:rPr lang="en-US" dirty="0"/>
              <a:t>USGS. Available from </a:t>
            </a:r>
            <a:r>
              <a:rPr lang="en-US" dirty="0">
                <a:hlinkClick r:id="rId8"/>
              </a:rPr>
              <a:t>https://www.usgs.gov/special-topics/water-science-school/science/hardness-water#:~:text=General%20guidelines%20for%20classification%20of,Some%20content%20may%20have%20restrictions</a:t>
            </a:r>
            <a:endParaRPr lang="en-US" dirty="0"/>
          </a:p>
          <a:p>
            <a:r>
              <a:rPr lang="en-US" dirty="0"/>
              <a:t>World Vision. Available from </a:t>
            </a:r>
            <a:r>
              <a:rPr lang="en-US" dirty="0">
                <a:hlinkClick r:id="rId9"/>
              </a:rPr>
              <a:t>https://www.worldvision.org/clean-water-news-stories/10-worst-countries-access-clean-water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550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1F22F-3052-DDF5-5F97-9A7A46D80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Context: Importance of Water Potability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E293F-B5EC-4AE3-E33C-0DD195C59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0255"/>
            <a:ext cx="8596668" cy="488752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Potable</a:t>
            </a:r>
          </a:p>
          <a:p>
            <a:pPr lvl="1"/>
            <a:r>
              <a:rPr lang="en-US" dirty="0"/>
              <a:t>Safe for drinking, bathing, and cooking</a:t>
            </a:r>
          </a:p>
          <a:p>
            <a:r>
              <a:rPr lang="en-US" dirty="0"/>
              <a:t>Contaminants</a:t>
            </a:r>
          </a:p>
          <a:p>
            <a:pPr lvl="1"/>
            <a:r>
              <a:rPr lang="en-US" dirty="0"/>
              <a:t>Bacteria, heavy metals, organic waste &amp; decay, agriculture runoff,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Drinking water </a:t>
            </a:r>
          </a:p>
          <a:p>
            <a:pPr lvl="1"/>
            <a:r>
              <a:rPr lang="en-US" dirty="0"/>
              <a:t>Access</a:t>
            </a:r>
          </a:p>
          <a:p>
            <a:pPr lvl="1"/>
            <a:r>
              <a:rPr lang="en-US" dirty="0"/>
              <a:t>Drought: global and local</a:t>
            </a:r>
          </a:p>
          <a:p>
            <a:pPr lvl="1"/>
            <a:r>
              <a:rPr lang="en-US" dirty="0"/>
              <a:t>Recycling water</a:t>
            </a:r>
          </a:p>
          <a:p>
            <a:r>
              <a:rPr lang="en-US" dirty="0"/>
              <a:t>Marketability of simple test</a:t>
            </a:r>
          </a:p>
          <a:p>
            <a:pPr lvl="1"/>
            <a:r>
              <a:rPr lang="en-US" dirty="0"/>
              <a:t>Prevent deaths/illness</a:t>
            </a:r>
          </a:p>
          <a:p>
            <a:pPr lvl="1"/>
            <a:r>
              <a:rPr lang="en-US" dirty="0"/>
              <a:t>Current tests </a:t>
            </a:r>
          </a:p>
          <a:p>
            <a:r>
              <a:rPr lang="en-US" dirty="0"/>
              <a:t>How accurately can potability be predicted?</a:t>
            </a:r>
          </a:p>
          <a:p>
            <a:r>
              <a:rPr lang="en-US" dirty="0"/>
              <a:t>What are the most important factors in predicting potability?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425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022C7-A026-42AC-E3A6-21C04F9EC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E5942-1E81-7080-DC6D-5C9967E42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0017"/>
            <a:ext cx="8596668" cy="4731026"/>
          </a:xfrm>
        </p:spPr>
        <p:txBody>
          <a:bodyPr>
            <a:normAutofit/>
          </a:bodyPr>
          <a:lstStyle/>
          <a:p>
            <a:r>
              <a:rPr lang="en-US" dirty="0"/>
              <a:t>Retrieved from Kaggle, unknown publisher</a:t>
            </a:r>
          </a:p>
          <a:p>
            <a:r>
              <a:rPr lang="en-US" dirty="0"/>
              <a:t>Predictor Variables: Physiochemical measurements</a:t>
            </a:r>
          </a:p>
          <a:p>
            <a:pPr lvl="2"/>
            <a:r>
              <a:rPr lang="en-US" dirty="0"/>
              <a:t>pH, Hardness, Solids, Chloramines, Sulfate, Conductivity, Organic Carbon, Trihalomethanes, Turbidity	</a:t>
            </a:r>
          </a:p>
          <a:p>
            <a:pPr lvl="2"/>
            <a:r>
              <a:rPr lang="en-US" dirty="0"/>
              <a:t>Continuous, quantitative </a:t>
            </a:r>
          </a:p>
          <a:p>
            <a:r>
              <a:rPr lang="en-US" dirty="0"/>
              <a:t>Response Variable: Potability</a:t>
            </a:r>
          </a:p>
          <a:p>
            <a:pPr lvl="2"/>
            <a:r>
              <a:rPr lang="en-US" dirty="0"/>
              <a:t>Binary, Categorical</a:t>
            </a:r>
          </a:p>
          <a:p>
            <a:pPr lvl="2"/>
            <a:r>
              <a:rPr lang="en-US" dirty="0"/>
              <a:t>0 – Not Potable, 1 - Potable</a:t>
            </a:r>
          </a:p>
          <a:p>
            <a:r>
              <a:rPr lang="en-US" dirty="0"/>
              <a:t>Sample Size</a:t>
            </a:r>
          </a:p>
          <a:p>
            <a:pPr lvl="1"/>
            <a:r>
              <a:rPr lang="en-US" dirty="0"/>
              <a:t>n = 3276 bodies of water</a:t>
            </a:r>
          </a:p>
          <a:p>
            <a:r>
              <a:rPr lang="en-US" dirty="0"/>
              <a:t>Missing Data</a:t>
            </a:r>
          </a:p>
          <a:p>
            <a:pPr lvl="1"/>
            <a:r>
              <a:rPr lang="en-US" dirty="0"/>
              <a:t>1434 missing pieces of data (pH, Sulfate, and Trihalomethanes)</a:t>
            </a:r>
          </a:p>
          <a:p>
            <a:pPr lvl="1"/>
            <a:r>
              <a:rPr lang="en-US" dirty="0"/>
              <a:t> 1265 observations total</a:t>
            </a:r>
          </a:p>
        </p:txBody>
      </p:sp>
    </p:spTree>
    <p:extLst>
      <p:ext uri="{BB962C8B-B14F-4D97-AF65-F5344CB8AC3E}">
        <p14:creationId xmlns:p14="http://schemas.microsoft.com/office/powerpoint/2010/main" val="1645667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25C07-CA92-632C-0156-09C5CDA1F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Predictor Description &amp; Acceptable</a:t>
            </a:r>
            <a:r>
              <a:rPr lang="en-US" dirty="0"/>
              <a:t> Levels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698AF9F-8C0F-870A-75CE-BEE9130314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28205"/>
              </p:ext>
            </p:extLst>
          </p:nvPr>
        </p:nvGraphicFramePr>
        <p:xfrm>
          <a:off x="435287" y="1280160"/>
          <a:ext cx="10068496" cy="532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92428453"/>
                    </a:ext>
                  </a:extLst>
                </a:gridCol>
                <a:gridCol w="3576955">
                  <a:extLst>
                    <a:ext uri="{9D8B030D-6E8A-4147-A177-3AD203B41FA5}">
                      <a16:colId xmlns:a16="http://schemas.microsoft.com/office/drawing/2014/main" val="2844373739"/>
                    </a:ext>
                  </a:extLst>
                </a:gridCol>
                <a:gridCol w="2427541">
                  <a:extLst>
                    <a:ext uri="{9D8B030D-6E8A-4147-A177-3AD203B41FA5}">
                      <a16:colId xmlns:a16="http://schemas.microsoft.com/office/drawing/2014/main" val="339134687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58133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Acceptable Levels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Range in Data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010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pH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Acid/Base indicator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6.5-8.5 (WHO)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0 – 14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900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Hardness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Capacity to precipitate soap, measure of salts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60-120 mg/L (USGS)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47.43 – 323.12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292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Solids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Dissolved geologic solids, produce bad taste and off 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 300 ppm (SDWF)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320.9 – 61,227.2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519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Chloramines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Byproduct of ammonia treatment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≤ 4 ppm (CDC)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0.352 – 13.127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671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Sulfate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Minerals, rocks, and soil, naturally occurring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 250 mg/L (EPA)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129 – 481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71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Conductivity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Ion concentration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 1000 mS/cm (EPA)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181.5 – 753.3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611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Organic Carbon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Decaying organic matter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 25 ppm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2.20 – 28.30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028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Trihalomethanes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Byproduct of chlorine treatment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 80 mcg/L (EPA)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0.738 – 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06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Turbidity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Solid matter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 5 NTU* (WHO)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1.450 – 6.739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4576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2A53324-5FBE-7EB5-36F2-36393B317ABA}"/>
              </a:ext>
            </a:extLst>
          </p:cNvPr>
          <p:cNvSpPr txBox="1"/>
          <p:nvPr/>
        </p:nvSpPr>
        <p:spPr>
          <a:xfrm>
            <a:off x="9274002" y="510988"/>
            <a:ext cx="2538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*NTU = </a:t>
            </a:r>
            <a:r>
              <a:rPr lang="en-US" b="0" i="0" dirty="0">
                <a:solidFill>
                  <a:srgbClr val="BDC1C6"/>
                </a:solidFill>
                <a:effectLst/>
                <a:latin typeface="Google Sans"/>
              </a:rPr>
              <a:t> </a:t>
            </a:r>
            <a:r>
              <a:rPr lang="en-US" b="0" i="0" dirty="0">
                <a:effectLst/>
                <a:latin typeface="Google Sans"/>
              </a:rPr>
              <a:t>Nephelometric Turbidity Units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C844C9-2FA1-991A-4A8E-A8D69B3F3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70" y="239034"/>
            <a:ext cx="6831883" cy="41608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A6F3F6-729D-3B4E-43A7-B8FFD5B41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624" y="4483994"/>
            <a:ext cx="3810575" cy="22233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073DE9-624F-A956-942D-4DFF9E453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0557" y="2046319"/>
            <a:ext cx="4591084" cy="453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532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7459C506-5F4B-4B75-9218-C7C3F87FA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C659EEB-C3AE-4544-8263-417009DCD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99DB6C6-36F9-4576-A558-95153EADB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23">
              <a:extLst>
                <a:ext uri="{FF2B5EF4-FFF2-40B4-BE49-F238E27FC236}">
                  <a16:creationId xmlns:a16="http://schemas.microsoft.com/office/drawing/2014/main" id="{694E7916-EDE4-4B50-A4A1-6B28FDD4D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7" name="Rectangle 25">
              <a:extLst>
                <a:ext uri="{FF2B5EF4-FFF2-40B4-BE49-F238E27FC236}">
                  <a16:creationId xmlns:a16="http://schemas.microsoft.com/office/drawing/2014/main" id="{6F6CB7BB-4370-4173-97F8-F636C0F14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B0F590BB-1F51-4138-A2D4-2E483C84F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9" name="Rectangle 27">
              <a:extLst>
                <a:ext uri="{FF2B5EF4-FFF2-40B4-BE49-F238E27FC236}">
                  <a16:creationId xmlns:a16="http://schemas.microsoft.com/office/drawing/2014/main" id="{4A492863-9797-45A2-BAB3-514F10C5F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0" name="Rectangle 28">
              <a:extLst>
                <a:ext uri="{FF2B5EF4-FFF2-40B4-BE49-F238E27FC236}">
                  <a16:creationId xmlns:a16="http://schemas.microsoft.com/office/drawing/2014/main" id="{7C1E33F6-6D0F-4ECF-92F4-6F71D8BAF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1" name="Rectangle 29">
              <a:extLst>
                <a:ext uri="{FF2B5EF4-FFF2-40B4-BE49-F238E27FC236}">
                  <a16:creationId xmlns:a16="http://schemas.microsoft.com/office/drawing/2014/main" id="{73EEEA64-7411-474B-BD0E-60C24B3F4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4F82A6DD-92BB-4443-B5A5-05240DD55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79832BCB-1DCF-46AC-9FFA-170791668D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4E74DA95-CD7A-4D5E-9D27-67A759CE7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85E668-9900-040F-3853-D080CD4E5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76" y="1650668"/>
            <a:ext cx="5076390" cy="3594291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4AA3B5C-0C55-4FFF-9C45-8F9F7C074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81305" y="1650669"/>
            <a:ext cx="0" cy="3431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ABF45EA-67E5-2D6C-8BE0-E796EFC70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366" y="1650668"/>
            <a:ext cx="5015629" cy="34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827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CBE31-CC36-BA3F-31BB-D8976B322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BB43A-33B0-6F2D-26D3-642F0C082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6400"/>
            <a:ext cx="8596668" cy="4745915"/>
          </a:xfrm>
        </p:spPr>
        <p:txBody>
          <a:bodyPr>
            <a:normAutofit/>
          </a:bodyPr>
          <a:lstStyle/>
          <a:p>
            <a:r>
              <a:rPr lang="en-US" dirty="0"/>
              <a:t>Missing Data</a:t>
            </a:r>
          </a:p>
          <a:p>
            <a:pPr lvl="1"/>
            <a:r>
              <a:rPr lang="en-US" dirty="0"/>
              <a:t>1. Delete observations with NAs</a:t>
            </a:r>
          </a:p>
          <a:p>
            <a:pPr lvl="2"/>
            <a:r>
              <a:rPr lang="en-US" dirty="0"/>
              <a:t>Reduced sample size by 1265 observations</a:t>
            </a:r>
          </a:p>
          <a:p>
            <a:pPr lvl="1"/>
            <a:r>
              <a:rPr lang="en-US" dirty="0"/>
              <a:t>2. Impute observations </a:t>
            </a:r>
          </a:p>
          <a:p>
            <a:pPr lvl="2"/>
            <a:r>
              <a:rPr lang="en-US" dirty="0"/>
              <a:t>Use column mean</a:t>
            </a:r>
          </a:p>
          <a:p>
            <a:pPr lvl="2"/>
            <a:r>
              <a:rPr lang="en-US" dirty="0"/>
              <a:t>Kept sample size same as original</a:t>
            </a:r>
          </a:p>
          <a:p>
            <a:r>
              <a:rPr lang="en-US" dirty="0"/>
              <a:t>Result: 2 data sets</a:t>
            </a:r>
          </a:p>
          <a:p>
            <a:pPr lvl="1"/>
            <a:r>
              <a:rPr lang="en-US" dirty="0"/>
              <a:t>“Omitted” or “NA” – removed NAs (n = 2011)</a:t>
            </a:r>
          </a:p>
          <a:p>
            <a:pPr lvl="1"/>
            <a:r>
              <a:rPr lang="en-US" dirty="0"/>
              <a:t>“Imputed” or “IMP” – changed NAs (n = 3276)</a:t>
            </a:r>
          </a:p>
          <a:p>
            <a:pPr lvl="1"/>
            <a:r>
              <a:rPr lang="en-US" dirty="0"/>
              <a:t>Maintained Proportion of 0’s and 1’s in response (~0.6:0.4)</a:t>
            </a:r>
          </a:p>
          <a:p>
            <a:pPr lvl="1"/>
            <a:r>
              <a:rPr lang="en-US" dirty="0"/>
              <a:t>Maintained Correlation Structure</a:t>
            </a:r>
          </a:p>
          <a:p>
            <a:r>
              <a:rPr lang="en-US" dirty="0"/>
              <a:t>Standardized all variables</a:t>
            </a:r>
          </a:p>
        </p:txBody>
      </p:sp>
    </p:spTree>
    <p:extLst>
      <p:ext uri="{BB962C8B-B14F-4D97-AF65-F5344CB8AC3E}">
        <p14:creationId xmlns:p14="http://schemas.microsoft.com/office/powerpoint/2010/main" val="2422578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FF5E5-0DC1-74DB-F18B-7CB855FFB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E9834-9B18-8900-4EF4-27811C01C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318000"/>
          </a:xfrm>
        </p:spPr>
        <p:txBody>
          <a:bodyPr>
            <a:normAutofit/>
          </a:bodyPr>
          <a:lstStyle/>
          <a:p>
            <a:r>
              <a:rPr lang="en-US" dirty="0"/>
              <a:t>Data Split: Training (80%) and Testing (20%)</a:t>
            </a:r>
          </a:p>
          <a:p>
            <a:pPr lvl="1"/>
            <a:r>
              <a:rPr lang="en-US" dirty="0"/>
              <a:t>Omitted Data set: Training (n= 1608) and Testing (n= 403)</a:t>
            </a:r>
          </a:p>
          <a:p>
            <a:pPr lvl="1"/>
            <a:r>
              <a:rPr lang="en-US" dirty="0"/>
              <a:t>Imputed Data set: Training (n= 2620) and Testing (n= 656)</a:t>
            </a:r>
          </a:p>
          <a:p>
            <a:r>
              <a:rPr lang="en-US" dirty="0"/>
              <a:t>Methods Applied:</a:t>
            </a:r>
          </a:p>
          <a:p>
            <a:pPr lvl="1"/>
            <a:r>
              <a:rPr lang="en-US" dirty="0"/>
              <a:t>Variable Selection – Wrapper and Embedded (also, Trees and SVM)</a:t>
            </a:r>
          </a:p>
          <a:p>
            <a:pPr lvl="1"/>
            <a:r>
              <a:rPr lang="en-US" dirty="0"/>
              <a:t>1. Generalized Linear Model (family=binomial, link=identity)</a:t>
            </a:r>
          </a:p>
          <a:p>
            <a:pPr lvl="1"/>
            <a:r>
              <a:rPr lang="en-US" dirty="0"/>
              <a:t>2. Logistic Regression</a:t>
            </a:r>
          </a:p>
          <a:p>
            <a:pPr lvl="1"/>
            <a:r>
              <a:rPr lang="en-US" dirty="0"/>
              <a:t>3. LDA</a:t>
            </a:r>
          </a:p>
          <a:p>
            <a:pPr lvl="1"/>
            <a:r>
              <a:rPr lang="en-US" dirty="0"/>
              <a:t>4. KNN</a:t>
            </a:r>
          </a:p>
          <a:p>
            <a:pPr lvl="1"/>
            <a:r>
              <a:rPr lang="en-US" dirty="0"/>
              <a:t>5. Trees – Classification, Bagging, and Random Forest</a:t>
            </a:r>
          </a:p>
          <a:p>
            <a:pPr lvl="1"/>
            <a:r>
              <a:rPr lang="en-US" dirty="0"/>
              <a:t>6. SVM – Linear, Polynomial (degree 2, 3, &amp; 4) , and Radial</a:t>
            </a:r>
          </a:p>
        </p:txBody>
      </p:sp>
    </p:spTree>
    <p:extLst>
      <p:ext uri="{BB962C8B-B14F-4D97-AF65-F5344CB8AC3E}">
        <p14:creationId xmlns:p14="http://schemas.microsoft.com/office/powerpoint/2010/main" val="17523740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2027</TotalTime>
  <Words>1488</Words>
  <Application>Microsoft Office PowerPoint</Application>
  <PresentationFormat>Widescreen</PresentationFormat>
  <Paragraphs>228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Cambria Math</vt:lpstr>
      <vt:lpstr>Google Sans</vt:lpstr>
      <vt:lpstr>Trebuchet MS</vt:lpstr>
      <vt:lpstr>Wingdings 3</vt:lpstr>
      <vt:lpstr>Facet</vt:lpstr>
      <vt:lpstr>Water Potability Investigation</vt:lpstr>
      <vt:lpstr>Overview </vt:lpstr>
      <vt:lpstr>Context: Importance of Water Potability </vt:lpstr>
      <vt:lpstr>Data Set</vt:lpstr>
      <vt:lpstr>Predictor Description &amp; Acceptable Levels</vt:lpstr>
      <vt:lpstr>PowerPoint Presentation</vt:lpstr>
      <vt:lpstr>PowerPoint Presentation</vt:lpstr>
      <vt:lpstr>Data Cleaning</vt:lpstr>
      <vt:lpstr>Analytical Methods</vt:lpstr>
      <vt:lpstr>Variable Selection</vt:lpstr>
      <vt:lpstr>PowerPoint Presentation</vt:lpstr>
      <vt:lpstr>PowerPoint Presentation</vt:lpstr>
      <vt:lpstr>PowerPoint Presentation</vt:lpstr>
      <vt:lpstr>4. KNN</vt:lpstr>
      <vt:lpstr>5. Trees: Best Pruned Classification Tree</vt:lpstr>
      <vt:lpstr>5. Trees: Random Forest Comparison</vt:lpstr>
      <vt:lpstr>6. SVM: ROC Curves</vt:lpstr>
      <vt:lpstr>Summary</vt:lpstr>
      <vt:lpstr>Future Research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Potability Investigation</dc:title>
  <dc:creator>Abby Lavoie</dc:creator>
  <cp:lastModifiedBy>Abigail Miranda Lavoie</cp:lastModifiedBy>
  <cp:revision>214</cp:revision>
  <dcterms:created xsi:type="dcterms:W3CDTF">2023-04-30T22:01:09Z</dcterms:created>
  <dcterms:modified xsi:type="dcterms:W3CDTF">2024-01-10T19:25:35Z</dcterms:modified>
</cp:coreProperties>
</file>