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2" r:id="rId17"/>
    <p:sldId id="283" r:id="rId18"/>
    <p:sldId id="284" r:id="rId19"/>
    <p:sldId id="285" r:id="rId20"/>
    <p:sldId id="266" r:id="rId21"/>
    <p:sldId id="257" r:id="rId22"/>
    <p:sldId id="262" r:id="rId23"/>
    <p:sldId id="258" r:id="rId24"/>
    <p:sldId id="259" r:id="rId25"/>
    <p:sldId id="260" r:id="rId26"/>
    <p:sldId id="263"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A11"/>
    <a:srgbClr val="49D66C"/>
    <a:srgbClr val="0087C9"/>
    <a:srgbClr val="E85D0C"/>
    <a:srgbClr val="D25836"/>
    <a:srgbClr val="246BAA"/>
    <a:srgbClr val="BF82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2" autoAdjust="0"/>
    <p:restoredTop sz="94660"/>
  </p:normalViewPr>
  <p:slideViewPr>
    <p:cSldViewPr snapToGrid="0">
      <p:cViewPr varScale="1">
        <p:scale>
          <a:sx n="112" d="100"/>
          <a:sy n="112" d="100"/>
        </p:scale>
        <p:origin x="10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27"/>
          <c:dLbls>
            <c:dLbl>
              <c:idx val="0"/>
              <c:layout>
                <c:manualLayout>
                  <c:x val="-0.216614977330505"/>
                  <c:y val="-7.0881100234545205E-2"/>
                </c:manualLayout>
              </c:layout>
              <c:tx>
                <c:rich>
                  <a:bodyPr/>
                  <a:lstStyle/>
                  <a:p>
                    <a:pPr>
                      <a:defRPr sz="1600">
                        <a:solidFill>
                          <a:schemeClr val="tx2"/>
                        </a:solidFill>
                      </a:defRPr>
                    </a:pPr>
                    <a:r>
                      <a:rPr lang="en-US" sz="1600" dirty="0">
                        <a:solidFill>
                          <a:schemeClr val="tx2"/>
                        </a:solidFill>
                      </a:rPr>
                      <a:t>Trafic Organic
50%</a:t>
                    </a:r>
                    <a:endParaRPr lang="en-US" sz="1600" dirty="0"/>
                  </a:p>
                </c:rich>
              </c:tx>
              <c:spPr/>
              <c:dLblPos val="bestFit"/>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0-4A43-46EB-B073-6ECA684C4489}"/>
                </c:ext>
              </c:extLst>
            </c:dLbl>
            <c:dLbl>
              <c:idx val="1"/>
              <c:layout>
                <c:manualLayout>
                  <c:x val="0.19379505291610699"/>
                  <c:y val="-5.7694176220046897E-2"/>
                </c:manualLayout>
              </c:layout>
              <c:spPr/>
              <c:txPr>
                <a:bodyPr/>
                <a:lstStyle/>
                <a:p>
                  <a:pPr>
                    <a:defRPr sz="1600">
                      <a:solidFill>
                        <a:schemeClr val="tx2"/>
                      </a:solidFill>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A43-46EB-B073-6ECA684C4489}"/>
                </c:ext>
              </c:extLst>
            </c:dLbl>
            <c:dLbl>
              <c:idx val="2"/>
              <c:layout>
                <c:manualLayout>
                  <c:x val="8.5308311323613994E-2"/>
                  <c:y val="0.14448449874118"/>
                </c:manualLayout>
              </c:layout>
              <c:tx>
                <c:rich>
                  <a:bodyPr/>
                  <a:lstStyle/>
                  <a:p>
                    <a:r>
                      <a:rPr lang="en-US" sz="1400" b="0" dirty="0">
                        <a:solidFill>
                          <a:schemeClr val="tx2"/>
                        </a:solidFill>
                      </a:rPr>
                      <a:t>Trafic  Referal 11%</a:t>
                    </a:r>
                    <a:endParaRPr lang="en-US" sz="1600" b="0" dirty="0"/>
                  </a:p>
                </c:rich>
              </c:tx>
              <c:dLblPos val="bestFit"/>
              <c:showLegendKey val="0"/>
              <c:showVal val="0"/>
              <c:showCatName val="1"/>
              <c:showSerName val="0"/>
              <c:showPercent val="1"/>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2-4A43-46EB-B073-6ECA684C4489}"/>
                </c:ext>
              </c:extLst>
            </c:dLbl>
            <c:spPr>
              <a:noFill/>
              <a:ln>
                <a:noFill/>
              </a:ln>
              <a:effectLst/>
            </c:spPr>
            <c:txPr>
              <a:bodyPr/>
              <a:lstStyle/>
              <a:p>
                <a:pPr>
                  <a:defRPr sz="1400">
                    <a:solidFill>
                      <a:schemeClr val="tx2"/>
                    </a:solidFill>
                  </a:defRPr>
                </a:pPr>
                <a:endParaRPr lang="fr-FR"/>
              </a:p>
            </c:txPr>
            <c:dLblPos val="bestFit"/>
            <c:showLegendKey val="0"/>
            <c:showVal val="0"/>
            <c:showCatName val="1"/>
            <c:showSerName val="0"/>
            <c:showPercent val="1"/>
            <c:showBubbleSize val="0"/>
            <c:showLeaderLines val="1"/>
            <c:extLst>
              <c:ext xmlns:c15="http://schemas.microsoft.com/office/drawing/2012/chart" uri="{CE6537A1-D6FC-4f65-9D91-7224C49458BB}"/>
            </c:extLst>
          </c:dLbls>
          <c:cat>
            <c:strRef>
              <c:f>Sheet1!$A$2:$A$5</c:f>
              <c:strCache>
                <c:ptCount val="4"/>
                <c:pt idx="0">
                  <c:v>Trafic Organic</c:v>
                </c:pt>
                <c:pt idx="1">
                  <c:v>Trafic  Direct</c:v>
                </c:pt>
                <c:pt idx="2">
                  <c:v>Trafic  Referal</c:v>
                </c:pt>
                <c:pt idx="3">
                  <c:v>Autre</c:v>
                </c:pt>
              </c:strCache>
            </c:strRef>
          </c:cat>
          <c:val>
            <c:numRef>
              <c:f>Sheet1!$B$2:$B$5</c:f>
              <c:numCache>
                <c:formatCode>General</c:formatCode>
                <c:ptCount val="4"/>
                <c:pt idx="0">
                  <c:v>50.1</c:v>
                </c:pt>
                <c:pt idx="1">
                  <c:v>38</c:v>
                </c:pt>
                <c:pt idx="2">
                  <c:v>11</c:v>
                </c:pt>
                <c:pt idx="3">
                  <c:v>1.2</c:v>
                </c:pt>
              </c:numCache>
            </c:numRef>
          </c:val>
          <c:extLst>
            <c:ext xmlns:c16="http://schemas.microsoft.com/office/drawing/2014/chart" uri="{C3380CC4-5D6E-409C-BE32-E72D297353CC}">
              <c16:uniqueId val="{00000003-4A43-46EB-B073-6ECA684C4489}"/>
            </c:ext>
          </c:extLst>
        </c:ser>
        <c:dLbls>
          <c:showLegendKey val="0"/>
          <c:showVal val="0"/>
          <c:showCatName val="1"/>
          <c:showSerName val="0"/>
          <c:showPercent val="1"/>
          <c:showBubbleSize val="0"/>
          <c:showLeaderLines val="1"/>
        </c:dLbls>
        <c:firstSliceAng val="12"/>
      </c:pieChart>
    </c:plotArea>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031341437305203"/>
          <c:y val="0.16336449658490099"/>
          <c:w val="0.42541546732640301"/>
          <c:h val="0.811599537089564"/>
        </c:manualLayout>
      </c:layout>
      <c:pieChart>
        <c:varyColors val="1"/>
        <c:ser>
          <c:idx val="0"/>
          <c:order val="0"/>
          <c:tx>
            <c:strRef>
              <c:f>Sheet1!$B$1</c:f>
              <c:strCache>
                <c:ptCount val="1"/>
                <c:pt idx="0">
                  <c:v>Sales</c:v>
                </c:pt>
              </c:strCache>
            </c:strRef>
          </c:tx>
          <c:explosion val="5"/>
          <c:dLbls>
            <c:dLbl>
              <c:idx val="0"/>
              <c:layout>
                <c:manualLayout>
                  <c:x val="-7.9852746725732449E-2"/>
                  <c:y val="-0.17818670720914903"/>
                </c:manualLayout>
              </c:layout>
              <c:spPr/>
              <c:txPr>
                <a:bodyPr/>
                <a:lstStyle/>
                <a:p>
                  <a:pPr>
                    <a:defRPr sz="2800">
                      <a:solidFill>
                        <a:schemeClr val="tx2"/>
                      </a:solidFill>
                      <a:latin typeface="+mn-lt"/>
                    </a:defRPr>
                  </a:pPr>
                  <a:endParaRPr lang="fr-FR"/>
                </a:p>
              </c:tx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1274702145998378"/>
                      <c:h val="0.17486838120624512"/>
                    </c:manualLayout>
                  </c15:layout>
                </c:ext>
                <c:ext xmlns:c16="http://schemas.microsoft.com/office/drawing/2014/chart" uri="{C3380CC4-5D6E-409C-BE32-E72D297353CC}">
                  <c16:uniqueId val="{00000000-F84C-4FB8-8CF9-2A00166FFEFB}"/>
                </c:ext>
              </c:extLst>
            </c:dLbl>
            <c:dLbl>
              <c:idx val="1"/>
              <c:layout>
                <c:manualLayout>
                  <c:x val="-6.78279848704713E-2"/>
                  <c:y val="-1.2100115727609001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F84C-4FB8-8CF9-2A00166FFEFB}"/>
                </c:ext>
              </c:extLst>
            </c:dLbl>
            <c:dLbl>
              <c:idx val="2"/>
              <c:layout>
                <c:manualLayout>
                  <c:x val="3.8875514427766003E-2"/>
                  <c:y val="-5.8635548798475101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F84C-4FB8-8CF9-2A00166FFEFB}"/>
                </c:ext>
              </c:extLst>
            </c:dLbl>
            <c:dLbl>
              <c:idx val="3"/>
              <c:layout>
                <c:manualLayout>
                  <c:x val="0.15199479030377999"/>
                  <c:y val="-3.08765799087794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F84C-4FB8-8CF9-2A00166FFEFB}"/>
                </c:ext>
              </c:extLst>
            </c:dLbl>
            <c:spPr>
              <a:noFill/>
              <a:ln>
                <a:noFill/>
              </a:ln>
              <a:effectLst/>
            </c:spPr>
            <c:txPr>
              <a:bodyPr/>
              <a:lstStyle/>
              <a:p>
                <a:pPr>
                  <a:defRPr sz="2000">
                    <a:solidFill>
                      <a:schemeClr val="tx2"/>
                    </a:solidFill>
                    <a:latin typeface="+mn-lt"/>
                  </a:defRPr>
                </a:pPr>
                <a:endParaRPr lang="fr-FR"/>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Sheet1!$A$2:$A$5</c:f>
              <c:strCache>
                <c:ptCount val="4"/>
                <c:pt idx="0">
                  <c:v>Google</c:v>
                </c:pt>
                <c:pt idx="1">
                  <c:v>Bing</c:v>
                </c:pt>
                <c:pt idx="2">
                  <c:v>Yahoo</c:v>
                </c:pt>
                <c:pt idx="3">
                  <c:v>Autres</c:v>
                </c:pt>
              </c:strCache>
            </c:strRef>
          </c:cat>
          <c:val>
            <c:numRef>
              <c:f>Sheet1!$B$2:$B$5</c:f>
              <c:numCache>
                <c:formatCode>General</c:formatCode>
                <c:ptCount val="4"/>
                <c:pt idx="0">
                  <c:v>91.8</c:v>
                </c:pt>
                <c:pt idx="1">
                  <c:v>3</c:v>
                </c:pt>
                <c:pt idx="2">
                  <c:v>1.2</c:v>
                </c:pt>
                <c:pt idx="3">
                  <c:v>3.3</c:v>
                </c:pt>
              </c:numCache>
            </c:numRef>
          </c:val>
          <c:extLst>
            <c:ext xmlns:c16="http://schemas.microsoft.com/office/drawing/2014/chart" uri="{C3380CC4-5D6E-409C-BE32-E72D297353CC}">
              <c16:uniqueId val="{00000004-F84C-4FB8-8CF9-2A00166FFEFB}"/>
            </c:ext>
          </c:extLst>
        </c:ser>
        <c:dLbls>
          <c:showLegendKey val="0"/>
          <c:showVal val="0"/>
          <c:showCatName val="1"/>
          <c:showSerName val="0"/>
          <c:showPercent val="1"/>
          <c:showBubbleSize val="0"/>
          <c:showLeaderLines val="1"/>
        </c:dLbls>
        <c:firstSliceAng val="0"/>
      </c:pieChart>
      <c:spPr>
        <a:noFill/>
      </c:spPr>
    </c:plotArea>
    <c:plotVisOnly val="1"/>
    <c:dispBlanksAs val="gap"/>
    <c:showDLblsOverMax val="0"/>
  </c:chart>
  <c:txPr>
    <a:bodyPr/>
    <a:lstStyle/>
    <a:p>
      <a:pPr>
        <a:defRPr sz="1800">
          <a:latin typeface="+mj-lt"/>
        </a:defRPr>
      </a:pPr>
      <a:endParaRPr lang="fr-FR"/>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9255346" y="2750337"/>
            <a:ext cx="1171888" cy="1356442"/>
          </a:xfrm>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94646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a:xfrm>
            <a:off x="10729455" y="4711309"/>
            <a:ext cx="1154151" cy="1090789"/>
          </a:xfrm>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315833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a:xfrm>
            <a:off x="10729455" y="4711615"/>
            <a:ext cx="1154151" cy="1090789"/>
          </a:xfrm>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315431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a:xfrm>
            <a:off x="10729455" y="4709925"/>
            <a:ext cx="1154151" cy="1090789"/>
          </a:xfrm>
        </p:spPr>
        <p:txBody>
          <a:bodyPr/>
          <a:lstStyle/>
          <a:p>
            <a:fld id="{87F47DF5-E952-4F3D-ADAB-6F44E9AD40D6}" type="slidenum">
              <a:rPr lang="fr-FR" smtClean="0"/>
              <a:t>‹N°›</a:t>
            </a:fld>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71904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a:xfrm>
            <a:off x="10729455" y="4709925"/>
            <a:ext cx="1154151" cy="1090789"/>
          </a:xfrm>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146056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3974503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3160644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1216810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F72606D-1AFF-4860-91A5-ABE91268582D}" type="datetimeFigureOut">
              <a:rPr lang="fr-FR" smtClean="0"/>
              <a:t>24/03/2022</a:t>
            </a:fld>
            <a:endParaRPr lang="fr-FR" dirty="0"/>
          </a:p>
        </p:txBody>
      </p:sp>
      <p:sp>
        <p:nvSpPr>
          <p:cNvPr id="5" name="Footer Placeholder 4"/>
          <p:cNvSpPr>
            <a:spLocks noGrp="1"/>
          </p:cNvSpPr>
          <p:nvPr>
            <p:ph type="ftr" sz="quarter" idx="11"/>
          </p:nvPr>
        </p:nvSpPr>
        <p:spPr>
          <a:xfrm>
            <a:off x="680321" y="5936188"/>
            <a:ext cx="6126805" cy="365125"/>
          </a:xfrm>
        </p:spPr>
        <p:txBody>
          <a:bodyPr/>
          <a:lstStyle/>
          <a:p>
            <a:endParaRPr lang="fr-FR"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7F47DF5-E952-4F3D-ADAB-6F44E9AD40D6}" type="slidenum">
              <a:rPr lang="fr-FR" smtClean="0"/>
              <a:t>‹N°›</a:t>
            </a:fld>
            <a:endParaRPr lang="fr-FR" dirty="0"/>
          </a:p>
        </p:txBody>
      </p:sp>
    </p:spTree>
    <p:extLst>
      <p:ext uri="{BB962C8B-B14F-4D97-AF65-F5344CB8AC3E}">
        <p14:creationId xmlns:p14="http://schemas.microsoft.com/office/powerpoint/2010/main" val="197939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41244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a:xfrm>
            <a:off x="10729455" y="2869895"/>
            <a:ext cx="1154151" cy="1090789"/>
          </a:xfrm>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102896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96904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64992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166708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157109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267256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F72606D-1AFF-4860-91A5-ABE91268582D}" type="datetimeFigureOut">
              <a:rPr lang="fr-FR" smtClean="0"/>
              <a:t>24/03/2022</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87F47DF5-E952-4F3D-ADAB-6F44E9AD40D6}" type="slidenum">
              <a:rPr lang="fr-FR" smtClean="0"/>
              <a:t>‹N°›</a:t>
            </a:fld>
            <a:endParaRPr lang="fr-FR" dirty="0"/>
          </a:p>
        </p:txBody>
      </p:sp>
    </p:spTree>
    <p:extLst>
      <p:ext uri="{BB962C8B-B14F-4D97-AF65-F5344CB8AC3E}">
        <p14:creationId xmlns:p14="http://schemas.microsoft.com/office/powerpoint/2010/main" val="145403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72606D-1AFF-4860-91A5-ABE91268582D}" type="datetimeFigureOut">
              <a:rPr lang="fr-FR" smtClean="0"/>
              <a:t>24/03/2022</a:t>
            </a:fld>
            <a:endParaRPr lang="fr-FR"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7F47DF5-E952-4F3D-ADAB-6F44E9AD40D6}" type="slidenum">
              <a:rPr lang="fr-FR" smtClean="0"/>
              <a:t>‹N°›</a:t>
            </a:fld>
            <a:endParaRPr lang="fr-FR" dirty="0"/>
          </a:p>
        </p:txBody>
      </p:sp>
    </p:spTree>
    <p:extLst>
      <p:ext uri="{BB962C8B-B14F-4D97-AF65-F5344CB8AC3E}">
        <p14:creationId xmlns:p14="http://schemas.microsoft.com/office/powerpoint/2010/main" val="1154789676"/>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2063262"/>
            <a:ext cx="3739279" cy="2661052"/>
          </a:xfrm>
        </p:spPr>
        <p:txBody>
          <a:bodyPr vert="horz" lIns="91440" tIns="45720" rIns="91440" bIns="45720" rtlCol="0" anchor="ctr">
            <a:normAutofit/>
          </a:bodyPr>
          <a:lstStyle/>
          <a:p>
            <a:r>
              <a:rPr lang="en-US" sz="3700" dirty="0">
                <a:solidFill>
                  <a:srgbClr val="FFFFFF"/>
                </a:solidFill>
              </a:rPr>
              <a:t>SEO – LE REFERENCEMENT NATUREL</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661106"/>
            <a:ext cx="6257362" cy="5503101"/>
          </a:xfrm>
        </p:spPr>
        <p:txBody>
          <a:bodyPr vert="horz" lIns="91440" tIns="45720" rIns="91440" bIns="45720" rtlCol="0" anchor="ctr">
            <a:normAutofit/>
          </a:bodyPr>
          <a:lstStyle/>
          <a:p>
            <a:pPr indent="-228600" algn="l">
              <a:buFont typeface="Arial" panose="020B0604020202020204" pitchFamily="34" charset="0"/>
              <a:buChar char="•"/>
            </a:pPr>
            <a:endParaRPr lang="en-US" sz="2400" dirty="0">
              <a:solidFill>
                <a:schemeClr val="bg1"/>
              </a:solidFill>
            </a:endParaRPr>
          </a:p>
          <a:p>
            <a:pPr marL="285750" indent="-228600" algn="l">
              <a:buFont typeface="Arial" panose="020B0604020202020204" pitchFamily="34" charset="0"/>
              <a:buChar char="•"/>
            </a:pPr>
            <a:r>
              <a:rPr lang="en-US" sz="2400" dirty="0">
                <a:solidFill>
                  <a:schemeClr val="bg1"/>
                </a:solidFill>
              </a:rPr>
              <a:t>Le SEO ou Search Engine Optimisation est une technique qui permet d’améliorer la position de notre site sur les moteurs de recherche.</a:t>
            </a:r>
          </a:p>
          <a:p>
            <a:pPr marL="285750" indent="-228600" algn="l">
              <a:buFont typeface="Arial" panose="020B0604020202020204" pitchFamily="34" charset="0"/>
              <a:buChar char="•"/>
            </a:pPr>
            <a:endParaRPr lang="en-US" sz="2400" dirty="0">
              <a:solidFill>
                <a:schemeClr val="bg1"/>
              </a:solidFill>
            </a:endParaRPr>
          </a:p>
          <a:p>
            <a:pPr marL="285750" indent="-228600" algn="l">
              <a:buFont typeface="Arial" panose="020B0604020202020204" pitchFamily="34" charset="0"/>
              <a:buChar char="•"/>
            </a:pPr>
            <a:r>
              <a:rPr lang="en-US" sz="2400" dirty="0">
                <a:solidFill>
                  <a:schemeClr val="bg1"/>
                </a:solidFill>
              </a:rPr>
              <a:t>Le </a:t>
            </a:r>
            <a:r>
              <a:rPr lang="fr-FR" sz="2400" dirty="0">
                <a:solidFill>
                  <a:schemeClr val="bg1"/>
                </a:solidFill>
              </a:rPr>
              <a:t>positionnement</a:t>
            </a:r>
            <a:r>
              <a:rPr lang="en-US" sz="2400" dirty="0">
                <a:solidFill>
                  <a:schemeClr val="bg1"/>
                </a:solidFill>
              </a:rPr>
              <a:t> représente la place qu’occupe une </a:t>
            </a:r>
            <a:r>
              <a:rPr lang="en-US" sz="2400" b="1" dirty="0">
                <a:solidFill>
                  <a:schemeClr val="bg1"/>
                </a:solidFill>
              </a:rPr>
              <a:t>PAGE</a:t>
            </a:r>
            <a:r>
              <a:rPr lang="en-US" sz="2400" dirty="0">
                <a:solidFill>
                  <a:schemeClr val="bg1"/>
                </a:solidFill>
              </a:rPr>
              <a:t> dans les résultats de la </a:t>
            </a:r>
            <a:r>
              <a:rPr lang="en-US" sz="2400" b="1" dirty="0">
                <a:solidFill>
                  <a:schemeClr val="bg1"/>
                </a:solidFill>
              </a:rPr>
              <a:t>recherche pour une EXPRESSION donnée</a:t>
            </a:r>
            <a:r>
              <a:rPr lang="en-US" sz="2400" dirty="0">
                <a:solidFill>
                  <a:schemeClr val="bg1"/>
                </a:solidFill>
              </a:rPr>
              <a:t>.</a:t>
            </a:r>
          </a:p>
        </p:txBody>
      </p:sp>
    </p:spTree>
    <p:extLst>
      <p:ext uri="{BB962C8B-B14F-4D97-AF65-F5344CB8AC3E}">
        <p14:creationId xmlns:p14="http://schemas.microsoft.com/office/powerpoint/2010/main" val="63369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D’AUTRES CRITERES CONNUS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fontScale="70000" lnSpcReduction="20000"/>
          </a:bodyPr>
          <a:lstStyle/>
          <a:p>
            <a:pPr marL="45720" lvl="2" algn="l">
              <a:lnSpc>
                <a:spcPct val="150000"/>
              </a:lnSpc>
              <a:buClr>
                <a:schemeClr val="accent1"/>
              </a:buClr>
            </a:pPr>
            <a:r>
              <a:rPr lang="fr-FR" sz="3200" dirty="0">
                <a:solidFill>
                  <a:schemeClr val="bg1"/>
                </a:solidFill>
              </a:rPr>
              <a:t>- Combien de temps en moyenne les internautes passent-ils sur la page trouvée dans les résultats</a:t>
            </a:r>
          </a:p>
          <a:p>
            <a:pPr marL="45720" lvl="2" algn="l">
              <a:lnSpc>
                <a:spcPct val="150000"/>
              </a:lnSpc>
              <a:buClr>
                <a:schemeClr val="accent1"/>
              </a:buClr>
            </a:pPr>
            <a:r>
              <a:rPr lang="fr-FR" sz="3200" dirty="0">
                <a:solidFill>
                  <a:schemeClr val="bg1"/>
                </a:solidFill>
              </a:rPr>
              <a:t>- Les internautes ont-ils tendance à visiter d'autres pages du même site quand ils ont visité cette page?</a:t>
            </a:r>
          </a:p>
          <a:p>
            <a:pPr marL="45720" lvl="2" algn="l">
              <a:lnSpc>
                <a:spcPct val="150000"/>
              </a:lnSpc>
              <a:buClr>
                <a:schemeClr val="accent1"/>
              </a:buClr>
            </a:pPr>
            <a:r>
              <a:rPr lang="fr-FR" sz="3200" dirty="0">
                <a:solidFill>
                  <a:schemeClr val="bg1"/>
                </a:solidFill>
              </a:rPr>
              <a:t>- A quelle fréquence les internautes refont-ils la même recherche après avoir visité le site et cliquent-ils sur un autre résultat?</a:t>
            </a:r>
          </a:p>
          <a:p>
            <a:pPr marL="45720" lvl="2" algn="l">
              <a:lnSpc>
                <a:spcPct val="150000"/>
              </a:lnSpc>
              <a:buClr>
                <a:schemeClr val="accent1"/>
              </a:buClr>
            </a:pPr>
            <a:r>
              <a:rPr lang="fr-FR" sz="3200" dirty="0">
                <a:solidFill>
                  <a:schemeClr val="bg1"/>
                </a:solidFill>
              </a:rPr>
              <a:t>- Quel est le taux de clic observé pour cette page par rapport aux autres pages présentes dans ces résultats?</a:t>
            </a:r>
          </a:p>
          <a:p>
            <a:pPr marL="45720" lvl="2" algn="l">
              <a:lnSpc>
                <a:spcPct val="150000"/>
              </a:lnSpc>
              <a:buClr>
                <a:schemeClr val="accent1"/>
              </a:buClr>
            </a:pPr>
            <a:r>
              <a:rPr lang="fr-FR" sz="3200" dirty="0">
                <a:solidFill>
                  <a:schemeClr val="bg1"/>
                </a:solidFill>
              </a:rPr>
              <a:t>- Ce contenu est-il pertinent par rapport à l'intention de l'internaute?</a:t>
            </a:r>
          </a:p>
          <a:p>
            <a:pPr marL="45720" lvl="0" algn="l"/>
            <a:endParaRPr lang="fr-FR"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0592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 PERTINENCE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algn="l"/>
            <a:r>
              <a:rPr lang="fr-FR" sz="3200" dirty="0">
                <a:solidFill>
                  <a:schemeClr val="bg1"/>
                </a:solidFill>
                <a:latin typeface="Roboto" panose="02000000000000000000" pitchFamily="2" charset="0"/>
                <a:ea typeface="Roboto" panose="02000000000000000000" pitchFamily="2" charset="0"/>
              </a:rPr>
              <a:t>Avant d’essayer de mettre tous ces critères en pratique, il faut commencer par le socle : injecter les bons mots-clés, correctement rédigés, aux bons endroits de votre page.</a:t>
            </a:r>
          </a:p>
          <a:p>
            <a:pPr algn="l"/>
            <a:endParaRPr lang="fr-FR" sz="3200" dirty="0">
              <a:solidFill>
                <a:schemeClr val="bg1"/>
              </a:solidFill>
              <a:latin typeface="Roboto" panose="02000000000000000000" pitchFamily="2" charset="0"/>
              <a:ea typeface="Roboto" panose="02000000000000000000" pitchFamily="2" charset="0"/>
            </a:endParaRPr>
          </a:p>
          <a:p>
            <a:pPr algn="l"/>
            <a:r>
              <a:rPr lang="fr-FR" sz="3200" dirty="0">
                <a:solidFill>
                  <a:schemeClr val="bg1"/>
                </a:solidFill>
                <a:latin typeface="Roboto" panose="02000000000000000000" pitchFamily="2" charset="0"/>
                <a:ea typeface="Roboto" panose="02000000000000000000" pitchFamily="2" charset="0"/>
              </a:rPr>
              <a:t>Il faut réfléchir sur les mots clefs avec lesquels nous souhaitons être trouvé par les internautes</a:t>
            </a:r>
          </a:p>
          <a:p>
            <a:pPr marL="45720" lvl="0" algn="l"/>
            <a:endParaRPr lang="fr-FR"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5330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 PERTINENCE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indent="0" algn="l">
              <a:buNone/>
            </a:pPr>
            <a:r>
              <a:rPr lang="fr-FR" sz="3200" dirty="0">
                <a:solidFill>
                  <a:schemeClr val="bg1"/>
                </a:solidFill>
                <a:latin typeface="Roboto" panose="02000000000000000000" pitchFamily="2" charset="0"/>
                <a:ea typeface="Roboto" panose="02000000000000000000" pitchFamily="2" charset="0"/>
              </a:rPr>
              <a:t>Quelle cible?</a:t>
            </a:r>
          </a:p>
          <a:p>
            <a:pPr marL="45720" indent="0" algn="l">
              <a:buNone/>
            </a:pPr>
            <a:endParaRPr lang="fr-FR" sz="3200" dirty="0">
              <a:solidFill>
                <a:schemeClr val="bg1"/>
              </a:solidFill>
              <a:latin typeface="Roboto" panose="02000000000000000000" pitchFamily="2" charset="0"/>
              <a:ea typeface="Roboto" panose="02000000000000000000" pitchFamily="2" charset="0"/>
            </a:endParaRPr>
          </a:p>
          <a:p>
            <a:pPr lvl="2" algn="l"/>
            <a:r>
              <a:rPr lang="fr-FR" sz="2400" dirty="0">
                <a:solidFill>
                  <a:schemeClr val="bg1"/>
                </a:solidFill>
                <a:latin typeface="Roboto" panose="02000000000000000000" pitchFamily="2" charset="0"/>
                <a:ea typeface="Roboto" panose="02000000000000000000" pitchFamily="2" charset="0"/>
              </a:rPr>
              <a:t>Zone géographique</a:t>
            </a:r>
          </a:p>
          <a:p>
            <a:pPr lvl="3" algn="l"/>
            <a:r>
              <a:rPr lang="fr-FR" sz="2000" dirty="0">
                <a:solidFill>
                  <a:schemeClr val="bg1"/>
                </a:solidFill>
                <a:latin typeface="Roboto" panose="02000000000000000000" pitchFamily="2" charset="0"/>
                <a:ea typeface="Roboto" panose="02000000000000000000" pitchFamily="2" charset="0"/>
              </a:rPr>
              <a:t> Locale</a:t>
            </a:r>
          </a:p>
          <a:p>
            <a:pPr lvl="3" algn="l"/>
            <a:r>
              <a:rPr lang="fr-FR" sz="2000" dirty="0">
                <a:solidFill>
                  <a:schemeClr val="bg1"/>
                </a:solidFill>
                <a:latin typeface="Roboto" panose="02000000000000000000" pitchFamily="2" charset="0"/>
                <a:ea typeface="Roboto" panose="02000000000000000000" pitchFamily="2" charset="0"/>
              </a:rPr>
              <a:t> Nationale</a:t>
            </a:r>
          </a:p>
          <a:p>
            <a:pPr lvl="3" algn="l"/>
            <a:r>
              <a:rPr lang="fr-FR" sz="2000" dirty="0">
                <a:solidFill>
                  <a:schemeClr val="bg1"/>
                </a:solidFill>
                <a:latin typeface="Roboto" panose="02000000000000000000" pitchFamily="2" charset="0"/>
                <a:ea typeface="Roboto" panose="02000000000000000000" pitchFamily="2" charset="0"/>
              </a:rPr>
              <a:t> Mondiale</a:t>
            </a:r>
          </a:p>
          <a:p>
            <a:pPr lvl="3" algn="l"/>
            <a:endParaRPr lang="fr-FR" sz="2000" dirty="0">
              <a:solidFill>
                <a:schemeClr val="bg1"/>
              </a:solidFill>
              <a:latin typeface="Roboto" panose="02000000000000000000" pitchFamily="2" charset="0"/>
              <a:ea typeface="Roboto" panose="02000000000000000000" pitchFamily="2" charset="0"/>
            </a:endParaRPr>
          </a:p>
          <a:p>
            <a:pPr lvl="2" algn="l"/>
            <a:r>
              <a:rPr lang="fr-FR" sz="2400" dirty="0">
                <a:solidFill>
                  <a:schemeClr val="bg1"/>
                </a:solidFill>
                <a:latin typeface="Roboto" panose="02000000000000000000" pitchFamily="2" charset="0"/>
                <a:ea typeface="Roboto" panose="02000000000000000000" pitchFamily="2" charset="0"/>
              </a:rPr>
              <a:t>Démographie</a:t>
            </a:r>
          </a:p>
          <a:p>
            <a:pPr lvl="3" algn="l"/>
            <a:r>
              <a:rPr lang="fr-FR" sz="1800" dirty="0">
                <a:solidFill>
                  <a:schemeClr val="bg1"/>
                </a:solidFill>
                <a:latin typeface="Roboto" panose="02000000000000000000" pitchFamily="2" charset="0"/>
                <a:ea typeface="Roboto" panose="02000000000000000000" pitchFamily="2" charset="0"/>
              </a:rPr>
              <a:t>Homme/Femme</a:t>
            </a:r>
          </a:p>
          <a:p>
            <a:pPr lvl="3" algn="l"/>
            <a:r>
              <a:rPr lang="fr-FR" sz="1800" dirty="0">
                <a:solidFill>
                  <a:schemeClr val="bg1"/>
                </a:solidFill>
                <a:latin typeface="Roboto" panose="02000000000000000000" pitchFamily="2" charset="0"/>
                <a:ea typeface="Roboto" panose="02000000000000000000" pitchFamily="2" charset="0"/>
              </a:rPr>
              <a:t>Age</a:t>
            </a:r>
          </a:p>
          <a:p>
            <a:pPr lvl="3" algn="l"/>
            <a:r>
              <a:rPr lang="fr-FR" sz="1800" dirty="0">
                <a:solidFill>
                  <a:schemeClr val="bg1"/>
                </a:solidFill>
                <a:latin typeface="Roboto" panose="02000000000000000000" pitchFamily="2" charset="0"/>
                <a:ea typeface="Roboto" panose="02000000000000000000" pitchFamily="2" charset="0"/>
              </a:rPr>
              <a:t>Statut social</a:t>
            </a:r>
          </a:p>
          <a:p>
            <a:pPr marL="45720" lvl="0" algn="l"/>
            <a:endParaRPr lang="fr-FR" sz="2400" dirty="0">
              <a:solidFill>
                <a:schemeClr val="bg1"/>
              </a:solidFill>
              <a:latin typeface="Roboto" panose="02000000000000000000" pitchFamily="2" charset="0"/>
              <a:ea typeface="Roboto" panose="02000000000000000000" pitchFamily="2" charset="0"/>
            </a:endParaRPr>
          </a:p>
          <a:p>
            <a:pPr marL="45720" lvl="0" algn="l"/>
            <a:r>
              <a:rPr lang="fr-FR" sz="2400" dirty="0">
                <a:solidFill>
                  <a:schemeClr val="bg1"/>
                </a:solidFill>
                <a:latin typeface="Roboto" panose="02000000000000000000" pitchFamily="2" charset="0"/>
                <a:ea typeface="Roboto" panose="02000000000000000000" pitchFamily="2" charset="0"/>
              </a:rPr>
              <a:t>Par exemple si je dois créer un site vitrine pour un boulangerie située à Provins, je vais plutôt cibler le référencement de cette région.</a:t>
            </a:r>
          </a:p>
        </p:txBody>
      </p:sp>
    </p:spTree>
    <p:extLst>
      <p:ext uri="{BB962C8B-B14F-4D97-AF65-F5344CB8AC3E}">
        <p14:creationId xmlns:p14="http://schemas.microsoft.com/office/powerpoint/2010/main" val="344044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 PERTINENCE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indent="0" algn="l">
              <a:buNone/>
            </a:pPr>
            <a:r>
              <a:rPr lang="fr-FR" sz="3200" dirty="0">
                <a:solidFill>
                  <a:schemeClr val="bg1"/>
                </a:solidFill>
                <a:latin typeface="+mj-lt"/>
              </a:rPr>
              <a:t>Se mettre à la place de l’internaute </a:t>
            </a:r>
            <a:r>
              <a:rPr lang="fr-FR" sz="3200" i="1" dirty="0">
                <a:solidFill>
                  <a:schemeClr val="bg1"/>
                </a:solidFill>
              </a:rPr>
              <a:t> </a:t>
            </a:r>
          </a:p>
          <a:p>
            <a:pPr marL="45720" indent="0" algn="l">
              <a:buNone/>
            </a:pPr>
            <a:endParaRPr lang="fr-FR" dirty="0">
              <a:solidFill>
                <a:schemeClr val="bg1"/>
              </a:solidFill>
            </a:endParaRPr>
          </a:p>
          <a:p>
            <a:pPr marL="800100" lvl="1" indent="-342900" algn="l">
              <a:buClr>
                <a:schemeClr val="accent1"/>
              </a:buClr>
              <a:buSzPct val="50000"/>
              <a:buFont typeface="Wingdings" panose="05000000000000000000" pitchFamily="2" charset="2"/>
              <a:buChar char="q"/>
            </a:pPr>
            <a:r>
              <a:rPr lang="fr-FR" dirty="0">
                <a:solidFill>
                  <a:schemeClr val="bg1"/>
                </a:solidFill>
              </a:rPr>
              <a:t>Demander aux proches ce qu’ils auraient utilisé comme mots pour trouver votre site.</a:t>
            </a:r>
          </a:p>
          <a:p>
            <a:pPr marL="800100" lvl="1" indent="-342900" algn="l">
              <a:buClr>
                <a:schemeClr val="accent1"/>
              </a:buClr>
              <a:buSzPct val="50000"/>
              <a:buFont typeface="Wingdings" panose="05000000000000000000" pitchFamily="2" charset="2"/>
              <a:buChar char="q"/>
            </a:pPr>
            <a:endParaRPr lang="fr-FR" dirty="0">
              <a:solidFill>
                <a:schemeClr val="bg1"/>
              </a:solidFill>
            </a:endParaRPr>
          </a:p>
          <a:p>
            <a:pPr marL="800100" lvl="1" indent="-342900" algn="l">
              <a:buClr>
                <a:schemeClr val="accent1"/>
              </a:buClr>
              <a:buSzPct val="50000"/>
              <a:buFont typeface="Wingdings" panose="05000000000000000000" pitchFamily="2" charset="2"/>
              <a:buChar char="q"/>
            </a:pPr>
            <a:r>
              <a:rPr lang="fr-FR" dirty="0">
                <a:solidFill>
                  <a:schemeClr val="bg1"/>
                </a:solidFill>
              </a:rPr>
              <a:t>Regarder les mots clés mis en avant par les web masters des sites concurrents.</a:t>
            </a:r>
          </a:p>
          <a:p>
            <a:pPr marL="800100" lvl="1" indent="-342900" algn="l">
              <a:buClr>
                <a:schemeClr val="accent1"/>
              </a:buClr>
              <a:buSzPct val="50000"/>
              <a:buFont typeface="Wingdings" panose="05000000000000000000" pitchFamily="2" charset="2"/>
              <a:buChar char="q"/>
            </a:pPr>
            <a:endParaRPr lang="fr-FR" dirty="0">
              <a:solidFill>
                <a:schemeClr val="bg1"/>
              </a:solidFill>
            </a:endParaRPr>
          </a:p>
          <a:p>
            <a:pPr marL="800100" lvl="1" indent="-342900" algn="l">
              <a:buClr>
                <a:schemeClr val="accent1"/>
              </a:buClr>
              <a:buSzPct val="50000"/>
              <a:buFont typeface="Wingdings" panose="05000000000000000000" pitchFamily="2" charset="2"/>
              <a:buChar char="q"/>
            </a:pPr>
            <a:r>
              <a:rPr lang="fr-FR" dirty="0">
                <a:solidFill>
                  <a:schemeClr val="bg1"/>
                </a:solidFill>
              </a:rPr>
              <a:t>Regarder les requêtes de recherches des internautes dans Google webmastertools.</a:t>
            </a:r>
          </a:p>
          <a:p>
            <a:pPr marL="800100" lvl="1" indent="-342900" algn="l">
              <a:buClr>
                <a:schemeClr val="accent1"/>
              </a:buClr>
              <a:buSzPct val="50000"/>
              <a:buFont typeface="Wingdings" panose="05000000000000000000" pitchFamily="2" charset="2"/>
              <a:buChar char="q"/>
            </a:pPr>
            <a:endParaRPr lang="fr-FR" dirty="0">
              <a:solidFill>
                <a:schemeClr val="bg1"/>
              </a:solidFill>
            </a:endParaRPr>
          </a:p>
          <a:p>
            <a:pPr marL="800100" lvl="1" indent="-342900" algn="l">
              <a:buClr>
                <a:schemeClr val="accent1"/>
              </a:buClr>
              <a:buSzPct val="50000"/>
              <a:buFont typeface="Wingdings" panose="05000000000000000000" pitchFamily="2" charset="2"/>
              <a:buChar char="q"/>
            </a:pPr>
            <a:r>
              <a:rPr lang="fr-FR" dirty="0">
                <a:solidFill>
                  <a:schemeClr val="bg1"/>
                </a:solidFill>
              </a:rPr>
              <a:t>Regarder les recherches associées des SERP.</a:t>
            </a:r>
          </a:p>
          <a:p>
            <a:pPr marL="800100" lvl="1" indent="-342900" algn="l">
              <a:buClr>
                <a:schemeClr val="accent1"/>
              </a:buClr>
              <a:buSzPct val="50000"/>
              <a:buFont typeface="Wingdings" panose="05000000000000000000" pitchFamily="2" charset="2"/>
              <a:buChar char="q"/>
            </a:pPr>
            <a:r>
              <a:rPr lang="fr-FR" dirty="0">
                <a:solidFill>
                  <a:schemeClr val="bg1"/>
                </a:solidFill>
              </a:rPr>
              <a:t>Utiliser l’onglet « idées de mots » clés pour avoir d’autres idées de mots clés. </a:t>
            </a:r>
          </a:p>
        </p:txBody>
      </p:sp>
    </p:spTree>
    <p:extLst>
      <p:ext uri="{BB962C8B-B14F-4D97-AF65-F5344CB8AC3E}">
        <p14:creationId xmlns:p14="http://schemas.microsoft.com/office/powerpoint/2010/main" val="400100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 PERTINENCE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lnSpcReduction="10000"/>
          </a:bodyPr>
          <a:lstStyle/>
          <a:p>
            <a:pPr marL="45720" indent="0" algn="l">
              <a:buNone/>
            </a:pPr>
            <a:r>
              <a:rPr lang="fr-FR" sz="3200" dirty="0">
                <a:solidFill>
                  <a:schemeClr val="bg1"/>
                </a:solidFill>
                <a:latin typeface="Roboto" panose="02000000000000000000" pitchFamily="2" charset="0"/>
                <a:ea typeface="Roboto" panose="02000000000000000000" pitchFamily="2" charset="0"/>
              </a:rPr>
              <a:t>Analyser les mots clés choisis avec Adwords</a:t>
            </a:r>
            <a:r>
              <a:rPr lang="fr-FR" sz="3200" i="1" dirty="0">
                <a:solidFill>
                  <a:schemeClr val="bg1"/>
                </a:solidFill>
                <a:latin typeface="Roboto" panose="02000000000000000000" pitchFamily="2" charset="0"/>
                <a:ea typeface="Roboto" panose="02000000000000000000" pitchFamily="2" charset="0"/>
              </a:rPr>
              <a:t> </a:t>
            </a:r>
          </a:p>
          <a:p>
            <a:pPr marL="502920" lvl="1" algn="l"/>
            <a:endParaRPr lang="fr-FR" sz="2400" i="1" dirty="0">
              <a:solidFill>
                <a:schemeClr val="bg1"/>
              </a:solidFill>
              <a:latin typeface="Roboto" panose="02000000000000000000" pitchFamily="2" charset="0"/>
              <a:ea typeface="Roboto" panose="02000000000000000000" pitchFamily="2" charset="0"/>
            </a:endParaRPr>
          </a:p>
          <a:p>
            <a:pPr marL="502920" lvl="1" algn="l"/>
            <a:r>
              <a:rPr lang="fr-FR" sz="2400" i="1" dirty="0">
                <a:solidFill>
                  <a:schemeClr val="bg1"/>
                </a:solidFill>
                <a:latin typeface="Roboto" panose="02000000000000000000" pitchFamily="2" charset="0"/>
                <a:ea typeface="Roboto" panose="02000000000000000000" pitchFamily="2" charset="0"/>
              </a:rPr>
              <a:t>Adwords est un outil Google qui va nous aider grandement sur notre stratégie de choix de mots clés.</a:t>
            </a:r>
          </a:p>
          <a:p>
            <a:pPr marL="502920" lvl="1" algn="l"/>
            <a:endParaRPr lang="fr-FR" sz="2400" i="1" dirty="0">
              <a:solidFill>
                <a:schemeClr val="bg1"/>
              </a:solidFill>
              <a:latin typeface="Roboto" panose="02000000000000000000" pitchFamily="2" charset="0"/>
              <a:ea typeface="Roboto" panose="02000000000000000000" pitchFamily="2" charset="0"/>
            </a:endParaRPr>
          </a:p>
          <a:p>
            <a:pPr lvl="1" algn="l">
              <a:buClr>
                <a:schemeClr val="accent1"/>
              </a:buClr>
              <a:buSzPct val="50000"/>
            </a:pPr>
            <a:r>
              <a:rPr lang="fr-FR" sz="2400" dirty="0">
                <a:solidFill>
                  <a:schemeClr val="bg1"/>
                </a:solidFill>
                <a:latin typeface="Roboto" panose="02000000000000000000" pitchFamily="2" charset="0"/>
                <a:ea typeface="Roboto" panose="02000000000000000000" pitchFamily="2" charset="0"/>
              </a:rPr>
              <a:t>Grâce à Adwords, faire le tri des mots clés récupérés lors de la phase de réflexion </a:t>
            </a:r>
          </a:p>
          <a:p>
            <a:pPr lvl="1" algn="l">
              <a:buClr>
                <a:schemeClr val="accent1"/>
              </a:buClr>
              <a:buSzPct val="50000"/>
            </a:pPr>
            <a:endParaRPr lang="fr-FR" sz="2400" dirty="0">
              <a:solidFill>
                <a:schemeClr val="bg1"/>
              </a:solidFill>
              <a:latin typeface="Roboto" panose="02000000000000000000" pitchFamily="2" charset="0"/>
              <a:ea typeface="Roboto" panose="02000000000000000000" pitchFamily="2" charset="0"/>
            </a:endParaRPr>
          </a:p>
          <a:p>
            <a:pPr lvl="1" algn="l">
              <a:buClr>
                <a:schemeClr val="accent1"/>
              </a:buClr>
              <a:buSzPct val="50000"/>
            </a:pPr>
            <a:r>
              <a:rPr lang="fr-FR" sz="2400" dirty="0">
                <a:solidFill>
                  <a:schemeClr val="bg1"/>
                </a:solidFill>
                <a:latin typeface="Roboto" panose="02000000000000000000" pitchFamily="2" charset="0"/>
                <a:ea typeface="Roboto" panose="02000000000000000000" pitchFamily="2" charset="0"/>
              </a:rPr>
              <a:t>Relever le nombre de requêtes mensuelles des internautes pour chaque mots clés</a:t>
            </a:r>
          </a:p>
          <a:p>
            <a:pPr lvl="1" algn="l">
              <a:buClr>
                <a:schemeClr val="accent1"/>
              </a:buClr>
              <a:buSzPct val="50000"/>
            </a:pPr>
            <a:endParaRPr lang="fr-FR" sz="2400" dirty="0">
              <a:solidFill>
                <a:schemeClr val="bg1"/>
              </a:solidFill>
              <a:latin typeface="Roboto" panose="02000000000000000000" pitchFamily="2" charset="0"/>
              <a:ea typeface="Roboto" panose="02000000000000000000" pitchFamily="2" charset="0"/>
            </a:endParaRPr>
          </a:p>
          <a:p>
            <a:pPr lvl="1" algn="l">
              <a:buClr>
                <a:schemeClr val="accent1"/>
              </a:buClr>
              <a:buSzPct val="50000"/>
            </a:pPr>
            <a:r>
              <a:rPr lang="fr-FR" sz="2400" dirty="0">
                <a:solidFill>
                  <a:schemeClr val="bg1"/>
                </a:solidFill>
                <a:latin typeface="Roboto" panose="02000000000000000000" pitchFamily="2" charset="0"/>
                <a:ea typeface="Roboto" panose="02000000000000000000" pitchFamily="2" charset="0"/>
              </a:rPr>
              <a:t>Supprimer les mots clés de faible portée.</a:t>
            </a:r>
          </a:p>
          <a:p>
            <a:pPr lvl="1" algn="l">
              <a:buClr>
                <a:schemeClr val="accent1"/>
              </a:buClr>
              <a:buSzPct val="50000"/>
            </a:pPr>
            <a:endParaRPr lang="fr-FR" sz="2400" dirty="0">
              <a:solidFill>
                <a:schemeClr val="bg1"/>
              </a:solidFill>
              <a:latin typeface="Roboto" panose="02000000000000000000" pitchFamily="2" charset="0"/>
              <a:ea typeface="Roboto" panose="02000000000000000000" pitchFamily="2" charset="0"/>
            </a:endParaRPr>
          </a:p>
          <a:p>
            <a:pPr lvl="1" algn="l">
              <a:buClr>
                <a:schemeClr val="accent1"/>
              </a:buClr>
              <a:buSzPct val="50000"/>
            </a:pPr>
            <a:r>
              <a:rPr lang="fr-FR" sz="2400" dirty="0">
                <a:solidFill>
                  <a:schemeClr val="bg1"/>
                </a:solidFill>
                <a:latin typeface="Roboto" panose="02000000000000000000" pitchFamily="2" charset="0"/>
                <a:ea typeface="Roboto" panose="02000000000000000000" pitchFamily="2" charset="0"/>
              </a:rPr>
              <a:t>Réfléchir sur la pertinence des mots clés en rapport avec le contenu de votre site.  </a:t>
            </a:r>
          </a:p>
        </p:txBody>
      </p:sp>
    </p:spTree>
    <p:extLst>
      <p:ext uri="{BB962C8B-B14F-4D97-AF65-F5344CB8AC3E}">
        <p14:creationId xmlns:p14="http://schemas.microsoft.com/office/powerpoint/2010/main" val="3410508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EMPLACEMENTS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indent="0" algn="l">
              <a:buNone/>
            </a:pPr>
            <a:r>
              <a:rPr lang="fr-FR" sz="3200" dirty="0">
                <a:solidFill>
                  <a:schemeClr val="bg1"/>
                </a:solidFill>
                <a:latin typeface="Roboto" panose="02000000000000000000" pitchFamily="2" charset="0"/>
                <a:ea typeface="Roboto" panose="02000000000000000000" pitchFamily="2" charset="0"/>
              </a:rPr>
              <a:t>Bien garder en tête les éléments considérés comme des mots clefs</a:t>
            </a:r>
          </a:p>
          <a:p>
            <a:pPr marL="45720" indent="0" algn="l">
              <a:buNone/>
            </a:pPr>
            <a:endParaRPr lang="fr-FR" sz="3200" dirty="0">
              <a:solidFill>
                <a:schemeClr val="bg1"/>
              </a:solidFill>
              <a:latin typeface="Roboto" panose="02000000000000000000" pitchFamily="2" charset="0"/>
              <a:ea typeface="Roboto" panose="02000000000000000000" pitchFamily="2" charset="0"/>
            </a:endParaRPr>
          </a:p>
          <a:p>
            <a:pPr marL="388620" indent="-342900" algn="l">
              <a:buFontTx/>
              <a:buChar char="-"/>
            </a:pPr>
            <a:r>
              <a:rPr lang="fr-FR" sz="2400" dirty="0">
                <a:solidFill>
                  <a:schemeClr val="bg1"/>
                </a:solidFill>
                <a:latin typeface="Roboto" panose="02000000000000000000" pitchFamily="2" charset="0"/>
                <a:ea typeface="Roboto" panose="02000000000000000000" pitchFamily="2" charset="0"/>
              </a:rPr>
              <a:t>Le &lt;title&gt; : cette balise peut être gérer sur chacune de vos pages, et elle est probablement l’un des éléments les plus importants pour votre positionnement. Il s’affiche la plupart du temps dans les résultats Google.</a:t>
            </a:r>
          </a:p>
          <a:p>
            <a:pPr marL="45720" algn="l"/>
            <a:endParaRPr lang="fr-FR" sz="2400" dirty="0">
              <a:solidFill>
                <a:schemeClr val="bg1"/>
              </a:solidFill>
              <a:latin typeface="Roboto" panose="02000000000000000000" pitchFamily="2" charset="0"/>
              <a:ea typeface="Roboto" panose="02000000000000000000" pitchFamily="2" charset="0"/>
            </a:endParaRPr>
          </a:p>
          <a:p>
            <a:pPr marL="45720" algn="l"/>
            <a:endParaRPr lang="fr-FR" sz="2400" dirty="0">
              <a:solidFill>
                <a:schemeClr val="bg1"/>
              </a:solidFill>
              <a:latin typeface="Roboto" panose="02000000000000000000" pitchFamily="2" charset="0"/>
              <a:ea typeface="Roboto" panose="02000000000000000000" pitchFamily="2" charset="0"/>
            </a:endParaRPr>
          </a:p>
        </p:txBody>
      </p:sp>
      <p:pic>
        <p:nvPicPr>
          <p:cNvPr id="5" name="Image 4">
            <a:extLst>
              <a:ext uri="{FF2B5EF4-FFF2-40B4-BE49-F238E27FC236}">
                <a16:creationId xmlns:a16="http://schemas.microsoft.com/office/drawing/2014/main" id="{FADB1E69-021C-4320-8AE7-60F3A91DD2DD}"/>
              </a:ext>
            </a:extLst>
          </p:cNvPr>
          <p:cNvPicPr>
            <a:picLocks noChangeAspect="1"/>
          </p:cNvPicPr>
          <p:nvPr/>
        </p:nvPicPr>
        <p:blipFill>
          <a:blip r:embed="rId5"/>
          <a:stretch>
            <a:fillRect/>
          </a:stretch>
        </p:blipFill>
        <p:spPr>
          <a:xfrm>
            <a:off x="5653274" y="4839172"/>
            <a:ext cx="5734050" cy="1695450"/>
          </a:xfrm>
          <a:prstGeom prst="rect">
            <a:avLst/>
          </a:prstGeom>
        </p:spPr>
      </p:pic>
    </p:spTree>
    <p:extLst>
      <p:ext uri="{BB962C8B-B14F-4D97-AF65-F5344CB8AC3E}">
        <p14:creationId xmlns:p14="http://schemas.microsoft.com/office/powerpoint/2010/main" val="394867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EMPLACEMENTS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algn="l"/>
            <a:r>
              <a:rPr lang="fr-FR" sz="2400" dirty="0">
                <a:solidFill>
                  <a:schemeClr val="bg1"/>
                </a:solidFill>
                <a:latin typeface="Roboto" panose="02000000000000000000" pitchFamily="2" charset="0"/>
                <a:ea typeface="Roboto" panose="02000000000000000000" pitchFamily="2" charset="0"/>
              </a:rPr>
              <a:t>Le H1 : le &lt;h1&gt; sera interprété comme un mot clef par les moteurs de recherche.</a:t>
            </a:r>
          </a:p>
          <a:p>
            <a:pPr marL="45720" algn="l"/>
            <a:r>
              <a:rPr lang="fr-FR" sz="2400" dirty="0">
                <a:solidFill>
                  <a:schemeClr val="bg1"/>
                </a:solidFill>
                <a:latin typeface="Roboto" panose="02000000000000000000" pitchFamily="2" charset="0"/>
                <a:ea typeface="Roboto" panose="02000000000000000000" pitchFamily="2" charset="0"/>
              </a:rPr>
              <a:t> </a:t>
            </a:r>
          </a:p>
          <a:p>
            <a:pPr marL="45720" algn="l"/>
            <a:r>
              <a:rPr lang="fr-FR" sz="2400" dirty="0">
                <a:solidFill>
                  <a:schemeClr val="bg1"/>
                </a:solidFill>
                <a:latin typeface="Roboto" panose="02000000000000000000" pitchFamily="2" charset="0"/>
                <a:ea typeface="Roboto" panose="02000000000000000000" pitchFamily="2" charset="0"/>
              </a:rPr>
              <a:t>-   Il doit apparaitre au moins une fois sur chacune de vos pages.</a:t>
            </a:r>
          </a:p>
          <a:p>
            <a:pPr marL="45720" algn="l"/>
            <a:endParaRPr lang="fr-FR" sz="2400" dirty="0">
              <a:solidFill>
                <a:schemeClr val="bg1"/>
              </a:solidFill>
              <a:latin typeface="Roboto" panose="02000000000000000000" pitchFamily="2" charset="0"/>
              <a:ea typeface="Roboto" panose="02000000000000000000" pitchFamily="2" charset="0"/>
            </a:endParaRPr>
          </a:p>
          <a:p>
            <a:pPr marL="388620" indent="-342900" algn="l">
              <a:buFontTx/>
              <a:buChar char="-"/>
            </a:pPr>
            <a:r>
              <a:rPr lang="fr-FR" sz="2400" dirty="0">
                <a:solidFill>
                  <a:schemeClr val="bg1"/>
                </a:solidFill>
                <a:latin typeface="Roboto" panose="02000000000000000000" pitchFamily="2" charset="0"/>
                <a:ea typeface="Roboto" panose="02000000000000000000" pitchFamily="2" charset="0"/>
              </a:rPr>
              <a:t>Il est préférable d’éviter qu’il soit similaire au &lt;title&gt;. Il est toutefois possible d’optimiser en choisissant un thème similaire.</a:t>
            </a:r>
          </a:p>
        </p:txBody>
      </p:sp>
    </p:spTree>
    <p:extLst>
      <p:ext uri="{BB962C8B-B14F-4D97-AF65-F5344CB8AC3E}">
        <p14:creationId xmlns:p14="http://schemas.microsoft.com/office/powerpoint/2010/main" val="3752162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EMPLACEMENTS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algn="l"/>
            <a:r>
              <a:rPr lang="fr-FR" sz="2400" dirty="0">
                <a:solidFill>
                  <a:schemeClr val="bg1"/>
                </a:solidFill>
                <a:latin typeface="Roboto" panose="02000000000000000000" pitchFamily="2" charset="0"/>
                <a:ea typeface="Roboto" panose="02000000000000000000" pitchFamily="2" charset="0"/>
              </a:rPr>
              <a:t>Le contenu : le texte présent sur votre site compote également des mots clefs. </a:t>
            </a:r>
          </a:p>
          <a:p>
            <a:pPr marL="45720" algn="l"/>
            <a:endParaRPr lang="fr-FR" sz="2400" dirty="0">
              <a:solidFill>
                <a:schemeClr val="bg1"/>
              </a:solidFill>
              <a:latin typeface="Roboto" panose="02000000000000000000" pitchFamily="2" charset="0"/>
              <a:ea typeface="Roboto" panose="02000000000000000000" pitchFamily="2" charset="0"/>
            </a:endParaRPr>
          </a:p>
          <a:p>
            <a:pPr marL="45720" algn="l"/>
            <a:r>
              <a:rPr lang="fr-FR" sz="2400" dirty="0">
                <a:solidFill>
                  <a:schemeClr val="bg1"/>
                </a:solidFill>
                <a:latin typeface="Roboto" panose="02000000000000000000" pitchFamily="2" charset="0"/>
                <a:ea typeface="Roboto" panose="02000000000000000000" pitchFamily="2" charset="0"/>
              </a:rPr>
              <a:t>Lorsqu’on souhaite se positionner, il est conseillé de placer une expression clef dans le paragraphe qui suit immédiatement le H1.</a:t>
            </a:r>
          </a:p>
          <a:p>
            <a:pPr marL="45720" algn="l"/>
            <a:endParaRPr lang="fr-FR" sz="2400" dirty="0">
              <a:solidFill>
                <a:schemeClr val="bg1"/>
              </a:solidFill>
              <a:latin typeface="Roboto" panose="02000000000000000000" pitchFamily="2" charset="0"/>
              <a:ea typeface="Roboto" panose="02000000000000000000" pitchFamily="2" charset="0"/>
            </a:endParaRPr>
          </a:p>
          <a:p>
            <a:pPr marL="45720" algn="l"/>
            <a:r>
              <a:rPr lang="fr-FR" sz="2400" dirty="0">
                <a:solidFill>
                  <a:schemeClr val="bg1"/>
                </a:solidFill>
                <a:latin typeface="Roboto" panose="02000000000000000000" pitchFamily="2" charset="0"/>
                <a:ea typeface="Roboto" panose="02000000000000000000" pitchFamily="2" charset="0"/>
              </a:rPr>
              <a:t>Dans la pratique il est par exemple possible de choisir le H1 « Création d’un site web dynamique » et de reprendre l’expression dans le corp du texte qui suit : « Nous allons aujourd’hui étudier la création d’un site web dynamique…. »</a:t>
            </a:r>
          </a:p>
        </p:txBody>
      </p:sp>
    </p:spTree>
    <p:extLst>
      <p:ext uri="{BB962C8B-B14F-4D97-AF65-F5344CB8AC3E}">
        <p14:creationId xmlns:p14="http://schemas.microsoft.com/office/powerpoint/2010/main" val="255734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EMPLACEMENTS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algn="l"/>
            <a:r>
              <a:rPr lang="fr-FR" sz="2400" dirty="0">
                <a:solidFill>
                  <a:schemeClr val="bg1"/>
                </a:solidFill>
                <a:latin typeface="Roboto" panose="02000000000000000000" pitchFamily="2" charset="0"/>
                <a:ea typeface="Roboto" panose="02000000000000000000" pitchFamily="2" charset="0"/>
              </a:rPr>
              <a:t>Attention de ne pas place l’expression trop de fois dans le contenu, l’effet bénéfique n’a jamais été démontré.</a:t>
            </a:r>
          </a:p>
          <a:p>
            <a:pPr marL="45720" algn="l"/>
            <a:endParaRPr lang="fr-FR" sz="2400" dirty="0">
              <a:solidFill>
                <a:schemeClr val="bg1"/>
              </a:solidFill>
              <a:latin typeface="Roboto" panose="02000000000000000000" pitchFamily="2" charset="0"/>
              <a:ea typeface="Roboto" panose="02000000000000000000" pitchFamily="2" charset="0"/>
            </a:endParaRPr>
          </a:p>
          <a:p>
            <a:pPr marL="45720" algn="l"/>
            <a:r>
              <a:rPr lang="fr-FR" sz="2400" dirty="0">
                <a:solidFill>
                  <a:schemeClr val="bg1"/>
                </a:solidFill>
                <a:latin typeface="Roboto" panose="02000000000000000000" pitchFamily="2" charset="0"/>
                <a:ea typeface="Roboto" panose="02000000000000000000" pitchFamily="2" charset="0"/>
              </a:rPr>
              <a:t>Il est préférable d’avoir un contenu pertinent en fonction du positionnement que vous souhaitez obtenir.</a:t>
            </a:r>
          </a:p>
          <a:p>
            <a:pPr marL="45720" algn="l"/>
            <a:endParaRPr lang="fr-FR" sz="2400" dirty="0">
              <a:solidFill>
                <a:schemeClr val="bg1"/>
              </a:solidFill>
              <a:latin typeface="Roboto" panose="02000000000000000000" pitchFamily="2" charset="0"/>
              <a:ea typeface="Roboto" panose="02000000000000000000" pitchFamily="2" charset="0"/>
            </a:endParaRPr>
          </a:p>
          <a:p>
            <a:pPr marL="45720" algn="l"/>
            <a:r>
              <a:rPr lang="fr-FR" sz="2400" dirty="0">
                <a:solidFill>
                  <a:schemeClr val="bg1"/>
                </a:solidFill>
                <a:latin typeface="Roboto" panose="02000000000000000000" pitchFamily="2" charset="0"/>
                <a:ea typeface="Roboto" panose="02000000000000000000" pitchFamily="2" charset="0"/>
              </a:rPr>
              <a:t>Il est également possible de placer votre expression clef dans le ALT de vos images, mais il ne faut pas en abuser.</a:t>
            </a:r>
          </a:p>
        </p:txBody>
      </p:sp>
    </p:spTree>
    <p:extLst>
      <p:ext uri="{BB962C8B-B14F-4D97-AF65-F5344CB8AC3E}">
        <p14:creationId xmlns:p14="http://schemas.microsoft.com/office/powerpoint/2010/main" val="399001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EMPLACEMENTS DES MOTS CLEFS</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algn="l"/>
            <a:r>
              <a:rPr lang="fr-FR" sz="2400" dirty="0">
                <a:solidFill>
                  <a:schemeClr val="bg1"/>
                </a:solidFill>
                <a:latin typeface="Roboto" panose="02000000000000000000" pitchFamily="2" charset="0"/>
                <a:ea typeface="Roboto" panose="02000000000000000000" pitchFamily="2" charset="0"/>
              </a:rPr>
              <a:t>La balise &lt;meta&gt; description : la description contenu dans cette balise appraît sur les résultats de recherche Google.</a:t>
            </a:r>
          </a:p>
          <a:p>
            <a:pPr marL="45720" algn="l"/>
            <a:endParaRPr lang="fr-FR" sz="2400" dirty="0">
              <a:solidFill>
                <a:schemeClr val="bg1"/>
              </a:solidFill>
              <a:latin typeface="Roboto" panose="02000000000000000000" pitchFamily="2" charset="0"/>
              <a:ea typeface="Roboto" panose="02000000000000000000" pitchFamily="2" charset="0"/>
            </a:endParaRPr>
          </a:p>
          <a:p>
            <a:pPr marL="45720" algn="l"/>
            <a:r>
              <a:rPr lang="fr-FR" sz="2400" dirty="0">
                <a:solidFill>
                  <a:schemeClr val="bg1"/>
                </a:solidFill>
                <a:latin typeface="Roboto" panose="02000000000000000000" pitchFamily="2" charset="0"/>
                <a:ea typeface="Roboto" panose="02000000000000000000" pitchFamily="2" charset="0"/>
              </a:rPr>
              <a:t>Il est très important de bien rédiger cette partie car elle doit inciter vos utilisateurs à visiter votre page</a:t>
            </a:r>
          </a:p>
        </p:txBody>
      </p:sp>
    </p:spTree>
    <p:extLst>
      <p:ext uri="{BB962C8B-B14F-4D97-AF65-F5344CB8AC3E}">
        <p14:creationId xmlns:p14="http://schemas.microsoft.com/office/powerpoint/2010/main" val="80657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6" name="Picture 5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8" name="Picture 5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0" name="Rectangle 5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4" name="Rectangle 63">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70" name="Picture 69">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72" name="Rectangle 71">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SEO – LE TRAFFIC WEB</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4726979" y="2280253"/>
            <a:ext cx="7461844" cy="4282917"/>
          </a:xfrm>
        </p:spPr>
        <p:txBody>
          <a:bodyPr vert="horz" lIns="91440" tIns="45720" rIns="91440" bIns="45720" rtlCol="0">
            <a:normAutofit/>
          </a:bodyPr>
          <a:lstStyle/>
          <a:p>
            <a:pPr algn="l">
              <a:buSzPct val="50000"/>
            </a:pPr>
            <a:r>
              <a:rPr lang="en-US" sz="1800" dirty="0">
                <a:solidFill>
                  <a:schemeClr val="bg1"/>
                </a:solidFill>
                <a:latin typeface="Roboto" panose="02000000000000000000" pitchFamily="2" charset="0"/>
                <a:ea typeface="Roboto" panose="02000000000000000000" pitchFamily="2" charset="0"/>
              </a:rPr>
              <a:t>- </a:t>
            </a:r>
            <a:r>
              <a:rPr lang="en-US" b="1" dirty="0">
                <a:solidFill>
                  <a:schemeClr val="bg1"/>
                </a:solidFill>
                <a:latin typeface="Roboto" panose="02000000000000000000" pitchFamily="2" charset="0"/>
                <a:ea typeface="Roboto" panose="02000000000000000000" pitchFamily="2" charset="0"/>
              </a:rPr>
              <a:t>Trafic Organic : </a:t>
            </a:r>
            <a:r>
              <a:rPr lang="en-US" sz="1800" dirty="0">
                <a:solidFill>
                  <a:schemeClr val="bg1"/>
                </a:solidFill>
                <a:latin typeface="Roboto" panose="02000000000000000000" pitchFamily="2" charset="0"/>
                <a:ea typeface="Roboto" panose="02000000000000000000" pitchFamily="2" charset="0"/>
              </a:rPr>
              <a:t>50,1% du trafic sur un site web vient actuellement des moteurs de recherche, soit 1 accès aux sites internet sur deux. </a:t>
            </a:r>
          </a:p>
          <a:p>
            <a:pPr indent="-228600" algn="l">
              <a:buSzPct val="50000"/>
              <a:buFont typeface="Arial" panose="020B0604020202020204" pitchFamily="34" charset="0"/>
              <a:buChar char="•"/>
            </a:pPr>
            <a:endParaRPr lang="en-US" sz="1800" dirty="0">
              <a:solidFill>
                <a:schemeClr val="bg1"/>
              </a:solidFill>
              <a:latin typeface="Roboto" panose="02000000000000000000" pitchFamily="2" charset="0"/>
              <a:ea typeface="Roboto" panose="02000000000000000000" pitchFamily="2" charset="0"/>
            </a:endParaRPr>
          </a:p>
          <a:p>
            <a:pPr indent="-228600" algn="l">
              <a:buSzPct val="50000"/>
              <a:buFont typeface="Arial" panose="020B0604020202020204" pitchFamily="34" charset="0"/>
              <a:buChar char="•"/>
            </a:pPr>
            <a:endParaRPr lang="en-US" sz="1800" dirty="0">
              <a:solidFill>
                <a:schemeClr val="bg1"/>
              </a:solidFill>
              <a:latin typeface="Roboto" panose="02000000000000000000" pitchFamily="2" charset="0"/>
              <a:ea typeface="Roboto" panose="02000000000000000000" pitchFamily="2" charset="0"/>
            </a:endParaRPr>
          </a:p>
          <a:p>
            <a:pPr algn="l">
              <a:buSzPct val="50000"/>
            </a:pPr>
            <a:r>
              <a:rPr lang="en-US" sz="1800" dirty="0">
                <a:solidFill>
                  <a:schemeClr val="bg1"/>
                </a:solidFill>
                <a:latin typeface="Roboto" panose="02000000000000000000" pitchFamily="2" charset="0"/>
                <a:ea typeface="Roboto" panose="02000000000000000000" pitchFamily="2" charset="0"/>
              </a:rPr>
              <a:t>- </a:t>
            </a:r>
            <a:r>
              <a:rPr lang="en-US" b="1" dirty="0">
                <a:solidFill>
                  <a:schemeClr val="bg1"/>
                </a:solidFill>
                <a:latin typeface="Roboto" panose="02000000000000000000" pitchFamily="2" charset="0"/>
                <a:ea typeface="Roboto" panose="02000000000000000000" pitchFamily="2" charset="0"/>
              </a:rPr>
              <a:t>Trafic Direct : </a:t>
            </a:r>
            <a:r>
              <a:rPr lang="en-US" sz="1800" dirty="0">
                <a:solidFill>
                  <a:schemeClr val="bg1"/>
                </a:solidFill>
                <a:latin typeface="Roboto" panose="02000000000000000000" pitchFamily="2" charset="0"/>
                <a:ea typeface="Roboto" panose="02000000000000000000" pitchFamily="2" charset="0"/>
              </a:rPr>
              <a:t>38% du trafic, près de 4 visites sur 10 s'effectuent suite à la saisie de l'adresse dans le navigateur ou via un clic sur un favori (bookmark).</a:t>
            </a:r>
          </a:p>
          <a:p>
            <a:pPr indent="-228600" algn="l">
              <a:buSzPct val="50000"/>
              <a:buFont typeface="Arial" panose="020B0604020202020204" pitchFamily="34" charset="0"/>
              <a:buChar char="•"/>
            </a:pPr>
            <a:endParaRPr lang="en-US" sz="1800" dirty="0">
              <a:solidFill>
                <a:schemeClr val="bg1"/>
              </a:solidFill>
              <a:latin typeface="Roboto" panose="02000000000000000000" pitchFamily="2" charset="0"/>
              <a:ea typeface="Roboto" panose="02000000000000000000" pitchFamily="2" charset="0"/>
            </a:endParaRPr>
          </a:p>
          <a:p>
            <a:pPr indent="-228600" algn="l">
              <a:buSzPct val="50000"/>
              <a:buFont typeface="Arial" panose="020B0604020202020204" pitchFamily="34" charset="0"/>
              <a:buChar char="•"/>
            </a:pPr>
            <a:endParaRPr lang="en-US" sz="1800" dirty="0">
              <a:solidFill>
                <a:schemeClr val="bg1"/>
              </a:solidFill>
              <a:latin typeface="Roboto" panose="02000000000000000000" pitchFamily="2" charset="0"/>
              <a:ea typeface="Roboto" panose="02000000000000000000" pitchFamily="2" charset="0"/>
            </a:endParaRPr>
          </a:p>
          <a:p>
            <a:pPr algn="l">
              <a:buSzPct val="50000"/>
            </a:pPr>
            <a:r>
              <a:rPr lang="en-US" b="1" dirty="0">
                <a:solidFill>
                  <a:schemeClr val="bg1"/>
                </a:solidFill>
                <a:latin typeface="Roboto" panose="02000000000000000000" pitchFamily="2" charset="0"/>
                <a:ea typeface="Roboto" panose="02000000000000000000" pitchFamily="2" charset="0"/>
              </a:rPr>
              <a:t>- Trafic Referal : </a:t>
            </a:r>
            <a:r>
              <a:rPr lang="en-US" sz="1800" dirty="0">
                <a:solidFill>
                  <a:schemeClr val="bg1"/>
                </a:solidFill>
                <a:latin typeface="Roboto" panose="02000000000000000000" pitchFamily="2" charset="0"/>
                <a:ea typeface="Roboto" panose="02000000000000000000" pitchFamily="2" charset="0"/>
              </a:rPr>
              <a:t>Les liens externes sont eux aussi générateurs de trafic puisque 11% des visites des sites Internet proviennent d'un site extérieur, partenaire, ou d'un annuaire.</a:t>
            </a:r>
          </a:p>
        </p:txBody>
      </p:sp>
      <p:graphicFrame>
        <p:nvGraphicFramePr>
          <p:cNvPr id="24" name="Content Placeholder 9" descr="thrth" title="rthg">
            <a:extLst>
              <a:ext uri="{FF2B5EF4-FFF2-40B4-BE49-F238E27FC236}">
                <a16:creationId xmlns:a16="http://schemas.microsoft.com/office/drawing/2014/main" id="{6ACA8E00-AA7F-4B9B-B341-ED686370E524}"/>
              </a:ext>
            </a:extLst>
          </p:cNvPr>
          <p:cNvGraphicFramePr>
            <a:graphicFrameLocks/>
          </p:cNvGraphicFramePr>
          <p:nvPr>
            <p:extLst>
              <p:ext uri="{D42A27DB-BD31-4B8C-83A1-F6EECF244321}">
                <p14:modId xmlns:p14="http://schemas.microsoft.com/office/powerpoint/2010/main" val="1811367233"/>
              </p:ext>
            </p:extLst>
          </p:nvPr>
        </p:nvGraphicFramePr>
        <p:xfrm>
          <a:off x="-6352" y="2385241"/>
          <a:ext cx="4041775" cy="406531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9983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6" name="Picture 5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8" name="Picture 5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0" name="Rectangle 5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4" name="Rectangle 63">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70" name="Picture 69">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72" name="Rectangle 71">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WORDPRESS - SEO</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0" y="2336873"/>
            <a:ext cx="8102135" cy="4106656"/>
          </a:xfrm>
        </p:spPr>
        <p:txBody>
          <a:bodyPr vert="horz" lIns="91440" tIns="45720" rIns="91440" bIns="45720" rtlCol="0">
            <a:normAutofit/>
          </a:bodyPr>
          <a:lstStyle/>
          <a:p>
            <a:pPr indent="-228600" algn="l">
              <a:buFont typeface="Arial" panose="020B0604020202020204" pitchFamily="34" charset="0"/>
              <a:buChar char="•"/>
            </a:pPr>
            <a:endParaRPr lang="en-US" sz="1700" dirty="0"/>
          </a:p>
          <a:p>
            <a:pPr marL="285750" indent="-228600" algn="l">
              <a:buFont typeface="Arial" panose="020B0604020202020204" pitchFamily="34" charset="0"/>
              <a:buChar char="•"/>
            </a:pPr>
            <a:r>
              <a:rPr lang="en-US" dirty="0"/>
              <a:t>Le SEO ou Search Engine Optimisation est une technique qui permet d’améliorer la position de notre site sur les moteurs de recherche.</a:t>
            </a:r>
          </a:p>
          <a:p>
            <a:pPr marL="285750" indent="-228600" algn="l">
              <a:buFont typeface="Arial" panose="020B0604020202020204" pitchFamily="34" charset="0"/>
              <a:buChar char="•"/>
            </a:pPr>
            <a:endParaRPr lang="en-US" dirty="0"/>
          </a:p>
          <a:p>
            <a:pPr marL="285750" indent="-228600" algn="l">
              <a:buFont typeface="Arial" panose="020B0604020202020204" pitchFamily="34" charset="0"/>
              <a:buChar char="•"/>
            </a:pPr>
            <a:r>
              <a:rPr lang="en-US" dirty="0"/>
              <a:t>Dans le cadre de Wordpress, cette tâche peut être délicate car ce CMS ne produit pas un code optimisé pour le SEO.</a:t>
            </a:r>
          </a:p>
          <a:p>
            <a:pPr marL="285750" indent="-228600" algn="l">
              <a:buFont typeface="Arial" panose="020B0604020202020204" pitchFamily="34" charset="0"/>
              <a:buChar char="•"/>
            </a:pPr>
            <a:endParaRPr lang="en-US" dirty="0"/>
          </a:p>
          <a:p>
            <a:pPr marL="285750" indent="-228600" algn="l">
              <a:buFont typeface="Arial" panose="020B0604020202020204" pitchFamily="34" charset="0"/>
              <a:buChar char="•"/>
            </a:pPr>
            <a:r>
              <a:rPr lang="en-US" dirty="0"/>
              <a:t>Il existe toutefois des solutions pour améliorer le SEO que ce soit sur Wordpress ou son extension Woocommerce.</a:t>
            </a:r>
          </a:p>
        </p:txBody>
      </p:sp>
    </p:spTree>
    <p:extLst>
      <p:ext uri="{BB962C8B-B14F-4D97-AF65-F5344CB8AC3E}">
        <p14:creationId xmlns:p14="http://schemas.microsoft.com/office/powerpoint/2010/main" val="418595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6" name="Picture 55">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58" name="Picture 57">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0" name="Rectangle 59">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4" name="Rectangle 63">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8" name="Picture 67">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70" name="Picture 69">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72" name="Rectangle 71">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MOTS CLEFS</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7993660" cy="4226297"/>
          </a:xfrm>
        </p:spPr>
        <p:txBody>
          <a:bodyPr vert="horz" lIns="91440" tIns="45720" rIns="91440" bIns="45720" rtlCol="0">
            <a:normAutofit/>
          </a:bodyPr>
          <a:lstStyle/>
          <a:p>
            <a:pPr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Les mots clefs permettent de classer le contenu de notre site par taxonomie.</a:t>
            </a:r>
          </a:p>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Il existe 4 types de mots clefs pour Wordpress : les catégories, les mots clefs, les dates et les auteurs. Ils permettent de guider le visiteur grâce à la génération d’une page qui associe mot clefs et contenu.</a:t>
            </a:r>
          </a:p>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Par exemple sur un blog, il serait possible de regrouper un ensemble d’article évoquant un même sujet en leur associant le même mot clef.</a:t>
            </a:r>
          </a:p>
        </p:txBody>
      </p:sp>
    </p:spTree>
    <p:extLst>
      <p:ext uri="{BB962C8B-B14F-4D97-AF65-F5344CB8AC3E}">
        <p14:creationId xmlns:p14="http://schemas.microsoft.com/office/powerpoint/2010/main" val="1279562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MOTS CLEFS</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0" y="2336873"/>
            <a:ext cx="8105312" cy="4106656"/>
          </a:xfrm>
        </p:spPr>
        <p:txBody>
          <a:bodyPr vert="horz" lIns="91440" tIns="45720" rIns="91440" bIns="45720" rtlCol="0">
            <a:normAutofit/>
          </a:bodyPr>
          <a:lstStyle/>
          <a:p>
            <a:pPr indent="-228600" algn="l">
              <a:buFont typeface="Arial" panose="020B0604020202020204" pitchFamily="34" charset="0"/>
              <a:buChar char="•"/>
            </a:pPr>
            <a:endParaRPr lang="en-US" dirty="0"/>
          </a:p>
          <a:p>
            <a:pPr marL="285750" indent="-228600" algn="l">
              <a:buFont typeface="Arial" panose="020B0604020202020204" pitchFamily="34" charset="0"/>
              <a:buChar char="•"/>
            </a:pPr>
            <a:r>
              <a:rPr lang="en-US" dirty="0"/>
              <a:t>Pour bien choisir ses mots clefs il faut penser :</a:t>
            </a:r>
          </a:p>
          <a:p>
            <a:pPr marL="285750" indent="-228600" algn="l">
              <a:buFont typeface="Arial" panose="020B0604020202020204" pitchFamily="34" charset="0"/>
              <a:buChar char="•"/>
            </a:pPr>
            <a:endParaRPr lang="en-US" dirty="0"/>
          </a:p>
          <a:p>
            <a:pPr marL="800100" lvl="1" indent="-228600" algn="l">
              <a:buFont typeface="Arial" panose="020B0604020202020204" pitchFamily="34" charset="0"/>
              <a:buChar char="•"/>
            </a:pPr>
            <a:r>
              <a:rPr lang="en-US" dirty="0"/>
              <a:t>Est il compréhensible ? Développeur est trop général, Développeur web ou développeur php serait plus pertinent</a:t>
            </a:r>
          </a:p>
          <a:p>
            <a:pPr marL="800100" lvl="1" indent="-228600" algn="l">
              <a:buFont typeface="Arial" panose="020B0604020202020204" pitchFamily="34" charset="0"/>
              <a:buChar char="•"/>
            </a:pPr>
            <a:endParaRPr lang="en-US" dirty="0"/>
          </a:p>
          <a:p>
            <a:pPr marL="800100" lvl="1" indent="-228600" algn="l">
              <a:buFont typeface="Arial" panose="020B0604020202020204" pitchFamily="34" charset="0"/>
              <a:buChar char="•"/>
            </a:pPr>
            <a:r>
              <a:rPr lang="en-US" dirty="0"/>
              <a:t>Il ne doit jamais reprendre le nom d’une de vos catégorie ou les titres de vos articles.</a:t>
            </a:r>
          </a:p>
          <a:p>
            <a:pPr marL="800100" lvl="1" indent="-228600" algn="l">
              <a:buFont typeface="Arial" panose="020B0604020202020204" pitchFamily="34" charset="0"/>
              <a:buChar char="•"/>
            </a:pPr>
            <a:endParaRPr lang="en-US" dirty="0"/>
          </a:p>
          <a:p>
            <a:pPr marL="800100" lvl="1" indent="-228600" algn="l">
              <a:buFont typeface="Arial" panose="020B0604020202020204" pitchFamily="34" charset="0"/>
              <a:buChar char="•"/>
            </a:pPr>
            <a:r>
              <a:rPr lang="en-US" dirty="0"/>
              <a:t>Il doit répondre aux besoins de l’internaute, et avoir un potentiel de recherche.</a:t>
            </a:r>
          </a:p>
        </p:txBody>
      </p:sp>
    </p:spTree>
    <p:extLst>
      <p:ext uri="{BB962C8B-B14F-4D97-AF65-F5344CB8AC3E}">
        <p14:creationId xmlns:p14="http://schemas.microsoft.com/office/powerpoint/2010/main" val="689998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LE THEME</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7461844" cy="3142077"/>
          </a:xfrm>
        </p:spPr>
        <p:txBody>
          <a:bodyPr vert="horz" lIns="91440" tIns="45720" rIns="91440" bIns="45720" rtlCol="0">
            <a:normAutofit/>
          </a:bodyPr>
          <a:lstStyle/>
          <a:p>
            <a:pPr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Choisir son thème avec soin : tous les thèmes ne sont pas SEO friendly</a:t>
            </a:r>
          </a:p>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Pour une eboutique ou un site qui nécessite une forte visibilité, il est conseillé de se tourner vers un thème payant au SEO optimisé.</a:t>
            </a:r>
          </a:p>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Toujours vérifier que le thème est : responsive, et qu’il présente toutes les fonctionnalités nécessaire.</a:t>
            </a:r>
          </a:p>
        </p:txBody>
      </p:sp>
    </p:spTree>
    <p:extLst>
      <p:ext uri="{BB962C8B-B14F-4D97-AF65-F5344CB8AC3E}">
        <p14:creationId xmlns:p14="http://schemas.microsoft.com/office/powerpoint/2010/main" val="405138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LE TITRE</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7461844" cy="3142077"/>
          </a:xfrm>
        </p:spPr>
        <p:txBody>
          <a:bodyPr vert="horz" lIns="91440" tIns="45720" rIns="91440" bIns="45720" rtlCol="0">
            <a:normAutofit/>
          </a:bodyPr>
          <a:lstStyle/>
          <a:p>
            <a:pPr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Le title doit être en rapport avec le thème de votre site.</a:t>
            </a:r>
          </a:p>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Il faut toujours garder en tête que la balise description apparaîtra dans les recherches google. Vous disposez d’environ 65 caractères pour donner une description pertinente</a:t>
            </a:r>
          </a:p>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1800" dirty="0"/>
              <a:t>Exemple de structure du title : [nom du site] | [thématique du site] -&gt; Brucewayne.com | milliardaire et cosplayer à Gotham City</a:t>
            </a:r>
          </a:p>
        </p:txBody>
      </p:sp>
    </p:spTree>
    <p:extLst>
      <p:ext uri="{BB962C8B-B14F-4D97-AF65-F5344CB8AC3E}">
        <p14:creationId xmlns:p14="http://schemas.microsoft.com/office/powerpoint/2010/main" val="78330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LA SECURITE</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7461844" cy="3559725"/>
          </a:xfrm>
        </p:spPr>
        <p:txBody>
          <a:bodyPr vert="horz" lIns="91440" tIns="45720" rIns="91440" bIns="45720" rtlCol="0">
            <a:normAutofit fontScale="92500" lnSpcReduction="20000"/>
          </a:bodyPr>
          <a:lstStyle/>
          <a:p>
            <a:pPr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2600" dirty="0"/>
              <a:t>Générer un certificat SSL</a:t>
            </a:r>
          </a:p>
          <a:p>
            <a:pPr marL="285750" indent="-228600" algn="l">
              <a:buFont typeface="Arial" panose="020B0604020202020204" pitchFamily="34" charset="0"/>
              <a:buChar char="•"/>
            </a:pPr>
            <a:endParaRPr lang="en-US" sz="2600" dirty="0"/>
          </a:p>
          <a:p>
            <a:pPr marL="285750" indent="-228600" algn="l">
              <a:buFont typeface="Arial" panose="020B0604020202020204" pitchFamily="34" charset="0"/>
              <a:buChar char="•"/>
            </a:pPr>
            <a:r>
              <a:rPr lang="en-US" sz="2600" dirty="0"/>
              <a:t>Installer un plugin de protection, qu’il soit gratuit ou payant.</a:t>
            </a:r>
          </a:p>
          <a:p>
            <a:pPr marL="285750" indent="-228600" algn="l">
              <a:buFont typeface="Arial" panose="020B0604020202020204" pitchFamily="34" charset="0"/>
              <a:buChar char="•"/>
            </a:pPr>
            <a:endParaRPr lang="en-US" sz="2600" dirty="0"/>
          </a:p>
          <a:p>
            <a:pPr marL="285750" indent="-228600" algn="l">
              <a:buFont typeface="Arial" panose="020B0604020202020204" pitchFamily="34" charset="0"/>
              <a:buChar char="•"/>
            </a:pPr>
            <a:r>
              <a:rPr lang="en-US" sz="2600" dirty="0"/>
              <a:t>Il est conseillé de prendre une suite de protection comme WORDFENCE, mais Secupress peut être un bonne alternative gratuite, et il est conçut par les créateurs de Wordpress !</a:t>
            </a:r>
          </a:p>
        </p:txBody>
      </p:sp>
    </p:spTree>
    <p:extLst>
      <p:ext uri="{BB962C8B-B14F-4D97-AF65-F5344CB8AC3E}">
        <p14:creationId xmlns:p14="http://schemas.microsoft.com/office/powerpoint/2010/main" val="3739567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L’URL</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7461844" cy="3142077"/>
          </a:xfrm>
        </p:spPr>
        <p:txBody>
          <a:bodyPr vert="horz" lIns="91440" tIns="45720" rIns="91440" bIns="45720" rtlCol="0">
            <a:normAutofit fontScale="92500" lnSpcReduction="20000"/>
          </a:bodyPr>
          <a:lstStyle/>
          <a:p>
            <a:pPr marL="285750" indent="-228600" algn="l">
              <a:buFont typeface="Arial" panose="020B0604020202020204" pitchFamily="34" charset="0"/>
              <a:buChar char="•"/>
            </a:pPr>
            <a:endParaRPr lang="en-US" sz="1800" dirty="0"/>
          </a:p>
          <a:p>
            <a:pPr marL="285750" indent="-228600" algn="l">
              <a:buFont typeface="Arial" panose="020B0604020202020204" pitchFamily="34" charset="0"/>
              <a:buChar char="•"/>
            </a:pPr>
            <a:r>
              <a:rPr lang="en-US" sz="2800" dirty="0"/>
              <a:t>Les URL de votre site doivent évoquer le contenu de votre page. Sur une eboutique on pourra par exemple appliquer le schéma : maboutique.fr/nom-de-catégorie/étiquette-produit</a:t>
            </a:r>
          </a:p>
          <a:p>
            <a:pPr marL="285750" indent="-228600" algn="l">
              <a:buFont typeface="Arial" panose="020B0604020202020204" pitchFamily="34" charset="0"/>
              <a:buChar char="•"/>
            </a:pPr>
            <a:endParaRPr lang="en-US" sz="2800" dirty="0"/>
          </a:p>
          <a:p>
            <a:pPr marL="285750" indent="-228600" algn="l">
              <a:buFont typeface="Arial" panose="020B0604020202020204" pitchFamily="34" charset="0"/>
              <a:buChar char="•"/>
            </a:pPr>
            <a:r>
              <a:rPr lang="en-US" sz="2800" dirty="0"/>
              <a:t>www.eboutique.fr/vêtements-pour-homme/chemises</a:t>
            </a:r>
          </a:p>
        </p:txBody>
      </p:sp>
    </p:spTree>
    <p:extLst>
      <p:ext uri="{BB962C8B-B14F-4D97-AF65-F5344CB8AC3E}">
        <p14:creationId xmlns:p14="http://schemas.microsoft.com/office/powerpoint/2010/main" val="329111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A106B9FE-7E5A-4047-B5D3-C3C24BD3E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60EBA20-0A64-45D5-B937-FE93DCA0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5632" y="0"/>
            <a:ext cx="340636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Picture 21">
            <a:extLst>
              <a:ext uri="{FF2B5EF4-FFF2-40B4-BE49-F238E27FC236}">
                <a16:creationId xmlns:a16="http://schemas.microsoft.com/office/drawing/2014/main" id="{3EAD5E5B-543A-4690-8C75-BACF7FFB40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pic>
        <p:nvPicPr>
          <p:cNvPr id="24" name="Picture 23">
            <a:extLst>
              <a:ext uri="{FF2B5EF4-FFF2-40B4-BE49-F238E27FC236}">
                <a16:creationId xmlns:a16="http://schemas.microsoft.com/office/drawing/2014/main" id="{98739700-980C-4F96-84CD-97157DFE8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59089"/>
            <a:ext cx="9107362" cy="321164"/>
          </a:xfrm>
          <a:prstGeom prst="rect">
            <a:avLst/>
          </a:prstGeom>
        </p:spPr>
      </p:pic>
      <p:sp>
        <p:nvSpPr>
          <p:cNvPr id="26" name="Rectangle 25">
            <a:extLst>
              <a:ext uri="{FF2B5EF4-FFF2-40B4-BE49-F238E27FC236}">
                <a16:creationId xmlns:a16="http://schemas.microsoft.com/office/drawing/2014/main" id="{52A2FDCB-3B06-44F3-A0AA-2C056C3E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09600"/>
            <a:ext cx="9107363" cy="1368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7461844" cy="1080938"/>
          </a:xfrm>
        </p:spPr>
        <p:txBody>
          <a:bodyPr vert="horz" lIns="91440" tIns="45720" rIns="91440" bIns="45720" rtlCol="0" anchor="ctr">
            <a:normAutofit/>
          </a:bodyPr>
          <a:lstStyle/>
          <a:p>
            <a:pPr algn="l"/>
            <a:r>
              <a:rPr lang="en-US" sz="3600" dirty="0">
                <a:solidFill>
                  <a:srgbClr val="FFFFFF"/>
                </a:solidFill>
              </a:rPr>
              <a:t>WP – SEO – LES PLUGIN SEO</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7461844" cy="4226297"/>
          </a:xfrm>
        </p:spPr>
        <p:txBody>
          <a:bodyPr vert="horz" lIns="91440" tIns="45720" rIns="91440" bIns="45720" rtlCol="0">
            <a:normAutofit fontScale="92500" lnSpcReduction="10000"/>
          </a:bodyPr>
          <a:lstStyle/>
          <a:p>
            <a:pPr marL="285750" indent="-228600" algn="l">
              <a:buFont typeface="Arial" panose="020B0604020202020204" pitchFamily="34" charset="0"/>
              <a:buChar char="•"/>
            </a:pPr>
            <a:endParaRPr lang="en-US" sz="2400" dirty="0"/>
          </a:p>
          <a:p>
            <a:pPr marL="285750" indent="-228600" algn="l">
              <a:buFont typeface="Arial" panose="020B0604020202020204" pitchFamily="34" charset="0"/>
              <a:buChar char="•"/>
            </a:pPr>
            <a:r>
              <a:rPr lang="en-US" sz="2400" dirty="0"/>
              <a:t>Wordpress possède plusieurs extensions qui permettent d’améliorer notre SEO. </a:t>
            </a:r>
          </a:p>
          <a:p>
            <a:pPr marL="285750" indent="-228600" algn="l">
              <a:buFont typeface="Arial" panose="020B0604020202020204" pitchFamily="34" charset="0"/>
              <a:buChar char="•"/>
            </a:pPr>
            <a:endParaRPr lang="en-US" sz="2400" dirty="0"/>
          </a:p>
          <a:p>
            <a:pPr marL="285750" indent="-228600" algn="l">
              <a:buFont typeface="Arial" panose="020B0604020202020204" pitchFamily="34" charset="0"/>
              <a:buChar char="•"/>
            </a:pPr>
            <a:r>
              <a:rPr lang="en-US" sz="2400" dirty="0"/>
              <a:t>Attention, contrairement à l’idée reçue, il ne suffit pas des les installer pour qu’elles optimisent notre site.</a:t>
            </a:r>
          </a:p>
          <a:p>
            <a:pPr marL="285750" indent="-228600" algn="l">
              <a:buFont typeface="Arial" panose="020B0604020202020204" pitchFamily="34" charset="0"/>
              <a:buChar char="•"/>
            </a:pPr>
            <a:endParaRPr lang="en-US" sz="2400" dirty="0"/>
          </a:p>
          <a:p>
            <a:pPr marL="285750" indent="-228600" algn="l">
              <a:buFont typeface="Arial" panose="020B0604020202020204" pitchFamily="34" charset="0"/>
              <a:buChar char="•"/>
            </a:pPr>
            <a:r>
              <a:rPr lang="en-US" sz="2400" dirty="0"/>
              <a:t>Une extension SEO doit être configurée.</a:t>
            </a:r>
          </a:p>
          <a:p>
            <a:pPr marL="285750" indent="-228600" algn="l">
              <a:buFont typeface="Arial" panose="020B0604020202020204" pitchFamily="34" charset="0"/>
              <a:buChar char="•"/>
            </a:pPr>
            <a:endParaRPr lang="en-US" sz="2400" dirty="0"/>
          </a:p>
          <a:p>
            <a:pPr marL="285750" indent="-228600" algn="l">
              <a:buFont typeface="Arial" panose="020B0604020202020204" pitchFamily="34" charset="0"/>
              <a:buChar char="•"/>
            </a:pPr>
            <a:r>
              <a:rPr lang="en-US" sz="2400" dirty="0"/>
              <a:t>Il n’y as pas que Yoast SEO : Rank Math SEO, All in one SEO pack, SEO Press, WP Rocket, Redirection, Broken Link Checker, Really Simple SSL ou encore WP Backlinks </a:t>
            </a:r>
          </a:p>
        </p:txBody>
      </p:sp>
    </p:spTree>
    <p:extLst>
      <p:ext uri="{BB962C8B-B14F-4D97-AF65-F5344CB8AC3E}">
        <p14:creationId xmlns:p14="http://schemas.microsoft.com/office/powerpoint/2010/main" val="2376346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3"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5"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7"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19">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4" name="Rectangle 2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1" y="753228"/>
            <a:ext cx="4136123" cy="1080938"/>
          </a:xfrm>
        </p:spPr>
        <p:txBody>
          <a:bodyPr vert="horz" lIns="91440" tIns="45720" rIns="91440" bIns="45720" rtlCol="0" anchor="ctr">
            <a:normAutofit/>
          </a:bodyPr>
          <a:lstStyle/>
          <a:p>
            <a:pPr algn="l"/>
            <a:r>
              <a:rPr lang="en-US" sz="2400" dirty="0"/>
              <a:t>WP – SEO – YOAST SEO</a:t>
            </a:r>
          </a:p>
        </p:txBody>
      </p:sp>
      <p:pic>
        <p:nvPicPr>
          <p:cNvPr id="28" name="Picture 27">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1" y="2336873"/>
            <a:ext cx="3656289" cy="3599316"/>
          </a:xfrm>
        </p:spPr>
        <p:txBody>
          <a:bodyPr vert="horz" lIns="91440" tIns="45720" rIns="91440" bIns="45720" rtlCol="0">
            <a:normAutofit/>
          </a:bodyPr>
          <a:lstStyle/>
          <a:p>
            <a:pPr marL="285750" indent="-228600" algn="l">
              <a:buFont typeface="Arial" panose="020B0604020202020204" pitchFamily="34" charset="0"/>
              <a:buChar char="•"/>
            </a:pPr>
            <a:endParaRPr lang="en-US" sz="1400" dirty="0"/>
          </a:p>
          <a:p>
            <a:pPr marL="285750" indent="-228600" algn="l">
              <a:buFont typeface="Arial" panose="020B0604020202020204" pitchFamily="34" charset="0"/>
              <a:buChar char="•"/>
            </a:pPr>
            <a:r>
              <a:rPr lang="en-US" sz="1400" dirty="0"/>
              <a:t>Wordpress possède plusieurs extensions qui permettent d’améliorer notre SEO. </a:t>
            </a:r>
          </a:p>
          <a:p>
            <a:pPr marL="285750" indent="-228600" algn="l">
              <a:buFont typeface="Arial" panose="020B0604020202020204" pitchFamily="34" charset="0"/>
              <a:buChar char="•"/>
            </a:pPr>
            <a:endParaRPr lang="en-US" sz="1400" dirty="0"/>
          </a:p>
          <a:p>
            <a:pPr marL="285750" indent="-228600" algn="l">
              <a:buFont typeface="Arial" panose="020B0604020202020204" pitchFamily="34" charset="0"/>
              <a:buChar char="•"/>
            </a:pPr>
            <a:r>
              <a:rPr lang="en-US" sz="1400" dirty="0"/>
              <a:t>Attention, contrairement à l’idée reçue, il ne suffit pas des les installer pour qu’elles optimisent notre site.</a:t>
            </a:r>
          </a:p>
          <a:p>
            <a:pPr marL="285750" indent="-228600" algn="l">
              <a:buFont typeface="Arial" panose="020B0604020202020204" pitchFamily="34" charset="0"/>
              <a:buChar char="•"/>
            </a:pPr>
            <a:endParaRPr lang="en-US" sz="1400" dirty="0"/>
          </a:p>
          <a:p>
            <a:pPr marL="285750" indent="-228600" algn="l">
              <a:buFont typeface="Arial" panose="020B0604020202020204" pitchFamily="34" charset="0"/>
              <a:buChar char="•"/>
            </a:pPr>
            <a:r>
              <a:rPr lang="en-US" sz="1400" dirty="0"/>
              <a:t>Une extension SEO doit être configurée. </a:t>
            </a:r>
          </a:p>
        </p:txBody>
      </p:sp>
      <p:pic>
        <p:nvPicPr>
          <p:cNvPr id="5" name="Image 4">
            <a:extLst>
              <a:ext uri="{FF2B5EF4-FFF2-40B4-BE49-F238E27FC236}">
                <a16:creationId xmlns:a16="http://schemas.microsoft.com/office/drawing/2014/main" id="{1C676ADC-A5F1-4A5E-8C88-5F9DF9752A98}"/>
              </a:ext>
            </a:extLst>
          </p:cNvPr>
          <p:cNvPicPr>
            <a:picLocks noChangeAspect="1"/>
          </p:cNvPicPr>
          <p:nvPr/>
        </p:nvPicPr>
        <p:blipFill>
          <a:blip r:embed="rId5"/>
          <a:stretch>
            <a:fillRect/>
          </a:stretch>
        </p:blipFill>
        <p:spPr>
          <a:xfrm>
            <a:off x="5276090" y="2034041"/>
            <a:ext cx="6269479" cy="27899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719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700" dirty="0">
                <a:solidFill>
                  <a:srgbClr val="FFFFFF"/>
                </a:solidFill>
              </a:rPr>
              <a:t>LE COMPORTEMENT DE L’INTERNAUTE</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257362" cy="5827323"/>
          </a:xfrm>
        </p:spPr>
        <p:txBody>
          <a:bodyPr vert="horz" lIns="91440" tIns="45720" rIns="91440" bIns="45720" rtlCol="0" anchor="ctr">
            <a:normAutofit fontScale="92500" lnSpcReduction="10000"/>
          </a:bodyPr>
          <a:lstStyle/>
          <a:p>
            <a:pPr marL="342900" indent="-342900" algn="l">
              <a:buFontTx/>
              <a:buChar char="-"/>
            </a:pPr>
            <a:r>
              <a:rPr lang="en-US" sz="2400" dirty="0">
                <a:solidFill>
                  <a:schemeClr val="bg1"/>
                </a:solidFill>
                <a:latin typeface="Roboto" panose="02000000000000000000" pitchFamily="2" charset="0"/>
                <a:ea typeface="Roboto" panose="02000000000000000000" pitchFamily="2" charset="0"/>
              </a:rPr>
              <a:t>Le temps d’attente d’un internaute pour le chargement d’une page est en Moyenne de 2 </a:t>
            </a:r>
            <a:r>
              <a:rPr lang="fr-FR" sz="2400" noProof="1">
                <a:solidFill>
                  <a:schemeClr val="bg1"/>
                </a:solidFill>
                <a:latin typeface="Roboto" panose="02000000000000000000" pitchFamily="2" charset="0"/>
                <a:ea typeface="Roboto" panose="02000000000000000000" pitchFamily="2" charset="0"/>
              </a:rPr>
              <a:t>secondes</a:t>
            </a:r>
            <a:r>
              <a:rPr lang="en-US" sz="2400" dirty="0">
                <a:solidFill>
                  <a:schemeClr val="bg1"/>
                </a:solidFill>
                <a:latin typeface="Roboto" panose="02000000000000000000" pitchFamily="2" charset="0"/>
                <a:ea typeface="Roboto" panose="02000000000000000000" pitchFamily="2" charset="0"/>
              </a:rPr>
              <a:t>. </a:t>
            </a:r>
          </a:p>
          <a:p>
            <a:pPr marL="342900" indent="-342900" algn="l">
              <a:buFontTx/>
              <a:buChar char="-"/>
            </a:pPr>
            <a:endParaRPr lang="en-US" sz="2400" dirty="0">
              <a:solidFill>
                <a:schemeClr val="bg1"/>
              </a:solidFill>
              <a:latin typeface="Roboto" panose="02000000000000000000" pitchFamily="2" charset="0"/>
              <a:ea typeface="Roboto" panose="02000000000000000000" pitchFamily="2" charset="0"/>
            </a:endParaRPr>
          </a:p>
          <a:p>
            <a:pPr marL="342900" indent="-342900" algn="l">
              <a:buFontTx/>
              <a:buChar char="-"/>
            </a:pPr>
            <a:r>
              <a:rPr lang="en-US" sz="2400" dirty="0">
                <a:solidFill>
                  <a:schemeClr val="bg1"/>
                </a:solidFill>
                <a:latin typeface="Roboto" panose="02000000000000000000" pitchFamily="2" charset="0"/>
                <a:ea typeface="Roboto" panose="02000000000000000000" pitchFamily="2" charset="0"/>
              </a:rPr>
              <a:t>90% des internautes trouvent leur réponse sans cliquer sur “page suivante”.</a:t>
            </a:r>
          </a:p>
          <a:p>
            <a:pPr marL="342900" indent="-342900" algn="l">
              <a:buFontTx/>
              <a:buChar char="-"/>
            </a:pPr>
            <a:endParaRPr lang="en-US" sz="2400" dirty="0">
              <a:solidFill>
                <a:schemeClr val="bg1"/>
              </a:solidFill>
              <a:latin typeface="Roboto" panose="02000000000000000000" pitchFamily="2" charset="0"/>
              <a:ea typeface="Roboto" panose="02000000000000000000" pitchFamily="2" charset="0"/>
            </a:endParaRPr>
          </a:p>
          <a:p>
            <a:pPr marL="342900" indent="-342900" algn="l">
              <a:buFontTx/>
              <a:buChar char="-"/>
            </a:pPr>
            <a:r>
              <a:rPr lang="en-US" sz="2400" dirty="0">
                <a:solidFill>
                  <a:schemeClr val="bg1"/>
                </a:solidFill>
                <a:latin typeface="Roboto" panose="02000000000000000000" pitchFamily="2" charset="0"/>
                <a:ea typeface="Roboto" panose="02000000000000000000" pitchFamily="2" charset="0"/>
              </a:rPr>
              <a:t>Seulement 10% des internautes visitent la page 2 de Google</a:t>
            </a:r>
          </a:p>
          <a:p>
            <a:pPr marL="342900" indent="-342900" algn="l">
              <a:buFontTx/>
              <a:buChar char="-"/>
            </a:pPr>
            <a:endParaRPr lang="en-US" sz="2400" dirty="0">
              <a:solidFill>
                <a:schemeClr val="bg1"/>
              </a:solidFill>
              <a:latin typeface="Roboto" panose="02000000000000000000" pitchFamily="2" charset="0"/>
              <a:ea typeface="Roboto" panose="02000000000000000000" pitchFamily="2" charset="0"/>
            </a:endParaRPr>
          </a:p>
          <a:p>
            <a:pPr marL="342900" indent="-342900" algn="l">
              <a:buFontTx/>
              <a:buChar char="-"/>
            </a:pPr>
            <a:r>
              <a:rPr lang="fr-FR" sz="2400" dirty="0">
                <a:solidFill>
                  <a:schemeClr val="bg1"/>
                </a:solidFill>
                <a:latin typeface="Roboto" panose="02000000000000000000" pitchFamily="2" charset="0"/>
                <a:ea typeface="Roboto" panose="02000000000000000000" pitchFamily="2" charset="0"/>
              </a:rPr>
              <a:t>Le CTR </a:t>
            </a:r>
            <a:r>
              <a:rPr lang="fr-FR" sz="2400" i="1" dirty="0">
                <a:solidFill>
                  <a:schemeClr val="bg1"/>
                </a:solidFill>
                <a:latin typeface="Roboto" panose="02000000000000000000" pitchFamily="2" charset="0"/>
                <a:ea typeface="Roboto" panose="02000000000000000000" pitchFamily="2" charset="0"/>
              </a:rPr>
              <a:t>(Click Through Rate)</a:t>
            </a:r>
            <a:r>
              <a:rPr lang="fr-FR" sz="2400" dirty="0">
                <a:solidFill>
                  <a:schemeClr val="bg1"/>
                </a:solidFill>
                <a:latin typeface="Roboto" panose="02000000000000000000" pitchFamily="2" charset="0"/>
                <a:ea typeface="Roboto" panose="02000000000000000000" pitchFamily="2" charset="0"/>
              </a:rPr>
              <a:t> </a:t>
            </a:r>
            <a:r>
              <a:rPr lang="fr-FR" sz="2400" i="1" dirty="0">
                <a:solidFill>
                  <a:schemeClr val="bg1"/>
                </a:solidFill>
                <a:latin typeface="Roboto" panose="02000000000000000000" pitchFamily="2" charset="0"/>
                <a:ea typeface="Roboto" panose="02000000000000000000" pitchFamily="2" charset="0"/>
              </a:rPr>
              <a:t>(Nombres de clic)</a:t>
            </a:r>
            <a:r>
              <a:rPr lang="fr-FR" sz="2400" dirty="0">
                <a:solidFill>
                  <a:schemeClr val="bg1"/>
                </a:solidFill>
                <a:latin typeface="Roboto" panose="02000000000000000000" pitchFamily="2" charset="0"/>
                <a:ea typeface="Roboto" panose="02000000000000000000" pitchFamily="2" charset="0"/>
              </a:rPr>
              <a:t> de la position 1 est aussi important que la somme des CTR des positions 2 à 5. </a:t>
            </a:r>
          </a:p>
          <a:p>
            <a:pPr marL="342900" indent="-342900" algn="l">
              <a:buFontTx/>
              <a:buChar char="-"/>
            </a:pPr>
            <a:endParaRPr lang="en-US" sz="2400" dirty="0">
              <a:solidFill>
                <a:schemeClr val="bg1"/>
              </a:solidFill>
              <a:latin typeface="Roboto" panose="02000000000000000000" pitchFamily="2" charset="0"/>
              <a:ea typeface="Roboto" panose="02000000000000000000" pitchFamily="2" charset="0"/>
            </a:endParaRPr>
          </a:p>
          <a:p>
            <a:pPr marL="342900" indent="-342900" algn="l">
              <a:buFontTx/>
              <a:buChar char="-"/>
            </a:pPr>
            <a:r>
              <a:rPr lang="fr-FR" sz="2400" dirty="0">
                <a:solidFill>
                  <a:schemeClr val="bg1"/>
                </a:solidFill>
                <a:latin typeface="Roboto" panose="02000000000000000000" pitchFamily="2" charset="0"/>
                <a:ea typeface="Roboto" panose="02000000000000000000" pitchFamily="2" charset="0"/>
              </a:rPr>
              <a:t>36% des internautes pensent que les entreprises dans les premiers résultats sont leaders dans leur domaine.</a:t>
            </a:r>
          </a:p>
          <a:p>
            <a:pPr marL="342900" indent="-342900" algn="l">
              <a:buFontTx/>
              <a:buChar char="-"/>
            </a:pPr>
            <a:endParaRPr lang="en-US"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0097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4" name="Content Placeholder 3" descr="Une image contenant carte&#10;&#10;Description générée automatiquement">
            <a:extLst>
              <a:ext uri="{FF2B5EF4-FFF2-40B4-BE49-F238E27FC236}">
                <a16:creationId xmlns:a16="http://schemas.microsoft.com/office/drawing/2014/main" id="{45130450-B2E6-4D51-9B29-E63C6408113E}"/>
              </a:ext>
            </a:extLst>
          </p:cNvPr>
          <p:cNvPicPr>
            <a:picLocks noChangeAspect="1"/>
          </p:cNvPicPr>
          <p:nvPr/>
        </p:nvPicPr>
        <p:blipFill rotWithShape="1">
          <a:blip r:embed="rId2">
            <a:extLst>
              <a:ext uri="{28A0092B-C50C-407E-A947-70E740481C1C}">
                <a14:useLocalDpi xmlns:a14="http://schemas.microsoft.com/office/drawing/2010/main" val="0"/>
              </a:ext>
            </a:extLst>
          </a:blip>
          <a:srcRect r="6938"/>
          <a:stretch/>
        </p:blipFill>
        <p:spPr>
          <a:xfrm>
            <a:off x="4644526" y="10"/>
            <a:ext cx="7552945" cy="6857990"/>
          </a:xfrm>
          <a:prstGeom prst="rect">
            <a:avLst/>
          </a:prstGeom>
          <a:ln>
            <a:noFill/>
          </a:ln>
          <a:effectLst/>
        </p:spPr>
      </p:pic>
      <p:pic>
        <p:nvPicPr>
          <p:cNvPr id="67" name="Picture 66">
            <a:extLst>
              <a:ext uri="{FF2B5EF4-FFF2-40B4-BE49-F238E27FC236}">
                <a16:creationId xmlns:a16="http://schemas.microsoft.com/office/drawing/2014/main" id="{25D611BD-13D6-4754-93F1-8ABAB81169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9" name="Rectangle 68">
            <a:extLst>
              <a:ext uri="{FF2B5EF4-FFF2-40B4-BE49-F238E27FC236}">
                <a16:creationId xmlns:a16="http://schemas.microsoft.com/office/drawing/2014/main" id="{D1564798-5942-49A9-89E9-7BF6D0239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2" y="2063262"/>
            <a:ext cx="3739278" cy="2661138"/>
          </a:xfrm>
        </p:spPr>
        <p:txBody>
          <a:bodyPr vert="horz" lIns="91440" tIns="45720" rIns="91440" bIns="45720" rtlCol="0">
            <a:normAutofit/>
          </a:bodyPr>
          <a:lstStyle/>
          <a:p>
            <a:r>
              <a:rPr lang="en-US" sz="3800" dirty="0"/>
              <a:t>LE COMPORTEMENT DE L’INTERNAUTE</a:t>
            </a: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680323" y="5101297"/>
            <a:ext cx="3739277" cy="1428169"/>
          </a:xfrm>
        </p:spPr>
        <p:txBody>
          <a:bodyPr vert="horz" lIns="91440" tIns="45720" rIns="91440" bIns="45720" rtlCol="0">
            <a:normAutofit/>
          </a:bodyPr>
          <a:lstStyle/>
          <a:p>
            <a:r>
              <a:rPr lang="fr-FR" sz="1400" dirty="0">
                <a:solidFill>
                  <a:schemeClr val="bg1"/>
                </a:solidFill>
                <a:latin typeface="Roboto" panose="02000000000000000000" pitchFamily="2" charset="0"/>
                <a:ea typeface="Roboto" panose="02000000000000000000" pitchFamily="2" charset="0"/>
              </a:rPr>
              <a:t>Selon les études réalisées par les logiciels « analitycs », l'œil de l'internaute explore en priorité un</a:t>
            </a:r>
          </a:p>
          <a:p>
            <a:r>
              <a:rPr lang="fr-FR" sz="1400" dirty="0">
                <a:solidFill>
                  <a:schemeClr val="bg1"/>
                </a:solidFill>
                <a:latin typeface="Roboto" panose="02000000000000000000" pitchFamily="2" charset="0"/>
                <a:ea typeface="Roboto" panose="02000000000000000000" pitchFamily="2" charset="0"/>
              </a:rPr>
              <a:t>TRIANGLE D'OR situé en haut à gauche du navigateur des pages de résultats de Google.</a:t>
            </a:r>
          </a:p>
          <a:p>
            <a:endParaRPr lang="en-US" sz="13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09241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6" name="Picture 55">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8" name="Rectangle 57">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59">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2" name="Rectangle 61">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80322" y="2063262"/>
            <a:ext cx="3739278" cy="2661138"/>
          </a:xfrm>
        </p:spPr>
        <p:txBody>
          <a:bodyPr vert="horz" lIns="91440" tIns="45720" rIns="91440" bIns="45720" rtlCol="0" anchor="ctr">
            <a:normAutofit/>
          </a:bodyPr>
          <a:lstStyle/>
          <a:p>
            <a:r>
              <a:rPr lang="en-US" sz="3800" dirty="0">
                <a:solidFill>
                  <a:srgbClr val="FFFFFF"/>
                </a:solidFill>
              </a:rPr>
              <a:t>REPRATITION DES VISITES PAR MOTEUR DE RECHERCHE</a:t>
            </a:r>
          </a:p>
        </p:txBody>
      </p:sp>
      <p:sp>
        <p:nvSpPr>
          <p:cNvPr id="64" name="Rectangle 63">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ontent Placeholder 3">
            <a:extLst>
              <a:ext uri="{FF2B5EF4-FFF2-40B4-BE49-F238E27FC236}">
                <a16:creationId xmlns:a16="http://schemas.microsoft.com/office/drawing/2014/main" id="{6FC1DB20-4C44-4D16-89C2-C6824105E1B4}"/>
              </a:ext>
            </a:extLst>
          </p:cNvPr>
          <p:cNvGraphicFramePr>
            <a:graphicFrameLocks/>
          </p:cNvGraphicFramePr>
          <p:nvPr>
            <p:extLst>
              <p:ext uri="{D42A27DB-BD31-4B8C-83A1-F6EECF244321}">
                <p14:modId xmlns:p14="http://schemas.microsoft.com/office/powerpoint/2010/main" val="1071888461"/>
              </p:ext>
            </p:extLst>
          </p:nvPr>
        </p:nvGraphicFramePr>
        <p:xfrm>
          <a:off x="5593085" y="955591"/>
          <a:ext cx="5629268" cy="49400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636824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DEUX PRINCIPAUX COMPOSANTS DE GOOGLE</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257362" cy="5827323"/>
          </a:xfrm>
        </p:spPr>
        <p:txBody>
          <a:bodyPr vert="horz" lIns="91440" tIns="45720" rIns="91440" bIns="45720" rtlCol="0" anchor="ctr">
            <a:normAutofit fontScale="92500"/>
          </a:bodyPr>
          <a:lstStyle/>
          <a:p>
            <a:pPr marL="514350" indent="-514350" algn="l">
              <a:buAutoNum type="romanUcPeriod"/>
            </a:pPr>
            <a:r>
              <a:rPr lang="fr-FR" sz="2800" b="1" u="sng" dirty="0">
                <a:solidFill>
                  <a:schemeClr val="bg1"/>
                </a:solidFill>
                <a:latin typeface="Roboto" panose="02000000000000000000" pitchFamily="2" charset="0"/>
                <a:ea typeface="Roboto" panose="02000000000000000000" pitchFamily="2" charset="0"/>
              </a:rPr>
              <a:t>Le GOOGLE Bot (crawler ou spider)</a:t>
            </a:r>
          </a:p>
          <a:p>
            <a:pPr algn="l"/>
            <a:endParaRPr lang="fr-FR" sz="2400" b="1" dirty="0">
              <a:solidFill>
                <a:schemeClr val="bg1"/>
              </a:solidFill>
              <a:latin typeface="Roboto" panose="02000000000000000000" pitchFamily="2" charset="0"/>
              <a:ea typeface="Roboto" panose="02000000000000000000" pitchFamily="2" charset="0"/>
            </a:endParaRPr>
          </a:p>
          <a:p>
            <a:pPr algn="l"/>
            <a:r>
              <a:rPr lang="fr-FR" sz="2400" dirty="0">
                <a:solidFill>
                  <a:schemeClr val="bg1"/>
                </a:solidFill>
                <a:latin typeface="Roboto" panose="02000000000000000000" pitchFamily="2" charset="0"/>
                <a:ea typeface="Roboto" panose="02000000000000000000" pitchFamily="2" charset="0"/>
              </a:rPr>
              <a:t>- Il parcourt toute les pages web du monde</a:t>
            </a:r>
          </a:p>
          <a:p>
            <a:pPr algn="l"/>
            <a:r>
              <a:rPr lang="fr-FR" sz="2400" dirty="0">
                <a:solidFill>
                  <a:schemeClr val="bg1"/>
                </a:solidFill>
                <a:latin typeface="Roboto" panose="02000000000000000000" pitchFamily="2" charset="0"/>
                <a:ea typeface="Roboto" panose="02000000000000000000" pitchFamily="2" charset="0"/>
              </a:rPr>
              <a:t>- Navigue de lien en lien</a:t>
            </a:r>
          </a:p>
          <a:p>
            <a:pPr algn="l"/>
            <a:r>
              <a:rPr lang="fr-FR" sz="2400" dirty="0">
                <a:solidFill>
                  <a:schemeClr val="bg1"/>
                </a:solidFill>
                <a:latin typeface="Roboto" panose="02000000000000000000" pitchFamily="2" charset="0"/>
                <a:ea typeface="Roboto" panose="02000000000000000000" pitchFamily="2" charset="0"/>
              </a:rPr>
              <a:t>- Enregistre tout dans la BDD (l’index) de        Google</a:t>
            </a:r>
          </a:p>
          <a:p>
            <a:pPr algn="l"/>
            <a:endParaRPr lang="en-US" sz="2400" dirty="0">
              <a:solidFill>
                <a:schemeClr val="bg1"/>
              </a:solidFill>
              <a:latin typeface="Roboto" panose="02000000000000000000" pitchFamily="2" charset="0"/>
              <a:ea typeface="Roboto" panose="02000000000000000000" pitchFamily="2" charset="0"/>
            </a:endParaRPr>
          </a:p>
          <a:p>
            <a:pPr algn="l"/>
            <a:r>
              <a:rPr lang="en-US" sz="2400" dirty="0">
                <a:solidFill>
                  <a:schemeClr val="bg1"/>
                </a:solidFill>
                <a:latin typeface="Roboto" panose="02000000000000000000" pitchFamily="2" charset="0"/>
                <a:ea typeface="Roboto" panose="02000000000000000000" pitchFamily="2" charset="0"/>
              </a:rPr>
              <a:t>Le crawl d’une page est l’étape qui consiste à télécharger un contenu pour en extraire les informations qui serviront à nourrir l’algorithme de Google.</a:t>
            </a:r>
          </a:p>
          <a:p>
            <a:pPr algn="l"/>
            <a:endParaRPr lang="en-US" sz="2400" dirty="0">
              <a:solidFill>
                <a:schemeClr val="bg1"/>
              </a:solidFill>
              <a:latin typeface="Roboto" panose="02000000000000000000" pitchFamily="2" charset="0"/>
              <a:ea typeface="Roboto" panose="02000000000000000000" pitchFamily="2" charset="0"/>
            </a:endParaRPr>
          </a:p>
          <a:p>
            <a:pPr algn="l"/>
            <a:r>
              <a:rPr lang="en-US" sz="2400" dirty="0">
                <a:solidFill>
                  <a:schemeClr val="bg1"/>
                </a:solidFill>
                <a:latin typeface="Roboto" panose="02000000000000000000" pitchFamily="2" charset="0"/>
                <a:ea typeface="Roboto" panose="02000000000000000000" pitchFamily="2" charset="0"/>
              </a:rPr>
              <a:t>Google bot ne lit pas la mise en forme des pages web, il ne lit pas le CSS (pour le moment)</a:t>
            </a:r>
          </a:p>
        </p:txBody>
      </p:sp>
    </p:spTree>
    <p:extLst>
      <p:ext uri="{BB962C8B-B14F-4D97-AF65-F5344CB8AC3E}">
        <p14:creationId xmlns:p14="http://schemas.microsoft.com/office/powerpoint/2010/main" val="362541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DEUX PRINCIPAUX COMPOSANTS DE GOOGLE</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lnSpcReduction="10000"/>
          </a:bodyPr>
          <a:lstStyle/>
          <a:p>
            <a:pPr marL="560070" lvl="0" indent="-514350" algn="l">
              <a:buFont typeface="+mj-lt"/>
              <a:buAutoNum type="romanUcPeriod" startAt="2"/>
            </a:pPr>
            <a:r>
              <a:rPr lang="fr-FR" sz="2800" b="1" dirty="0">
                <a:solidFill>
                  <a:schemeClr val="bg1"/>
                </a:solidFill>
                <a:latin typeface="Roboto" panose="02000000000000000000" pitchFamily="2" charset="0"/>
                <a:ea typeface="Roboto" panose="02000000000000000000" pitchFamily="2" charset="0"/>
              </a:rPr>
              <a:t>L’algorithme</a:t>
            </a:r>
            <a:r>
              <a:rPr lang="fr-FR" sz="2800" dirty="0">
                <a:solidFill>
                  <a:schemeClr val="bg1"/>
                </a:solidFill>
                <a:latin typeface="Roboto" panose="02000000000000000000" pitchFamily="2" charset="0"/>
                <a:ea typeface="Roboto" panose="02000000000000000000" pitchFamily="2" charset="0"/>
              </a:rPr>
              <a:t> (La formule d’indexation) </a:t>
            </a:r>
          </a:p>
          <a:p>
            <a:pPr marL="594360" lvl="2" indent="0" algn="l">
              <a:buNone/>
            </a:pPr>
            <a:endParaRPr lang="fr-FR" sz="2400" dirty="0">
              <a:solidFill>
                <a:schemeClr val="bg1"/>
              </a:solidFill>
              <a:latin typeface="Roboto" panose="02000000000000000000" pitchFamily="2" charset="0"/>
              <a:ea typeface="Roboto" panose="02000000000000000000" pitchFamily="2" charset="0"/>
            </a:endParaRPr>
          </a:p>
          <a:p>
            <a:pPr marL="594360" lvl="2" indent="0" algn="l">
              <a:buNone/>
            </a:pPr>
            <a:r>
              <a:rPr lang="fr-FR" sz="2400" dirty="0">
                <a:solidFill>
                  <a:schemeClr val="bg1"/>
                </a:solidFill>
                <a:latin typeface="Roboto" panose="02000000000000000000" pitchFamily="2" charset="0"/>
                <a:ea typeface="Roboto" panose="02000000000000000000" pitchFamily="2" charset="0"/>
              </a:rPr>
              <a:t>Une formule mathématique complexe, quotidiennement mise à jour, détermine la pertinence des </a:t>
            </a:r>
            <a:r>
              <a:rPr lang="fr-FR" sz="2800" dirty="0">
                <a:solidFill>
                  <a:schemeClr val="bg1"/>
                </a:solidFill>
                <a:latin typeface="Roboto" panose="02000000000000000000" pitchFamily="2" charset="0"/>
                <a:ea typeface="Roboto" panose="02000000000000000000" pitchFamily="2" charset="0"/>
              </a:rPr>
              <a:t>mots-clés</a:t>
            </a:r>
            <a:r>
              <a:rPr lang="fr-FR" sz="2400" dirty="0">
                <a:solidFill>
                  <a:schemeClr val="bg1"/>
                </a:solidFill>
                <a:latin typeface="Roboto" panose="02000000000000000000" pitchFamily="2" charset="0"/>
                <a:ea typeface="Roboto" panose="02000000000000000000" pitchFamily="2" charset="0"/>
              </a:rPr>
              <a:t> de chaque page/site, hiérarchise et classe ces résultats dans </a:t>
            </a:r>
            <a:r>
              <a:rPr lang="fr-FR" sz="2800" dirty="0">
                <a:solidFill>
                  <a:schemeClr val="bg1"/>
                </a:solidFill>
                <a:latin typeface="Roboto" panose="02000000000000000000" pitchFamily="2" charset="0"/>
                <a:ea typeface="Roboto" panose="02000000000000000000" pitchFamily="2" charset="0"/>
              </a:rPr>
              <a:t>l’index</a:t>
            </a:r>
            <a:r>
              <a:rPr lang="fr-FR" sz="2400" dirty="0">
                <a:solidFill>
                  <a:schemeClr val="bg1"/>
                </a:solidFill>
                <a:latin typeface="Roboto" panose="02000000000000000000" pitchFamily="2" charset="0"/>
                <a:ea typeface="Roboto" panose="02000000000000000000" pitchFamily="2" charset="0"/>
              </a:rPr>
              <a:t> de Google.</a:t>
            </a:r>
          </a:p>
          <a:p>
            <a:pPr marL="594360" lvl="2" indent="0" algn="l">
              <a:buNone/>
            </a:pPr>
            <a:r>
              <a:rPr lang="fr-FR" sz="2400" dirty="0">
                <a:solidFill>
                  <a:schemeClr val="bg1"/>
                </a:solidFill>
                <a:latin typeface="Roboto" panose="02000000000000000000" pitchFamily="2" charset="0"/>
                <a:ea typeface="Roboto" panose="02000000000000000000" pitchFamily="2" charset="0"/>
              </a:rPr>
              <a:t>Nous savons qu’environ 200 facteurs sont pris en compte et les deux familles principales sont :</a:t>
            </a:r>
          </a:p>
          <a:p>
            <a:pPr marL="594360" lvl="2" indent="0" algn="l">
              <a:buNone/>
            </a:pPr>
            <a:endParaRPr lang="fr-FR" sz="2400" dirty="0">
              <a:solidFill>
                <a:schemeClr val="bg1"/>
              </a:solidFill>
              <a:latin typeface="Roboto" panose="02000000000000000000" pitchFamily="2" charset="0"/>
              <a:ea typeface="Roboto" panose="02000000000000000000" pitchFamily="2" charset="0"/>
            </a:endParaRPr>
          </a:p>
          <a:p>
            <a:pPr marL="1508760" lvl="4" indent="-457200" algn="l">
              <a:buClr>
                <a:schemeClr val="accent1"/>
              </a:buClr>
              <a:buFont typeface="+mj-lt"/>
              <a:buAutoNum type="arabicPeriod"/>
            </a:pPr>
            <a:r>
              <a:rPr lang="fr-FR" sz="2400" dirty="0">
                <a:solidFill>
                  <a:schemeClr val="bg1"/>
                </a:solidFill>
                <a:latin typeface="Roboto" panose="02000000000000000000" pitchFamily="2" charset="0"/>
                <a:ea typeface="Roboto" panose="02000000000000000000" pitchFamily="2" charset="0"/>
              </a:rPr>
              <a:t>Celle qu’on dit « On page ». </a:t>
            </a:r>
          </a:p>
          <a:p>
            <a:pPr marL="1051560" lvl="4" indent="0" algn="l">
              <a:buNone/>
            </a:pPr>
            <a:r>
              <a:rPr lang="fr-FR" sz="2400" dirty="0">
                <a:solidFill>
                  <a:schemeClr val="bg1"/>
                </a:solidFill>
                <a:latin typeface="Roboto" panose="02000000000000000000" pitchFamily="2" charset="0"/>
                <a:ea typeface="Roboto" panose="02000000000000000000" pitchFamily="2" charset="0"/>
              </a:rPr>
              <a:t>	</a:t>
            </a:r>
            <a:r>
              <a:rPr lang="fr-FR" sz="2000" i="1" spc="0" dirty="0">
                <a:solidFill>
                  <a:schemeClr val="bg1"/>
                </a:solidFill>
                <a:latin typeface="Roboto" panose="02000000000000000000" pitchFamily="2" charset="0"/>
                <a:ea typeface="Roboto" panose="02000000000000000000" pitchFamily="2" charset="0"/>
              </a:rPr>
              <a:t>Le contenu de la page web</a:t>
            </a:r>
          </a:p>
          <a:p>
            <a:pPr marL="1051560" lvl="4" indent="0" algn="l">
              <a:buNone/>
            </a:pPr>
            <a:endParaRPr lang="fr-FR" sz="2000" i="1" spc="0" dirty="0">
              <a:solidFill>
                <a:schemeClr val="bg1"/>
              </a:solidFill>
              <a:latin typeface="Roboto" panose="02000000000000000000" pitchFamily="2" charset="0"/>
              <a:ea typeface="Roboto" panose="02000000000000000000" pitchFamily="2" charset="0"/>
            </a:endParaRPr>
          </a:p>
          <a:p>
            <a:pPr marL="1508760" lvl="4" indent="-457200" algn="l">
              <a:buClr>
                <a:schemeClr val="accent1"/>
              </a:buClr>
              <a:buFont typeface="+mj-lt"/>
              <a:buAutoNum type="arabicPeriod" startAt="2"/>
            </a:pPr>
            <a:r>
              <a:rPr lang="fr-FR" sz="2400" dirty="0">
                <a:solidFill>
                  <a:schemeClr val="bg1"/>
                </a:solidFill>
                <a:latin typeface="Roboto" panose="02000000000000000000" pitchFamily="2" charset="0"/>
                <a:ea typeface="Roboto" panose="02000000000000000000" pitchFamily="2" charset="0"/>
              </a:rPr>
              <a:t>Celle qu’on dit « Off page ». </a:t>
            </a:r>
          </a:p>
          <a:p>
            <a:pPr marL="1325880" lvl="5" indent="0" algn="l">
              <a:buNone/>
            </a:pPr>
            <a:r>
              <a:rPr lang="fr-FR" sz="2000" i="1" dirty="0">
                <a:solidFill>
                  <a:schemeClr val="bg1"/>
                </a:solidFill>
                <a:latin typeface="Roboto" panose="02000000000000000000" pitchFamily="2" charset="0"/>
                <a:ea typeface="Roboto" panose="02000000000000000000" pitchFamily="2" charset="0"/>
              </a:rPr>
              <a:t>	Les liens externes qui pointent vers la page web</a:t>
            </a:r>
            <a:endParaRPr lang="fr-FR"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5130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5 CRITERES DE GOOGLE (on page)</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marL="45720" algn="l">
              <a:lnSpc>
                <a:spcPct val="200000"/>
              </a:lnSpc>
              <a:buClr>
                <a:schemeClr val="tx2"/>
              </a:buClr>
              <a:buSzPct val="100000"/>
            </a:pPr>
            <a:r>
              <a:rPr lang="fr-FR" sz="3200" dirty="0">
                <a:solidFill>
                  <a:schemeClr val="bg1"/>
                </a:solidFill>
              </a:rPr>
              <a:t>1. Le Titre général de la page</a:t>
            </a:r>
          </a:p>
          <a:p>
            <a:pPr marL="45720" algn="l">
              <a:lnSpc>
                <a:spcPct val="150000"/>
              </a:lnSpc>
              <a:buClr>
                <a:schemeClr val="tx2"/>
              </a:buClr>
              <a:buSzPct val="100000"/>
            </a:pPr>
            <a:r>
              <a:rPr lang="fr-FR" sz="3200" dirty="0">
                <a:solidFill>
                  <a:schemeClr val="bg1"/>
                </a:solidFill>
              </a:rPr>
              <a:t>2. Le Titre principal de la page</a:t>
            </a:r>
          </a:p>
          <a:p>
            <a:pPr marL="45720" algn="l">
              <a:lnSpc>
                <a:spcPct val="200000"/>
              </a:lnSpc>
              <a:buClr>
                <a:schemeClr val="tx2"/>
              </a:buClr>
              <a:buSzPct val="100000"/>
            </a:pPr>
            <a:r>
              <a:rPr lang="fr-FR" sz="3200" dirty="0">
                <a:solidFill>
                  <a:schemeClr val="bg1"/>
                </a:solidFill>
              </a:rPr>
              <a:t>3. Le texte des Liens </a:t>
            </a:r>
          </a:p>
          <a:p>
            <a:pPr marL="45720" algn="l">
              <a:lnSpc>
                <a:spcPct val="200000"/>
              </a:lnSpc>
              <a:buClr>
                <a:schemeClr val="tx2"/>
              </a:buClr>
              <a:buSzPct val="100000"/>
            </a:pPr>
            <a:r>
              <a:rPr lang="fr-FR" sz="3200" dirty="0">
                <a:solidFill>
                  <a:schemeClr val="bg1"/>
                </a:solidFill>
              </a:rPr>
              <a:t>4. Les Titres secondaires de la page </a:t>
            </a:r>
          </a:p>
          <a:p>
            <a:pPr marL="45720" algn="l">
              <a:lnSpc>
                <a:spcPct val="200000"/>
              </a:lnSpc>
              <a:buClr>
                <a:schemeClr val="tx2"/>
              </a:buClr>
              <a:buSzPct val="100000"/>
            </a:pPr>
            <a:r>
              <a:rPr lang="fr-FR" sz="3200" dirty="0">
                <a:solidFill>
                  <a:schemeClr val="bg1"/>
                </a:solidFill>
              </a:rPr>
              <a:t>5. Le Contenu général du site</a:t>
            </a:r>
          </a:p>
          <a:p>
            <a:pPr marL="45720" lvl="0" algn="l"/>
            <a:endParaRPr lang="fr-FR"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3731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3" name="Picture 32">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5" name="Picture 34">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7" name="Rectangle 36">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1" name="Rectangle 40">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42">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Rectangle 44">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49" name="Rectangle 48">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03F8AE55-8B0A-4779-87E4-54DCFD1804F7}"/>
              </a:ext>
            </a:extLst>
          </p:cNvPr>
          <p:cNvSpPr>
            <a:spLocks noGrp="1"/>
          </p:cNvSpPr>
          <p:nvPr>
            <p:ph type="ctrTitle"/>
          </p:nvPr>
        </p:nvSpPr>
        <p:spPr>
          <a:xfrm>
            <a:off x="646643" y="2065944"/>
            <a:ext cx="3739279" cy="2661052"/>
          </a:xfrm>
        </p:spPr>
        <p:txBody>
          <a:bodyPr vert="horz" lIns="91440" tIns="45720" rIns="91440" bIns="45720" rtlCol="0" anchor="ctr">
            <a:normAutofit/>
          </a:bodyPr>
          <a:lstStyle/>
          <a:p>
            <a:r>
              <a:rPr lang="en-US" sz="3600" dirty="0">
                <a:solidFill>
                  <a:srgbClr val="FFFFFF"/>
                </a:solidFill>
              </a:rPr>
              <a:t>LES 5 CRITERES DE GOOGLE (on page)</a:t>
            </a:r>
            <a:endParaRPr lang="en-US" sz="3700" dirty="0">
              <a:solidFill>
                <a:srgbClr val="FFFFFF"/>
              </a:solidFill>
            </a:endParaRPr>
          </a:p>
        </p:txBody>
      </p:sp>
      <p:sp>
        <p:nvSpPr>
          <p:cNvPr id="3" name="Sous-titre 2">
            <a:extLst>
              <a:ext uri="{FF2B5EF4-FFF2-40B4-BE49-F238E27FC236}">
                <a16:creationId xmlns:a16="http://schemas.microsoft.com/office/drawing/2014/main" id="{C44F45D9-CF30-4B46-AE1C-E48A24B59109}"/>
              </a:ext>
            </a:extLst>
          </p:cNvPr>
          <p:cNvSpPr>
            <a:spLocks noGrp="1"/>
          </p:cNvSpPr>
          <p:nvPr>
            <p:ph type="subTitle" idx="1"/>
          </p:nvPr>
        </p:nvSpPr>
        <p:spPr>
          <a:xfrm>
            <a:off x="5287995" y="336884"/>
            <a:ext cx="6900828" cy="6192253"/>
          </a:xfrm>
        </p:spPr>
        <p:txBody>
          <a:bodyPr vert="horz" lIns="91440" tIns="45720" rIns="91440" bIns="45720" rtlCol="0" anchor="ctr">
            <a:normAutofit/>
          </a:bodyPr>
          <a:lstStyle/>
          <a:p>
            <a:pPr algn="l">
              <a:lnSpc>
                <a:spcPts val="2500"/>
              </a:lnSpc>
              <a:buSzPct val="50000"/>
            </a:pPr>
            <a:r>
              <a:rPr lang="fr-FR" sz="3200" dirty="0">
                <a:solidFill>
                  <a:schemeClr val="bg1"/>
                </a:solidFill>
                <a:latin typeface="Browallia New" panose="020B0604020202020204" pitchFamily="34" charset="-34"/>
                <a:cs typeface="Browallia New" panose="020B0604020202020204" pitchFamily="34" charset="-34"/>
              </a:rPr>
              <a:t>- Le Titre général de la page</a:t>
            </a:r>
          </a:p>
          <a:p>
            <a:pPr marL="45720" indent="0" algn="l">
              <a:lnSpc>
                <a:spcPts val="2500"/>
              </a:lnSpc>
              <a:buSzPct val="50000"/>
              <a:buNone/>
            </a:pPr>
            <a:r>
              <a:rPr lang="fr-FR" sz="2400" dirty="0">
                <a:solidFill>
                  <a:schemeClr val="bg1"/>
                </a:solidFill>
                <a:latin typeface="Browallia New" panose="020B0604020202020204" pitchFamily="34" charset="-34"/>
                <a:cs typeface="Browallia New" panose="020B0604020202020204" pitchFamily="34" charset="-34"/>
              </a:rPr>
              <a:t>	&lt;title&gt; </a:t>
            </a:r>
            <a:r>
              <a:rPr lang="fr-FR" sz="2400" i="1" dirty="0">
                <a:solidFill>
                  <a:schemeClr val="bg1"/>
                </a:solidFill>
                <a:latin typeface="Browallia New" panose="020B0604020202020204" pitchFamily="34" charset="-34"/>
                <a:cs typeface="Browallia New" panose="020B0604020202020204" pitchFamily="34" charset="-34"/>
              </a:rPr>
              <a:t>Les mots-clés les plus importants de la page</a:t>
            </a:r>
            <a:r>
              <a:rPr lang="fr-FR" sz="2400" dirty="0">
                <a:solidFill>
                  <a:schemeClr val="bg1"/>
                </a:solidFill>
                <a:latin typeface="Browallia New" panose="020B0604020202020204" pitchFamily="34" charset="-34"/>
                <a:cs typeface="Browallia New" panose="020B0604020202020204" pitchFamily="34" charset="-34"/>
              </a:rPr>
              <a:t>&lt;/title&gt;</a:t>
            </a:r>
          </a:p>
          <a:p>
            <a:pPr algn="l">
              <a:lnSpc>
                <a:spcPts val="2500"/>
              </a:lnSpc>
              <a:buSzPct val="50000"/>
            </a:pPr>
            <a:r>
              <a:rPr lang="fr-FR" sz="2400" dirty="0">
                <a:solidFill>
                  <a:schemeClr val="bg1"/>
                </a:solidFill>
                <a:latin typeface="Browallia New" panose="020B0604020202020204" pitchFamily="34" charset="-34"/>
                <a:cs typeface="Browallia New" panose="020B0604020202020204" pitchFamily="34" charset="-34"/>
              </a:rPr>
              <a:t>- </a:t>
            </a:r>
            <a:r>
              <a:rPr lang="fr-FR" sz="3200" dirty="0">
                <a:solidFill>
                  <a:schemeClr val="bg1"/>
                </a:solidFill>
                <a:latin typeface="Browallia New" panose="020B0604020202020204" pitchFamily="34" charset="-34"/>
                <a:cs typeface="Browallia New" panose="020B0604020202020204" pitchFamily="34" charset="-34"/>
              </a:rPr>
              <a:t>Le Titre principal de la page</a:t>
            </a:r>
          </a:p>
          <a:p>
            <a:pPr marL="45720" indent="0" algn="l">
              <a:lnSpc>
                <a:spcPts val="2500"/>
              </a:lnSpc>
              <a:buSzPct val="50000"/>
              <a:buNone/>
            </a:pPr>
            <a:r>
              <a:rPr lang="fr-FR" sz="2400" dirty="0">
                <a:solidFill>
                  <a:schemeClr val="bg1"/>
                </a:solidFill>
                <a:latin typeface="Browallia New" panose="020B0604020202020204" pitchFamily="34" charset="-34"/>
                <a:cs typeface="Browallia New" panose="020B0604020202020204" pitchFamily="34" charset="-34"/>
              </a:rPr>
              <a:t>	&lt;h1&gt; </a:t>
            </a:r>
            <a:r>
              <a:rPr lang="fr-FR" sz="2400" i="1" dirty="0">
                <a:solidFill>
                  <a:schemeClr val="bg1"/>
                </a:solidFill>
                <a:latin typeface="Browallia New" panose="020B0604020202020204" pitchFamily="34" charset="-34"/>
                <a:cs typeface="Browallia New" panose="020B0604020202020204" pitchFamily="34" charset="-34"/>
              </a:rPr>
              <a:t>Des mots-clés importants </a:t>
            </a:r>
            <a:r>
              <a:rPr lang="fr-FR" sz="2400" dirty="0">
                <a:solidFill>
                  <a:schemeClr val="bg1"/>
                </a:solidFill>
                <a:latin typeface="Browallia New" panose="020B0604020202020204" pitchFamily="34" charset="-34"/>
                <a:cs typeface="Browallia New" panose="020B0604020202020204" pitchFamily="34" charset="-34"/>
              </a:rPr>
              <a:t>&lt;/h1&gt;</a:t>
            </a:r>
          </a:p>
          <a:p>
            <a:pPr algn="l">
              <a:lnSpc>
                <a:spcPts val="2500"/>
              </a:lnSpc>
              <a:buSzPct val="50000"/>
            </a:pPr>
            <a:r>
              <a:rPr lang="fr-FR" sz="2400" dirty="0">
                <a:solidFill>
                  <a:schemeClr val="bg1"/>
                </a:solidFill>
                <a:latin typeface="Browallia New" panose="020B0604020202020204" pitchFamily="34" charset="-34"/>
                <a:cs typeface="Browallia New" panose="020B0604020202020204" pitchFamily="34" charset="-34"/>
              </a:rPr>
              <a:t>- </a:t>
            </a:r>
            <a:r>
              <a:rPr lang="fr-FR" sz="3200" dirty="0">
                <a:solidFill>
                  <a:schemeClr val="bg1"/>
                </a:solidFill>
                <a:latin typeface="Browallia New" panose="020B0604020202020204" pitchFamily="34" charset="-34"/>
                <a:cs typeface="Browallia New" panose="020B0604020202020204" pitchFamily="34" charset="-34"/>
              </a:rPr>
              <a:t>Le texte des Liens </a:t>
            </a:r>
          </a:p>
          <a:p>
            <a:pPr marL="365760" lvl="1" indent="0" algn="l">
              <a:lnSpc>
                <a:spcPts val="2500"/>
              </a:lnSpc>
              <a:buSzPct val="50000"/>
              <a:buNone/>
            </a:pPr>
            <a:r>
              <a:rPr lang="fr-FR" sz="2400" dirty="0">
                <a:solidFill>
                  <a:schemeClr val="bg1"/>
                </a:solidFill>
                <a:latin typeface="Browallia New" panose="020B0604020202020204" pitchFamily="34" charset="-34"/>
                <a:cs typeface="Browallia New" panose="020B0604020202020204" pitchFamily="34" charset="-34"/>
              </a:rPr>
              <a:t>       &lt;a href=’page1,html’&gt; </a:t>
            </a:r>
            <a:r>
              <a:rPr lang="fr-FR" sz="2400" i="1" dirty="0">
                <a:solidFill>
                  <a:schemeClr val="bg1"/>
                </a:solidFill>
                <a:latin typeface="Browallia New" panose="020B0604020202020204" pitchFamily="34" charset="-34"/>
                <a:cs typeface="Browallia New" panose="020B0604020202020204" pitchFamily="34" charset="-34"/>
              </a:rPr>
              <a:t>Texte de lien </a:t>
            </a:r>
            <a:r>
              <a:rPr lang="fr-FR" sz="2400" dirty="0">
                <a:solidFill>
                  <a:schemeClr val="bg1"/>
                </a:solidFill>
                <a:latin typeface="Browallia New" panose="020B0604020202020204" pitchFamily="34" charset="-34"/>
                <a:cs typeface="Browallia New" panose="020B0604020202020204" pitchFamily="34" charset="-34"/>
              </a:rPr>
              <a:t>&lt;/a&gt;</a:t>
            </a:r>
          </a:p>
          <a:p>
            <a:pPr algn="l">
              <a:lnSpc>
                <a:spcPts val="2500"/>
              </a:lnSpc>
              <a:buSzPct val="50000"/>
            </a:pPr>
            <a:r>
              <a:rPr lang="fr-FR" sz="2400" dirty="0">
                <a:solidFill>
                  <a:schemeClr val="bg1"/>
                </a:solidFill>
                <a:latin typeface="Browallia New" panose="020B0604020202020204" pitchFamily="34" charset="-34"/>
                <a:cs typeface="Browallia New" panose="020B0604020202020204" pitchFamily="34" charset="-34"/>
              </a:rPr>
              <a:t>- </a:t>
            </a:r>
            <a:r>
              <a:rPr lang="fr-FR" sz="3200" dirty="0">
                <a:solidFill>
                  <a:schemeClr val="bg1"/>
                </a:solidFill>
                <a:latin typeface="Browallia New" panose="020B0604020202020204" pitchFamily="34" charset="-34"/>
                <a:cs typeface="Browallia New" panose="020B0604020202020204" pitchFamily="34" charset="-34"/>
              </a:rPr>
              <a:t>Les Titres secondaires de la page </a:t>
            </a:r>
          </a:p>
          <a:p>
            <a:pPr marL="45720" indent="0" algn="l">
              <a:lnSpc>
                <a:spcPts val="2500"/>
              </a:lnSpc>
              <a:buSzPct val="50000"/>
              <a:buNone/>
            </a:pPr>
            <a:r>
              <a:rPr lang="fr-FR" sz="2400" dirty="0">
                <a:solidFill>
                  <a:schemeClr val="bg1"/>
                </a:solidFill>
                <a:latin typeface="Browallia New" panose="020B0604020202020204" pitchFamily="34" charset="-34"/>
                <a:cs typeface="Browallia New" panose="020B0604020202020204" pitchFamily="34" charset="-34"/>
              </a:rPr>
              <a:t>	&lt;h2&gt; </a:t>
            </a:r>
            <a:r>
              <a:rPr lang="fr-FR" sz="2400" i="1" dirty="0">
                <a:solidFill>
                  <a:schemeClr val="bg1"/>
                </a:solidFill>
                <a:latin typeface="Browallia New" panose="020B0604020202020204" pitchFamily="34" charset="-34"/>
                <a:cs typeface="Browallia New" panose="020B0604020202020204" pitchFamily="34" charset="-34"/>
              </a:rPr>
              <a:t>Des mots-clés importants </a:t>
            </a:r>
            <a:r>
              <a:rPr lang="fr-FR" sz="2400" dirty="0">
                <a:solidFill>
                  <a:schemeClr val="bg1"/>
                </a:solidFill>
                <a:latin typeface="Browallia New" panose="020B0604020202020204" pitchFamily="34" charset="-34"/>
                <a:cs typeface="Browallia New" panose="020B0604020202020204" pitchFamily="34" charset="-34"/>
              </a:rPr>
              <a:t>&lt;/h2&gt;</a:t>
            </a:r>
          </a:p>
          <a:p>
            <a:pPr algn="l">
              <a:lnSpc>
                <a:spcPts val="2500"/>
              </a:lnSpc>
              <a:buSzPct val="50000"/>
            </a:pPr>
            <a:r>
              <a:rPr lang="fr-FR" sz="2400" dirty="0">
                <a:solidFill>
                  <a:schemeClr val="bg1"/>
                </a:solidFill>
                <a:latin typeface="Browallia New" panose="020B0604020202020204" pitchFamily="34" charset="-34"/>
                <a:cs typeface="Browallia New" panose="020B0604020202020204" pitchFamily="34" charset="-34"/>
              </a:rPr>
              <a:t>- </a:t>
            </a:r>
            <a:r>
              <a:rPr lang="fr-FR" sz="3200" dirty="0">
                <a:solidFill>
                  <a:schemeClr val="bg1"/>
                </a:solidFill>
                <a:latin typeface="Browallia New" panose="020B0604020202020204" pitchFamily="34" charset="-34"/>
                <a:cs typeface="Browallia New" panose="020B0604020202020204" pitchFamily="34" charset="-34"/>
              </a:rPr>
              <a:t>Le Contenu général du site</a:t>
            </a:r>
          </a:p>
          <a:p>
            <a:pPr marL="45720" indent="0" algn="l">
              <a:lnSpc>
                <a:spcPts val="2500"/>
              </a:lnSpc>
              <a:buSzPct val="50000"/>
              <a:buNone/>
            </a:pPr>
            <a:r>
              <a:rPr lang="fr-FR" sz="2400" i="1" dirty="0">
                <a:solidFill>
                  <a:schemeClr val="bg1"/>
                </a:solidFill>
                <a:latin typeface="Browallia New" panose="020B0604020202020204" pitchFamily="34" charset="-34"/>
                <a:cs typeface="Browallia New" panose="020B0604020202020204" pitchFamily="34" charset="-34"/>
              </a:rPr>
              <a:t>	Pas de plagiat, un contenu original, riche, et souvent mis à jour </a:t>
            </a:r>
            <a:r>
              <a:rPr lang="fr-FR" sz="2400" dirty="0">
                <a:solidFill>
                  <a:schemeClr val="bg1"/>
                </a:solidFill>
              </a:rPr>
              <a:t> </a:t>
            </a:r>
          </a:p>
          <a:p>
            <a:pPr marL="45720" lvl="0" algn="l"/>
            <a:endParaRPr lang="fr-FR" sz="2400"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2084229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1752</TotalTime>
  <Words>1886</Words>
  <Application>Microsoft Office PowerPoint</Application>
  <PresentationFormat>Grand écran</PresentationFormat>
  <Paragraphs>210</Paragraphs>
  <Slides>28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Browallia New</vt:lpstr>
      <vt:lpstr>Roboto</vt:lpstr>
      <vt:lpstr>Trebuchet MS</vt:lpstr>
      <vt:lpstr>Wingdings</vt:lpstr>
      <vt:lpstr>Berlin</vt:lpstr>
      <vt:lpstr>SEO – LE REFERENCEMENT NATUREL</vt:lpstr>
      <vt:lpstr>SEO – LE TRAFFIC WEB</vt:lpstr>
      <vt:lpstr>LE COMPORTEMENT DE L’INTERNAUTE</vt:lpstr>
      <vt:lpstr>LE COMPORTEMENT DE L’INTERNAUTE</vt:lpstr>
      <vt:lpstr>REPRATITION DES VISITES PAR MOTEUR DE RECHERCHE</vt:lpstr>
      <vt:lpstr>LES DEUX PRINCIPAUX COMPOSANTS DE GOOGLE</vt:lpstr>
      <vt:lpstr>LES DEUX PRINCIPAUX COMPOSANTS DE GOOGLE</vt:lpstr>
      <vt:lpstr>LES 5 CRITERES DE GOOGLE (on page)</vt:lpstr>
      <vt:lpstr>LES 5 CRITERES DE GOOGLE (on page)</vt:lpstr>
      <vt:lpstr>D’AUTRES CRITERES CONNUS</vt:lpstr>
      <vt:lpstr>LE PERTINENCE DES MOTS CLEFS</vt:lpstr>
      <vt:lpstr>LE PERTINENCE DES MOTS CLEFS</vt:lpstr>
      <vt:lpstr>LE PERTINENCE DES MOTS CLEFS</vt:lpstr>
      <vt:lpstr>LE PERTINENCE DES MOTS CLEFS</vt:lpstr>
      <vt:lpstr>LES EMPLACEMENTS DES MOTS CLEFS</vt:lpstr>
      <vt:lpstr>LES EMPLACEMENTS DES MOTS CLEFS</vt:lpstr>
      <vt:lpstr>LES EMPLACEMENTS DES MOTS CLEFS</vt:lpstr>
      <vt:lpstr>LES EMPLACEMENTS DES MOTS CLEFS</vt:lpstr>
      <vt:lpstr>LES EMPLACEMENTS DES MOTS CLEFS</vt:lpstr>
      <vt:lpstr>WORDPRESS - SEO</vt:lpstr>
      <vt:lpstr>WP – SEO – MOTS CLEFS</vt:lpstr>
      <vt:lpstr>WP – SEO – MOTS CLEFS</vt:lpstr>
      <vt:lpstr>WP – SEO – LE THEME</vt:lpstr>
      <vt:lpstr>WP – SEO – LE TITRE</vt:lpstr>
      <vt:lpstr>WP – SEO – LA SECURITE</vt:lpstr>
      <vt:lpstr>WP – SEO – L’URL</vt:lpstr>
      <vt:lpstr>WP – SEO – LES PLUGIN SEO</vt:lpstr>
      <vt:lpstr>WP – SEO – YOAST SEO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Crousticrok</dc:creator>
  <cp:lastModifiedBy>Laurent Couret</cp:lastModifiedBy>
  <cp:revision>73</cp:revision>
  <dcterms:created xsi:type="dcterms:W3CDTF">2021-01-13T11:43:33Z</dcterms:created>
  <dcterms:modified xsi:type="dcterms:W3CDTF">2022-03-24T14:55:35Z</dcterms:modified>
</cp:coreProperties>
</file>