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1"/>
  </p:notesMasterIdLst>
  <p:sldIdLst>
    <p:sldId id="267" r:id="rId3"/>
    <p:sldId id="268" r:id="rId4"/>
    <p:sldId id="284" r:id="rId5"/>
    <p:sldId id="276" r:id="rId6"/>
    <p:sldId id="283" r:id="rId7"/>
    <p:sldId id="277" r:id="rId8"/>
    <p:sldId id="269" r:id="rId9"/>
    <p:sldId id="285" r:id="rId10"/>
    <p:sldId id="286" r:id="rId11"/>
    <p:sldId id="278" r:id="rId12"/>
    <p:sldId id="280" r:id="rId13"/>
    <p:sldId id="281" r:id="rId14"/>
    <p:sldId id="279" r:id="rId15"/>
    <p:sldId id="282" r:id="rId16"/>
    <p:sldId id="272" r:id="rId17"/>
    <p:sldId id="273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udhary, Amlendu" initials="CA" lastIdx="2" clrIdx="0">
    <p:extLst>
      <p:ext uri="{19B8F6BF-5375-455C-9EA6-DF929625EA0E}">
        <p15:presenceInfo xmlns:p15="http://schemas.microsoft.com/office/powerpoint/2012/main" userId="S-1-5-21-18574106-1352478796-824651971-1024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23" autoAdjust="0"/>
  </p:normalViewPr>
  <p:slideViewPr>
    <p:cSldViewPr snapToGrid="0">
      <p:cViewPr varScale="1">
        <p:scale>
          <a:sx n="84" d="100"/>
          <a:sy n="84" d="100"/>
        </p:scale>
        <p:origin x="14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85D2-B2D8-463D-ACA5-5FF47B8F74B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DCA2A-EDE5-46BA-AD73-75FA9C06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site - http://localhost:4298/ or http://hackyourselffirst.troyhunt.com</a:t>
            </a:r>
          </a:p>
          <a:p>
            <a:r>
              <a:rPr lang="en-US" baseline="0" dirty="0" smtClean="0"/>
              <a:t>Click on Cylinder layout</a:t>
            </a:r>
          </a:p>
          <a:p>
            <a:r>
              <a:rPr lang="en-US" dirty="0" smtClean="0"/>
              <a:t>http://localhost:4298/</a:t>
            </a:r>
            <a:r>
              <a:rPr lang="en-US" dirty="0" err="1" smtClean="0"/>
              <a:t>CarsByCylinders?Cylinders</a:t>
            </a:r>
            <a:r>
              <a:rPr lang="en-US" dirty="0" smtClean="0"/>
              <a:t>=V12</a:t>
            </a:r>
            <a:r>
              <a:rPr lang="en-US" b="1" dirty="0" smtClean="0"/>
              <a:t>‘</a:t>
            </a:r>
            <a:r>
              <a:rPr lang="en-US" dirty="0" smtClean="0"/>
              <a:t> – Will give error</a:t>
            </a:r>
          </a:p>
          <a:p>
            <a:r>
              <a:rPr lang="en-US" dirty="0" smtClean="0"/>
              <a:t>Unhandled exception</a:t>
            </a:r>
            <a:r>
              <a:rPr lang="en-US" baseline="0" dirty="0" smtClean="0"/>
              <a:t> – Tell there is SQL server and tells it is MVC application – Internal implementation</a:t>
            </a:r>
          </a:p>
          <a:p>
            <a:r>
              <a:rPr lang="en-US" baseline="0" dirty="0" err="1" smtClean="0"/>
              <a:t>Underlaying</a:t>
            </a:r>
            <a:r>
              <a:rPr lang="en-US" baseline="0" dirty="0" smtClean="0"/>
              <a:t> Query is </a:t>
            </a:r>
          </a:p>
          <a:p>
            <a:r>
              <a:rPr lang="en-US" baseline="0" dirty="0" err="1" smtClean="0"/>
              <a:t>CarsByCylinders?Cylinders</a:t>
            </a:r>
            <a:r>
              <a:rPr lang="en-US" baseline="0" dirty="0" smtClean="0"/>
              <a:t>=V12‘</a:t>
            </a:r>
          </a:p>
          <a:p>
            <a:r>
              <a:rPr lang="en-US" baseline="0" dirty="0" smtClean="0"/>
              <a:t>Select </a:t>
            </a:r>
            <a:r>
              <a:rPr lang="en-US" baseline="0" dirty="0" err="1" smtClean="0"/>
              <a:t>ID,Name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SuperCar</a:t>
            </a:r>
            <a:r>
              <a:rPr lang="en-US" baseline="0" dirty="0" smtClean="0"/>
              <a:t> where Cylinders=‘V12’ </a:t>
            </a:r>
          </a:p>
          <a:p>
            <a:r>
              <a:rPr lang="en-US" baseline="0" dirty="0" smtClean="0"/>
              <a:t>Change the query Structure</a:t>
            </a:r>
          </a:p>
          <a:p>
            <a:r>
              <a:rPr lang="en-US" baseline="0" dirty="0" err="1" smtClean="0"/>
              <a:t>CarsByCylinders?Cylinders</a:t>
            </a:r>
            <a:r>
              <a:rPr lang="en-US" baseline="0" dirty="0" smtClean="0"/>
              <a:t>=V12‘ or 1=1--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CA2A-EDE5-46BA-AD73-75FA9C06BA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http://localhost:4298/</a:t>
            </a:r>
            <a:r>
              <a:rPr lang="en-US" dirty="0" err="1" smtClean="0"/>
              <a:t>CarsByCylinders?Cylinders</a:t>
            </a:r>
            <a:r>
              <a:rPr lang="en-US" dirty="0" smtClean="0"/>
              <a:t>=V12’ union select * from vote--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DCA2A-EDE5-46BA-AD73-75FA9C06BA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4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0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6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84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5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6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01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65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02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40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6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09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4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70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40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21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44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43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63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74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74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2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46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31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23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35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43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8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0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2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2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1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3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98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48A3-624B-4F2B-8F5B-42C6EBBDCA8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3/24/2018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DD7A-7A5C-4466-891C-CE39F7078DF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52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ite.com/widgets?order-by=name" TargetMode="External"/><Relationship Id="rId2" Type="http://schemas.openxmlformats.org/officeDocument/2006/relationships/hyperlink" Target="http://website.com/widgets?id=27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ite.com/widgets?order-by=name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ite.com/widgets?order-by=name" TargetMode="Externa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.ly/list/euz-15-vulnerable-sites-to-legally-practice-your-hacking-skills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~15  Year s  of  experience  in  software  development </a:t>
            </a:r>
          </a:p>
          <a:p>
            <a:r>
              <a:rPr lang="en-US" dirty="0" smtClean="0"/>
              <a:t>Currently working as  Principal Consultant  in  an  IT company</a:t>
            </a:r>
          </a:p>
          <a:p>
            <a:r>
              <a:rPr lang="en-US" dirty="0" smtClean="0"/>
              <a:t>TOGAF certified architect primarily involved in Big data technologies on cloud </a:t>
            </a:r>
          </a:p>
          <a:p>
            <a:r>
              <a:rPr lang="en-US" dirty="0" smtClean="0"/>
              <a:t>Has rich experience in system design using various programming language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4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 Character Injection – A form of Error Injection</a:t>
            </a:r>
          </a:p>
          <a:p>
            <a:endParaRPr lang="en-US" dirty="0"/>
          </a:p>
          <a:p>
            <a:r>
              <a:rPr lang="en-US" dirty="0" smtClean="0"/>
              <a:t>Tautology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formula that is true in every possible interpretation</a:t>
            </a:r>
          </a:p>
          <a:p>
            <a:r>
              <a:rPr lang="en-US" dirty="0" smtClean="0"/>
              <a:t>Access Control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 Schema and Extract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2662237"/>
            <a:ext cx="3899436" cy="3761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55" y="2662237"/>
            <a:ext cx="3072765" cy="37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Risk in Code</a:t>
            </a:r>
          </a:p>
          <a:p>
            <a:r>
              <a:rPr lang="en-US" dirty="0" smtClean="0"/>
              <a:t>Sanitize input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3074211"/>
            <a:ext cx="6818573" cy="24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Paramterization</a:t>
            </a:r>
            <a:endParaRPr lang="en-US" dirty="0" smtClean="0"/>
          </a:p>
          <a:p>
            <a:r>
              <a:rPr lang="en-US" dirty="0" smtClean="0"/>
              <a:t>Stored Procedure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http://website.com/widgets?id=27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https://website.com/widgets?order-by=name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6150" y="2389976"/>
            <a:ext cx="945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Resource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3766" y="2388602"/>
            <a:ext cx="117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Resource ID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2256" y="3139126"/>
            <a:ext cx="1885360" cy="38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2645" y="3525625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6150" y="2696379"/>
            <a:ext cx="907616" cy="235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90854" y="2696379"/>
            <a:ext cx="820132" cy="20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http://website.com/widgets/27</a:t>
            </a:r>
          </a:p>
          <a:p>
            <a:r>
              <a:rPr lang="en-US" dirty="0" smtClean="0">
                <a:hlinkClick r:id="rId2"/>
              </a:rPr>
              <a:t>https://website.com/widgets/27/</a:t>
            </a:r>
            <a:r>
              <a:rPr lang="en-US" dirty="0" smtClean="0"/>
              <a:t>delete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6150" y="2389976"/>
            <a:ext cx="945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Resource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3766" y="2388602"/>
            <a:ext cx="117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Resource ID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72645" y="3139126"/>
            <a:ext cx="903950" cy="38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2645" y="3525625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6150" y="2696379"/>
            <a:ext cx="907616" cy="235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90854" y="2696379"/>
            <a:ext cx="820132" cy="20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GET http://website.com/widgets/27</a:t>
            </a:r>
          </a:p>
          <a:p>
            <a:r>
              <a:rPr lang="en-US" dirty="0" smtClean="0">
                <a:hlinkClick r:id="rId2"/>
              </a:rPr>
              <a:t>https://website.com/widgets/27/</a:t>
            </a:r>
            <a:r>
              <a:rPr lang="en-US" dirty="0" smtClean="0"/>
              <a:t>delete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72645" y="3139126"/>
            <a:ext cx="903950" cy="38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76150" y="2696379"/>
            <a:ext cx="907616" cy="235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90854" y="2696379"/>
            <a:ext cx="820132" cy="20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Reconnaissance is a set of processes and techniques (</a:t>
            </a:r>
            <a:r>
              <a:rPr lang="en-US" dirty="0" err="1">
                <a:effectLst/>
              </a:rPr>
              <a:t>Footprinting</a:t>
            </a:r>
            <a:r>
              <a:rPr lang="en-US" dirty="0">
                <a:effectLst/>
              </a:rPr>
              <a:t>, Scanning &amp; Enumeration) used to covertly discover and collect information about a target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Ethical Hacking</a:t>
            </a:r>
            <a:endParaRPr lang="en-US" sz="32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-Amlendu Choudhary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for practicing Hacking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list.ly/list/euz-15-vulnerable-sites-to-legally-practice-your-hacking-skills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65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OWASP TOP 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188066"/>
            <a:ext cx="10353761" cy="55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 is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SQL injection is a code injection technique that might destroy your database.</a:t>
            </a:r>
          </a:p>
          <a:p>
            <a:r>
              <a:rPr lang="en-US" dirty="0">
                <a:effectLst/>
              </a:rPr>
              <a:t>SQL injection is one of the most common web hacking techniques.</a:t>
            </a:r>
          </a:p>
          <a:p>
            <a:r>
              <a:rPr lang="en-US" dirty="0">
                <a:effectLst/>
              </a:rPr>
              <a:t>SQL injection is the placement of malicious code in SQL statements, via web page input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pPr marL="457200" lvl="1" indent="0" algn="r">
              <a:buNone/>
            </a:pPr>
            <a:r>
              <a:rPr lang="en-US" dirty="0" smtClean="0">
                <a:effectLst/>
              </a:rPr>
              <a:t>Source:W3Schools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3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based</a:t>
            </a:r>
          </a:p>
          <a:p>
            <a:r>
              <a:rPr lang="en-US" dirty="0" smtClean="0"/>
              <a:t>Union Based</a:t>
            </a:r>
          </a:p>
          <a:p>
            <a:r>
              <a:rPr lang="en-US" dirty="0" smtClean="0"/>
              <a:t>Blind</a:t>
            </a:r>
          </a:p>
          <a:p>
            <a:pPr lvl="1"/>
            <a:r>
              <a:rPr lang="en-US" dirty="0" smtClean="0"/>
              <a:t>Boolean Based</a:t>
            </a:r>
          </a:p>
          <a:p>
            <a:pPr lvl="1"/>
            <a:r>
              <a:rPr lang="en-US" dirty="0" smtClean="0"/>
              <a:t>Time 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attack on website</a:t>
            </a:r>
          </a:p>
          <a:p>
            <a:pPr lvl="1"/>
            <a:r>
              <a:rPr lang="en-US" dirty="0" smtClean="0"/>
              <a:t>Attack on Client</a:t>
            </a:r>
          </a:p>
          <a:p>
            <a:pPr lvl="1"/>
            <a:r>
              <a:rPr lang="en-US" dirty="0" smtClean="0"/>
              <a:t>Attack on  Server</a:t>
            </a:r>
          </a:p>
          <a:p>
            <a:r>
              <a:rPr lang="en-US" dirty="0" smtClean="0"/>
              <a:t>Defense Mechanism</a:t>
            </a:r>
          </a:p>
        </p:txBody>
      </p:sp>
    </p:spTree>
    <p:extLst>
      <p:ext uri="{BB962C8B-B14F-4D97-AF65-F5344CB8AC3E}">
        <p14:creationId xmlns:p14="http://schemas.microsoft.com/office/powerpoint/2010/main" val="40570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XSS(Cross Site Scripting)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91" y="2095500"/>
            <a:ext cx="982569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against XSS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053" y="2095500"/>
            <a:ext cx="640836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2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314</Words>
  <Application>Microsoft Office PowerPoint</Application>
  <PresentationFormat>Widescreen</PresentationFormat>
  <Paragraphs>75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Damask</vt:lpstr>
      <vt:lpstr>1_Damask</vt:lpstr>
      <vt:lpstr>ABOUT me</vt:lpstr>
      <vt:lpstr>Ethical Hacking</vt:lpstr>
      <vt:lpstr>Site for practicing Hacking </vt:lpstr>
      <vt:lpstr>OWASP TOP 10</vt:lpstr>
      <vt:lpstr>What  is SQL injection</vt:lpstr>
      <vt:lpstr>Types of Injection</vt:lpstr>
      <vt:lpstr>Web Site Security</vt:lpstr>
      <vt:lpstr>XSS(Cross Site Scripting)</vt:lpstr>
      <vt:lpstr>Defense against XSS</vt:lpstr>
      <vt:lpstr>Demo</vt:lpstr>
      <vt:lpstr>UNION INJECTION</vt:lpstr>
      <vt:lpstr>Demo</vt:lpstr>
      <vt:lpstr>Mitigation</vt:lpstr>
      <vt:lpstr>Mitigation</vt:lpstr>
      <vt:lpstr>Query Strings</vt:lpstr>
      <vt:lpstr>ROUTING</vt:lpstr>
      <vt:lpstr>HTTP Verbs</vt:lpstr>
      <vt:lpstr>PowerPoint Presentation</vt:lpstr>
    </vt:vector>
  </TitlesOfParts>
  <Company>Diebold,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Amlendu</dc:creator>
  <cp:lastModifiedBy>Choudhary, Amlendu</cp:lastModifiedBy>
  <cp:revision>42</cp:revision>
  <dcterms:created xsi:type="dcterms:W3CDTF">2018-02-25T06:49:04Z</dcterms:created>
  <dcterms:modified xsi:type="dcterms:W3CDTF">2018-03-24T05:22:22Z</dcterms:modified>
</cp:coreProperties>
</file>