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7" r:id="rId4"/>
    <p:sldId id="341" r:id="rId5"/>
    <p:sldId id="342" r:id="rId6"/>
    <p:sldId id="344" r:id="rId7"/>
    <p:sldId id="350" r:id="rId8"/>
    <p:sldId id="355" r:id="rId9"/>
    <p:sldId id="3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85D2-B2D8-463D-ACA5-5FF47B8F74B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DCA2A-EDE5-46BA-AD73-75FA9C06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10DC-EA8E-4926-9719-2732E2A8C802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9B9-5B66-4EEE-9E5E-9C7563E2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Amlendu Choudhary</a:t>
            </a:r>
          </a:p>
          <a:p>
            <a:pPr marL="342900" indent="-342900">
              <a:buFontTx/>
              <a:buChar char="-"/>
            </a:pPr>
            <a:r>
              <a:rPr lang="en-US" dirty="0"/>
              <a:t>Sr.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42375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F54789-75B5-4379-942C-1DFD65A80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Contents</a:t>
            </a: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27F0F38-3E2A-455D-AB01-9FF29AD59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5564" y="1214438"/>
            <a:ext cx="7862887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Introduction</a:t>
            </a:r>
          </a:p>
          <a:p>
            <a:pPr eaLnBrk="1" hangingPunct="1">
              <a:defRPr/>
            </a:pPr>
            <a:r>
              <a:rPr lang="en-GB" dirty="0"/>
              <a:t>Process vs Thread</a:t>
            </a:r>
          </a:p>
          <a:p>
            <a:pPr eaLnBrk="1" hangingPunct="1">
              <a:defRPr/>
            </a:pPr>
            <a:r>
              <a:rPr lang="en-GB" dirty="0"/>
              <a:t>Thread priority and thread scheduling</a:t>
            </a:r>
          </a:p>
          <a:p>
            <a:pPr eaLnBrk="1" hangingPunct="1">
              <a:defRPr/>
            </a:pPr>
            <a:r>
              <a:rPr lang="en-GB" dirty="0"/>
              <a:t>Thread states</a:t>
            </a:r>
          </a:p>
          <a:p>
            <a:pPr eaLnBrk="1" hangingPunct="1">
              <a:defRPr/>
            </a:pPr>
            <a:r>
              <a:rPr lang="en-GB" dirty="0"/>
              <a:t>Thread synchronisation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8EB4-4B89-4AF5-8F0B-15FE52ED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04A06-A1A9-4C17-AFF7-D10B2A761A5E}"/>
              </a:ext>
            </a:extLst>
          </p:cNvPr>
          <p:cNvSpPr/>
          <p:nvPr/>
        </p:nvSpPr>
        <p:spPr>
          <a:xfrm>
            <a:off x="637000" y="2003462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71D8A-C9BE-4B0C-B6FA-BF52160E5674}"/>
              </a:ext>
            </a:extLst>
          </p:cNvPr>
          <p:cNvSpPr/>
          <p:nvPr/>
        </p:nvSpPr>
        <p:spPr>
          <a:xfrm>
            <a:off x="6583599" y="4217649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3AE47-0269-4056-B2F1-71E6EDC0653D}"/>
              </a:ext>
            </a:extLst>
          </p:cNvPr>
          <p:cNvSpPr/>
          <p:nvPr/>
        </p:nvSpPr>
        <p:spPr>
          <a:xfrm>
            <a:off x="3578835" y="4156593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BF1EB-5C21-47CF-84E5-2DC068E29352}"/>
              </a:ext>
            </a:extLst>
          </p:cNvPr>
          <p:cNvSpPr/>
          <p:nvPr/>
        </p:nvSpPr>
        <p:spPr>
          <a:xfrm>
            <a:off x="574071" y="4156593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I/O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EEBFC-75DE-4DCE-8003-C353722EC95A}"/>
              </a:ext>
            </a:extLst>
          </p:cNvPr>
          <p:cNvSpPr/>
          <p:nvPr/>
        </p:nvSpPr>
        <p:spPr>
          <a:xfrm>
            <a:off x="3578835" y="2003462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Processor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87021-DCCA-4357-9C23-02D74CC79070}"/>
              </a:ext>
            </a:extLst>
          </p:cNvPr>
          <p:cNvSpPr/>
          <p:nvPr/>
        </p:nvSpPr>
        <p:spPr>
          <a:xfrm>
            <a:off x="6520670" y="2003462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8D513-6F9B-4CB3-A2C6-136FB2AA204F}"/>
              </a:ext>
            </a:extLst>
          </p:cNvPr>
          <p:cNvSpPr/>
          <p:nvPr/>
        </p:nvSpPr>
        <p:spPr>
          <a:xfrm>
            <a:off x="9351197" y="2003462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73FD1-165E-44EC-85BC-BDD772F18295}"/>
              </a:ext>
            </a:extLst>
          </p:cNvPr>
          <p:cNvSpPr/>
          <p:nvPr/>
        </p:nvSpPr>
        <p:spPr>
          <a:xfrm>
            <a:off x="9351197" y="4217649"/>
            <a:ext cx="2106202" cy="13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 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C70F7-6960-44D0-AF9A-B7D2F7299F71}"/>
              </a:ext>
            </a:extLst>
          </p:cNvPr>
          <p:cNvSpPr txBox="1"/>
          <p:nvPr/>
        </p:nvSpPr>
        <p:spPr>
          <a:xfrm>
            <a:off x="1149422" y="5979560"/>
            <a:ext cx="540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FUNCTION OF AN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90800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6EB371C-9E01-4328-9365-D01125C7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/>
          <a:lstStyle/>
          <a:p>
            <a:r>
              <a:rPr lang="en-GB" altLang="en-US" dirty="0"/>
              <a:t>Process vs Thread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A50D-0760-48B2-9921-218B6AA3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0" y="1214438"/>
            <a:ext cx="970014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A thread is different from a process in that threads </a:t>
            </a:r>
            <a:r>
              <a:rPr lang="en-GB" sz="2400" i="1" dirty="0"/>
              <a:t>share the same data</a:t>
            </a:r>
          </a:p>
          <a:p>
            <a:pPr lvl="1"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/>
              <a:t>Switching between threads</a:t>
            </a:r>
            <a:r>
              <a:rPr lang="en-GB" i="1" dirty="0"/>
              <a:t> </a:t>
            </a:r>
            <a:r>
              <a:rPr lang="en-GB" dirty="0"/>
              <a:t>involves much less overhead than switching between programs</a:t>
            </a:r>
          </a:p>
          <a:p>
            <a:pPr lvl="1"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Char char="Ø"/>
              <a:defRPr/>
            </a:pPr>
            <a:r>
              <a:rPr lang="en-GB" dirty="0"/>
              <a:t>Sharing data can lead to programming complications (for example in reading/writing databases)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7086406-77C7-4EBA-AFC1-E74F4C68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61" y="0"/>
            <a:ext cx="9842642" cy="1143000"/>
          </a:xfrm>
        </p:spPr>
        <p:txBody>
          <a:bodyPr>
            <a:normAutofit fontScale="90000"/>
          </a:bodyPr>
          <a:lstStyle/>
          <a:p>
            <a:br>
              <a:rPr lang="en-GB" altLang="en-US" dirty="0"/>
            </a:br>
            <a:r>
              <a:rPr lang="en-GB" altLang="en-US" dirty="0"/>
              <a:t>Creating and executing threads</a:t>
            </a:r>
            <a:br>
              <a:rPr lang="en-GB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1F2B-E917-41C0-AFA2-147795EA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297" y="1143000"/>
            <a:ext cx="9107666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A thread can be initiated using the </a:t>
            </a:r>
            <a:r>
              <a:rPr lang="en-GB" sz="2400" i="1" dirty="0" err="1"/>
              <a:t>ThreadStart</a:t>
            </a:r>
            <a:r>
              <a:rPr lang="en-GB" sz="2400" dirty="0"/>
              <a:t>  delegate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This delegate object is passed into the constructor of the </a:t>
            </a:r>
            <a:r>
              <a:rPr lang="en-GB" sz="2400" i="1" dirty="0"/>
              <a:t>Thread </a:t>
            </a:r>
            <a:r>
              <a:rPr lang="en-GB" sz="2400" dirty="0"/>
              <a:t>object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The delegate is initialized with a method which runs in a separate thread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dirty="0"/>
              <a:t>In simple use, this method must have no parameters and return </a:t>
            </a:r>
            <a:r>
              <a:rPr lang="en-GB" i="1" dirty="0"/>
              <a:t>void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Calling </a:t>
            </a:r>
            <a:r>
              <a:rPr lang="en-GB" sz="2400" i="1" dirty="0" err="1"/>
              <a:t>Thread.Start</a:t>
            </a:r>
            <a:r>
              <a:rPr lang="en-GB" sz="2400" i="1" dirty="0"/>
              <a:t>()</a:t>
            </a:r>
            <a:r>
              <a:rPr lang="en-GB" sz="2400" dirty="0"/>
              <a:t> starts the thread</a:t>
            </a:r>
            <a:endParaRPr lang="en-GB" sz="28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643BD56-AEC8-414D-B8EA-0BC7354B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Creating and executing threads</a:t>
            </a:r>
            <a:br>
              <a:rPr lang="en-GB" altLang="en-US"/>
            </a:br>
            <a:endParaRPr lang="en-US" altLang="en-US"/>
          </a:p>
        </p:txBody>
      </p:sp>
      <p:grpSp>
        <p:nvGrpSpPr>
          <p:cNvPr id="9219" name="Group 17">
            <a:extLst>
              <a:ext uri="{FF2B5EF4-FFF2-40B4-BE49-F238E27FC236}">
                <a16:creationId xmlns:a16="http://schemas.microsoft.com/office/drawing/2014/main" id="{EABBE775-F074-40BC-9E2F-32197AF78DC4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1571625"/>
            <a:ext cx="7391400" cy="4191000"/>
            <a:chOff x="864" y="1392"/>
            <a:chExt cx="4656" cy="2640"/>
          </a:xfrm>
        </p:grpSpPr>
        <p:sp>
          <p:nvSpPr>
            <p:cNvPr id="9220" name="Line 7">
              <a:extLst>
                <a:ext uri="{FF2B5EF4-FFF2-40B4-BE49-F238E27FC236}">
                  <a16:creationId xmlns:a16="http://schemas.microsoft.com/office/drawing/2014/main" id="{ED9E5A3C-B7DA-443D-B863-3986BBDA5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92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21" name="Line 8">
              <a:extLst>
                <a:ext uri="{FF2B5EF4-FFF2-40B4-BE49-F238E27FC236}">
                  <a16:creationId xmlns:a16="http://schemas.microsoft.com/office/drawing/2014/main" id="{6B0B7530-7962-4E3A-B246-A01C77497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22" name="Text Box 9">
              <a:extLst>
                <a:ext uri="{FF2B5EF4-FFF2-40B4-BE49-F238E27FC236}">
                  <a16:creationId xmlns:a16="http://schemas.microsoft.com/office/drawing/2014/main" id="{345689EE-3670-422F-B26C-CE75D333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4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t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 i="1"/>
                <a:t>Main() </a:t>
              </a:r>
              <a:r>
                <a:rPr lang="en-GB" altLang="en-US" sz="2400"/>
                <a:t>thread</a:t>
              </a:r>
              <a:endParaRPr lang="en-US" altLang="en-US" sz="2400"/>
            </a:p>
          </p:txBody>
        </p:sp>
        <p:sp>
          <p:nvSpPr>
            <p:cNvPr id="9223" name="Line 11">
              <a:extLst>
                <a:ext uri="{FF2B5EF4-FFF2-40B4-BE49-F238E27FC236}">
                  <a16:creationId xmlns:a16="http://schemas.microsoft.com/office/drawing/2014/main" id="{CB12ACD4-72F9-4081-8D82-AA54F7FFD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24" name="Line 12">
              <a:extLst>
                <a:ext uri="{FF2B5EF4-FFF2-40B4-BE49-F238E27FC236}">
                  <a16:creationId xmlns:a16="http://schemas.microsoft.com/office/drawing/2014/main" id="{9C8B1B7A-E56E-4B74-AC59-9F374BA5F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25" name="Text Box 13">
              <a:extLst>
                <a:ext uri="{FF2B5EF4-FFF2-40B4-BE49-F238E27FC236}">
                  <a16:creationId xmlns:a16="http://schemas.microsoft.com/office/drawing/2014/main" id="{9CD2EE0B-68F9-4A1D-B6FF-AA5C50EA0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134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t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new thread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Code in </a:t>
              </a:r>
              <a:r>
                <a:rPr lang="en-GB" altLang="en-US" sz="2400" i="1"/>
                <a:t>myMethod()</a:t>
              </a:r>
              <a:r>
                <a:rPr lang="en-GB" altLang="en-US" sz="2400"/>
                <a:t> executed</a:t>
              </a:r>
              <a:endParaRPr lang="en-US" altLang="en-US" sz="2400"/>
            </a:p>
          </p:txBody>
        </p:sp>
        <p:sp>
          <p:nvSpPr>
            <p:cNvPr id="9226" name="Text Box 15">
              <a:extLst>
                <a:ext uri="{FF2B5EF4-FFF2-40B4-BE49-F238E27FC236}">
                  <a16:creationId xmlns:a16="http://schemas.microsoft.com/office/drawing/2014/main" id="{06829DAC-2F64-4C2E-8166-38CB59B2F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t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new thread created</a:t>
              </a:r>
              <a:endParaRPr lang="en-US" altLang="en-US" sz="2400"/>
            </a:p>
          </p:txBody>
        </p:sp>
        <p:sp>
          <p:nvSpPr>
            <p:cNvPr id="9227" name="Line 16">
              <a:extLst>
                <a:ext uri="{FF2B5EF4-FFF2-40B4-BE49-F238E27FC236}">
                  <a16:creationId xmlns:a16="http://schemas.microsoft.com/office/drawing/2014/main" id="{8C94FC5D-4BF0-4CEE-97BA-68E4CE846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8EA7283E-A89A-4020-B7AF-644372F9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GB" altLang="en-US"/>
            </a:br>
            <a:br>
              <a:rPr lang="en-GB" altLang="en-US"/>
            </a:br>
            <a:r>
              <a:rPr lang="en-GB" altLang="en-US"/>
              <a:t>Thread priority and thread scheduling</a:t>
            </a:r>
            <a:br>
              <a:rPr lang="en-GB" altLang="en-US"/>
            </a:br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8626-411A-4189-8344-3FF195B5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31" y="1857375"/>
            <a:ext cx="9384694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Each thread has a priority which determines how it is scheduled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Obviously threads with higher priority will be given more CPU </a:t>
            </a:r>
            <a:r>
              <a:rPr lang="en-GB" sz="2400" dirty="0" err="1"/>
              <a:t>timeslices</a:t>
            </a:r>
            <a:r>
              <a:rPr lang="en-GB" sz="2400" dirty="0"/>
              <a:t> than lower priority threads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dirty="0"/>
              <a:t>The priority can range between </a:t>
            </a:r>
            <a:r>
              <a:rPr lang="en-GB" i="1" dirty="0" err="1"/>
              <a:t>ThreadPriority.Lowest</a:t>
            </a:r>
            <a:r>
              <a:rPr lang="en-GB" dirty="0"/>
              <a:t> to </a:t>
            </a:r>
            <a:r>
              <a:rPr lang="en-GB" i="1" dirty="0" err="1"/>
              <a:t>ThreadPriority.Highest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i="1" dirty="0" err="1"/>
              <a:t>ThreadPriority</a:t>
            </a:r>
            <a:r>
              <a:rPr lang="en-GB" dirty="0"/>
              <a:t> is an enumeration)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dirty="0"/>
              <a:t>By default each thread is initialized to </a:t>
            </a:r>
            <a:r>
              <a:rPr lang="en-GB" i="1" dirty="0" err="1"/>
              <a:t>ThreadPriority.Normal</a:t>
            </a:r>
            <a:endParaRPr lang="en-GB" i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400" dirty="0"/>
              <a:t>A thread’s priority can be adjusted through the </a:t>
            </a:r>
            <a:r>
              <a:rPr lang="en-GB" sz="2400" i="1" dirty="0"/>
              <a:t>Priority </a:t>
            </a:r>
            <a:r>
              <a:rPr lang="en-GB" sz="2400" dirty="0"/>
              <a:t>property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BAE45D5-16A1-4603-B037-C96BB597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GB" altLang="en-US"/>
            </a:br>
            <a:r>
              <a:rPr lang="en-GB" altLang="en-US"/>
              <a:t>Thread states</a:t>
            </a:r>
            <a:br>
              <a:rPr lang="en-GB" altLang="en-US"/>
            </a:br>
            <a:endParaRPr lang="en-US" altLang="en-US"/>
          </a:p>
        </p:txBody>
      </p:sp>
      <p:sp>
        <p:nvSpPr>
          <p:cNvPr id="19459" name="Rounded Rectangle 3">
            <a:extLst>
              <a:ext uri="{FF2B5EF4-FFF2-40B4-BE49-F238E27FC236}">
                <a16:creationId xmlns:a16="http://schemas.microsoft.com/office/drawing/2014/main" id="{EA7F56E9-DC89-440B-982A-40526622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1428750"/>
            <a:ext cx="2071688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AB6A4ACD-F63C-4CD7-9FBC-8647951B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1500188"/>
            <a:ext cx="1428750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Unstarted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9461" name="Rounded Rectangle 5">
            <a:extLst>
              <a:ext uri="{FF2B5EF4-FFF2-40B4-BE49-F238E27FC236}">
                <a16:creationId xmlns:a16="http://schemas.microsoft.com/office/drawing/2014/main" id="{2FBB5E52-1E57-4070-A28A-50A92B06F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2786063"/>
            <a:ext cx="2071687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Running</a:t>
            </a:r>
            <a:endParaRPr lang="en-US" altLang="en-US" sz="2400" dirty="0"/>
          </a:p>
        </p:txBody>
      </p:sp>
      <p:sp>
        <p:nvSpPr>
          <p:cNvPr id="19463" name="TextBox 9">
            <a:extLst>
              <a:ext uri="{FF2B5EF4-FFF2-40B4-BE49-F238E27FC236}">
                <a16:creationId xmlns:a16="http://schemas.microsoft.com/office/drawing/2014/main" id="{96840ADD-D4D7-453B-B1F4-1BFB392B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2214563"/>
            <a:ext cx="1428750" cy="400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Start()</a:t>
            </a:r>
            <a:endParaRPr lang="en-US" altLang="en-US" sz="2000" i="1"/>
          </a:p>
        </p:txBody>
      </p:sp>
      <p:sp>
        <p:nvSpPr>
          <p:cNvPr id="19464" name="Rounded Rectangle 10">
            <a:extLst>
              <a:ext uri="{FF2B5EF4-FFF2-40B4-BE49-F238E27FC236}">
                <a16:creationId xmlns:a16="http://schemas.microsoft.com/office/drawing/2014/main" id="{6E73F1A7-2083-4BF4-AEC9-15B4CBDB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643438"/>
            <a:ext cx="2071688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 err="1">
                <a:solidFill>
                  <a:srgbClr val="FF0000"/>
                </a:solidFill>
              </a:rPr>
              <a:t>WaitSleepJoin</a:t>
            </a:r>
            <a:endParaRPr lang="en-US" altLang="en-US" sz="2400" dirty="0"/>
          </a:p>
        </p:txBody>
      </p:sp>
      <p:sp>
        <p:nvSpPr>
          <p:cNvPr id="19466" name="Rounded Rectangle 14">
            <a:extLst>
              <a:ext uri="{FF2B5EF4-FFF2-40B4-BE49-F238E27FC236}">
                <a16:creationId xmlns:a16="http://schemas.microsoft.com/office/drawing/2014/main" id="{66667E59-20AA-44BB-965C-82718B87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714875"/>
            <a:ext cx="2071688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Stopped</a:t>
            </a:r>
            <a:endParaRPr lang="en-US" altLang="en-US" sz="2400" dirty="0"/>
          </a:p>
        </p:txBody>
      </p:sp>
      <p:sp>
        <p:nvSpPr>
          <p:cNvPr id="19468" name="Rounded Rectangle 16">
            <a:extLst>
              <a:ext uri="{FF2B5EF4-FFF2-40B4-BE49-F238E27FC236}">
                <a16:creationId xmlns:a16="http://schemas.microsoft.com/office/drawing/2014/main" id="{DD06B40D-DDA4-4FEC-B240-3E526C71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64" y="4714875"/>
            <a:ext cx="2071687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Blocked</a:t>
            </a:r>
            <a:endParaRPr lang="en-US" altLang="en-US" sz="2400" dirty="0"/>
          </a:p>
        </p:txBody>
      </p:sp>
      <p:cxnSp>
        <p:nvCxnSpPr>
          <p:cNvPr id="19470" name="Straight Arrow Connector 20">
            <a:extLst>
              <a:ext uri="{FF2B5EF4-FFF2-40B4-BE49-F238E27FC236}">
                <a16:creationId xmlns:a16="http://schemas.microsoft.com/office/drawing/2014/main" id="{2FFE85D3-485F-45D2-B3FD-008CF9E8CCC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87989" y="2392364"/>
            <a:ext cx="642937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1" name="Straight Arrow Connector 22">
            <a:extLst>
              <a:ext uri="{FF2B5EF4-FFF2-40B4-BE49-F238E27FC236}">
                <a16:creationId xmlns:a16="http://schemas.microsoft.com/office/drawing/2014/main" id="{1DF6BF7B-1791-46BF-9BEA-FAFADBFF43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38625" y="3571875"/>
            <a:ext cx="1143000" cy="85725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2" name="Straight Arrow Connector 26">
            <a:extLst>
              <a:ext uri="{FF2B5EF4-FFF2-40B4-BE49-F238E27FC236}">
                <a16:creationId xmlns:a16="http://schemas.microsoft.com/office/drawing/2014/main" id="{0902EB17-19FD-4E4B-BB00-95C3B277DA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68169" y="4001294"/>
            <a:ext cx="11430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3" name="Straight Arrow Connector 28">
            <a:extLst>
              <a:ext uri="{FF2B5EF4-FFF2-40B4-BE49-F238E27FC236}">
                <a16:creationId xmlns:a16="http://schemas.microsoft.com/office/drawing/2014/main" id="{9B353E07-F612-48CE-8194-350D98BD53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1814" y="3500438"/>
            <a:ext cx="2143125" cy="1143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4" name="Straight Arrow Connector 30">
            <a:extLst>
              <a:ext uri="{FF2B5EF4-FFF2-40B4-BE49-F238E27FC236}">
                <a16:creationId xmlns:a16="http://schemas.microsoft.com/office/drawing/2014/main" id="{6749D9CA-EECF-4C14-A8A6-FAF6A461ECE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845719" y="3536157"/>
            <a:ext cx="1071563" cy="85725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5" name="Straight Arrow Connector 36">
            <a:extLst>
              <a:ext uri="{FF2B5EF4-FFF2-40B4-BE49-F238E27FC236}">
                <a16:creationId xmlns:a16="http://schemas.microsoft.com/office/drawing/2014/main" id="{0B634028-386C-4798-891A-623ACEA5DDF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239001" y="3429000"/>
            <a:ext cx="2214563" cy="11430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FEE2D3-C0EC-4CAF-8E2A-9EC744A73855}"/>
              </a:ext>
            </a:extLst>
          </p:cNvPr>
          <p:cNvSpPr txBox="1"/>
          <p:nvPr/>
        </p:nvSpPr>
        <p:spPr>
          <a:xfrm>
            <a:off x="6953251" y="1428750"/>
            <a:ext cx="379351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of the thread is created but the Start method is not called.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12D90D7-7EB0-4449-BA16-18B10051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3" y="0"/>
            <a:ext cx="7772400" cy="1143000"/>
          </a:xfrm>
        </p:spPr>
        <p:txBody>
          <a:bodyPr/>
          <a:lstStyle/>
          <a:p>
            <a:r>
              <a:rPr lang="en-GB" altLang="en-US"/>
              <a:t>Thread states</a:t>
            </a:r>
            <a:endParaRPr lang="en-US" altLang="en-US"/>
          </a:p>
        </p:txBody>
      </p:sp>
      <p:sp>
        <p:nvSpPr>
          <p:cNvPr id="24579" name="TextBox 6">
            <a:extLst>
              <a:ext uri="{FF2B5EF4-FFF2-40B4-BE49-F238E27FC236}">
                <a16:creationId xmlns:a16="http://schemas.microsoft.com/office/drawing/2014/main" id="{AFC33FE5-330A-4C33-BEC4-18C1A0621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1857376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Main thread</a:t>
            </a:r>
            <a:endParaRPr lang="en-US" altLang="en-US" sz="2400"/>
          </a:p>
        </p:txBody>
      </p:sp>
      <p:sp>
        <p:nvSpPr>
          <p:cNvPr id="24580" name="TextBox 8">
            <a:extLst>
              <a:ext uri="{FF2B5EF4-FFF2-40B4-BE49-F238E27FC236}">
                <a16:creationId xmlns:a16="http://schemas.microsoft.com/office/drawing/2014/main" id="{F393AF49-53A7-4883-974D-B1F69906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1" y="1357313"/>
            <a:ext cx="2214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Creates thread </a:t>
            </a:r>
            <a:r>
              <a:rPr lang="en-GB" altLang="en-US" sz="2400" i="1"/>
              <a:t>t</a:t>
            </a:r>
            <a:endParaRPr lang="en-US" altLang="en-US" sz="2400"/>
          </a:p>
        </p:txBody>
      </p:sp>
      <p:sp>
        <p:nvSpPr>
          <p:cNvPr id="24581" name="Down Arrow 9">
            <a:extLst>
              <a:ext uri="{FF2B5EF4-FFF2-40B4-BE49-F238E27FC236}">
                <a16:creationId xmlns:a16="http://schemas.microsoft.com/office/drawing/2014/main" id="{DE1455C0-F100-485C-BEB3-DE2AC2CD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1" y="1500188"/>
            <a:ext cx="214313" cy="19288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82" name="Straight Arrow Connector 11">
            <a:extLst>
              <a:ext uri="{FF2B5EF4-FFF2-40B4-BE49-F238E27FC236}">
                <a16:creationId xmlns:a16="http://schemas.microsoft.com/office/drawing/2014/main" id="{CAEBE6A7-249E-490D-9845-C281937637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25" y="1928814"/>
            <a:ext cx="2857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Down Arrow 13">
            <a:extLst>
              <a:ext uri="{FF2B5EF4-FFF2-40B4-BE49-F238E27FC236}">
                <a16:creationId xmlns:a16="http://schemas.microsoft.com/office/drawing/2014/main" id="{311BB8C5-F1ED-45C1-BC54-E0FEF53A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6" y="1928814"/>
            <a:ext cx="214313" cy="2714625"/>
          </a:xfrm>
          <a:prstGeom prst="downArrow">
            <a:avLst>
              <a:gd name="adj1" fmla="val 50000"/>
              <a:gd name="adj2" fmla="val 500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TextBox 15">
            <a:extLst>
              <a:ext uri="{FF2B5EF4-FFF2-40B4-BE49-F238E27FC236}">
                <a16:creationId xmlns:a16="http://schemas.microsoft.com/office/drawing/2014/main" id="{F61F9193-5650-40D7-B40E-70171FF6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000376"/>
            <a:ext cx="200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Calls </a:t>
            </a:r>
            <a:r>
              <a:rPr lang="en-GB" altLang="en-US" sz="2400" i="1"/>
              <a:t>t.Join()</a:t>
            </a:r>
            <a:endParaRPr lang="en-US" altLang="en-US" sz="2400"/>
          </a:p>
        </p:txBody>
      </p:sp>
      <p:cxnSp>
        <p:nvCxnSpPr>
          <p:cNvPr id="24585" name="Straight Connector 18">
            <a:extLst>
              <a:ext uri="{FF2B5EF4-FFF2-40B4-BE49-F238E27FC236}">
                <a16:creationId xmlns:a16="http://schemas.microsoft.com/office/drawing/2014/main" id="{244BC3AF-8BCF-4274-8432-71E4A9C9E8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5688" y="3429000"/>
            <a:ext cx="1116012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21">
            <a:extLst>
              <a:ext uri="{FF2B5EF4-FFF2-40B4-BE49-F238E27FC236}">
                <a16:creationId xmlns:a16="http://schemas.microsoft.com/office/drawing/2014/main" id="{3B76DBD7-0F04-4BCA-BF87-121E61438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4250" y="4643439"/>
            <a:ext cx="11430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TextBox 22">
            <a:extLst>
              <a:ext uri="{FF2B5EF4-FFF2-40B4-BE49-F238E27FC236}">
                <a16:creationId xmlns:a16="http://schemas.microsoft.com/office/drawing/2014/main" id="{ACC2EAFE-D997-47F4-A8C3-EDAF1480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3643313"/>
            <a:ext cx="3000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Main thread suspends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execution</a:t>
            </a:r>
            <a:endParaRPr lang="en-US" altLang="en-US" sz="2400"/>
          </a:p>
        </p:txBody>
      </p:sp>
      <p:sp>
        <p:nvSpPr>
          <p:cNvPr id="24588" name="Down Arrow 23">
            <a:extLst>
              <a:ext uri="{FF2B5EF4-FFF2-40B4-BE49-F238E27FC236}">
                <a16:creationId xmlns:a16="http://schemas.microsoft.com/office/drawing/2014/main" id="{A0866AC8-EEF9-48E6-8CED-99EDF16F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1" y="4643438"/>
            <a:ext cx="214313" cy="1643062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4589" name="Straight Connector 25">
            <a:extLst>
              <a:ext uri="{FF2B5EF4-FFF2-40B4-BE49-F238E27FC236}">
                <a16:creationId xmlns:a16="http://schemas.microsoft.com/office/drawing/2014/main" id="{23AFD50F-BB20-4D24-B3E9-00D111C709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38689" y="4643439"/>
            <a:ext cx="2928937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TextBox 26">
            <a:extLst>
              <a:ext uri="{FF2B5EF4-FFF2-40B4-BE49-F238E27FC236}">
                <a16:creationId xmlns:a16="http://schemas.microsoft.com/office/drawing/2014/main" id="{658C60AE-ED09-478F-9549-C9AE05C2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4071938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Thread </a:t>
            </a:r>
            <a:r>
              <a:rPr lang="en-GB" altLang="en-US" sz="2400" i="1"/>
              <a:t>t </a:t>
            </a:r>
            <a:r>
              <a:rPr lang="en-GB" altLang="en-US" sz="2400"/>
              <a:t>terminates</a:t>
            </a:r>
            <a:endParaRPr lang="en-US" altLang="en-US" sz="2400"/>
          </a:p>
        </p:txBody>
      </p:sp>
      <p:sp>
        <p:nvSpPr>
          <p:cNvPr id="24591" name="TextBox 27">
            <a:extLst>
              <a:ext uri="{FF2B5EF4-FFF2-40B4-BE49-F238E27FC236}">
                <a16:creationId xmlns:a16="http://schemas.microsoft.com/office/drawing/2014/main" id="{436C707E-8AB0-44FF-A8E7-F04AF3A9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5143501"/>
            <a:ext cx="2357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Main thread resumes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287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Operating Systems</vt:lpstr>
      <vt:lpstr>Contents</vt:lpstr>
      <vt:lpstr>Introduction</vt:lpstr>
      <vt:lpstr>Process vs Thread</vt:lpstr>
      <vt:lpstr> Creating and executing threads </vt:lpstr>
      <vt:lpstr> Creating and executing threads </vt:lpstr>
      <vt:lpstr>  Thread priority and thread scheduling </vt:lpstr>
      <vt:lpstr> Thread states </vt:lpstr>
      <vt:lpstr>Thread states</vt:lpstr>
    </vt:vector>
  </TitlesOfParts>
  <Company>Diebold,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Amlendu</dc:creator>
  <cp:lastModifiedBy>Choudhary, Amlendu</cp:lastModifiedBy>
  <cp:revision>17</cp:revision>
  <dcterms:created xsi:type="dcterms:W3CDTF">2018-02-25T06:49:04Z</dcterms:created>
  <dcterms:modified xsi:type="dcterms:W3CDTF">2020-02-29T08:03:59Z</dcterms:modified>
</cp:coreProperties>
</file>