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7"/>
  </p:notesMasterIdLst>
  <p:sldIdLst>
    <p:sldId id="256" r:id="rId2"/>
    <p:sldId id="261" r:id="rId3"/>
    <p:sldId id="263" r:id="rId4"/>
    <p:sldId id="257" r:id="rId5"/>
    <p:sldId id="258" r:id="rId6"/>
    <p:sldId id="259"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7" r:id="rId29"/>
    <p:sldId id="288" r:id="rId30"/>
    <p:sldId id="290" r:id="rId31"/>
    <p:sldId id="291" r:id="rId32"/>
    <p:sldId id="292" r:id="rId33"/>
    <p:sldId id="293" r:id="rId34"/>
    <p:sldId id="294" r:id="rId35"/>
    <p:sldId id="295" r:id="rId36"/>
    <p:sldId id="314" r:id="rId37"/>
    <p:sldId id="31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873" autoAdjust="0"/>
  </p:normalViewPr>
  <p:slideViewPr>
    <p:cSldViewPr snapToGrid="0">
      <p:cViewPr varScale="1">
        <p:scale>
          <a:sx n="82" d="100"/>
          <a:sy n="82" d="100"/>
        </p:scale>
        <p:origin x="1578" y="84"/>
      </p:cViewPr>
      <p:guideLst/>
    </p:cSldViewPr>
  </p:slideViewPr>
  <p:notesTextViewPr>
    <p:cViewPr>
      <p:scale>
        <a:sx n="1" d="1"/>
        <a:sy n="1" d="1"/>
      </p:scale>
      <p:origin x="0" y="0"/>
    </p:cViewPr>
  </p:notesTextViewPr>
  <p:notesViewPr>
    <p:cSldViewPr snapToGrid="0">
      <p:cViewPr varScale="1">
        <p:scale>
          <a:sx n="85" d="100"/>
          <a:sy n="85" d="100"/>
        </p:scale>
        <p:origin x="3810"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F8C523-6A7E-4F99-B43A-3B9E50BEFA2D}" type="datetimeFigureOut">
              <a:rPr lang="en-US" smtClean="0"/>
              <a:t>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B0BBC-D0E1-441A-B2EA-04F292FC78D9}" type="slidenum">
              <a:rPr lang="en-US" smtClean="0"/>
              <a:t>‹#›</a:t>
            </a:fld>
            <a:endParaRPr lang="en-US"/>
          </a:p>
        </p:txBody>
      </p:sp>
    </p:spTree>
    <p:extLst>
      <p:ext uri="{BB962C8B-B14F-4D97-AF65-F5344CB8AC3E}">
        <p14:creationId xmlns:p14="http://schemas.microsoft.com/office/powerpoint/2010/main" val="253865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2/9/2018 7:07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83457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3904287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2718275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120196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1076645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3500854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154278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420412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1304491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3434257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2875597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322688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3676378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A500E9-33F6-47FE-95D0-50F637164353}" type="datetime1">
              <a:rPr lang="en-US" smtClean="0">
                <a:solidFill>
                  <a:prstClr val="black"/>
                </a:solidFill>
              </a:rPr>
              <a:pPr/>
              <a:t>2/9/2018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1856938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0C48A3-624B-4F2B-8F5B-42C6EBBDCA84}" type="datetimeFigureOut">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3974186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C48A3-624B-4F2B-8F5B-42C6EBBDCA84}" type="datetimeFigureOut">
              <a:rPr lang="en-US" smtClean="0"/>
              <a:t>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325764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C48A3-624B-4F2B-8F5B-42C6EBBDCA84}" type="datetimeFigureOut">
              <a:rPr lang="en-US" smtClean="0"/>
              <a:t>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3635478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C48A3-624B-4F2B-8F5B-42C6EBBDCA84}" type="datetimeFigureOut">
              <a:rPr lang="en-US" smtClean="0"/>
              <a:t>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EDD7A-7A5C-4466-891C-CE39F7078DF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36218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C48A3-624B-4F2B-8F5B-42C6EBBDCA84}" type="datetimeFigureOut">
              <a:rPr lang="en-US" smtClean="0"/>
              <a:t>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4118770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70C48A3-624B-4F2B-8F5B-42C6EBBDCA84}" type="datetimeFigureOut">
              <a:rPr lang="en-US" smtClean="0"/>
              <a:t>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3822152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70C48A3-624B-4F2B-8F5B-42C6EBBDCA84}" type="datetimeFigureOut">
              <a:rPr lang="en-US" smtClean="0"/>
              <a:t>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787738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0C48A3-624B-4F2B-8F5B-42C6EBBDCA84}" type="datetimeFigureOut">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618170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0C48A3-624B-4F2B-8F5B-42C6EBBDCA84}" type="datetimeFigureOut">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135232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0C48A3-624B-4F2B-8F5B-42C6EBBDCA84}" type="datetimeFigureOut">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403777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0C48A3-624B-4F2B-8F5B-42C6EBBDCA84}" type="datetimeFigureOut">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361742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0C48A3-624B-4F2B-8F5B-42C6EBBDCA84}" type="datetimeFigureOut">
              <a:rPr lang="en-US" smtClean="0"/>
              <a:t>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221059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0C48A3-624B-4F2B-8F5B-42C6EBBDCA84}" type="datetimeFigureOut">
              <a:rPr lang="en-US" smtClean="0"/>
              <a:t>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1039803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0C48A3-624B-4F2B-8F5B-42C6EBBDCA84}" type="datetimeFigureOut">
              <a:rPr lang="en-US" smtClean="0"/>
              <a:t>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2983844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C48A3-624B-4F2B-8F5B-42C6EBBDCA84}" type="datetimeFigureOut">
              <a:rPr lang="en-US" smtClean="0"/>
              <a:t>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577727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C48A3-624B-4F2B-8F5B-42C6EBBDCA84}" type="datetimeFigureOut">
              <a:rPr lang="en-US" smtClean="0"/>
              <a:t>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413536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C48A3-624B-4F2B-8F5B-42C6EBBDCA84}" type="datetimeFigureOut">
              <a:rPr lang="en-US" smtClean="0"/>
              <a:t>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EDD7A-7A5C-4466-891C-CE39F7078DFD}" type="slidenum">
              <a:rPr lang="en-US" smtClean="0"/>
              <a:t>‹#›</a:t>
            </a:fld>
            <a:endParaRPr lang="en-US"/>
          </a:p>
        </p:txBody>
      </p:sp>
    </p:spTree>
    <p:extLst>
      <p:ext uri="{BB962C8B-B14F-4D97-AF65-F5344CB8AC3E}">
        <p14:creationId xmlns:p14="http://schemas.microsoft.com/office/powerpoint/2010/main" val="67040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0C48A3-624B-4F2B-8F5B-42C6EBBDCA84}" type="datetimeFigureOut">
              <a:rPr lang="en-US" smtClean="0"/>
              <a:t>2/9/2018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49EDD7A-7A5C-4466-891C-CE39F7078DFD}" type="slidenum">
              <a:rPr lang="en-US" smtClean="0"/>
              <a:t>‹#›</a:t>
            </a:fld>
            <a:endParaRPr lang="en-US"/>
          </a:p>
        </p:txBody>
      </p:sp>
    </p:spTree>
    <p:extLst>
      <p:ext uri="{BB962C8B-B14F-4D97-AF65-F5344CB8AC3E}">
        <p14:creationId xmlns:p14="http://schemas.microsoft.com/office/powerpoint/2010/main" val="2820334152"/>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microsoft.com/en-us/azure/azure-resource-manager/resource-manager-template-best-practices#parameter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azure/azure-resource-manager/resource-manager-template-best-practices#variables"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microsoft.com/en-us/azure/azure-resource-manager/resource-manager-template-best-practices#resourc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tags" TargetMode="External"/><Relationship Id="rId2" Type="http://schemas.openxmlformats.org/officeDocument/2006/relationships/hyperlink" Target="https://docs.microsoft.com/en-us/azure/azure-resource-manager/resource-manager-template-location" TargetMode="External"/><Relationship Id="rId1" Type="http://schemas.openxmlformats.org/officeDocument/2006/relationships/slideLayout" Target="../slideLayouts/slideLayout2.xml"/><Relationship Id="rId5" Type="http://schemas.openxmlformats.org/officeDocument/2006/relationships/hyperlink" Target="https://docs.microsoft.com/en-us/azure/azure-resource-manager/resource-group-define-dependencies" TargetMode="External"/><Relationship Id="rId4" Type="http://schemas.openxmlformats.org/officeDocument/2006/relationships/hyperlink" Target="https://docs.microsoft.com/en-us/azure/azure-resource-manager/resource-group-create-multipl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microsoft.com/en-us/azure/azure-resource-manager/resource-manager-template-best-practices#outpu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azure/azure-resource-manager/resource-group-template-func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docs.microsoft.com/en-us/azure/azure-resource-manager/resource-group-linked-template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docs.microsoft.com/en-us/azure/azure-resource-manager/resource-group-define-dependenci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create-multiple"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azure-resource-manager/best-practices-resource-manager-state" TargetMode="External"/><Relationship Id="rId2" Type="http://schemas.openxmlformats.org/officeDocument/2006/relationships/hyperlink" Target="https://docs.microsoft.com/en-us/azure/azure-resource-manager/resource-manager-update" TargetMode="External"/><Relationship Id="rId1" Type="http://schemas.openxmlformats.org/officeDocument/2006/relationships/slideLayout" Target="../slideLayouts/slideLayout2.xml"/><Relationship Id="rId4" Type="http://schemas.openxmlformats.org/officeDocument/2006/relationships/hyperlink" Target="https://docs.microsoft.com/en-us/azure/azure-resource-manager/best-practices-resource-manager-design-templat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docs.microsoft.com/en-us/azure/azure-resource-manager/resource-group-template-deploy-cli"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azure/best-practices-availability-paired-regions#what-are-paired-regions" TargetMode="External"/><Relationship Id="rId2" Type="http://schemas.openxmlformats.org/officeDocument/2006/relationships/hyperlink" Target="https://azure.microsoft.com/en-us/region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virtual-machines-linux/multi-region-application"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zure/architecture/resiliency/index#designing-for-resiliency" TargetMode="External"/><Relationship Id="rId2" Type="http://schemas.openxmlformats.org/officeDocument/2006/relationships/hyperlink" Target="https://docs.microsoft.com/en-us/azure/architecture/resiliency/high-availability-azure-application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zure.microsoft.com/en-us/pricing/details/app-service/plan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jpeg"/></Relationships>
</file>

<file path=ppt/slides/_rels/slide45.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image" Target="../media/image45.emf"/></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6.xml"/><Relationship Id="rId5" Type="http://schemas.openxmlformats.org/officeDocument/2006/relationships/image" Target="../media/image51.jpeg"/><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image" Target="../media/image52.emf"/><Relationship Id="rId7" Type="http://schemas.openxmlformats.org/officeDocument/2006/relationships/image" Target="../media/image53.em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5.emf"/></Relationships>
</file>

<file path=ppt/slides/_rels/slide49.xml.rels><?xml version="1.0" encoding="UTF-8" standalone="yes"?>
<Relationships xmlns="http://schemas.openxmlformats.org/package/2006/relationships"><Relationship Id="rId3" Type="http://schemas.openxmlformats.org/officeDocument/2006/relationships/image" Target="../media/image52.emf"/><Relationship Id="rId7" Type="http://schemas.openxmlformats.org/officeDocument/2006/relationships/image" Target="../media/image54.emf"/><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3.emf"/><Relationship Id="rId5" Type="http://schemas.openxmlformats.org/officeDocument/2006/relationships/image" Target="../media/image55.emf"/><Relationship Id="rId4" Type="http://schemas.openxmlformats.org/officeDocument/2006/relationships/image" Target="../media/image45.emf"/></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52.emf"/><Relationship Id="rId5" Type="http://schemas.openxmlformats.org/officeDocument/2006/relationships/image" Target="../media/image57.png"/><Relationship Id="rId4" Type="http://schemas.microsoft.com/office/2007/relationships/hdphoto" Target="../media/hdphoto2.wdp"/></Relationships>
</file>

<file path=ppt/slides/_rels/slide5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52.emf"/><Relationship Id="rId5" Type="http://schemas.openxmlformats.org/officeDocument/2006/relationships/image" Target="../media/image45.emf"/><Relationship Id="rId4" Type="http://schemas.openxmlformats.org/officeDocument/2006/relationships/image" Target="../media/image54.emf"/></Relationships>
</file>

<file path=ppt/slides/_rels/slide52.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54.emf"/><Relationship Id="rId4" Type="http://schemas.openxmlformats.org/officeDocument/2006/relationships/image" Target="../media/image53.emf"/></Relationships>
</file>

<file path=ppt/slides/_rels/slide5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8.png"/><Relationship Id="rId4" Type="http://schemas.openxmlformats.org/officeDocument/2006/relationships/image" Target="../media/image54.emf"/></Relationships>
</file>

<file path=ppt/slides/_rels/slide54.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7.emf"/><Relationship Id="rId3" Type="http://schemas.openxmlformats.org/officeDocument/2006/relationships/image" Target="../media/image59.emf"/><Relationship Id="rId7" Type="http://schemas.openxmlformats.org/officeDocument/2006/relationships/image" Target="../media/image63.png"/><Relationship Id="rId12" Type="http://schemas.openxmlformats.org/officeDocument/2006/relationships/image" Target="../media/image66.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2.emf"/><Relationship Id="rId11" Type="http://schemas.openxmlformats.org/officeDocument/2006/relationships/image" Target="../media/image65.png"/><Relationship Id="rId5" Type="http://schemas.openxmlformats.org/officeDocument/2006/relationships/image" Target="../media/image61.emf"/><Relationship Id="rId10" Type="http://schemas.openxmlformats.org/officeDocument/2006/relationships/image" Target="../media/image64.emf"/><Relationship Id="rId4" Type="http://schemas.openxmlformats.org/officeDocument/2006/relationships/image" Target="../media/image60.png"/><Relationship Id="rId9" Type="http://schemas.microsoft.com/office/2007/relationships/hdphoto" Target="../media/hdphoto2.wdp"/></Relationships>
</file>

<file path=ppt/slides/_rels/slide55.x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image" Target="../media/image52.emf"/><Relationship Id="rId7" Type="http://schemas.openxmlformats.org/officeDocument/2006/relationships/image" Target="../media/image68.e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5.emf"/><Relationship Id="rId9" Type="http://schemas.openxmlformats.org/officeDocument/2006/relationships/image" Target="../media/image70.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azure/virtual-machines/virtual-machines-windows-siz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storage/storage-managed-disks-overview" TargetMode="External"/><Relationship Id="rId2" Type="http://schemas.openxmlformats.org/officeDocument/2006/relationships/hyperlink" Target="https://docs.microsoft.com/en-us/azure/storage/storage-scalability-targets#unmanaged-virtual-machine-disk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security/azure-security-disk-encryption#disk-encryption-deployment-scenarios-and-user-experiences" TargetMode="External"/><Relationship Id="rId2" Type="http://schemas.openxmlformats.org/officeDocument/2006/relationships/hyperlink" Target="https://azure.microsoft.com/en-us/pricing/details/storage/blobs/" TargetMode="External"/><Relationship Id="rId1" Type="http://schemas.openxmlformats.org/officeDocument/2006/relationships/slideLayout" Target="../slideLayouts/slideLayout2.xml"/><Relationship Id="rId4" Type="http://schemas.openxmlformats.org/officeDocument/2006/relationships/hyperlink" Target="https://docs.microsoft.com/en-us/azure/storage/storage-premium-stora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Fundamentals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5490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ARM?</a:t>
            </a:r>
          </a:p>
        </p:txBody>
      </p:sp>
      <p:sp>
        <p:nvSpPr>
          <p:cNvPr id="3" name="Content Placeholder 2"/>
          <p:cNvSpPr>
            <a:spLocks noGrp="1"/>
          </p:cNvSpPr>
          <p:nvPr>
            <p:ph idx="1"/>
          </p:nvPr>
        </p:nvSpPr>
        <p:spPr>
          <a:xfrm>
            <a:off x="838200" y="1825625"/>
            <a:ext cx="5466347" cy="4351338"/>
          </a:xfrm>
        </p:spPr>
        <p:txBody>
          <a:bodyPr>
            <a:normAutofit/>
          </a:bodyPr>
          <a:lstStyle/>
          <a:p>
            <a:r>
              <a:rPr lang="en-US" dirty="0"/>
              <a:t>Resource – Any Azure Service</a:t>
            </a:r>
          </a:p>
          <a:p>
            <a:r>
              <a:rPr lang="en-US" dirty="0"/>
              <a:t>Resource Group – A container for Azure Resources. </a:t>
            </a:r>
            <a:r>
              <a:rPr lang="en-US" b="1" dirty="0">
                <a:solidFill>
                  <a:srgbClr val="FF0000"/>
                </a:solidFill>
              </a:rPr>
              <a:t>Resources only belong to one group</a:t>
            </a:r>
            <a:r>
              <a:rPr lang="en-US" dirty="0"/>
              <a:t>. You can grant permissions to users/groups on all resources in a group.</a:t>
            </a:r>
          </a:p>
          <a:p>
            <a:r>
              <a:rPr lang="en-US" dirty="0"/>
              <a:t>Resource Provider – Service that supplies the resources you can deploy. </a:t>
            </a:r>
          </a:p>
          <a:p>
            <a:r>
              <a:rPr lang="en-US" dirty="0"/>
              <a:t>Resource Manager Template – a JSON file that defines one more resources deployed to a group and relationships between them. </a:t>
            </a:r>
          </a:p>
        </p:txBody>
      </p:sp>
      <p:pic>
        <p:nvPicPr>
          <p:cNvPr id="5122" name="Picture 2" descr="Resource Manager request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5932" y="2106685"/>
            <a:ext cx="6251248" cy="3789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570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 ARM Templates - </a:t>
            </a:r>
          </a:p>
        </p:txBody>
      </p:sp>
      <p:sp>
        <p:nvSpPr>
          <p:cNvPr id="3" name="Content Placeholder 2"/>
          <p:cNvSpPr>
            <a:spLocks noGrp="1"/>
          </p:cNvSpPr>
          <p:nvPr>
            <p:ph idx="1"/>
          </p:nvPr>
        </p:nvSpPr>
        <p:spPr/>
        <p:txBody>
          <a:bodyPr/>
          <a:lstStyle/>
          <a:p>
            <a:r>
              <a:rPr lang="en-US" dirty="0"/>
              <a:t>JSON Document</a:t>
            </a:r>
          </a:p>
          <a:p>
            <a:pPr lvl="1"/>
            <a:r>
              <a:rPr lang="en-US" dirty="0"/>
              <a:t>Structure</a:t>
            </a:r>
          </a:p>
          <a:p>
            <a:pPr lvl="1"/>
            <a:r>
              <a:rPr lang="en-US" dirty="0"/>
              <a:t>Functions</a:t>
            </a:r>
          </a:p>
          <a:p>
            <a:pPr lvl="1"/>
            <a:r>
              <a:rPr lang="en-US" dirty="0"/>
              <a:t>Nesting</a:t>
            </a:r>
          </a:p>
          <a:p>
            <a:pPr lvl="1"/>
            <a:r>
              <a:rPr lang="en-US" dirty="0"/>
              <a:t>Dependencies</a:t>
            </a:r>
          </a:p>
          <a:p>
            <a:pPr lvl="1"/>
            <a:r>
              <a:rPr lang="en-US" dirty="0"/>
              <a:t>Multiple Resources (Loops)</a:t>
            </a:r>
          </a:p>
          <a:p>
            <a:pPr lvl="1"/>
            <a:r>
              <a:rPr lang="en-US" dirty="0"/>
              <a:t>Advanced Topics</a:t>
            </a:r>
          </a:p>
          <a:p>
            <a:pPr lvl="1"/>
            <a:endParaRPr lang="en-US" dirty="0"/>
          </a:p>
          <a:p>
            <a:endParaRPr lang="en-US" dirty="0"/>
          </a:p>
          <a:p>
            <a:endParaRPr lang="en-US" dirty="0"/>
          </a:p>
        </p:txBody>
      </p:sp>
    </p:spTree>
    <p:extLst>
      <p:ext uri="{BB962C8B-B14F-4D97-AF65-F5344CB8AC3E}">
        <p14:creationId xmlns:p14="http://schemas.microsoft.com/office/powerpoint/2010/main" val="2395725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Structure</a:t>
            </a:r>
          </a:p>
        </p:txBody>
      </p:sp>
      <p:graphicFrame>
        <p:nvGraphicFramePr>
          <p:cNvPr id="5" name="Content Placeholder 4"/>
          <p:cNvGraphicFramePr>
            <a:graphicFrameLocks noGrp="1"/>
          </p:cNvGraphicFramePr>
          <p:nvPr>
            <p:ph idx="1"/>
            <p:extLst/>
          </p:nvPr>
        </p:nvGraphicFramePr>
        <p:xfrm>
          <a:off x="838200" y="3510711"/>
          <a:ext cx="8880958" cy="2219960"/>
        </p:xfrm>
        <a:graphic>
          <a:graphicData uri="http://schemas.openxmlformats.org/drawingml/2006/table">
            <a:tbl>
              <a:tblPr/>
              <a:tblGrid>
                <a:gridCol w="1448247">
                  <a:extLst>
                    <a:ext uri="{9D8B030D-6E8A-4147-A177-3AD203B41FA5}">
                      <a16:colId xmlns:a16="http://schemas.microsoft.com/office/drawing/2014/main" xmlns="" val="3094396582"/>
                    </a:ext>
                  </a:extLst>
                </a:gridCol>
                <a:gridCol w="946930">
                  <a:extLst>
                    <a:ext uri="{9D8B030D-6E8A-4147-A177-3AD203B41FA5}">
                      <a16:colId xmlns:a16="http://schemas.microsoft.com/office/drawing/2014/main" xmlns="" val="97210441"/>
                    </a:ext>
                  </a:extLst>
                </a:gridCol>
                <a:gridCol w="6485781">
                  <a:extLst>
                    <a:ext uri="{9D8B030D-6E8A-4147-A177-3AD203B41FA5}">
                      <a16:colId xmlns:a16="http://schemas.microsoft.com/office/drawing/2014/main" xmlns="" val="3384330270"/>
                    </a:ext>
                  </a:extLst>
                </a:gridCol>
              </a:tblGrid>
              <a:tr h="0">
                <a:tc>
                  <a:txBody>
                    <a:bodyPr/>
                    <a:lstStyle/>
                    <a:p>
                      <a:pPr marL="0" marR="0" fontAlgn="t">
                        <a:spcBef>
                          <a:spcPts val="0"/>
                        </a:spcBef>
                        <a:spcAft>
                          <a:spcPts val="0"/>
                        </a:spcAft>
                      </a:pPr>
                      <a:r>
                        <a:rPr lang="en-US" sz="1100" b="1">
                          <a:solidFill>
                            <a:srgbClr val="D5D5D5"/>
                          </a:solidFill>
                          <a:effectLst/>
                          <a:latin typeface="segoe-ui_semibold"/>
                        </a:rPr>
                        <a:t>Element name</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Required</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Description</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2564615006"/>
                  </a:ext>
                </a:extLst>
              </a:tr>
              <a:tr h="0">
                <a:tc>
                  <a:txBody>
                    <a:bodyPr/>
                    <a:lstStyle/>
                    <a:p>
                      <a:pPr marL="0" marR="0" fontAlgn="t">
                        <a:spcBef>
                          <a:spcPts val="0"/>
                        </a:spcBef>
                        <a:spcAft>
                          <a:spcPts val="0"/>
                        </a:spcAft>
                      </a:pPr>
                      <a:r>
                        <a:rPr lang="en-US" sz="1100">
                          <a:solidFill>
                            <a:srgbClr val="D5D5D5"/>
                          </a:solidFill>
                          <a:effectLst/>
                          <a:latin typeface="segoe-ui_normal"/>
                        </a:rPr>
                        <a:t>$schema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Location of the JSON schema file that describes the version of the template language. Use the URL shown in the preceding example.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3758143910"/>
                  </a:ext>
                </a:extLst>
              </a:tr>
              <a:tr h="0">
                <a:tc>
                  <a:txBody>
                    <a:bodyPr/>
                    <a:lstStyle/>
                    <a:p>
                      <a:pPr marL="0" marR="0" fontAlgn="t">
                        <a:spcBef>
                          <a:spcPts val="0"/>
                        </a:spcBef>
                        <a:spcAft>
                          <a:spcPts val="0"/>
                        </a:spcAft>
                      </a:pPr>
                      <a:r>
                        <a:rPr lang="en-US" sz="1100">
                          <a:solidFill>
                            <a:srgbClr val="D5D5D5"/>
                          </a:solidFill>
                          <a:effectLst/>
                          <a:latin typeface="segoe-ui_normal"/>
                        </a:rPr>
                        <a:t>contentVersion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Version of the template (such as 1.0.0.0). You can provide any value for this element. When deploying resources using the template, this value can be used to make sure that the right template is being used.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801806989"/>
                  </a:ext>
                </a:extLst>
              </a:tr>
              <a:tr h="0">
                <a:tc>
                  <a:txBody>
                    <a:bodyPr/>
                    <a:lstStyle/>
                    <a:p>
                      <a:pPr marL="0" marR="0" fontAlgn="t">
                        <a:spcBef>
                          <a:spcPts val="0"/>
                        </a:spcBef>
                        <a:spcAft>
                          <a:spcPts val="0"/>
                        </a:spcAft>
                      </a:pPr>
                      <a:r>
                        <a:rPr lang="en-US" sz="1100">
                          <a:solidFill>
                            <a:srgbClr val="D5D5D5"/>
                          </a:solidFill>
                          <a:effectLst/>
                          <a:latin typeface="segoe-ui_normal"/>
                        </a:rPr>
                        <a:t>parameters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Values that are provided when deployment is executed to customize resource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3239636010"/>
                  </a:ext>
                </a:extLst>
              </a:tr>
              <a:tr h="0">
                <a:tc>
                  <a:txBody>
                    <a:bodyPr/>
                    <a:lstStyle/>
                    <a:p>
                      <a:pPr marL="0" marR="0" fontAlgn="t">
                        <a:spcBef>
                          <a:spcPts val="0"/>
                        </a:spcBef>
                        <a:spcAft>
                          <a:spcPts val="0"/>
                        </a:spcAft>
                      </a:pPr>
                      <a:r>
                        <a:rPr lang="en-US" sz="1100">
                          <a:solidFill>
                            <a:srgbClr val="D5D5D5"/>
                          </a:solidFill>
                          <a:effectLst/>
                          <a:latin typeface="segoe-ui_normal"/>
                        </a:rPr>
                        <a:t>variables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Values that are used as JSON fragments in the template to simplify template language expressions.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438690508"/>
                  </a:ext>
                </a:extLst>
              </a:tr>
              <a:tr h="0">
                <a:tc>
                  <a:txBody>
                    <a:bodyPr/>
                    <a:lstStyle/>
                    <a:p>
                      <a:pPr marL="0" marR="0" fontAlgn="t">
                        <a:spcBef>
                          <a:spcPts val="0"/>
                        </a:spcBef>
                        <a:spcAft>
                          <a:spcPts val="0"/>
                        </a:spcAft>
                      </a:pPr>
                      <a:r>
                        <a:rPr lang="en-US" sz="1100">
                          <a:solidFill>
                            <a:srgbClr val="D5D5D5"/>
                          </a:solidFill>
                          <a:effectLst/>
                          <a:latin typeface="segoe-ui_normal"/>
                        </a:rPr>
                        <a:t>resources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Resource types that are deployed or updated in a resource group.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488129954"/>
                  </a:ext>
                </a:extLst>
              </a:tr>
              <a:tr h="0">
                <a:tc>
                  <a:txBody>
                    <a:bodyPr/>
                    <a:lstStyle/>
                    <a:p>
                      <a:pPr marL="0" marR="0" fontAlgn="t">
                        <a:spcBef>
                          <a:spcPts val="0"/>
                        </a:spcBef>
                        <a:spcAft>
                          <a:spcPts val="0"/>
                        </a:spcAft>
                      </a:pPr>
                      <a:r>
                        <a:rPr lang="en-US" sz="1100">
                          <a:solidFill>
                            <a:srgbClr val="D5D5D5"/>
                          </a:solidFill>
                          <a:effectLst/>
                          <a:latin typeface="segoe-ui_normal"/>
                        </a:rPr>
                        <a:t>outputs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Values that are returned after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335058963"/>
                  </a:ext>
                </a:extLst>
              </a:tr>
            </a:tbl>
          </a:graphicData>
        </a:graphic>
      </p:graphicFrame>
      <p:pic>
        <p:nvPicPr>
          <p:cNvPr id="8" name="Picture 7"/>
          <p:cNvPicPr>
            <a:picLocks noChangeAspect="1"/>
          </p:cNvPicPr>
          <p:nvPr/>
        </p:nvPicPr>
        <p:blipFill>
          <a:blip r:embed="rId2"/>
          <a:stretch>
            <a:fillRect/>
          </a:stretch>
        </p:blipFill>
        <p:spPr>
          <a:xfrm>
            <a:off x="838200" y="1586117"/>
            <a:ext cx="8880958" cy="1924594"/>
          </a:xfrm>
          <a:prstGeom prst="rect">
            <a:avLst/>
          </a:prstGeom>
        </p:spPr>
      </p:pic>
    </p:spTree>
    <p:extLst>
      <p:ext uri="{BB962C8B-B14F-4D97-AF65-F5344CB8AC3E}">
        <p14:creationId xmlns:p14="http://schemas.microsoft.com/office/powerpoint/2010/main" val="3575090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Parameters</a:t>
            </a:r>
          </a:p>
        </p:txBody>
      </p:sp>
      <p:sp>
        <p:nvSpPr>
          <p:cNvPr id="3" name="Content Placeholder 2"/>
          <p:cNvSpPr>
            <a:spLocks noGrp="1"/>
          </p:cNvSpPr>
          <p:nvPr>
            <p:ph idx="1"/>
          </p:nvPr>
        </p:nvSpPr>
        <p:spPr>
          <a:xfrm>
            <a:off x="7088778" y="1341121"/>
            <a:ext cx="4371702" cy="2516776"/>
          </a:xfrm>
        </p:spPr>
        <p:txBody>
          <a:bodyPr>
            <a:normAutofit fontScale="85000" lnSpcReduction="20000"/>
          </a:bodyPr>
          <a:lstStyle/>
          <a:p>
            <a:r>
              <a:rPr lang="en-US" dirty="0"/>
              <a:t>Allowed Types</a:t>
            </a:r>
          </a:p>
          <a:p>
            <a:pPr lvl="1"/>
            <a:r>
              <a:rPr lang="en-US" dirty="0"/>
              <a:t>string</a:t>
            </a:r>
          </a:p>
          <a:p>
            <a:pPr lvl="1"/>
            <a:r>
              <a:rPr lang="en-US" dirty="0" err="1"/>
              <a:t>secureString</a:t>
            </a:r>
            <a:endParaRPr lang="en-US" dirty="0"/>
          </a:p>
          <a:p>
            <a:pPr lvl="1"/>
            <a:r>
              <a:rPr lang="en-US" dirty="0" err="1"/>
              <a:t>int</a:t>
            </a:r>
            <a:endParaRPr lang="en-US" dirty="0"/>
          </a:p>
          <a:p>
            <a:pPr lvl="1"/>
            <a:r>
              <a:rPr lang="en-US" dirty="0"/>
              <a:t>bool</a:t>
            </a:r>
          </a:p>
          <a:p>
            <a:pPr lvl="1"/>
            <a:r>
              <a:rPr lang="en-US" dirty="0"/>
              <a:t>object</a:t>
            </a:r>
          </a:p>
          <a:p>
            <a:pPr lvl="1"/>
            <a:r>
              <a:rPr lang="en-US" dirty="0" err="1"/>
              <a:t>secureObject</a:t>
            </a:r>
            <a:endParaRPr lang="en-US" dirty="0"/>
          </a:p>
          <a:p>
            <a:pPr lvl="1"/>
            <a:r>
              <a:rPr lang="en-US" dirty="0"/>
              <a:t>array</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02247342"/>
              </p:ext>
            </p:extLst>
          </p:nvPr>
        </p:nvGraphicFramePr>
        <p:xfrm>
          <a:off x="1011414" y="1684522"/>
          <a:ext cx="6163970" cy="3865880"/>
        </p:xfrm>
        <a:graphic>
          <a:graphicData uri="http://schemas.openxmlformats.org/drawingml/2006/table">
            <a:tbl>
              <a:tblPr/>
              <a:tblGrid>
                <a:gridCol w="1158545">
                  <a:extLst>
                    <a:ext uri="{9D8B030D-6E8A-4147-A177-3AD203B41FA5}">
                      <a16:colId xmlns:a16="http://schemas.microsoft.com/office/drawing/2014/main" xmlns="" val="3080702475"/>
                    </a:ext>
                  </a:extLst>
                </a:gridCol>
                <a:gridCol w="705002">
                  <a:extLst>
                    <a:ext uri="{9D8B030D-6E8A-4147-A177-3AD203B41FA5}">
                      <a16:colId xmlns:a16="http://schemas.microsoft.com/office/drawing/2014/main" xmlns="" val="1070355923"/>
                    </a:ext>
                  </a:extLst>
                </a:gridCol>
                <a:gridCol w="4300423">
                  <a:extLst>
                    <a:ext uri="{9D8B030D-6E8A-4147-A177-3AD203B41FA5}">
                      <a16:colId xmlns:a16="http://schemas.microsoft.com/office/drawing/2014/main" xmlns="" val="4261229529"/>
                    </a:ext>
                  </a:extLst>
                </a:gridCol>
              </a:tblGrid>
              <a:tr h="0">
                <a:tc>
                  <a:txBody>
                    <a:bodyPr/>
                    <a:lstStyle/>
                    <a:p>
                      <a:pPr marL="0" marR="0" fontAlgn="t">
                        <a:spcBef>
                          <a:spcPts val="0"/>
                        </a:spcBef>
                        <a:spcAft>
                          <a:spcPts val="0"/>
                        </a:spcAft>
                      </a:pPr>
                      <a:r>
                        <a:rPr lang="en-US" sz="1100" b="1">
                          <a:solidFill>
                            <a:srgbClr val="D5D5D5"/>
                          </a:solidFill>
                          <a:effectLst/>
                          <a:latin typeface="segoe-ui_semibold"/>
                        </a:rPr>
                        <a:t>Element name</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Required</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Description</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1714276373"/>
                  </a:ext>
                </a:extLst>
              </a:tr>
              <a:tr h="0">
                <a:tc>
                  <a:txBody>
                    <a:bodyPr/>
                    <a:lstStyle/>
                    <a:p>
                      <a:pPr marL="0" marR="0" fontAlgn="t">
                        <a:spcBef>
                          <a:spcPts val="0"/>
                        </a:spcBef>
                        <a:spcAft>
                          <a:spcPts val="0"/>
                        </a:spcAft>
                      </a:pPr>
                      <a:r>
                        <a:rPr lang="en-US" sz="1100">
                          <a:solidFill>
                            <a:srgbClr val="D5D5D5"/>
                          </a:solidFill>
                          <a:effectLst/>
                          <a:latin typeface="segoe-ui_normal"/>
                        </a:rPr>
                        <a:t>parameterName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Name of the parameter. Must be a valid JavaScript identifier.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3510466831"/>
                  </a:ext>
                </a:extLst>
              </a:tr>
              <a:tr h="0">
                <a:tc>
                  <a:txBody>
                    <a:bodyPr/>
                    <a:lstStyle/>
                    <a:p>
                      <a:pPr marL="0" marR="0" fontAlgn="t">
                        <a:spcBef>
                          <a:spcPts val="0"/>
                        </a:spcBef>
                        <a:spcAft>
                          <a:spcPts val="0"/>
                        </a:spcAft>
                      </a:pPr>
                      <a:r>
                        <a:rPr lang="en-US" sz="1100">
                          <a:solidFill>
                            <a:srgbClr val="D5D5D5"/>
                          </a:solidFill>
                          <a:effectLst/>
                          <a:latin typeface="segoe-ui_normal"/>
                        </a:rPr>
                        <a:t>type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Type of the parameter value. See the list of allowed types after this table.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262184111"/>
                  </a:ext>
                </a:extLst>
              </a:tr>
              <a:tr h="0">
                <a:tc>
                  <a:txBody>
                    <a:bodyPr/>
                    <a:lstStyle/>
                    <a:p>
                      <a:pPr marL="0" marR="0" fontAlgn="t">
                        <a:spcBef>
                          <a:spcPts val="0"/>
                        </a:spcBef>
                        <a:spcAft>
                          <a:spcPts val="0"/>
                        </a:spcAft>
                      </a:pPr>
                      <a:r>
                        <a:rPr lang="en-US" sz="1100">
                          <a:solidFill>
                            <a:srgbClr val="D5D5D5"/>
                          </a:solidFill>
                          <a:effectLst/>
                          <a:latin typeface="segoe-ui_normal"/>
                        </a:rPr>
                        <a:t>defaultValue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Default value for the parameter, if no value is provided for the parameter.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2117282875"/>
                  </a:ext>
                </a:extLst>
              </a:tr>
              <a:tr h="0">
                <a:tc>
                  <a:txBody>
                    <a:bodyPr/>
                    <a:lstStyle/>
                    <a:p>
                      <a:pPr marL="0" marR="0" fontAlgn="t">
                        <a:spcBef>
                          <a:spcPts val="0"/>
                        </a:spcBef>
                        <a:spcAft>
                          <a:spcPts val="0"/>
                        </a:spcAft>
                      </a:pPr>
                      <a:r>
                        <a:rPr lang="en-US" sz="1100">
                          <a:solidFill>
                            <a:srgbClr val="D5D5D5"/>
                          </a:solidFill>
                          <a:effectLst/>
                          <a:latin typeface="segoe-ui_normal"/>
                        </a:rPr>
                        <a:t>allowedValues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Array of allowed values for the parameter to make sure that the right value is provided.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558736276"/>
                  </a:ext>
                </a:extLst>
              </a:tr>
              <a:tr h="0">
                <a:tc>
                  <a:txBody>
                    <a:bodyPr/>
                    <a:lstStyle/>
                    <a:p>
                      <a:pPr marL="0" marR="0" fontAlgn="t">
                        <a:spcBef>
                          <a:spcPts val="0"/>
                        </a:spcBef>
                        <a:spcAft>
                          <a:spcPts val="0"/>
                        </a:spcAft>
                      </a:pPr>
                      <a:r>
                        <a:rPr lang="en-US" sz="1100">
                          <a:solidFill>
                            <a:srgbClr val="D5D5D5"/>
                          </a:solidFill>
                          <a:effectLst/>
                          <a:latin typeface="segoe-ui_normal"/>
                        </a:rPr>
                        <a:t>minValue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109014461"/>
                  </a:ext>
                </a:extLst>
              </a:tr>
              <a:tr h="0">
                <a:tc>
                  <a:txBody>
                    <a:bodyPr/>
                    <a:lstStyle/>
                    <a:p>
                      <a:pPr marL="0" marR="0" fontAlgn="t">
                        <a:spcBef>
                          <a:spcPts val="0"/>
                        </a:spcBef>
                        <a:spcAft>
                          <a:spcPts val="0"/>
                        </a:spcAft>
                      </a:pPr>
                      <a:r>
                        <a:rPr lang="en-US" sz="1100">
                          <a:solidFill>
                            <a:srgbClr val="D5D5D5"/>
                          </a:solidFill>
                          <a:effectLst/>
                          <a:latin typeface="segoe-ui_normal"/>
                        </a:rPr>
                        <a:t>maxValue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615680759"/>
                  </a:ext>
                </a:extLst>
              </a:tr>
              <a:tr h="0">
                <a:tc>
                  <a:txBody>
                    <a:bodyPr/>
                    <a:lstStyle/>
                    <a:p>
                      <a:pPr marL="0" marR="0" fontAlgn="t">
                        <a:spcBef>
                          <a:spcPts val="0"/>
                        </a:spcBef>
                        <a:spcAft>
                          <a:spcPts val="0"/>
                        </a:spcAft>
                      </a:pPr>
                      <a:r>
                        <a:rPr lang="en-US" sz="1100">
                          <a:solidFill>
                            <a:srgbClr val="D5D5D5"/>
                          </a:solidFill>
                          <a:effectLst/>
                          <a:latin typeface="segoe-ui_normal"/>
                        </a:rPr>
                        <a:t>minLength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2385793417"/>
                  </a:ext>
                </a:extLst>
              </a:tr>
              <a:tr h="0">
                <a:tc>
                  <a:txBody>
                    <a:bodyPr/>
                    <a:lstStyle/>
                    <a:p>
                      <a:pPr marL="0" marR="0" fontAlgn="t">
                        <a:spcBef>
                          <a:spcPts val="0"/>
                        </a:spcBef>
                        <a:spcAft>
                          <a:spcPts val="0"/>
                        </a:spcAft>
                      </a:pPr>
                      <a:r>
                        <a:rPr lang="en-US" sz="1100">
                          <a:solidFill>
                            <a:srgbClr val="D5D5D5"/>
                          </a:solidFill>
                          <a:effectLst/>
                          <a:latin typeface="segoe-ui_normal"/>
                        </a:rPr>
                        <a:t>maxLength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659887292"/>
                  </a:ext>
                </a:extLst>
              </a:tr>
              <a:tr h="0">
                <a:tc>
                  <a:txBody>
                    <a:bodyPr/>
                    <a:lstStyle/>
                    <a:p>
                      <a:pPr marL="0" marR="0" fontAlgn="t">
                        <a:spcBef>
                          <a:spcPts val="0"/>
                        </a:spcBef>
                        <a:spcAft>
                          <a:spcPts val="0"/>
                        </a:spcAft>
                      </a:pPr>
                      <a:r>
                        <a:rPr lang="en-US" sz="1100">
                          <a:solidFill>
                            <a:srgbClr val="D5D5D5"/>
                          </a:solidFill>
                          <a:effectLst/>
                          <a:latin typeface="segoe-ui_normal"/>
                        </a:rPr>
                        <a:t>description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Description of the parameter that is displayed to users through the portal.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2847044494"/>
                  </a:ext>
                </a:extLst>
              </a:tr>
            </a:tbl>
          </a:graphicData>
        </a:graphic>
      </p:graphicFrame>
      <p:pic>
        <p:nvPicPr>
          <p:cNvPr id="6" name="Picture 5"/>
          <p:cNvPicPr>
            <a:picLocks noChangeAspect="1"/>
          </p:cNvPicPr>
          <p:nvPr/>
        </p:nvPicPr>
        <p:blipFill>
          <a:blip r:embed="rId2"/>
          <a:stretch>
            <a:fillRect/>
          </a:stretch>
        </p:blipFill>
        <p:spPr>
          <a:xfrm>
            <a:off x="7175384" y="3978860"/>
            <a:ext cx="4943986" cy="2245096"/>
          </a:xfrm>
          <a:prstGeom prst="rect">
            <a:avLst/>
          </a:prstGeom>
        </p:spPr>
      </p:pic>
    </p:spTree>
    <p:extLst>
      <p:ext uri="{BB962C8B-B14F-4D97-AF65-F5344CB8AC3E}">
        <p14:creationId xmlns:p14="http://schemas.microsoft.com/office/powerpoint/2010/main" val="1017529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Parameters</a:t>
            </a:r>
          </a:p>
        </p:txBody>
      </p:sp>
      <p:sp>
        <p:nvSpPr>
          <p:cNvPr id="3" name="Content Placeholder 2"/>
          <p:cNvSpPr>
            <a:spLocks noGrp="1"/>
          </p:cNvSpPr>
          <p:nvPr>
            <p:ph idx="1"/>
          </p:nvPr>
        </p:nvSpPr>
        <p:spPr>
          <a:xfrm>
            <a:off x="838201" y="1423851"/>
            <a:ext cx="6245768" cy="4753111"/>
          </a:xfrm>
        </p:spPr>
        <p:txBody>
          <a:bodyPr>
            <a:normAutofit fontScale="85000" lnSpcReduction="20000"/>
          </a:bodyPr>
          <a:lstStyle/>
          <a:p>
            <a:r>
              <a:rPr lang="en-US" dirty="0"/>
              <a:t>Use Parameters for</a:t>
            </a:r>
          </a:p>
          <a:p>
            <a:pPr lvl="1"/>
            <a:r>
              <a:rPr lang="en-US" b="1" dirty="0">
                <a:solidFill>
                  <a:srgbClr val="FF0000"/>
                </a:solidFill>
              </a:rPr>
              <a:t>Template Reusability</a:t>
            </a:r>
          </a:p>
          <a:p>
            <a:pPr lvl="1"/>
            <a:r>
              <a:rPr lang="en-US" dirty="0"/>
              <a:t>Settings that you want to use variations of according to environment (SKU, size, capacity).</a:t>
            </a:r>
          </a:p>
          <a:p>
            <a:pPr lvl="1"/>
            <a:r>
              <a:rPr lang="en-US" dirty="0"/>
              <a:t>Resource names that you want to specify for easy identification.</a:t>
            </a:r>
          </a:p>
          <a:p>
            <a:pPr lvl="1"/>
            <a:r>
              <a:rPr lang="en-US" dirty="0"/>
              <a:t>Values that you use frequently to complete other tasks (such as an admin user name).</a:t>
            </a:r>
          </a:p>
          <a:p>
            <a:pPr lvl="1"/>
            <a:r>
              <a:rPr lang="en-US" dirty="0"/>
              <a:t>Secrets (such as passwords).</a:t>
            </a:r>
          </a:p>
          <a:p>
            <a:pPr lvl="1"/>
            <a:r>
              <a:rPr lang="en-US" dirty="0"/>
              <a:t>The number or array of values to use when you create multiple instances of a resource type.</a:t>
            </a:r>
          </a:p>
          <a:p>
            <a:r>
              <a:rPr lang="en-US" dirty="0"/>
              <a:t>Use </a:t>
            </a:r>
            <a:r>
              <a:rPr lang="en-US" b="1" i="1" dirty="0" err="1"/>
              <a:t>SecureString</a:t>
            </a:r>
            <a:r>
              <a:rPr lang="en-US" dirty="0"/>
              <a:t> type for Passwords</a:t>
            </a:r>
          </a:p>
          <a:p>
            <a:r>
              <a:rPr lang="en-US" dirty="0"/>
              <a:t>Use default values (except for passwords or secrets)</a:t>
            </a:r>
          </a:p>
          <a:p>
            <a:r>
              <a:rPr lang="en-US" dirty="0"/>
              <a:t>Only 255 parameters per Template</a:t>
            </a:r>
          </a:p>
          <a:p>
            <a:r>
              <a:rPr lang="en-US" dirty="0"/>
              <a:t>Parameters can also be passed as Objects</a:t>
            </a:r>
          </a:p>
          <a:p>
            <a:endParaRPr lang="en-US" dirty="0"/>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2"/>
              </a:rPr>
              <a:t>https://docs.microsoft.com/en-us/azure/azure-resource-manager/resource-manager-template-best-practices#parameters</a:t>
            </a:r>
            <a:r>
              <a:rPr lang="en-US" sz="1600" dirty="0"/>
              <a:t> </a:t>
            </a:r>
          </a:p>
        </p:txBody>
      </p:sp>
      <p:pic>
        <p:nvPicPr>
          <p:cNvPr id="6" name="Picture 5"/>
          <p:cNvPicPr>
            <a:picLocks noChangeAspect="1"/>
          </p:cNvPicPr>
          <p:nvPr/>
        </p:nvPicPr>
        <p:blipFill>
          <a:blip r:embed="rId3"/>
          <a:stretch>
            <a:fillRect/>
          </a:stretch>
        </p:blipFill>
        <p:spPr>
          <a:xfrm>
            <a:off x="7418700" y="1535723"/>
            <a:ext cx="4667794" cy="4560277"/>
          </a:xfrm>
          <a:prstGeom prst="rect">
            <a:avLst/>
          </a:prstGeom>
        </p:spPr>
      </p:pic>
    </p:spTree>
    <p:extLst>
      <p:ext uri="{BB962C8B-B14F-4D97-AF65-F5344CB8AC3E}">
        <p14:creationId xmlns:p14="http://schemas.microsoft.com/office/powerpoint/2010/main" val="4263592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–Variables</a:t>
            </a:r>
          </a:p>
        </p:txBody>
      </p:sp>
      <p:sp>
        <p:nvSpPr>
          <p:cNvPr id="3" name="Content Placeholder 2"/>
          <p:cNvSpPr>
            <a:spLocks noGrp="1"/>
          </p:cNvSpPr>
          <p:nvPr>
            <p:ph idx="1"/>
          </p:nvPr>
        </p:nvSpPr>
        <p:spPr>
          <a:xfrm>
            <a:off x="838200" y="3195782"/>
            <a:ext cx="11049000" cy="1593932"/>
          </a:xfrm>
        </p:spPr>
        <p:txBody>
          <a:bodyPr>
            <a:normAutofit fontScale="70000" lnSpcReduction="20000"/>
          </a:bodyPr>
          <a:lstStyle/>
          <a:p>
            <a:r>
              <a:rPr lang="en-US" dirty="0"/>
              <a:t>Use Variables for</a:t>
            </a:r>
          </a:p>
          <a:p>
            <a:pPr lvl="1"/>
            <a:r>
              <a:rPr lang="en-US" dirty="0"/>
              <a:t>Use variables for values that you need to use more than once in a template.</a:t>
            </a:r>
          </a:p>
          <a:p>
            <a:pPr lvl="1"/>
            <a:r>
              <a:rPr lang="en-US" dirty="0"/>
              <a:t>Include variables for resource names that must be unique.</a:t>
            </a:r>
          </a:p>
          <a:p>
            <a:pPr lvl="1"/>
            <a:r>
              <a:rPr lang="en-US" dirty="0"/>
              <a:t>Use variables for extra manipulation of parameters</a:t>
            </a:r>
          </a:p>
          <a:p>
            <a:r>
              <a:rPr lang="en-US" dirty="0"/>
              <a:t>You can group variables into complex objects. Use the </a:t>
            </a:r>
            <a:r>
              <a:rPr lang="en-US" b="1" dirty="0" err="1"/>
              <a:t>variable.subentry</a:t>
            </a:r>
            <a:r>
              <a:rPr lang="en-US" dirty="0"/>
              <a:t> format to reference a value from a complex object. </a:t>
            </a:r>
          </a:p>
          <a:p>
            <a:endParaRPr lang="en-US" dirty="0"/>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2"/>
              </a:rPr>
              <a:t>https://docs.microsoft.com/en-us/azure/azure-resource-manager/resource-manager-template-best-practices#variables</a:t>
            </a:r>
            <a:r>
              <a:rPr lang="en-US" sz="1600" dirty="0"/>
              <a:t> </a:t>
            </a:r>
          </a:p>
        </p:txBody>
      </p:sp>
      <p:pic>
        <p:nvPicPr>
          <p:cNvPr id="6" name="Picture 5"/>
          <p:cNvPicPr>
            <a:picLocks noChangeAspect="1"/>
          </p:cNvPicPr>
          <p:nvPr/>
        </p:nvPicPr>
        <p:blipFill>
          <a:blip r:embed="rId3"/>
          <a:stretch>
            <a:fillRect/>
          </a:stretch>
        </p:blipFill>
        <p:spPr>
          <a:xfrm>
            <a:off x="922292" y="1511637"/>
            <a:ext cx="5505450" cy="1590675"/>
          </a:xfrm>
          <a:prstGeom prst="rect">
            <a:avLst/>
          </a:prstGeom>
        </p:spPr>
      </p:pic>
      <p:pic>
        <p:nvPicPr>
          <p:cNvPr id="7" name="Picture 6"/>
          <p:cNvPicPr>
            <a:picLocks noChangeAspect="1"/>
          </p:cNvPicPr>
          <p:nvPr/>
        </p:nvPicPr>
        <p:blipFill>
          <a:blip r:embed="rId4"/>
          <a:stretch>
            <a:fillRect/>
          </a:stretch>
        </p:blipFill>
        <p:spPr>
          <a:xfrm>
            <a:off x="838201" y="4937760"/>
            <a:ext cx="5701208" cy="1172399"/>
          </a:xfrm>
          <a:prstGeom prst="rect">
            <a:avLst/>
          </a:prstGeom>
        </p:spPr>
      </p:pic>
    </p:spTree>
    <p:extLst>
      <p:ext uri="{BB962C8B-B14F-4D97-AF65-F5344CB8AC3E}">
        <p14:creationId xmlns:p14="http://schemas.microsoft.com/office/powerpoint/2010/main" val="549301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16526"/>
            <a:ext cx="10353761" cy="661850"/>
          </a:xfrm>
        </p:spPr>
        <p:txBody>
          <a:bodyPr/>
          <a:lstStyle/>
          <a:p>
            <a:r>
              <a:rPr lang="en-US" dirty="0"/>
              <a:t>ARM Templates -Resources</a:t>
            </a:r>
          </a:p>
        </p:txBody>
      </p:sp>
      <p:sp>
        <p:nvSpPr>
          <p:cNvPr id="3" name="Content Placeholder 2"/>
          <p:cNvSpPr>
            <a:spLocks noGrp="1"/>
          </p:cNvSpPr>
          <p:nvPr>
            <p:ph idx="1"/>
          </p:nvPr>
        </p:nvSpPr>
        <p:spPr>
          <a:xfrm>
            <a:off x="838200" y="1271450"/>
            <a:ext cx="6128657" cy="4998721"/>
          </a:xfrm>
        </p:spPr>
        <p:txBody>
          <a:bodyPr>
            <a:normAutofit lnSpcReduction="10000"/>
          </a:bodyPr>
          <a:lstStyle/>
          <a:p>
            <a:r>
              <a:rPr lang="en-US" dirty="0"/>
              <a:t>When building resources:</a:t>
            </a:r>
          </a:p>
          <a:p>
            <a:pPr lvl="1"/>
            <a:r>
              <a:rPr lang="en-US" dirty="0"/>
              <a:t>This section can get complicated because every resource type has different properties</a:t>
            </a:r>
          </a:p>
          <a:p>
            <a:pPr lvl="1"/>
            <a:r>
              <a:rPr lang="en-US" dirty="0"/>
              <a:t>Use comments to describe what the resource is for.</a:t>
            </a:r>
          </a:p>
          <a:p>
            <a:pPr lvl="1"/>
            <a:r>
              <a:rPr lang="en-US" dirty="0"/>
              <a:t>Use tags for organizing resources</a:t>
            </a:r>
          </a:p>
          <a:p>
            <a:pPr lvl="1"/>
            <a:r>
              <a:rPr lang="en-US" dirty="0"/>
              <a:t>Don’t assign a public IP to a VM in the template if you don’t plan to access it directly. You can always create a public IP later if you need to login. Or, use a Load balancer NAT rule.</a:t>
            </a:r>
          </a:p>
          <a:p>
            <a:pPr lvl="1"/>
            <a:r>
              <a:rPr lang="en-US" dirty="0"/>
              <a:t>Some resource names must be GLOBALLY unique</a:t>
            </a:r>
          </a:p>
          <a:p>
            <a:pPr lvl="2"/>
            <a:r>
              <a:rPr lang="en-US" dirty="0"/>
              <a:t>You can use </a:t>
            </a:r>
            <a:r>
              <a:rPr lang="en-US" b="1" dirty="0"/>
              <a:t>the </a:t>
            </a:r>
            <a:r>
              <a:rPr lang="en-US" b="1" dirty="0" err="1"/>
              <a:t>uniqueString</a:t>
            </a:r>
            <a:r>
              <a:rPr lang="en-US" b="1" dirty="0"/>
              <a:t>()</a:t>
            </a:r>
            <a:r>
              <a:rPr lang="en-US" dirty="0"/>
              <a:t> function, a meaningful prefix, and other parameters to create names that are unique for the resource group or subscription. Globally unique is not guaranteed.</a:t>
            </a:r>
          </a:p>
          <a:p>
            <a:pPr lvl="1"/>
            <a:endParaRPr lang="en-US" dirty="0"/>
          </a:p>
          <a:p>
            <a:endParaRPr lang="en-US" dirty="0"/>
          </a:p>
          <a:p>
            <a:endParaRPr lang="en-US" dirty="0"/>
          </a:p>
          <a:p>
            <a:pPr lvl="1"/>
            <a:endParaRPr lang="en-US" dirty="0"/>
          </a:p>
        </p:txBody>
      </p:sp>
      <p:sp>
        <p:nvSpPr>
          <p:cNvPr id="5" name="TextBox 4"/>
          <p:cNvSpPr txBox="1"/>
          <p:nvPr/>
        </p:nvSpPr>
        <p:spPr>
          <a:xfrm>
            <a:off x="609601" y="6270171"/>
            <a:ext cx="11155680" cy="338554"/>
          </a:xfrm>
          <a:prstGeom prst="rect">
            <a:avLst/>
          </a:prstGeom>
          <a:noFill/>
        </p:spPr>
        <p:txBody>
          <a:bodyPr wrap="square" rtlCol="0">
            <a:spAutoFit/>
          </a:bodyPr>
          <a:lstStyle/>
          <a:p>
            <a:r>
              <a:rPr lang="en-US" sz="1600" dirty="0">
                <a:hlinkClick r:id="rId2"/>
              </a:rPr>
              <a:t>https://docs.microsoft.com/en-us/azure/azure-resource-manager/resource-manager-template-best-practices#resources</a:t>
            </a:r>
            <a:r>
              <a:rPr lang="en-US" sz="1600" dirty="0"/>
              <a:t> </a:t>
            </a:r>
          </a:p>
        </p:txBody>
      </p:sp>
      <p:pic>
        <p:nvPicPr>
          <p:cNvPr id="8" name="Picture 7"/>
          <p:cNvPicPr>
            <a:picLocks noChangeAspect="1"/>
          </p:cNvPicPr>
          <p:nvPr/>
        </p:nvPicPr>
        <p:blipFill>
          <a:blip r:embed="rId3"/>
          <a:stretch>
            <a:fillRect/>
          </a:stretch>
        </p:blipFill>
        <p:spPr>
          <a:xfrm>
            <a:off x="7132320" y="978376"/>
            <a:ext cx="5036077" cy="5119513"/>
          </a:xfrm>
          <a:prstGeom prst="rect">
            <a:avLst/>
          </a:prstGeom>
        </p:spPr>
      </p:pic>
    </p:spTree>
    <p:extLst>
      <p:ext uri="{BB962C8B-B14F-4D97-AF65-F5344CB8AC3E}">
        <p14:creationId xmlns:p14="http://schemas.microsoft.com/office/powerpoint/2010/main" val="1130716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-Resources</a:t>
            </a:r>
          </a:p>
        </p:txBody>
      </p:sp>
      <p:graphicFrame>
        <p:nvGraphicFramePr>
          <p:cNvPr id="7" name="Content Placeholder 6"/>
          <p:cNvGraphicFramePr>
            <a:graphicFrameLocks noGrp="1"/>
          </p:cNvGraphicFramePr>
          <p:nvPr>
            <p:ph idx="1"/>
            <p:extLst/>
          </p:nvPr>
        </p:nvGraphicFramePr>
        <p:xfrm>
          <a:off x="838200" y="1721117"/>
          <a:ext cx="10515600" cy="5061333"/>
        </p:xfrm>
        <a:graphic>
          <a:graphicData uri="http://schemas.openxmlformats.org/drawingml/2006/table">
            <a:tbl>
              <a:tblPr/>
              <a:tblGrid>
                <a:gridCol w="1024496">
                  <a:extLst>
                    <a:ext uri="{9D8B030D-6E8A-4147-A177-3AD203B41FA5}">
                      <a16:colId xmlns:a16="http://schemas.microsoft.com/office/drawing/2014/main" xmlns="" val="2382533262"/>
                    </a:ext>
                  </a:extLst>
                </a:gridCol>
                <a:gridCol w="923299">
                  <a:extLst>
                    <a:ext uri="{9D8B030D-6E8A-4147-A177-3AD203B41FA5}">
                      <a16:colId xmlns:a16="http://schemas.microsoft.com/office/drawing/2014/main" xmlns="" val="343327040"/>
                    </a:ext>
                  </a:extLst>
                </a:gridCol>
                <a:gridCol w="8567805">
                  <a:extLst>
                    <a:ext uri="{9D8B030D-6E8A-4147-A177-3AD203B41FA5}">
                      <a16:colId xmlns:a16="http://schemas.microsoft.com/office/drawing/2014/main" xmlns="" val="471200964"/>
                    </a:ext>
                  </a:extLst>
                </a:gridCol>
              </a:tblGrid>
              <a:tr h="318602">
                <a:tc>
                  <a:txBody>
                    <a:bodyPr/>
                    <a:lstStyle/>
                    <a:p>
                      <a:pPr marL="0" marR="0" fontAlgn="t">
                        <a:spcBef>
                          <a:spcPts val="0"/>
                        </a:spcBef>
                        <a:spcAft>
                          <a:spcPts val="0"/>
                        </a:spcAft>
                      </a:pPr>
                      <a:r>
                        <a:rPr lang="en-US" sz="1000" b="1">
                          <a:solidFill>
                            <a:srgbClr val="D5D5D5"/>
                          </a:solidFill>
                          <a:effectLst/>
                          <a:latin typeface="segoe-ui_semibold"/>
                        </a:rPr>
                        <a:t>Element name</a:t>
                      </a:r>
                      <a:endParaRPr lang="en-US" sz="100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b="1">
                          <a:solidFill>
                            <a:srgbClr val="D5D5D5"/>
                          </a:solidFill>
                          <a:effectLst/>
                          <a:latin typeface="segoe-ui_semibold"/>
                        </a:rPr>
                        <a:t>Required</a:t>
                      </a:r>
                      <a:endParaRPr lang="en-US" sz="100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b="1" dirty="0">
                          <a:solidFill>
                            <a:srgbClr val="D5D5D5"/>
                          </a:solidFill>
                          <a:effectLst/>
                          <a:latin typeface="segoe-ui_semibold"/>
                        </a:rPr>
                        <a:t>Description</a:t>
                      </a:r>
                      <a:endParaRPr lang="en-US" sz="1000" dirty="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3078796534"/>
                  </a:ext>
                </a:extLst>
              </a:tr>
              <a:tr h="196348">
                <a:tc>
                  <a:txBody>
                    <a:bodyPr/>
                    <a:lstStyle/>
                    <a:p>
                      <a:pPr marL="0" marR="0" fontAlgn="t">
                        <a:spcBef>
                          <a:spcPts val="0"/>
                        </a:spcBef>
                        <a:spcAft>
                          <a:spcPts val="0"/>
                        </a:spcAft>
                      </a:pPr>
                      <a:r>
                        <a:rPr lang="en-US" sz="1000">
                          <a:solidFill>
                            <a:srgbClr val="D5D5D5"/>
                          </a:solidFill>
                          <a:effectLst/>
                          <a:latin typeface="segoe-ui_normal"/>
                        </a:rPr>
                        <a:t>condition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Boolean value that indicates whether the resource is deployed.</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2329096717"/>
                  </a:ext>
                </a:extLst>
              </a:tr>
              <a:tr h="196348">
                <a:tc>
                  <a:txBody>
                    <a:bodyPr/>
                    <a:lstStyle/>
                    <a:p>
                      <a:pPr marL="0" marR="0" fontAlgn="t">
                        <a:spcBef>
                          <a:spcPts val="0"/>
                        </a:spcBef>
                        <a:spcAft>
                          <a:spcPts val="0"/>
                        </a:spcAft>
                      </a:pPr>
                      <a:r>
                        <a:rPr lang="en-US" sz="1000">
                          <a:solidFill>
                            <a:srgbClr val="D5D5D5"/>
                          </a:solidFill>
                          <a:effectLst/>
                          <a:latin typeface="segoe-ui_normal"/>
                        </a:rPr>
                        <a:t>apiVersion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Version of the REST API to use for creating the resource.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1222509903"/>
                  </a:ext>
                </a:extLst>
              </a:tr>
              <a:tr h="318602">
                <a:tc>
                  <a:txBody>
                    <a:bodyPr/>
                    <a:lstStyle/>
                    <a:p>
                      <a:pPr marL="0" marR="0" fontAlgn="t">
                        <a:spcBef>
                          <a:spcPts val="0"/>
                        </a:spcBef>
                        <a:spcAft>
                          <a:spcPts val="0"/>
                        </a:spcAft>
                      </a:pPr>
                      <a:r>
                        <a:rPr lang="en-US" sz="1000">
                          <a:solidFill>
                            <a:srgbClr val="D5D5D5"/>
                          </a:solidFill>
                          <a:effectLst/>
                          <a:latin typeface="segoe-ui_normal"/>
                        </a:rPr>
                        <a:t>type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Type of the resource. This value is a combination of the namespace of the resource provider and the resource type (such as </a:t>
                      </a:r>
                      <a:r>
                        <a:rPr lang="en-US" sz="1000" b="1">
                          <a:solidFill>
                            <a:srgbClr val="D5D5D5"/>
                          </a:solidFill>
                          <a:effectLst/>
                          <a:latin typeface="segoe-ui_bold"/>
                        </a:rPr>
                        <a:t>Microsoft.Storage/storageAccounts</a:t>
                      </a:r>
                      <a:r>
                        <a:rPr lang="en-US" sz="1000">
                          <a:solidFill>
                            <a:srgbClr val="D5D5D5"/>
                          </a:solidFill>
                          <a:effectLst/>
                          <a:latin typeface="segoe-ui_normal"/>
                        </a:rPr>
                        <a:t>).</a:t>
                      </a:r>
                      <a:endParaRPr lang="en-US" sz="1000">
                        <a:solidFill>
                          <a:srgbClr val="D5D5D5"/>
                        </a:solidFill>
                        <a:effectLst/>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1592865092"/>
                  </a:ext>
                </a:extLst>
              </a:tr>
              <a:tr h="440857">
                <a:tc>
                  <a:txBody>
                    <a:bodyPr/>
                    <a:lstStyle/>
                    <a:p>
                      <a:pPr marL="0" marR="0" fontAlgn="t">
                        <a:spcBef>
                          <a:spcPts val="0"/>
                        </a:spcBef>
                        <a:spcAft>
                          <a:spcPts val="0"/>
                        </a:spcAft>
                      </a:pPr>
                      <a:r>
                        <a:rPr lang="en-US" sz="1000">
                          <a:solidFill>
                            <a:srgbClr val="D5D5D5"/>
                          </a:solidFill>
                          <a:effectLst/>
                          <a:latin typeface="segoe-ui_normal"/>
                        </a:rPr>
                        <a:t>name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dirty="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Name of the resource. The name must follow URI component restrictions defined in RFC3986. In addition, Azure services that expose the resource name to outside parties validate the name to make sure it is not an attempt to spoof another identity.</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53264548"/>
                  </a:ext>
                </a:extLst>
              </a:tr>
              <a:tr h="563111">
                <a:tc>
                  <a:txBody>
                    <a:bodyPr/>
                    <a:lstStyle/>
                    <a:p>
                      <a:pPr marL="0" marR="0" fontAlgn="t">
                        <a:spcBef>
                          <a:spcPts val="0"/>
                        </a:spcBef>
                        <a:spcAft>
                          <a:spcPts val="0"/>
                        </a:spcAft>
                      </a:pPr>
                      <a:r>
                        <a:rPr lang="en-US" sz="1000">
                          <a:solidFill>
                            <a:srgbClr val="D5D5D5"/>
                          </a:solidFill>
                          <a:effectLst/>
                          <a:latin typeface="segoe-ui_normal"/>
                        </a:rPr>
                        <a:t>location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Varies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Supported geo-locations of the provided resource. You can select any of the available locations, but typically it makes sense to pick one that is close to your users. Usually, it also makes sense to place resources that interact with each other in the same region. Most resource types require a location, but some types (such as a role assignment) do not require a location. See </a:t>
                      </a:r>
                      <a:r>
                        <a:rPr lang="en-US" sz="1000">
                          <a:effectLst/>
                          <a:latin typeface="segoe-ui_normal"/>
                          <a:hlinkClick r:id="rId2"/>
                        </a:rPr>
                        <a:t>Set resource location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3396934943"/>
                  </a:ext>
                </a:extLst>
              </a:tr>
              <a:tr h="196348">
                <a:tc>
                  <a:txBody>
                    <a:bodyPr/>
                    <a:lstStyle/>
                    <a:p>
                      <a:pPr marL="0" marR="0" fontAlgn="t">
                        <a:spcBef>
                          <a:spcPts val="0"/>
                        </a:spcBef>
                        <a:spcAft>
                          <a:spcPts val="0"/>
                        </a:spcAft>
                      </a:pPr>
                      <a:r>
                        <a:rPr lang="en-US" sz="1000">
                          <a:solidFill>
                            <a:srgbClr val="D5D5D5"/>
                          </a:solidFill>
                          <a:effectLst/>
                          <a:latin typeface="segoe-ui_normal"/>
                        </a:rPr>
                        <a:t>tags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Tags that are associated with the resource. See </a:t>
                      </a:r>
                      <a:r>
                        <a:rPr lang="en-US" sz="1000">
                          <a:effectLst/>
                          <a:latin typeface="segoe-ui_normal"/>
                          <a:hlinkClick r:id="rId3"/>
                        </a:rPr>
                        <a:t>Tag resources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1452109399"/>
                  </a:ext>
                </a:extLst>
              </a:tr>
              <a:tr h="196348">
                <a:tc>
                  <a:txBody>
                    <a:bodyPr/>
                    <a:lstStyle/>
                    <a:p>
                      <a:pPr marL="0" marR="0" fontAlgn="t">
                        <a:spcBef>
                          <a:spcPts val="0"/>
                        </a:spcBef>
                        <a:spcAft>
                          <a:spcPts val="0"/>
                        </a:spcAft>
                      </a:pPr>
                      <a:r>
                        <a:rPr lang="en-US" sz="1000">
                          <a:solidFill>
                            <a:srgbClr val="D5D5D5"/>
                          </a:solidFill>
                          <a:effectLst/>
                          <a:latin typeface="segoe-ui_normal"/>
                        </a:rPr>
                        <a:t>comments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Your notes for documenting the resources in your template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568230487"/>
                  </a:ext>
                </a:extLst>
              </a:tr>
              <a:tr h="440857">
                <a:tc>
                  <a:txBody>
                    <a:bodyPr/>
                    <a:lstStyle/>
                    <a:p>
                      <a:pPr marL="0" marR="0" fontAlgn="t">
                        <a:spcBef>
                          <a:spcPts val="0"/>
                        </a:spcBef>
                        <a:spcAft>
                          <a:spcPts val="0"/>
                        </a:spcAft>
                      </a:pPr>
                      <a:r>
                        <a:rPr lang="en-US" sz="1000">
                          <a:solidFill>
                            <a:srgbClr val="D5D5D5"/>
                          </a:solidFill>
                          <a:effectLst/>
                          <a:latin typeface="segoe-ui_normal"/>
                        </a:rPr>
                        <a:t>copy</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If more than one instance is needed, the number of resources to create. The default mode is parallel. Specify serial mode when you do not want all or the resources to deploy at the same time. For more information, see </a:t>
                      </a:r>
                      <a:r>
                        <a:rPr lang="en-US" sz="1000">
                          <a:effectLst/>
                          <a:latin typeface="segoe-ui_normal"/>
                          <a:hlinkClick r:id="rId4"/>
                        </a:rPr>
                        <a:t>Create multiple instances of resources in Azure Resource Manager</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2215987694"/>
                  </a:ext>
                </a:extLst>
              </a:tr>
              <a:tr h="929874">
                <a:tc>
                  <a:txBody>
                    <a:bodyPr/>
                    <a:lstStyle/>
                    <a:p>
                      <a:pPr marL="0" marR="0" fontAlgn="t">
                        <a:spcBef>
                          <a:spcPts val="0"/>
                        </a:spcBef>
                        <a:spcAft>
                          <a:spcPts val="0"/>
                        </a:spcAft>
                      </a:pPr>
                      <a:r>
                        <a:rPr lang="en-US" sz="1000" dirty="0" err="1">
                          <a:solidFill>
                            <a:srgbClr val="D5D5D5"/>
                          </a:solidFill>
                          <a:effectLst/>
                          <a:latin typeface="segoe-ui_normal"/>
                        </a:rPr>
                        <a:t>dependsOn</a:t>
                      </a:r>
                      <a:endParaRPr lang="en-US" sz="1000" dirty="0">
                        <a:solidFill>
                          <a:srgbClr val="D5D5D5"/>
                        </a:solidFill>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Resources that must be deployed before this resource is deployed. Resource Manager evaluates the dependencies between resources and deploys them in the correct order. When resources are not dependent on each other, they are deployed in parallel. The value can be a comma-separated list of a resource names or resource unique identifiers. Only list resources that are deployed in this template. Resources that are not defined in this template must already exist. Avoid adding unnecessary dependencies as they can slow your deployment and create circular dependencies. For guidance on setting dependencies, see </a:t>
                      </a:r>
                      <a:r>
                        <a:rPr lang="en-US" sz="1000">
                          <a:effectLst/>
                          <a:latin typeface="segoe-ui_normal"/>
                          <a:hlinkClick r:id="rId5"/>
                        </a:rPr>
                        <a:t>Defining dependencies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2713041684"/>
                  </a:ext>
                </a:extLst>
              </a:tr>
              <a:tr h="563111">
                <a:tc>
                  <a:txBody>
                    <a:bodyPr/>
                    <a:lstStyle/>
                    <a:p>
                      <a:pPr marL="0" marR="0" fontAlgn="t">
                        <a:spcBef>
                          <a:spcPts val="0"/>
                        </a:spcBef>
                        <a:spcAft>
                          <a:spcPts val="0"/>
                        </a:spcAft>
                      </a:pPr>
                      <a:r>
                        <a:rPr lang="en-US" sz="1000">
                          <a:solidFill>
                            <a:srgbClr val="D5D5D5"/>
                          </a:solidFill>
                          <a:effectLst/>
                          <a:latin typeface="segoe-ui_normal"/>
                        </a:rPr>
                        <a:t>properties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Resource-specific configuration settings. The values for the properties are the same as the values you provide in the request body for the REST API operation (PUT method) to create the resource. You can also specify a copy array to create multiple instances of a property. For more information, see </a:t>
                      </a:r>
                      <a:r>
                        <a:rPr lang="en-US" sz="1000">
                          <a:effectLst/>
                          <a:latin typeface="segoe-ui_normal"/>
                          <a:hlinkClick r:id="rId4"/>
                        </a:rPr>
                        <a:t>Create multiple instances of resources in Azure Resource Manager</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3187351455"/>
                  </a:ext>
                </a:extLst>
              </a:tr>
              <a:tr h="563111">
                <a:tc>
                  <a:txBody>
                    <a:bodyPr/>
                    <a:lstStyle/>
                    <a:p>
                      <a:pPr marL="0" marR="0" fontAlgn="t">
                        <a:spcBef>
                          <a:spcPts val="0"/>
                        </a:spcBef>
                        <a:spcAft>
                          <a:spcPts val="0"/>
                        </a:spcAft>
                      </a:pPr>
                      <a:r>
                        <a:rPr lang="en-US" sz="1000">
                          <a:solidFill>
                            <a:srgbClr val="D5D5D5"/>
                          </a:solidFill>
                          <a:effectLst/>
                          <a:latin typeface="segoe-ui_normal"/>
                        </a:rPr>
                        <a:t>resources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dirty="0">
                          <a:solidFill>
                            <a:srgbClr val="D5D5D5"/>
                          </a:solidFill>
                          <a:effectLst/>
                          <a:latin typeface="segoe-ui_normal"/>
                        </a:rPr>
                        <a:t>Child resources that depend on the resource being defined. Only provide resource types that are permitted by the schema of the parent resource. The fully qualified type of the child resource includes the parent resource type, such as </a:t>
                      </a:r>
                      <a:r>
                        <a:rPr lang="en-US" sz="1000" b="1" dirty="0" err="1">
                          <a:solidFill>
                            <a:srgbClr val="D5D5D5"/>
                          </a:solidFill>
                          <a:effectLst/>
                          <a:latin typeface="segoe-ui_bold"/>
                        </a:rPr>
                        <a:t>Microsoft.Web</a:t>
                      </a:r>
                      <a:r>
                        <a:rPr lang="en-US" sz="1000" b="1" dirty="0">
                          <a:solidFill>
                            <a:srgbClr val="D5D5D5"/>
                          </a:solidFill>
                          <a:effectLst/>
                          <a:latin typeface="segoe-ui_bold"/>
                        </a:rPr>
                        <a:t>/sites/extensions</a:t>
                      </a:r>
                      <a:r>
                        <a:rPr lang="en-US" sz="1000" dirty="0">
                          <a:solidFill>
                            <a:srgbClr val="D5D5D5"/>
                          </a:solidFill>
                          <a:effectLst/>
                          <a:latin typeface="segoe-ui_normal"/>
                        </a:rPr>
                        <a:t>. Dependency on the parent resource is not implied. You must explicitly define that dependency.</a:t>
                      </a:r>
                      <a:endParaRPr lang="en-US" sz="1000" dirty="0">
                        <a:solidFill>
                          <a:srgbClr val="D5D5D5"/>
                        </a:solidFill>
                        <a:effectLst/>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4154357996"/>
                  </a:ext>
                </a:extLst>
              </a:tr>
            </a:tbl>
          </a:graphicData>
        </a:graphic>
      </p:graphicFrame>
    </p:spTree>
    <p:extLst>
      <p:ext uri="{BB962C8B-B14F-4D97-AF65-F5344CB8AC3E}">
        <p14:creationId xmlns:p14="http://schemas.microsoft.com/office/powerpoint/2010/main" val="518899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–Outputs</a:t>
            </a:r>
          </a:p>
        </p:txBody>
      </p:sp>
      <p:sp>
        <p:nvSpPr>
          <p:cNvPr id="3" name="Content Placeholder 2"/>
          <p:cNvSpPr>
            <a:spLocks noGrp="1"/>
          </p:cNvSpPr>
          <p:nvPr>
            <p:ph idx="1"/>
          </p:nvPr>
        </p:nvSpPr>
        <p:spPr>
          <a:xfrm>
            <a:off x="838200" y="3500580"/>
            <a:ext cx="11049000" cy="2525080"/>
          </a:xfrm>
        </p:spPr>
        <p:txBody>
          <a:bodyPr>
            <a:normAutofit/>
          </a:bodyPr>
          <a:lstStyle/>
          <a:p>
            <a:r>
              <a:rPr lang="en-US" dirty="0"/>
              <a:t>If you use a template to create public IP addresses, include an </a:t>
            </a:r>
            <a:r>
              <a:rPr lang="en-US" b="1" dirty="0"/>
              <a:t>outputs</a:t>
            </a:r>
            <a:r>
              <a:rPr lang="en-US" dirty="0"/>
              <a:t> section that returns details of the IP address and the fully qualified domain name (FQDN). You can use output values to easily retrieve details about public IP addresses and FQDNs after deployment. When you reference the resource, use the API version that you used to create it</a:t>
            </a:r>
          </a:p>
          <a:p>
            <a:r>
              <a:rPr lang="en-US" b="1" dirty="0">
                <a:solidFill>
                  <a:srgbClr val="FF0000"/>
                </a:solidFill>
              </a:rPr>
              <a:t>Use Outputs to see other values that can’t be determined before the template is created (especially when Unique Ids are generated).</a:t>
            </a:r>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2"/>
              </a:rPr>
              <a:t>https://docs.microsoft.com/en-us/azure/azure-resource-manager/resource-manager-template-best-practices#outputs</a:t>
            </a:r>
            <a:r>
              <a:rPr lang="en-US" sz="1600" dirty="0"/>
              <a:t> </a:t>
            </a:r>
          </a:p>
        </p:txBody>
      </p:sp>
      <p:pic>
        <p:nvPicPr>
          <p:cNvPr id="4" name="Picture 3"/>
          <p:cNvPicPr>
            <a:picLocks noChangeAspect="1"/>
          </p:cNvPicPr>
          <p:nvPr/>
        </p:nvPicPr>
        <p:blipFill>
          <a:blip r:embed="rId3"/>
          <a:stretch>
            <a:fillRect/>
          </a:stretch>
        </p:blipFill>
        <p:spPr>
          <a:xfrm>
            <a:off x="838200" y="1571644"/>
            <a:ext cx="10900955" cy="1863893"/>
          </a:xfrm>
          <a:prstGeom prst="rect">
            <a:avLst/>
          </a:prstGeom>
        </p:spPr>
      </p:pic>
    </p:spTree>
    <p:extLst>
      <p:ext uri="{BB962C8B-B14F-4D97-AF65-F5344CB8AC3E}">
        <p14:creationId xmlns:p14="http://schemas.microsoft.com/office/powerpoint/2010/main" val="2896248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Functions and Expressions</a:t>
            </a:r>
          </a:p>
        </p:txBody>
      </p:sp>
      <p:sp>
        <p:nvSpPr>
          <p:cNvPr id="3" name="Content Placeholder 2"/>
          <p:cNvSpPr>
            <a:spLocks noGrp="1"/>
          </p:cNvSpPr>
          <p:nvPr>
            <p:ph idx="1"/>
          </p:nvPr>
        </p:nvSpPr>
        <p:spPr>
          <a:xfrm>
            <a:off x="838200" y="1825625"/>
            <a:ext cx="10515600" cy="3498850"/>
          </a:xfrm>
        </p:spPr>
        <p:txBody>
          <a:bodyPr>
            <a:normAutofit fontScale="92500" lnSpcReduction="10000"/>
          </a:bodyPr>
          <a:lstStyle/>
          <a:p>
            <a:pPr lvl="1"/>
            <a:r>
              <a:rPr lang="en-US" dirty="0"/>
              <a:t>Templates are JSON</a:t>
            </a:r>
          </a:p>
          <a:p>
            <a:pPr lvl="1"/>
            <a:r>
              <a:rPr lang="en-US" b="1" dirty="0">
                <a:solidFill>
                  <a:srgbClr val="FF0000"/>
                </a:solidFill>
              </a:rPr>
              <a:t>Functions and Expressions extend the JSON capabilities</a:t>
            </a:r>
          </a:p>
          <a:p>
            <a:pPr lvl="1"/>
            <a:r>
              <a:rPr lang="en-US" dirty="0"/>
              <a:t>They let you use some coding notions inside your templates to create or evaluate dynamic values</a:t>
            </a:r>
          </a:p>
          <a:p>
            <a:pPr lvl="1"/>
            <a:r>
              <a:rPr lang="en-US" dirty="0"/>
              <a:t>Functions you see often:</a:t>
            </a:r>
          </a:p>
          <a:p>
            <a:pPr lvl="2"/>
            <a:r>
              <a:rPr lang="en-US" dirty="0" err="1"/>
              <a:t>concat</a:t>
            </a:r>
            <a:r>
              <a:rPr lang="en-US" dirty="0"/>
              <a:t> – concatenates multiple values</a:t>
            </a:r>
          </a:p>
          <a:p>
            <a:pPr lvl="2"/>
            <a:r>
              <a:rPr lang="en-US" dirty="0" err="1"/>
              <a:t>copyIndex</a:t>
            </a:r>
            <a:r>
              <a:rPr lang="en-US" dirty="0"/>
              <a:t> – returns the index of an iteration loop</a:t>
            </a:r>
          </a:p>
          <a:p>
            <a:pPr lvl="2"/>
            <a:r>
              <a:rPr lang="en-US" dirty="0" err="1"/>
              <a:t>resourceGroup</a:t>
            </a:r>
            <a:r>
              <a:rPr lang="en-US" dirty="0"/>
              <a:t> – access properties of this resource group, like the location.</a:t>
            </a:r>
          </a:p>
          <a:p>
            <a:pPr lvl="2"/>
            <a:r>
              <a:rPr lang="en-US" dirty="0" err="1"/>
              <a:t>resourceId</a:t>
            </a:r>
            <a:r>
              <a:rPr lang="en-US" dirty="0"/>
              <a:t> – get the unique identifier for a resource. </a:t>
            </a:r>
          </a:p>
          <a:p>
            <a:pPr lvl="1"/>
            <a:r>
              <a:rPr lang="en-US" dirty="0"/>
              <a:t>All Functions: </a:t>
            </a:r>
            <a:r>
              <a:rPr lang="en-US" dirty="0">
                <a:hlinkClick r:id="rId2"/>
              </a:rPr>
              <a:t>https://docs.microsoft.com/en-us/azure/azure-resource-manager/resource-group-template-functions</a:t>
            </a:r>
            <a:endParaRPr lang="en-US" dirty="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895350" y="5324475"/>
            <a:ext cx="10401300" cy="1533525"/>
          </a:xfrm>
          <a:prstGeom prst="rect">
            <a:avLst/>
          </a:prstGeom>
        </p:spPr>
      </p:pic>
    </p:spTree>
    <p:extLst>
      <p:ext uri="{BB962C8B-B14F-4D97-AF65-F5344CB8AC3E}">
        <p14:creationId xmlns:p14="http://schemas.microsoft.com/office/powerpoint/2010/main" val="3913973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IaaS vs PaaS vs SaaS</a:t>
            </a:r>
            <a:endParaRPr lang="en-US" dirty="0"/>
          </a:p>
        </p:txBody>
      </p:sp>
      <p:pic>
        <p:nvPicPr>
          <p:cNvPr id="3" name="Picture 2" descr="Image result for site:Microsoft.com cloud shared responsibility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529" y="2335742"/>
            <a:ext cx="7738110" cy="3429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0663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715108"/>
          </a:xfrm>
        </p:spPr>
        <p:txBody>
          <a:bodyPr/>
          <a:lstStyle/>
          <a:p>
            <a:r>
              <a:rPr lang="en-US" dirty="0"/>
              <a:t>ARM Templates - Nesting</a:t>
            </a:r>
          </a:p>
        </p:txBody>
      </p:sp>
      <p:sp>
        <p:nvSpPr>
          <p:cNvPr id="3" name="Content Placeholder 2"/>
          <p:cNvSpPr>
            <a:spLocks noGrp="1"/>
          </p:cNvSpPr>
          <p:nvPr>
            <p:ph idx="1"/>
          </p:nvPr>
        </p:nvSpPr>
        <p:spPr>
          <a:xfrm>
            <a:off x="838200" y="1825625"/>
            <a:ext cx="5108518" cy="4518226"/>
          </a:xfrm>
        </p:spPr>
        <p:txBody>
          <a:bodyPr>
            <a:normAutofit fontScale="85000" lnSpcReduction="20000"/>
          </a:bodyPr>
          <a:lstStyle/>
          <a:p>
            <a:r>
              <a:rPr lang="en-US" dirty="0"/>
              <a:t>ARM Templates can call other ARM Templates</a:t>
            </a:r>
          </a:p>
          <a:p>
            <a:pPr lvl="1"/>
            <a:r>
              <a:rPr lang="en-US" dirty="0"/>
              <a:t>Create purpose-specific templates</a:t>
            </a:r>
          </a:p>
          <a:p>
            <a:r>
              <a:rPr lang="en-US" b="1" dirty="0">
                <a:solidFill>
                  <a:srgbClr val="FF0000"/>
                </a:solidFill>
              </a:rPr>
              <a:t>Pass parameters into sub-templates</a:t>
            </a:r>
          </a:p>
          <a:p>
            <a:pPr lvl="1"/>
            <a:r>
              <a:rPr lang="en-US" b="1" dirty="0">
                <a:solidFill>
                  <a:srgbClr val="FF0000"/>
                </a:solidFill>
              </a:rPr>
              <a:t>You can also pass in a parameter file link</a:t>
            </a:r>
          </a:p>
          <a:p>
            <a:r>
              <a:rPr lang="en-US" b="1" dirty="0">
                <a:solidFill>
                  <a:srgbClr val="FF0000"/>
                </a:solidFill>
              </a:rPr>
              <a:t>Retrieve values out of templates with reference function and outputs</a:t>
            </a:r>
          </a:p>
          <a:p>
            <a:r>
              <a:rPr lang="en-US" b="1" dirty="0">
                <a:solidFill>
                  <a:srgbClr val="FF0000"/>
                </a:solidFill>
              </a:rPr>
              <a:t>Sub template links must be externally available (but you can use an Azure storage account and SAS token to secure it)</a:t>
            </a:r>
          </a:p>
          <a:p>
            <a:r>
              <a:rPr lang="en-US" dirty="0"/>
              <a:t>You can provide a link to a template or define a sub template directly inside of a parent template.</a:t>
            </a:r>
          </a:p>
          <a:p>
            <a:r>
              <a:rPr lang="en-US" dirty="0"/>
              <a:t>Nested templates can be deployed to a different resource group</a:t>
            </a:r>
          </a:p>
          <a:p>
            <a:endParaRPr lang="en-US" dirty="0"/>
          </a:p>
          <a:p>
            <a:endParaRPr lang="en-US" dirty="0"/>
          </a:p>
        </p:txBody>
      </p:sp>
      <p:pic>
        <p:nvPicPr>
          <p:cNvPr id="4" name="Picture 3"/>
          <p:cNvPicPr>
            <a:picLocks noChangeAspect="1"/>
          </p:cNvPicPr>
          <p:nvPr/>
        </p:nvPicPr>
        <p:blipFill>
          <a:blip r:embed="rId2"/>
          <a:stretch>
            <a:fillRect/>
          </a:stretch>
        </p:blipFill>
        <p:spPr>
          <a:xfrm>
            <a:off x="5946718" y="1686762"/>
            <a:ext cx="6245282" cy="2936693"/>
          </a:xfrm>
          <a:prstGeom prst="rect">
            <a:avLst/>
          </a:prstGeom>
        </p:spPr>
      </p:pic>
      <p:pic>
        <p:nvPicPr>
          <p:cNvPr id="5" name="Picture 4"/>
          <p:cNvPicPr>
            <a:picLocks noChangeAspect="1"/>
          </p:cNvPicPr>
          <p:nvPr/>
        </p:nvPicPr>
        <p:blipFill>
          <a:blip r:embed="rId3"/>
          <a:stretch>
            <a:fillRect/>
          </a:stretch>
        </p:blipFill>
        <p:spPr>
          <a:xfrm>
            <a:off x="5946718" y="4728826"/>
            <a:ext cx="5904946" cy="613921"/>
          </a:xfrm>
          <a:prstGeom prst="rect">
            <a:avLst/>
          </a:prstGeom>
        </p:spPr>
      </p:pic>
      <p:sp>
        <p:nvSpPr>
          <p:cNvPr id="6" name="TextBox 5"/>
          <p:cNvSpPr txBox="1"/>
          <p:nvPr/>
        </p:nvSpPr>
        <p:spPr>
          <a:xfrm>
            <a:off x="838200" y="6343851"/>
            <a:ext cx="11013464" cy="369332"/>
          </a:xfrm>
          <a:prstGeom prst="rect">
            <a:avLst/>
          </a:prstGeom>
          <a:noFill/>
        </p:spPr>
        <p:txBody>
          <a:bodyPr wrap="square" rtlCol="0">
            <a:spAutoFit/>
          </a:bodyPr>
          <a:lstStyle/>
          <a:p>
            <a:r>
              <a:rPr lang="en-US" dirty="0">
                <a:hlinkClick r:id="rId4"/>
              </a:rPr>
              <a:t>https://docs.microsoft.com/en-us/azure/azure-resource-manager/resource-group-linked-templates</a:t>
            </a:r>
            <a:r>
              <a:rPr lang="en-US" dirty="0"/>
              <a:t> </a:t>
            </a:r>
          </a:p>
        </p:txBody>
      </p:sp>
    </p:spTree>
    <p:extLst>
      <p:ext uri="{BB962C8B-B14F-4D97-AF65-F5344CB8AC3E}">
        <p14:creationId xmlns:p14="http://schemas.microsoft.com/office/powerpoint/2010/main" val="25605715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468923"/>
          </a:xfrm>
        </p:spPr>
        <p:txBody>
          <a:bodyPr>
            <a:normAutofit fontScale="90000"/>
          </a:bodyPr>
          <a:lstStyle/>
          <a:p>
            <a:r>
              <a:rPr lang="en-US" dirty="0"/>
              <a:t>ARM Templates - Dependencies</a:t>
            </a:r>
          </a:p>
        </p:txBody>
      </p:sp>
      <p:sp>
        <p:nvSpPr>
          <p:cNvPr id="3" name="Content Placeholder 2"/>
          <p:cNvSpPr>
            <a:spLocks noGrp="1"/>
          </p:cNvSpPr>
          <p:nvPr>
            <p:ph idx="1"/>
          </p:nvPr>
        </p:nvSpPr>
        <p:spPr>
          <a:xfrm>
            <a:off x="838200" y="1283368"/>
            <a:ext cx="5851358" cy="5574632"/>
          </a:xfrm>
        </p:spPr>
        <p:txBody>
          <a:bodyPr>
            <a:normAutofit/>
          </a:bodyPr>
          <a:lstStyle/>
          <a:p>
            <a:r>
              <a:rPr lang="en-US" b="1" dirty="0">
                <a:solidFill>
                  <a:srgbClr val="FF0000"/>
                </a:solidFill>
              </a:rPr>
              <a:t>Resources may require a dependency chain; e.g. You need a VNET before you can deploy a VM.</a:t>
            </a:r>
          </a:p>
          <a:p>
            <a:r>
              <a:rPr lang="en-US" dirty="0"/>
              <a:t>Use “</a:t>
            </a:r>
            <a:r>
              <a:rPr lang="en-US" dirty="0" err="1"/>
              <a:t>dependsOn</a:t>
            </a:r>
            <a:r>
              <a:rPr lang="en-US" dirty="0"/>
              <a:t>” property to explicitly build the dependencies between resources. Resources wont get created until their dependencies are created.</a:t>
            </a:r>
          </a:p>
          <a:p>
            <a:r>
              <a:rPr lang="en-US" dirty="0"/>
              <a:t>Use Child resources. Only certain resources can have child resources. </a:t>
            </a:r>
          </a:p>
          <a:p>
            <a:r>
              <a:rPr lang="en-US" dirty="0"/>
              <a:t>Use the “reference” function to create an implicit relationship. Resources that reference another resource are created after the referenced resource. </a:t>
            </a:r>
          </a:p>
        </p:txBody>
      </p:sp>
      <p:pic>
        <p:nvPicPr>
          <p:cNvPr id="5" name="Picture 4"/>
          <p:cNvPicPr>
            <a:picLocks noChangeAspect="1"/>
          </p:cNvPicPr>
          <p:nvPr/>
        </p:nvPicPr>
        <p:blipFill>
          <a:blip r:embed="rId2"/>
          <a:stretch>
            <a:fillRect/>
          </a:stretch>
        </p:blipFill>
        <p:spPr>
          <a:xfrm>
            <a:off x="6662411" y="1306814"/>
            <a:ext cx="4475746" cy="2766067"/>
          </a:xfrm>
          <a:prstGeom prst="rect">
            <a:avLst/>
          </a:prstGeom>
        </p:spPr>
      </p:pic>
      <p:pic>
        <p:nvPicPr>
          <p:cNvPr id="6" name="Picture 5"/>
          <p:cNvPicPr>
            <a:picLocks noChangeAspect="1"/>
          </p:cNvPicPr>
          <p:nvPr/>
        </p:nvPicPr>
        <p:blipFill>
          <a:blip r:embed="rId3"/>
          <a:stretch>
            <a:fillRect/>
          </a:stretch>
        </p:blipFill>
        <p:spPr>
          <a:xfrm>
            <a:off x="6497292" y="4106780"/>
            <a:ext cx="5694708" cy="2269958"/>
          </a:xfrm>
          <a:prstGeom prst="rect">
            <a:avLst/>
          </a:prstGeom>
        </p:spPr>
      </p:pic>
      <p:sp>
        <p:nvSpPr>
          <p:cNvPr id="7" name="TextBox 6"/>
          <p:cNvSpPr txBox="1"/>
          <p:nvPr/>
        </p:nvSpPr>
        <p:spPr>
          <a:xfrm>
            <a:off x="978567" y="6432522"/>
            <a:ext cx="10651958" cy="369332"/>
          </a:xfrm>
          <a:prstGeom prst="rect">
            <a:avLst/>
          </a:prstGeom>
          <a:noFill/>
        </p:spPr>
        <p:txBody>
          <a:bodyPr wrap="square" rtlCol="0">
            <a:spAutoFit/>
          </a:bodyPr>
          <a:lstStyle/>
          <a:p>
            <a:r>
              <a:rPr lang="en-US" dirty="0">
                <a:hlinkClick r:id="rId4"/>
              </a:rPr>
              <a:t>https://docs.microsoft.com/en-us/azure/azure-resource-manager/resource-group-define-dependencies</a:t>
            </a:r>
            <a:r>
              <a:rPr lang="en-US" dirty="0"/>
              <a:t> </a:t>
            </a:r>
          </a:p>
        </p:txBody>
      </p:sp>
    </p:spTree>
    <p:extLst>
      <p:ext uri="{BB962C8B-B14F-4D97-AF65-F5344CB8AC3E}">
        <p14:creationId xmlns:p14="http://schemas.microsoft.com/office/powerpoint/2010/main" val="3787959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Multiple Instances</a:t>
            </a:r>
          </a:p>
        </p:txBody>
      </p:sp>
      <p:sp>
        <p:nvSpPr>
          <p:cNvPr id="3" name="Content Placeholder 2"/>
          <p:cNvSpPr>
            <a:spLocks noGrp="1"/>
          </p:cNvSpPr>
          <p:nvPr>
            <p:ph idx="1"/>
          </p:nvPr>
        </p:nvSpPr>
        <p:spPr>
          <a:xfrm>
            <a:off x="838200" y="1336314"/>
            <a:ext cx="5632269" cy="5175321"/>
          </a:xfrm>
        </p:spPr>
        <p:txBody>
          <a:bodyPr>
            <a:normAutofit fontScale="85000" lnSpcReduction="20000"/>
          </a:bodyPr>
          <a:lstStyle/>
          <a:p>
            <a:r>
              <a:rPr lang="en-US" dirty="0"/>
              <a:t>You can create multiple instances in parallel of a resource.</a:t>
            </a:r>
          </a:p>
          <a:p>
            <a:r>
              <a:rPr lang="en-US" b="1" dirty="0">
                <a:solidFill>
                  <a:srgbClr val="FF0000"/>
                </a:solidFill>
              </a:rPr>
              <a:t>Use the “copy” property to indicate the # of instances</a:t>
            </a:r>
          </a:p>
          <a:p>
            <a:pPr lvl="1"/>
            <a:r>
              <a:rPr lang="en-US" dirty="0"/>
              <a:t>Can be used with length() function on Array to iterate through the collection.</a:t>
            </a:r>
          </a:p>
          <a:p>
            <a:r>
              <a:rPr lang="en-US" b="1" dirty="0">
                <a:solidFill>
                  <a:srgbClr val="FF0000"/>
                </a:solidFill>
              </a:rPr>
              <a:t>Use the “</a:t>
            </a:r>
            <a:r>
              <a:rPr lang="en-US" b="1" dirty="0" err="1">
                <a:solidFill>
                  <a:srgbClr val="FF0000"/>
                </a:solidFill>
              </a:rPr>
              <a:t>copyIndex</a:t>
            </a:r>
            <a:r>
              <a:rPr lang="en-US" b="1" dirty="0">
                <a:solidFill>
                  <a:srgbClr val="FF0000"/>
                </a:solidFill>
              </a:rPr>
              <a:t>()” function to get the current iteration.</a:t>
            </a:r>
          </a:p>
          <a:p>
            <a:pPr lvl="1"/>
            <a:r>
              <a:rPr lang="en-US" dirty="0"/>
              <a:t>Use it to name resources uniquely.</a:t>
            </a:r>
          </a:p>
          <a:p>
            <a:pPr lvl="1"/>
            <a:r>
              <a:rPr lang="en-US" dirty="0"/>
              <a:t>0 based, but can accept an offset (</a:t>
            </a:r>
            <a:r>
              <a:rPr lang="en-US" dirty="0" err="1"/>
              <a:t>copyIndex</a:t>
            </a:r>
            <a:r>
              <a:rPr lang="en-US" dirty="0"/>
              <a:t>(1))</a:t>
            </a:r>
          </a:p>
          <a:p>
            <a:r>
              <a:rPr lang="en-US" dirty="0"/>
              <a:t>To create multiple instances of a property (e.g. data disks for a VM), use “copy” property as an array with the name of the property you want multiple instances of (see docs)</a:t>
            </a:r>
          </a:p>
          <a:p>
            <a:r>
              <a:rPr lang="en-US" dirty="0"/>
              <a:t>You can create dependencies on the copy loops (e.g. Wait for 3 storage accounts to be created, then create a VM).</a:t>
            </a:r>
          </a:p>
          <a:p>
            <a:endParaRPr lang="en-US" dirty="0"/>
          </a:p>
          <a:p>
            <a:pPr lvl="1"/>
            <a:endParaRPr lang="en-US" dirty="0"/>
          </a:p>
          <a:p>
            <a:pPr lvl="1"/>
            <a:endParaRPr lang="en-US" dirty="0"/>
          </a:p>
        </p:txBody>
      </p:sp>
      <p:pic>
        <p:nvPicPr>
          <p:cNvPr id="5" name="Picture 4"/>
          <p:cNvPicPr>
            <a:picLocks noChangeAspect="1"/>
          </p:cNvPicPr>
          <p:nvPr/>
        </p:nvPicPr>
        <p:blipFill>
          <a:blip r:embed="rId2"/>
          <a:stretch>
            <a:fillRect/>
          </a:stretch>
        </p:blipFill>
        <p:spPr>
          <a:xfrm>
            <a:off x="6470469" y="1617667"/>
            <a:ext cx="5634182" cy="3222622"/>
          </a:xfrm>
          <a:prstGeom prst="rect">
            <a:avLst/>
          </a:prstGeom>
        </p:spPr>
      </p:pic>
      <p:sp>
        <p:nvSpPr>
          <p:cNvPr id="6" name="TextBox 5"/>
          <p:cNvSpPr txBox="1"/>
          <p:nvPr/>
        </p:nvSpPr>
        <p:spPr>
          <a:xfrm>
            <a:off x="6757851" y="4868091"/>
            <a:ext cx="4923161" cy="646331"/>
          </a:xfrm>
          <a:prstGeom prst="rect">
            <a:avLst/>
          </a:prstGeom>
          <a:noFill/>
        </p:spPr>
        <p:txBody>
          <a:bodyPr wrap="square" rtlCol="0">
            <a:spAutoFit/>
          </a:bodyPr>
          <a:lstStyle/>
          <a:p>
            <a:r>
              <a:rPr lang="en-US" dirty="0">
                <a:hlinkClick r:id="rId3"/>
              </a:rPr>
              <a:t>https://docs.microsoft.com/en-us/azure/azure-resource-manager/resource-group-create-multiple</a:t>
            </a:r>
            <a:r>
              <a:rPr lang="en-US" dirty="0"/>
              <a:t> </a:t>
            </a:r>
          </a:p>
        </p:txBody>
      </p:sp>
    </p:spTree>
    <p:extLst>
      <p:ext uri="{BB962C8B-B14F-4D97-AF65-F5344CB8AC3E}">
        <p14:creationId xmlns:p14="http://schemas.microsoft.com/office/powerpoint/2010/main" val="1171890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Advanced Topics</a:t>
            </a:r>
          </a:p>
        </p:txBody>
      </p:sp>
      <p:sp>
        <p:nvSpPr>
          <p:cNvPr id="3" name="Content Placeholder 2"/>
          <p:cNvSpPr>
            <a:spLocks noGrp="1"/>
          </p:cNvSpPr>
          <p:nvPr>
            <p:ph idx="1"/>
          </p:nvPr>
        </p:nvSpPr>
        <p:spPr/>
        <p:txBody>
          <a:bodyPr/>
          <a:lstStyle/>
          <a:p>
            <a:r>
              <a:rPr lang="en-US" dirty="0"/>
              <a:t>Creating and Updating Resources in one ARM Template based deployment: </a:t>
            </a:r>
            <a:r>
              <a:rPr lang="en-US" dirty="0">
                <a:hlinkClick r:id="rId2"/>
              </a:rPr>
              <a:t>https://docs.microsoft.com/en-us/azure/azure-resource-manager/resource-manager-update</a:t>
            </a:r>
            <a:endParaRPr lang="en-US" dirty="0"/>
          </a:p>
          <a:p>
            <a:r>
              <a:rPr lang="en-US" dirty="0"/>
              <a:t>Share state between linked templates: </a:t>
            </a:r>
            <a:r>
              <a:rPr lang="en-US" dirty="0">
                <a:hlinkClick r:id="rId3"/>
              </a:rPr>
              <a:t>https://docs.microsoft.com/en-us/azure/azure-resource-manager/best-practices-resource-manager-state</a:t>
            </a:r>
            <a:endParaRPr lang="en-US" dirty="0"/>
          </a:p>
          <a:p>
            <a:r>
              <a:rPr lang="en-US" dirty="0"/>
              <a:t>Patterns for deploying resources: </a:t>
            </a:r>
            <a:r>
              <a:rPr lang="en-US" dirty="0">
                <a:hlinkClick r:id="rId4"/>
              </a:rPr>
              <a:t>https://docs.microsoft.com/en-us/azure/azure-resource-manager/best-practices-resource-manager-design-templates</a:t>
            </a:r>
            <a:endParaRPr lang="en-US" dirty="0"/>
          </a:p>
          <a:p>
            <a:endParaRPr lang="en-US" dirty="0"/>
          </a:p>
          <a:p>
            <a:endParaRPr lang="en-US" dirty="0"/>
          </a:p>
        </p:txBody>
      </p:sp>
    </p:spTree>
    <p:extLst>
      <p:ext uri="{BB962C8B-B14F-4D97-AF65-F5344CB8AC3E}">
        <p14:creationId xmlns:p14="http://schemas.microsoft.com/office/powerpoint/2010/main" val="1701941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Deploy Templates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7698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Custom Template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60684" y="1738196"/>
            <a:ext cx="4191000" cy="4467225"/>
          </a:xfrm>
          <a:prstGeom prst="rect">
            <a:avLst/>
          </a:prstGeom>
        </p:spPr>
      </p:pic>
      <p:pic>
        <p:nvPicPr>
          <p:cNvPr id="7172" name="Picture 4" descr="edit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779" y="1758461"/>
            <a:ext cx="5322383" cy="440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318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a:t>
            </a:r>
            <a:r>
              <a:rPr lang="en-US" dirty="0" err="1"/>
              <a:t>Quickstart</a:t>
            </a:r>
            <a:r>
              <a:rPr lang="en-US" dirty="0"/>
              <a:t>	</a:t>
            </a:r>
          </a:p>
        </p:txBody>
      </p:sp>
      <p:sp>
        <p:nvSpPr>
          <p:cNvPr id="3" name="Content Placeholder 2"/>
          <p:cNvSpPr>
            <a:spLocks noGrp="1"/>
          </p:cNvSpPr>
          <p:nvPr>
            <p:ph idx="1"/>
          </p:nvPr>
        </p:nvSpPr>
        <p:spPr/>
        <p:txBody>
          <a:bodyPr/>
          <a:lstStyle/>
          <a:p>
            <a:endParaRPr lang="en-US" dirty="0"/>
          </a:p>
        </p:txBody>
      </p:sp>
      <p:pic>
        <p:nvPicPr>
          <p:cNvPr id="8194" name="Picture 2" descr="select quickstar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018" y="1817077"/>
            <a:ext cx="7145049" cy="4696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0174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Deploy Templates – Portal, from Account	</a:t>
            </a:r>
          </a:p>
        </p:txBody>
      </p:sp>
      <p:pic>
        <p:nvPicPr>
          <p:cNvPr id="9224" name="Picture 8" descr="deploy saved templat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7016" y="4797284"/>
            <a:ext cx="2810267" cy="101931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browse templ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493395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saved templat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312" y="1690688"/>
            <a:ext cx="5705475"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790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a:t>
            </a:r>
            <a:r>
              <a:rPr lang="en-US" dirty="0" err="1"/>
              <a:t>Powershell</a:t>
            </a:r>
            <a:endParaRPr lang="en-US" dirty="0"/>
          </a:p>
        </p:txBody>
      </p:sp>
      <p:sp>
        <p:nvSpPr>
          <p:cNvPr id="3" name="Content Placeholder 2"/>
          <p:cNvSpPr>
            <a:spLocks noGrp="1"/>
          </p:cNvSpPr>
          <p:nvPr>
            <p:ph idx="1"/>
          </p:nvPr>
        </p:nvSpPr>
        <p:spPr>
          <a:xfrm>
            <a:off x="838200" y="1389606"/>
            <a:ext cx="10515600" cy="5299952"/>
          </a:xfrm>
        </p:spPr>
        <p:txBody>
          <a:bodyPr>
            <a:normAutofit/>
          </a:bodyPr>
          <a:lstStyle/>
          <a:p>
            <a:r>
              <a:rPr lang="en-US" dirty="0"/>
              <a:t>Deploy a Template from a local </a:t>
            </a:r>
            <a:r>
              <a:rPr lang="en-US" dirty="0" err="1"/>
              <a:t>json</a:t>
            </a:r>
            <a:r>
              <a:rPr lang="en-US" dirty="0"/>
              <a:t> file</a:t>
            </a:r>
          </a:p>
          <a:p>
            <a:endParaRPr lang="en-US" dirty="0"/>
          </a:p>
          <a:p>
            <a:endParaRPr lang="en-US" dirty="0"/>
          </a:p>
          <a:p>
            <a:pPr marL="0" indent="0">
              <a:buNone/>
            </a:pPr>
            <a:endParaRPr lang="en-US" sz="1000" dirty="0"/>
          </a:p>
          <a:p>
            <a:pPr marL="0" indent="0">
              <a:buNone/>
            </a:pPr>
            <a:r>
              <a:rPr lang="en-US" dirty="0"/>
              <a:t>Deploy a Template from an external source:</a:t>
            </a:r>
          </a:p>
          <a:p>
            <a:endParaRPr lang="en-US" dirty="0"/>
          </a:p>
          <a:p>
            <a:r>
              <a:rPr lang="en-US" dirty="0"/>
              <a:t>Pass in a local parameter file:</a:t>
            </a:r>
          </a:p>
          <a:p>
            <a:endParaRPr lang="en-US" dirty="0"/>
          </a:p>
          <a:p>
            <a:endParaRPr lang="en-US" sz="1000" dirty="0"/>
          </a:p>
          <a:p>
            <a:r>
              <a:rPr lang="en-US" dirty="0"/>
              <a:t>Pass in an external parameter file</a:t>
            </a:r>
          </a:p>
          <a:p>
            <a:endParaRPr lang="en-US" dirty="0"/>
          </a:p>
        </p:txBody>
      </p:sp>
      <p:pic>
        <p:nvPicPr>
          <p:cNvPr id="4" name="Picture 3"/>
          <p:cNvPicPr>
            <a:picLocks noChangeAspect="1"/>
          </p:cNvPicPr>
          <p:nvPr/>
        </p:nvPicPr>
        <p:blipFill>
          <a:blip r:embed="rId2"/>
          <a:stretch>
            <a:fillRect/>
          </a:stretch>
        </p:blipFill>
        <p:spPr>
          <a:xfrm>
            <a:off x="529730" y="1791901"/>
            <a:ext cx="10333372" cy="1305818"/>
          </a:xfrm>
          <a:prstGeom prst="rect">
            <a:avLst/>
          </a:prstGeom>
        </p:spPr>
      </p:pic>
      <p:pic>
        <p:nvPicPr>
          <p:cNvPr id="5" name="Picture 4"/>
          <p:cNvPicPr>
            <a:picLocks noChangeAspect="1"/>
          </p:cNvPicPr>
          <p:nvPr/>
        </p:nvPicPr>
        <p:blipFill>
          <a:blip r:embed="rId3"/>
          <a:stretch>
            <a:fillRect/>
          </a:stretch>
        </p:blipFill>
        <p:spPr>
          <a:xfrm>
            <a:off x="529730" y="3639097"/>
            <a:ext cx="11662270" cy="570356"/>
          </a:xfrm>
          <a:prstGeom prst="rect">
            <a:avLst/>
          </a:prstGeom>
        </p:spPr>
      </p:pic>
      <p:pic>
        <p:nvPicPr>
          <p:cNvPr id="6" name="Picture 5"/>
          <p:cNvPicPr>
            <a:picLocks noChangeAspect="1"/>
          </p:cNvPicPr>
          <p:nvPr/>
        </p:nvPicPr>
        <p:blipFill>
          <a:blip r:embed="rId4"/>
          <a:stretch>
            <a:fillRect/>
          </a:stretch>
        </p:blipFill>
        <p:spPr>
          <a:xfrm>
            <a:off x="529730" y="4660365"/>
            <a:ext cx="10972800" cy="771525"/>
          </a:xfrm>
          <a:prstGeom prst="rect">
            <a:avLst/>
          </a:prstGeom>
        </p:spPr>
      </p:pic>
      <p:pic>
        <p:nvPicPr>
          <p:cNvPr id="7" name="Picture 6"/>
          <p:cNvPicPr>
            <a:picLocks noChangeAspect="1"/>
          </p:cNvPicPr>
          <p:nvPr/>
        </p:nvPicPr>
        <p:blipFill>
          <a:blip r:embed="rId5"/>
          <a:stretch>
            <a:fillRect/>
          </a:stretch>
        </p:blipFill>
        <p:spPr>
          <a:xfrm>
            <a:off x="529730" y="5882803"/>
            <a:ext cx="11662270" cy="579768"/>
          </a:xfrm>
          <a:prstGeom prst="rect">
            <a:avLst/>
          </a:prstGeom>
        </p:spPr>
      </p:pic>
    </p:spTree>
    <p:extLst>
      <p:ext uri="{BB962C8B-B14F-4D97-AF65-F5344CB8AC3E}">
        <p14:creationId xmlns:p14="http://schemas.microsoft.com/office/powerpoint/2010/main" val="2973384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PowerShell</a:t>
            </a:r>
          </a:p>
        </p:txBody>
      </p:sp>
      <p:sp>
        <p:nvSpPr>
          <p:cNvPr id="3" name="Content Placeholder 2"/>
          <p:cNvSpPr>
            <a:spLocks noGrp="1"/>
          </p:cNvSpPr>
          <p:nvPr>
            <p:ph idx="1"/>
          </p:nvPr>
        </p:nvSpPr>
        <p:spPr>
          <a:xfrm>
            <a:off x="838200" y="1341120"/>
            <a:ext cx="10515600" cy="5274247"/>
          </a:xfrm>
        </p:spPr>
        <p:txBody>
          <a:bodyPr>
            <a:normAutofit/>
          </a:bodyPr>
          <a:lstStyle/>
          <a:p>
            <a:r>
              <a:rPr lang="en-US" dirty="0"/>
              <a:t>You can pass in parameters inline and with a local parameter file.</a:t>
            </a:r>
          </a:p>
          <a:p>
            <a:r>
              <a:rPr lang="en-US" dirty="0"/>
              <a:t>You CANNOT pass in parameters inline and with an external parameter file.</a:t>
            </a:r>
          </a:p>
          <a:p>
            <a:r>
              <a:rPr lang="en-US" dirty="0"/>
              <a:t>You can TEST a deployment before running it.</a:t>
            </a:r>
          </a:p>
          <a:p>
            <a:endParaRPr lang="en-US" dirty="0"/>
          </a:p>
          <a:p>
            <a:endParaRPr lang="en-US" dirty="0"/>
          </a:p>
          <a:p>
            <a:endParaRPr lang="en-US" dirty="0"/>
          </a:p>
          <a:p>
            <a:r>
              <a:rPr lang="en-US" b="1" dirty="0">
                <a:solidFill>
                  <a:srgbClr val="FF0000"/>
                </a:solidFill>
              </a:rPr>
              <a:t>Template Deployments have 2 modes: INCREMENTAL or COMPLETE</a:t>
            </a:r>
          </a:p>
          <a:p>
            <a:pPr lvl="1"/>
            <a:r>
              <a:rPr lang="en-US" b="1" dirty="0">
                <a:solidFill>
                  <a:srgbClr val="FF0000"/>
                </a:solidFill>
              </a:rPr>
              <a:t>Both modes deploy resources defined in Template.</a:t>
            </a:r>
          </a:p>
          <a:p>
            <a:pPr lvl="1"/>
            <a:r>
              <a:rPr lang="en-US" b="1" dirty="0">
                <a:solidFill>
                  <a:srgbClr val="FF0000"/>
                </a:solidFill>
              </a:rPr>
              <a:t>Complete Deployment DELETES resources in group not defined in Template</a:t>
            </a:r>
          </a:p>
          <a:p>
            <a:pPr lvl="1"/>
            <a:r>
              <a:rPr lang="en-US" b="1" dirty="0">
                <a:solidFill>
                  <a:srgbClr val="FF0000"/>
                </a:solidFill>
              </a:rPr>
              <a:t>Incremental does not DELETE resources not defined in Template</a:t>
            </a:r>
          </a:p>
          <a:p>
            <a:pPr lvl="1"/>
            <a:r>
              <a:rPr lang="en-US" b="1" dirty="0">
                <a:solidFill>
                  <a:srgbClr val="FF0000"/>
                </a:solidFill>
              </a:rPr>
              <a:t>Use “-Mode” argument to set Mode.</a:t>
            </a:r>
          </a:p>
          <a:p>
            <a:endParaRPr lang="en-US" dirty="0"/>
          </a:p>
        </p:txBody>
      </p:sp>
      <p:pic>
        <p:nvPicPr>
          <p:cNvPr id="4" name="Picture 3"/>
          <p:cNvPicPr>
            <a:picLocks noChangeAspect="1"/>
          </p:cNvPicPr>
          <p:nvPr/>
        </p:nvPicPr>
        <p:blipFill>
          <a:blip r:embed="rId2"/>
          <a:stretch>
            <a:fillRect/>
          </a:stretch>
        </p:blipFill>
        <p:spPr>
          <a:xfrm>
            <a:off x="687977" y="2931893"/>
            <a:ext cx="11171514" cy="1631102"/>
          </a:xfrm>
          <a:prstGeom prst="rect">
            <a:avLst/>
          </a:prstGeom>
        </p:spPr>
      </p:pic>
      <p:sp>
        <p:nvSpPr>
          <p:cNvPr id="5" name="TextBox 4"/>
          <p:cNvSpPr txBox="1"/>
          <p:nvPr/>
        </p:nvSpPr>
        <p:spPr>
          <a:xfrm>
            <a:off x="158262" y="6249587"/>
            <a:ext cx="9837615" cy="369332"/>
          </a:xfrm>
          <a:prstGeom prst="rect">
            <a:avLst/>
          </a:prstGeom>
          <a:noFill/>
        </p:spPr>
        <p:txBody>
          <a:bodyPr wrap="square" rtlCol="0">
            <a:spAutoFit/>
          </a:bodyPr>
          <a:lstStyle/>
          <a:p>
            <a:r>
              <a:rPr lang="en-US" dirty="0">
                <a:hlinkClick r:id="rId3"/>
              </a:rPr>
              <a:t>https://docs.microsoft.com/en-us/azure/azure-resource-manager/resource-group-template-deploy</a:t>
            </a:r>
            <a:r>
              <a:rPr lang="en-US" dirty="0"/>
              <a:t> </a:t>
            </a:r>
          </a:p>
        </p:txBody>
      </p:sp>
    </p:spTree>
    <p:extLst>
      <p:ext uri="{BB962C8B-B14F-4D97-AF65-F5344CB8AC3E}">
        <p14:creationId xmlns:p14="http://schemas.microsoft.com/office/powerpoint/2010/main" val="2277958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 MAP – Azure Services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0268" y="2095500"/>
            <a:ext cx="5721939" cy="3695700"/>
          </a:xfrm>
        </p:spPr>
      </p:pic>
    </p:spTree>
    <p:extLst>
      <p:ext uri="{BB962C8B-B14F-4D97-AF65-F5344CB8AC3E}">
        <p14:creationId xmlns:p14="http://schemas.microsoft.com/office/powerpoint/2010/main" val="12437202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CLI </a:t>
            </a:r>
            <a:r>
              <a:rPr lang="en-US" sz="2400" b="1" dirty="0"/>
              <a:t>(similar to PowerShell)</a:t>
            </a:r>
            <a:endParaRPr lang="en-US" b="1" dirty="0"/>
          </a:p>
        </p:txBody>
      </p:sp>
      <p:sp>
        <p:nvSpPr>
          <p:cNvPr id="3" name="Content Placeholder 2"/>
          <p:cNvSpPr>
            <a:spLocks noGrp="1"/>
          </p:cNvSpPr>
          <p:nvPr>
            <p:ph idx="1"/>
          </p:nvPr>
        </p:nvSpPr>
        <p:spPr/>
        <p:txBody>
          <a:bodyPr>
            <a:normAutofit fontScale="77500" lnSpcReduction="20000"/>
          </a:bodyPr>
          <a:lstStyle/>
          <a:p>
            <a:r>
              <a:rPr lang="en-US" dirty="0"/>
              <a:t>Local template file deploy:</a:t>
            </a:r>
          </a:p>
          <a:p>
            <a:endParaRPr lang="en-US" dirty="0"/>
          </a:p>
          <a:p>
            <a:endParaRPr lang="en-US" dirty="0"/>
          </a:p>
          <a:p>
            <a:endParaRPr lang="en-US" dirty="0"/>
          </a:p>
          <a:p>
            <a:r>
              <a:rPr lang="en-US" dirty="0"/>
              <a:t>External template file deploy, use </a:t>
            </a:r>
            <a:r>
              <a:rPr lang="en-US" b="1" dirty="0">
                <a:latin typeface="Consolas" panose="020B0609020204030204" pitchFamily="49" charset="0"/>
              </a:rPr>
              <a:t>--template-</a:t>
            </a:r>
            <a:r>
              <a:rPr lang="en-US" b="1" dirty="0" err="1">
                <a:latin typeface="Consolas" panose="020B0609020204030204" pitchFamily="49" charset="0"/>
              </a:rPr>
              <a:t>uri</a:t>
            </a:r>
            <a:endParaRPr lang="en-US" b="1" dirty="0">
              <a:latin typeface="Consolas" panose="020B0609020204030204" pitchFamily="49" charset="0"/>
            </a:endParaRPr>
          </a:p>
          <a:p>
            <a:r>
              <a:rPr lang="en-US" dirty="0"/>
              <a:t>To use a local parameter file, use @</a:t>
            </a:r>
            <a:r>
              <a:rPr lang="en-US" dirty="0" err="1"/>
              <a:t>file.path</a:t>
            </a:r>
            <a:r>
              <a:rPr lang="en-US" dirty="0"/>
              <a:t> with the </a:t>
            </a:r>
            <a:r>
              <a:rPr lang="en-US" b="1" dirty="0">
                <a:latin typeface="Consolas" panose="020B0609020204030204" pitchFamily="49" charset="0"/>
              </a:rPr>
              <a:t>--parameters </a:t>
            </a:r>
            <a:r>
              <a:rPr lang="en-US" dirty="0"/>
              <a:t>argument.</a:t>
            </a:r>
          </a:p>
          <a:p>
            <a:r>
              <a:rPr lang="en-US" dirty="0"/>
              <a:t>External parameter files aren’t supported.</a:t>
            </a:r>
          </a:p>
          <a:p>
            <a:r>
              <a:rPr lang="en-US" dirty="0"/>
              <a:t>You can validate the template deployment. </a:t>
            </a:r>
            <a:br>
              <a:rPr lang="en-US" dirty="0"/>
            </a:br>
            <a:r>
              <a:rPr lang="en-US" dirty="0"/>
              <a:t>Use “</a:t>
            </a:r>
            <a:r>
              <a:rPr lang="en-US" b="1" dirty="0" err="1">
                <a:latin typeface="Consolas" panose="020B0609020204030204" pitchFamily="49" charset="0"/>
              </a:rPr>
              <a:t>az</a:t>
            </a:r>
            <a:r>
              <a:rPr lang="en-US" b="1" dirty="0">
                <a:latin typeface="Consolas" panose="020B0609020204030204" pitchFamily="49" charset="0"/>
              </a:rPr>
              <a:t> group deployment </a:t>
            </a:r>
            <a:r>
              <a:rPr lang="en-US" b="1" i="1" dirty="0">
                <a:latin typeface="Consolas" panose="020B0609020204030204" pitchFamily="49" charset="0"/>
              </a:rPr>
              <a:t>validate</a:t>
            </a:r>
            <a:r>
              <a:rPr lang="en-US" dirty="0"/>
              <a:t>” and same arguments</a:t>
            </a:r>
          </a:p>
          <a:p>
            <a:r>
              <a:rPr lang="en-US" dirty="0"/>
              <a:t>Switch between Complete and Incremental mode, use </a:t>
            </a:r>
            <a:r>
              <a:rPr lang="en-US" b="1" dirty="0">
                <a:latin typeface="Consolas" panose="020B0609020204030204" pitchFamily="49" charset="0"/>
              </a:rPr>
              <a:t>--mode </a:t>
            </a:r>
            <a:r>
              <a:rPr lang="en-US" dirty="0"/>
              <a:t>argument.</a:t>
            </a:r>
          </a:p>
        </p:txBody>
      </p:sp>
      <p:sp>
        <p:nvSpPr>
          <p:cNvPr id="6" name="Text Placeholder 5">
            <a:extLst>
              <a:ext uri="{FF2B5EF4-FFF2-40B4-BE49-F238E27FC236}">
                <a16:creationId xmlns:a16="http://schemas.microsoft.com/office/drawing/2014/main" xmlns="" id="{99A4E0AF-8A74-4BED-BB6D-188F305F3431}"/>
              </a:ext>
            </a:extLst>
          </p:cNvPr>
          <p:cNvSpPr>
            <a:spLocks noGrp="1"/>
          </p:cNvSpPr>
          <p:nvPr>
            <p:ph type="body" sz="quarter" idx="4294967295"/>
          </p:nvPr>
        </p:nvSpPr>
        <p:spPr>
          <a:xfrm>
            <a:off x="0" y="6207125"/>
            <a:ext cx="11768138" cy="603250"/>
          </a:xfrm>
        </p:spPr>
        <p:txBody>
          <a:bodyPr>
            <a:normAutofit fontScale="92500"/>
          </a:bodyPr>
          <a:lstStyle/>
          <a:p>
            <a:r>
              <a:rPr lang="en-US" dirty="0">
                <a:hlinkClick r:id="rId2"/>
              </a:rPr>
              <a:t>https://docs.microsoft.com/en-us/azure/azure-resource-manager/resource-group-template-deploy-cli</a:t>
            </a:r>
            <a:r>
              <a:rPr lang="en-US" dirty="0"/>
              <a:t> </a:t>
            </a:r>
          </a:p>
        </p:txBody>
      </p:sp>
      <p:pic>
        <p:nvPicPr>
          <p:cNvPr id="4" name="Picture 3"/>
          <p:cNvPicPr>
            <a:picLocks noChangeAspect="1"/>
          </p:cNvPicPr>
          <p:nvPr/>
        </p:nvPicPr>
        <p:blipFill>
          <a:blip r:embed="rId3"/>
          <a:stretch>
            <a:fillRect/>
          </a:stretch>
        </p:blipFill>
        <p:spPr>
          <a:xfrm>
            <a:off x="4866385" y="1333533"/>
            <a:ext cx="7223727" cy="1790936"/>
          </a:xfrm>
          <a:prstGeom prst="rect">
            <a:avLst/>
          </a:prstGeom>
        </p:spPr>
      </p:pic>
      <p:grpSp>
        <p:nvGrpSpPr>
          <p:cNvPr id="8" name="Group 7">
            <a:extLst>
              <a:ext uri="{FF2B5EF4-FFF2-40B4-BE49-F238E27FC236}">
                <a16:creationId xmlns:a16="http://schemas.microsoft.com/office/drawing/2014/main" xmlns="" id="{8125DE21-D8DC-4941-96D5-28AF1B974B8C}"/>
              </a:ext>
            </a:extLst>
          </p:cNvPr>
          <p:cNvGrpSpPr/>
          <p:nvPr/>
        </p:nvGrpSpPr>
        <p:grpSpPr>
          <a:xfrm>
            <a:off x="101888" y="1932250"/>
            <a:ext cx="4066309" cy="1477328"/>
            <a:chOff x="101888" y="1932250"/>
            <a:chExt cx="4066309" cy="1477328"/>
          </a:xfrm>
        </p:grpSpPr>
        <p:sp>
          <p:nvSpPr>
            <p:cNvPr id="5" name="TextBox 4">
              <a:extLst>
                <a:ext uri="{FF2B5EF4-FFF2-40B4-BE49-F238E27FC236}">
                  <a16:creationId xmlns:a16="http://schemas.microsoft.com/office/drawing/2014/main" xmlns="" id="{E4A0ACBE-592F-43A3-BFAF-C42F9F180A3E}"/>
                </a:ext>
              </a:extLst>
            </p:cNvPr>
            <p:cNvSpPr txBox="1"/>
            <p:nvPr/>
          </p:nvSpPr>
          <p:spPr>
            <a:xfrm>
              <a:off x="101888" y="1932250"/>
              <a:ext cx="4066309" cy="1477328"/>
            </a:xfrm>
            <a:prstGeom prst="rect">
              <a:avLst/>
            </a:prstGeom>
            <a:noFill/>
          </p:spPr>
          <p:txBody>
            <a:bodyPr wrap="square" rtlCol="0">
              <a:spAutoFit/>
            </a:bodyPr>
            <a:lstStyle/>
            <a:p>
              <a:endParaRPr lang="en-US" dirty="0"/>
            </a:p>
            <a:p>
              <a:r>
                <a:rPr lang="en-US" b="1" i="1" dirty="0">
                  <a:solidFill>
                    <a:schemeClr val="accent4">
                      <a:lumMod val="75000"/>
                    </a:schemeClr>
                  </a:solidFill>
                </a:rPr>
                <a:t>(You can now get the CLI directly in the Azure Portal! This is makes it super easy to use. Go to the portal and click this button in the top right </a:t>
              </a:r>
              <a:r>
                <a:rPr lang="en-US" b="1" i="1" dirty="0" err="1">
                  <a:solidFill>
                    <a:schemeClr val="accent4">
                      <a:lumMod val="75000"/>
                    </a:schemeClr>
                  </a:solidFill>
                </a:rPr>
                <a:t>nav</a:t>
              </a:r>
              <a:r>
                <a:rPr lang="en-US" b="1" i="1" dirty="0">
                  <a:solidFill>
                    <a:schemeClr val="accent4">
                      <a:lumMod val="75000"/>
                    </a:schemeClr>
                  </a:solidFill>
                </a:rPr>
                <a:t> bar:       )</a:t>
              </a:r>
            </a:p>
          </p:txBody>
        </p:sp>
        <p:pic>
          <p:nvPicPr>
            <p:cNvPr id="7" name="Picture 6">
              <a:extLst>
                <a:ext uri="{FF2B5EF4-FFF2-40B4-BE49-F238E27FC236}">
                  <a16:creationId xmlns:a16="http://schemas.microsoft.com/office/drawing/2014/main" xmlns="" id="{BF3CF0D9-3920-463E-9CF9-C9D6A9B06185}"/>
                </a:ext>
              </a:extLst>
            </p:cNvPr>
            <p:cNvPicPr>
              <a:picLocks noChangeAspect="1"/>
            </p:cNvPicPr>
            <p:nvPr/>
          </p:nvPicPr>
          <p:blipFill>
            <a:blip r:embed="rId4"/>
            <a:stretch>
              <a:fillRect/>
            </a:stretch>
          </p:blipFill>
          <p:spPr>
            <a:xfrm>
              <a:off x="3116406" y="3062844"/>
              <a:ext cx="340302" cy="291687"/>
            </a:xfrm>
            <a:prstGeom prst="rect">
              <a:avLst/>
            </a:prstGeom>
          </p:spPr>
        </p:pic>
      </p:grpSp>
    </p:spTree>
    <p:extLst>
      <p:ext uri="{BB962C8B-B14F-4D97-AF65-F5344CB8AC3E}">
        <p14:creationId xmlns:p14="http://schemas.microsoft.com/office/powerpoint/2010/main" val="43169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Regional Availability</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9466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Regional Availability - Regions</a:t>
            </a:r>
          </a:p>
        </p:txBody>
      </p:sp>
      <p:sp>
        <p:nvSpPr>
          <p:cNvPr id="3" name="Content Placeholder 2"/>
          <p:cNvSpPr>
            <a:spLocks noGrp="1"/>
          </p:cNvSpPr>
          <p:nvPr>
            <p:ph idx="1"/>
          </p:nvPr>
        </p:nvSpPr>
        <p:spPr/>
        <p:txBody>
          <a:bodyPr>
            <a:normAutofit fontScale="70000" lnSpcReduction="20000"/>
          </a:bodyPr>
          <a:lstStyle/>
          <a:p>
            <a:r>
              <a:rPr lang="en-US" dirty="0"/>
              <a:t>An Azure Region is a geographic region that contains a collection of data centers. </a:t>
            </a:r>
          </a:p>
          <a:p>
            <a:pPr lvl="1"/>
            <a:r>
              <a:rPr lang="en-US" dirty="0"/>
              <a:t>It’s more than one building. </a:t>
            </a:r>
          </a:p>
          <a:p>
            <a:pPr lvl="1"/>
            <a:r>
              <a:rPr lang="en-US" dirty="0"/>
              <a:t>There are over 30 Azure regions: </a:t>
            </a:r>
            <a:r>
              <a:rPr lang="en-US" dirty="0">
                <a:hlinkClick r:id="rId2"/>
              </a:rPr>
              <a:t>https://azure.microsoft.com/en-us/regions/</a:t>
            </a:r>
            <a:endParaRPr lang="en-US" dirty="0"/>
          </a:p>
          <a:p>
            <a:pPr lvl="1"/>
            <a:r>
              <a:rPr lang="en-US" dirty="0"/>
              <a:t>Special / Sovereign Regions:</a:t>
            </a:r>
          </a:p>
          <a:p>
            <a:pPr lvl="2"/>
            <a:r>
              <a:rPr lang="en-US" dirty="0"/>
              <a:t>US </a:t>
            </a:r>
            <a:r>
              <a:rPr lang="en-US" dirty="0" err="1"/>
              <a:t>Gov</a:t>
            </a:r>
            <a:r>
              <a:rPr lang="en-US" dirty="0"/>
              <a:t> Virginia/Iowa</a:t>
            </a:r>
          </a:p>
          <a:p>
            <a:pPr lvl="2"/>
            <a:r>
              <a:rPr lang="en-US" dirty="0"/>
              <a:t>China East, China North</a:t>
            </a:r>
          </a:p>
          <a:p>
            <a:pPr lvl="2"/>
            <a:r>
              <a:rPr lang="en-US" dirty="0"/>
              <a:t>Germany Central, </a:t>
            </a:r>
            <a:r>
              <a:rPr lang="en-US" dirty="0" err="1"/>
              <a:t>Gemany</a:t>
            </a:r>
            <a:r>
              <a:rPr lang="en-US" dirty="0"/>
              <a:t> Northeast</a:t>
            </a:r>
          </a:p>
          <a:p>
            <a:r>
              <a:rPr lang="en-US" b="1" dirty="0">
                <a:solidFill>
                  <a:srgbClr val="FF0000"/>
                </a:solidFill>
              </a:rPr>
              <a:t>Region Pairs</a:t>
            </a:r>
          </a:p>
          <a:p>
            <a:pPr lvl="1"/>
            <a:r>
              <a:rPr lang="en-US" b="1" dirty="0">
                <a:solidFill>
                  <a:srgbClr val="FF0000"/>
                </a:solidFill>
              </a:rPr>
              <a:t>In same geography (such as US, Europe or Asia)</a:t>
            </a:r>
          </a:p>
          <a:p>
            <a:pPr lvl="1"/>
            <a:r>
              <a:rPr lang="en-US" b="1" dirty="0">
                <a:solidFill>
                  <a:srgbClr val="FF0000"/>
                </a:solidFill>
              </a:rPr>
              <a:t>Replicated resources are replicated across pairs</a:t>
            </a:r>
          </a:p>
          <a:p>
            <a:pPr lvl="1"/>
            <a:r>
              <a:rPr lang="en-US" b="1" dirty="0">
                <a:solidFill>
                  <a:srgbClr val="FF0000"/>
                </a:solidFill>
              </a:rPr>
              <a:t>In broad geographic outage, one region in the pair is prioritized</a:t>
            </a:r>
          </a:p>
          <a:p>
            <a:pPr lvl="1"/>
            <a:r>
              <a:rPr lang="en-US" dirty="0"/>
              <a:t>Data resides in the same geography as its pair (except Brazil South)</a:t>
            </a:r>
          </a:p>
          <a:p>
            <a:pPr lvl="1"/>
            <a:r>
              <a:rPr lang="en-US" dirty="0"/>
              <a:t>Pairs: </a:t>
            </a:r>
            <a:r>
              <a:rPr lang="en-US" dirty="0">
                <a:hlinkClick r:id="rId3"/>
              </a:rPr>
              <a:t>https://docs.microsoft.com/en-us/azure/best-practices-availability-paired-regions#what-are-paired-regions</a:t>
            </a:r>
            <a:endParaRPr lang="en-US" dirty="0"/>
          </a:p>
          <a:p>
            <a:pPr lvl="1"/>
            <a:r>
              <a:rPr lang="en-US" dirty="0"/>
              <a:t>Azure Storage GRS and RA-GRS replicates data from one region to its pair.</a:t>
            </a:r>
          </a:p>
          <a:p>
            <a:pPr lvl="1"/>
            <a:endParaRPr lang="en-US" dirty="0"/>
          </a:p>
        </p:txBody>
      </p:sp>
    </p:spTree>
    <p:extLst>
      <p:ext uri="{BB962C8B-B14F-4D97-AF65-F5344CB8AC3E}">
        <p14:creationId xmlns:p14="http://schemas.microsoft.com/office/powerpoint/2010/main" val="13403620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8822" y="898358"/>
            <a:ext cx="6633178" cy="5606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Regional Availability - Design</a:t>
            </a:r>
          </a:p>
        </p:txBody>
      </p:sp>
      <p:sp>
        <p:nvSpPr>
          <p:cNvPr id="3" name="Content Placeholder 2"/>
          <p:cNvSpPr>
            <a:spLocks noGrp="1"/>
          </p:cNvSpPr>
          <p:nvPr>
            <p:ph idx="1"/>
          </p:nvPr>
        </p:nvSpPr>
        <p:spPr>
          <a:xfrm>
            <a:off x="838200" y="1825625"/>
            <a:ext cx="6348663" cy="4351338"/>
          </a:xfrm>
        </p:spPr>
        <p:txBody>
          <a:bodyPr>
            <a:normAutofit/>
          </a:bodyPr>
          <a:lstStyle/>
          <a:p>
            <a:r>
              <a:rPr lang="en-US" dirty="0"/>
              <a:t>Primary/Secondary Region for Higher Availability</a:t>
            </a:r>
          </a:p>
          <a:p>
            <a:r>
              <a:rPr lang="en-US" b="1" dirty="0"/>
              <a:t>Traffic Manager</a:t>
            </a:r>
            <a:r>
              <a:rPr lang="en-US" dirty="0"/>
              <a:t> routes requests</a:t>
            </a:r>
          </a:p>
          <a:p>
            <a:r>
              <a:rPr lang="en-US" dirty="0"/>
              <a:t>Put Primary, Secondary and</a:t>
            </a:r>
            <a:br>
              <a:rPr lang="en-US" dirty="0"/>
            </a:br>
            <a:r>
              <a:rPr lang="en-US" dirty="0"/>
              <a:t>Traffic Manager is separate </a:t>
            </a:r>
            <a:br>
              <a:rPr lang="en-US" dirty="0"/>
            </a:br>
            <a:r>
              <a:rPr lang="en-US" dirty="0"/>
              <a:t>regions</a:t>
            </a:r>
          </a:p>
          <a:p>
            <a:r>
              <a:rPr lang="en-US" dirty="0"/>
              <a:t>Make sure each region’s VNET IP</a:t>
            </a:r>
            <a:br>
              <a:rPr lang="en-US" dirty="0"/>
            </a:br>
            <a:r>
              <a:rPr lang="en-US" dirty="0"/>
              <a:t>range does not overlap</a:t>
            </a:r>
          </a:p>
          <a:p>
            <a:r>
              <a:rPr lang="en-US" dirty="0"/>
              <a:t>The same ARM template can be deployed, with minor parameter changes for VNET IP address space, and Resource locations.</a:t>
            </a:r>
          </a:p>
          <a:p>
            <a:endParaRPr lang="en-US" dirty="0"/>
          </a:p>
        </p:txBody>
      </p:sp>
    </p:spTree>
    <p:extLst>
      <p:ext uri="{BB962C8B-B14F-4D97-AF65-F5344CB8AC3E}">
        <p14:creationId xmlns:p14="http://schemas.microsoft.com/office/powerpoint/2010/main" val="3829070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8822" y="898358"/>
            <a:ext cx="6633178" cy="5606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913795" y="304800"/>
            <a:ext cx="10353761" cy="534944"/>
          </a:xfrm>
        </p:spPr>
        <p:txBody>
          <a:bodyPr>
            <a:normAutofit fontScale="90000"/>
          </a:bodyPr>
          <a:lstStyle/>
          <a:p>
            <a:r>
              <a:rPr lang="en-US" dirty="0"/>
              <a:t>Regional Availability - Design</a:t>
            </a:r>
          </a:p>
        </p:txBody>
      </p:sp>
      <p:sp>
        <p:nvSpPr>
          <p:cNvPr id="3" name="Content Placeholder 2"/>
          <p:cNvSpPr>
            <a:spLocks noGrp="1"/>
          </p:cNvSpPr>
          <p:nvPr>
            <p:ph idx="1"/>
          </p:nvPr>
        </p:nvSpPr>
        <p:spPr>
          <a:xfrm>
            <a:off x="838200" y="1825625"/>
            <a:ext cx="6348663" cy="4351338"/>
          </a:xfrm>
        </p:spPr>
        <p:txBody>
          <a:bodyPr>
            <a:normAutofit fontScale="85000" lnSpcReduction="10000"/>
          </a:bodyPr>
          <a:lstStyle/>
          <a:p>
            <a:r>
              <a:rPr lang="en-US" dirty="0"/>
              <a:t>Configurations</a:t>
            </a:r>
          </a:p>
          <a:p>
            <a:pPr lvl="1"/>
            <a:r>
              <a:rPr lang="en-US" b="1" dirty="0">
                <a:solidFill>
                  <a:srgbClr val="FF0000"/>
                </a:solidFill>
              </a:rPr>
              <a:t>Active/passive with hot standby </a:t>
            </a:r>
            <a:r>
              <a:rPr lang="en-US" b="1" i="1" dirty="0">
                <a:solidFill>
                  <a:srgbClr val="FF0000"/>
                </a:solidFill>
              </a:rPr>
              <a:t>(rec)</a:t>
            </a:r>
          </a:p>
          <a:p>
            <a:pPr lvl="1"/>
            <a:r>
              <a:rPr lang="en-US" dirty="0"/>
              <a:t>Active/passive with cold standby</a:t>
            </a:r>
          </a:p>
          <a:p>
            <a:pPr lvl="1"/>
            <a:r>
              <a:rPr lang="en-US" dirty="0"/>
              <a:t>Active/active</a:t>
            </a:r>
          </a:p>
          <a:p>
            <a:r>
              <a:rPr lang="en-US" dirty="0"/>
              <a:t>Use Regional Pairing</a:t>
            </a:r>
          </a:p>
          <a:p>
            <a:pPr lvl="1"/>
            <a:r>
              <a:rPr lang="en-US" dirty="0"/>
              <a:t>In broad outage, one region from</a:t>
            </a:r>
            <a:br>
              <a:rPr lang="en-US" dirty="0"/>
            </a:br>
            <a:r>
              <a:rPr lang="en-US" dirty="0"/>
              <a:t>pair is prioritized</a:t>
            </a:r>
          </a:p>
          <a:p>
            <a:pPr lvl="1"/>
            <a:r>
              <a:rPr lang="en-US" dirty="0"/>
              <a:t>Data residency issues mitigated</a:t>
            </a:r>
          </a:p>
          <a:p>
            <a:r>
              <a:rPr lang="en-US" dirty="0"/>
              <a:t>Traffic Manager </a:t>
            </a:r>
          </a:p>
          <a:p>
            <a:pPr lvl="1"/>
            <a:r>
              <a:rPr lang="en-US" dirty="0"/>
              <a:t>routing = priority, </a:t>
            </a:r>
          </a:p>
          <a:p>
            <a:pPr lvl="1"/>
            <a:r>
              <a:rPr lang="en-US" dirty="0"/>
              <a:t>health probe = write a custom service that reports accurately</a:t>
            </a:r>
          </a:p>
          <a:p>
            <a:r>
              <a:rPr lang="en-US" dirty="0"/>
              <a:t>Read Reference Architecture </a:t>
            </a:r>
            <a:r>
              <a:rPr lang="en-US" dirty="0">
                <a:hlinkClick r:id="rId3"/>
              </a:rPr>
              <a:t>Here</a:t>
            </a:r>
            <a:r>
              <a:rPr lang="en-US" dirty="0"/>
              <a:t>.</a:t>
            </a:r>
          </a:p>
          <a:p>
            <a:endParaRPr lang="en-US" dirty="0"/>
          </a:p>
        </p:txBody>
      </p:sp>
      <p:sp>
        <p:nvSpPr>
          <p:cNvPr id="4" name="TextBox 3"/>
          <p:cNvSpPr txBox="1"/>
          <p:nvPr/>
        </p:nvSpPr>
        <p:spPr>
          <a:xfrm>
            <a:off x="240632" y="6270177"/>
            <a:ext cx="12143874" cy="369332"/>
          </a:xfrm>
          <a:prstGeom prst="rect">
            <a:avLst/>
          </a:prstGeom>
          <a:noFill/>
        </p:spPr>
        <p:txBody>
          <a:bodyPr wrap="square" rtlCol="0">
            <a:spAutoFit/>
          </a:bodyPr>
          <a:lstStyle/>
          <a:p>
            <a:r>
              <a:rPr lang="en-US" dirty="0">
                <a:hlinkClick r:id="rId3"/>
              </a:rPr>
              <a:t>https://docs.microsoft.com/en-us/azure/architecture/reference-architectures/virtual-machines-linux/multi-region-application</a:t>
            </a:r>
            <a:r>
              <a:rPr lang="en-US" dirty="0"/>
              <a:t> </a:t>
            </a:r>
          </a:p>
        </p:txBody>
      </p:sp>
    </p:spTree>
    <p:extLst>
      <p:ext uri="{BB962C8B-B14F-4D97-AF65-F5344CB8AC3E}">
        <p14:creationId xmlns:p14="http://schemas.microsoft.com/office/powerpoint/2010/main" val="31463473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a:t>
            </a:r>
          </a:p>
        </p:txBody>
      </p:sp>
      <p:sp>
        <p:nvSpPr>
          <p:cNvPr id="3" name="Content Placeholder 2"/>
          <p:cNvSpPr>
            <a:spLocks noGrp="1"/>
          </p:cNvSpPr>
          <p:nvPr>
            <p:ph idx="1"/>
          </p:nvPr>
        </p:nvSpPr>
        <p:spPr/>
        <p:txBody>
          <a:bodyPr>
            <a:normAutofit fontScale="77500" lnSpcReduction="20000"/>
          </a:bodyPr>
          <a:lstStyle/>
          <a:p>
            <a:r>
              <a:rPr lang="en-US" b="1" dirty="0">
                <a:solidFill>
                  <a:srgbClr val="FF0000"/>
                </a:solidFill>
              </a:rPr>
              <a:t>Availability within a region vs. Regional Availability</a:t>
            </a:r>
          </a:p>
          <a:p>
            <a:r>
              <a:rPr lang="en-US" dirty="0"/>
              <a:t>Azure Storage makes 3 copies of data within a region (including VM disks)</a:t>
            </a:r>
          </a:p>
          <a:p>
            <a:r>
              <a:rPr lang="en-US" dirty="0"/>
              <a:t>Use Availability Sets</a:t>
            </a:r>
          </a:p>
          <a:p>
            <a:r>
              <a:rPr lang="en-US" dirty="0"/>
              <a:t>Design loosely coupled service with asynchronous communication. Use Azure Storage queues or Azure </a:t>
            </a:r>
            <a:r>
              <a:rPr lang="en-US" dirty="0" err="1"/>
              <a:t>Sevice</a:t>
            </a:r>
            <a:r>
              <a:rPr lang="en-US" dirty="0"/>
              <a:t> Bus for queue-centric workflow.</a:t>
            </a:r>
          </a:p>
          <a:p>
            <a:r>
              <a:rPr lang="en-US" dirty="0"/>
              <a:t>Fault Detection and Retry Logic within your application</a:t>
            </a:r>
          </a:p>
          <a:p>
            <a:r>
              <a:rPr lang="en-US" dirty="0"/>
              <a:t>Circuit Breaker Pattern</a:t>
            </a:r>
          </a:p>
          <a:p>
            <a:r>
              <a:rPr lang="en-US" dirty="0"/>
              <a:t>Immutable Infrastructure, Infrastructure as Code</a:t>
            </a:r>
          </a:p>
          <a:p>
            <a:r>
              <a:rPr lang="en-US" dirty="0">
                <a:hlinkClick r:id="rId2"/>
              </a:rPr>
              <a:t>https://docs.microsoft.com/en-us/azure/architecture/resiliency/high-availability-azure-applications</a:t>
            </a:r>
            <a:endParaRPr lang="en-US" dirty="0"/>
          </a:p>
          <a:p>
            <a:r>
              <a:rPr lang="en-US" dirty="0">
                <a:hlinkClick r:id="rId3"/>
              </a:rPr>
              <a:t>https://docs.microsoft.com/en-us/azure/architecture/resiliency/index#designing-for-resiliency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98892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Deploying Virtual Machines</a:t>
            </a:r>
          </a:p>
          <a:p>
            <a:r>
              <a:rPr lang="en-US" b="1" dirty="0"/>
              <a:t>Overview</a:t>
            </a:r>
          </a:p>
          <a:p>
            <a:r>
              <a:rPr lang="en-US" dirty="0"/>
              <a:t>In this lab you will extend an ARM template to deploy virtual machines and a load balancer into the infrastructure.</a:t>
            </a:r>
          </a:p>
          <a:p>
            <a:r>
              <a:rPr lang="en-US" b="1" dirty="0"/>
              <a:t>Lab Goals</a:t>
            </a:r>
          </a:p>
          <a:p>
            <a:pPr lvl="1"/>
            <a:r>
              <a:rPr lang="en-US" dirty="0"/>
              <a:t>Deploy "private" virtual machine</a:t>
            </a:r>
          </a:p>
          <a:p>
            <a:pPr lvl="1"/>
            <a:r>
              <a:rPr lang="en-US" dirty="0"/>
              <a:t>Deploy remote virtual machines</a:t>
            </a:r>
          </a:p>
          <a:p>
            <a:pPr lvl="1"/>
            <a:r>
              <a:rPr lang="en-US" dirty="0"/>
              <a:t>Configure remote virtual machines with DSC</a:t>
            </a:r>
          </a:p>
          <a:p>
            <a:pPr lvl="1"/>
            <a:r>
              <a:rPr lang="en-US" dirty="0"/>
              <a:t>Deploy load balancer</a:t>
            </a:r>
          </a:p>
          <a:p>
            <a:pPr lvl="1"/>
            <a:r>
              <a:rPr lang="en-US" dirty="0"/>
              <a:t>Validate the deployment and configuration of all of these resources</a:t>
            </a:r>
          </a:p>
          <a:p>
            <a:endParaRPr lang="en-US" dirty="0"/>
          </a:p>
        </p:txBody>
      </p:sp>
    </p:spTree>
    <p:extLst>
      <p:ext uri="{BB962C8B-B14F-4D97-AF65-F5344CB8AC3E}">
        <p14:creationId xmlns:p14="http://schemas.microsoft.com/office/powerpoint/2010/main" val="12126416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pic>
        <p:nvPicPr>
          <p:cNvPr id="4" name="Content Placeholder 3"/>
          <p:cNvPicPr>
            <a:picLocks noGrp="1" noChangeAspect="1"/>
          </p:cNvPicPr>
          <p:nvPr>
            <p:ph idx="1"/>
          </p:nvPr>
        </p:nvPicPr>
        <p:blipFill>
          <a:blip r:embed="rId2"/>
          <a:stretch>
            <a:fillRect/>
          </a:stretch>
        </p:blipFill>
        <p:spPr>
          <a:xfrm>
            <a:off x="1657350" y="2147887"/>
            <a:ext cx="8867775" cy="3590925"/>
          </a:xfrm>
          <a:prstGeom prst="rect">
            <a:avLst/>
          </a:prstGeom>
        </p:spPr>
      </p:pic>
    </p:spTree>
    <p:extLst>
      <p:ext uri="{BB962C8B-B14F-4D97-AF65-F5344CB8AC3E}">
        <p14:creationId xmlns:p14="http://schemas.microsoft.com/office/powerpoint/2010/main" val="38360144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xmlns="" id="{67CC5FFB-23FF-4D8F-A3EE-B1F157A1F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xmlns=""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3589858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235DDC-5496-4BC7-9E0D-2F8D3A6A6F86}"/>
              </a:ext>
            </a:extLst>
          </p:cNvPr>
          <p:cNvSpPr>
            <a:spLocks noGrp="1"/>
          </p:cNvSpPr>
          <p:nvPr>
            <p:ph type="title"/>
          </p:nvPr>
        </p:nvSpPr>
        <p:spPr>
          <a:xfrm>
            <a:off x="913795" y="609600"/>
            <a:ext cx="10353761" cy="550985"/>
          </a:xfrm>
        </p:spPr>
        <p:txBody>
          <a:bodyPr>
            <a:normAutofit fontScale="90000"/>
          </a:bodyPr>
          <a:lstStyle/>
          <a:p>
            <a:r>
              <a:rPr lang="en-US" dirty="0"/>
              <a:t>App Service Plan Tiers</a:t>
            </a:r>
          </a:p>
        </p:txBody>
      </p:sp>
      <p:pic>
        <p:nvPicPr>
          <p:cNvPr id="8" name="Picture 7">
            <a:extLst>
              <a:ext uri="{FF2B5EF4-FFF2-40B4-BE49-F238E27FC236}">
                <a16:creationId xmlns:a16="http://schemas.microsoft.com/office/drawing/2014/main" xmlns="" id="{FAF2774B-5FDA-4BF5-AF6C-AB999D3C0E57}"/>
              </a:ext>
            </a:extLst>
          </p:cNvPr>
          <p:cNvPicPr>
            <a:picLocks noChangeAspect="1"/>
          </p:cNvPicPr>
          <p:nvPr/>
        </p:nvPicPr>
        <p:blipFill>
          <a:blip r:embed="rId3"/>
          <a:stretch>
            <a:fillRect/>
          </a:stretch>
        </p:blipFill>
        <p:spPr>
          <a:xfrm>
            <a:off x="1622560" y="1327240"/>
            <a:ext cx="8893040" cy="5530760"/>
          </a:xfrm>
          <a:prstGeom prst="rect">
            <a:avLst/>
          </a:prstGeom>
        </p:spPr>
      </p:pic>
      <p:sp>
        <p:nvSpPr>
          <p:cNvPr id="3" name="TextBox 2">
            <a:extLst>
              <a:ext uri="{FF2B5EF4-FFF2-40B4-BE49-F238E27FC236}">
                <a16:creationId xmlns:a16="http://schemas.microsoft.com/office/drawing/2014/main" xmlns="" id="{8A2DA590-9BDA-4EFA-B8D8-06DD22AE4C01}"/>
              </a:ext>
            </a:extLst>
          </p:cNvPr>
          <p:cNvSpPr txBox="1"/>
          <p:nvPr/>
        </p:nvSpPr>
        <p:spPr>
          <a:xfrm>
            <a:off x="2253343" y="3315544"/>
            <a:ext cx="6662057" cy="369332"/>
          </a:xfrm>
          <a:prstGeom prst="rect">
            <a:avLst/>
          </a:prstGeom>
          <a:noFill/>
        </p:spPr>
        <p:txBody>
          <a:bodyPr wrap="square" rtlCol="0">
            <a:spAutoFit/>
          </a:bodyPr>
          <a:lstStyle/>
          <a:p>
            <a:r>
              <a:rPr lang="en-US" dirty="0">
                <a:hlinkClick r:id="rId4"/>
              </a:rPr>
              <a:t>https://azure.microsoft.com/en-us/pricing/details/app-service/plans/</a:t>
            </a:r>
            <a:endParaRPr lang="en-US" dirty="0"/>
          </a:p>
        </p:txBody>
      </p:sp>
    </p:spTree>
    <p:extLst>
      <p:ext uri="{BB962C8B-B14F-4D97-AF65-F5344CB8AC3E}">
        <p14:creationId xmlns:p14="http://schemas.microsoft.com/office/powerpoint/2010/main" val="101788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7D7B2F7A-9415-401C-BA74-FA9D5C5C5D35}"/>
              </a:ext>
            </a:extLst>
          </p:cNvPr>
          <p:cNvGrpSpPr/>
          <p:nvPr/>
        </p:nvGrpSpPr>
        <p:grpSpPr>
          <a:xfrm>
            <a:off x="40" y="0"/>
            <a:ext cx="12191980" cy="6857990"/>
            <a:chOff x="20" y="10"/>
            <a:chExt cx="12191980" cy="6857990"/>
          </a:xfrm>
        </p:grpSpPr>
        <p:pic>
          <p:nvPicPr>
            <p:cNvPr id="8" name="Picture 7">
              <a:extLst>
                <a:ext uri="{FF2B5EF4-FFF2-40B4-BE49-F238E27FC236}">
                  <a16:creationId xmlns:a16="http://schemas.microsoft.com/office/drawing/2014/main" xmlns="" id="{77D785F3-5658-4384-8BB8-143DB63B4D6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9" name="Rectangle: Rounded Corners 1">
              <a:extLst>
                <a:ext uri="{FF2B5EF4-FFF2-40B4-BE49-F238E27FC236}">
                  <a16:creationId xmlns:a16="http://schemas.microsoft.com/office/drawing/2014/main" xmlns="" id="{27CC19A1-0FE7-4138-B074-0FF985C21967}"/>
                </a:ext>
              </a:extLst>
            </p:cNvPr>
            <p:cNvSpPr/>
            <p:nvPr/>
          </p:nvSpPr>
          <p:spPr>
            <a:xfrm>
              <a:off x="6132944" y="5809673"/>
              <a:ext cx="1976582" cy="221672"/>
            </a:xfrm>
            <a:prstGeom prst="roundRect">
              <a:avLst/>
            </a:prstGeom>
            <a:solidFill>
              <a:srgbClr val="2929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36 GA Regions</a:t>
              </a:r>
            </a:p>
          </p:txBody>
        </p:sp>
      </p:grpSp>
    </p:spTree>
    <p:extLst>
      <p:ext uri="{BB962C8B-B14F-4D97-AF65-F5344CB8AC3E}">
        <p14:creationId xmlns:p14="http://schemas.microsoft.com/office/powerpoint/2010/main" val="30774883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xmlns=""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1280528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xmlns=""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41117287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xmlns="" id="{F2889C2F-DD15-45E1-96FD-A2D5D3E69370}"/>
              </a:ext>
            </a:extLst>
          </p:cNvPr>
          <p:cNvSpPr>
            <a:spLocks noGrp="1"/>
          </p:cNvSpPr>
          <p:nvPr>
            <p:ph idx="1"/>
          </p:nvPr>
        </p:nvSpPr>
        <p:spPr/>
        <p:txBody>
          <a:bodyPr>
            <a:normAutofit fontScale="77500" lnSpcReduction="20000"/>
          </a:bodyPr>
          <a:lstStyle/>
          <a:p>
            <a:pPr marL="0" indent="0">
              <a:buNone/>
            </a:pPr>
            <a:r>
              <a:rPr lang="en-US" dirty="0"/>
              <a:t>Platform as a Service</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682791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xmlns="" id="{660D99D0-AEE4-4C97-9363-AE85263CB66A}"/>
              </a:ext>
            </a:extLst>
          </p:cNvPr>
          <p:cNvSpPr>
            <a:spLocks noGrp="1"/>
          </p:cNvSpPr>
          <p:nvPr>
            <p:ph idx="1"/>
          </p:nvPr>
        </p:nvSpPr>
        <p:spPr/>
        <p:txBody>
          <a:bodyPr>
            <a:normAutofit fontScale="85000" lnSpcReduction="10000"/>
          </a:bodyPr>
          <a:lstStyle/>
          <a:p>
            <a:pPr marL="0" indent="0">
              <a:buNone/>
            </a:pPr>
            <a:r>
              <a:rPr lang="en-US" dirty="0"/>
              <a:t>Web API is a one or more RESTful services (with one or more </a:t>
            </a:r>
            <a:r>
              <a:rPr lang="en-US" dirty="0" err="1"/>
              <a:t>opereations</a:t>
            </a:r>
            <a:r>
              <a:rPr lang="en-US" dirty="0"/>
              <a:t>)</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41959719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799" dirty="0"/>
              <a:t>4 Major Security Pillars</a:t>
            </a:r>
          </a:p>
        </p:txBody>
      </p:sp>
      <p:pic>
        <p:nvPicPr>
          <p:cNvPr id="10" name="Content Placeholder 7"/>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915749" y="3748042"/>
            <a:ext cx="1778594" cy="2426618"/>
          </a:xfrm>
          <a:prstGeom prst="rect">
            <a:avLst/>
          </a:prstGeom>
        </p:spPr>
      </p:pic>
      <p:pic>
        <p:nvPicPr>
          <p:cNvPr id="15" name="Content Placeholder 7"/>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3744794" y="3748042"/>
            <a:ext cx="1778594" cy="2448058"/>
          </a:xfrm>
          <a:prstGeom prst="rect">
            <a:avLst/>
          </a:prstGeom>
        </p:spPr>
      </p:pic>
      <p:pic>
        <p:nvPicPr>
          <p:cNvPr id="16" name="Content Placeholder 7"/>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6781622" y="3748042"/>
            <a:ext cx="1778594" cy="2556989"/>
          </a:xfrm>
          <a:prstGeom prst="rect">
            <a:avLst/>
          </a:prstGeom>
        </p:spPr>
      </p:pic>
      <p:pic>
        <p:nvPicPr>
          <p:cNvPr id="17" name="Content Placeholder 7"/>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9295567" y="3748042"/>
            <a:ext cx="1778594" cy="2593300"/>
          </a:xfrm>
          <a:prstGeom prst="rect">
            <a:avLst/>
          </a:prstGeom>
        </p:spPr>
      </p:pic>
      <p:sp>
        <p:nvSpPr>
          <p:cNvPr id="14" name="TextBox 13"/>
          <p:cNvSpPr txBox="1"/>
          <p:nvPr/>
        </p:nvSpPr>
        <p:spPr>
          <a:xfrm>
            <a:off x="763389" y="2902940"/>
            <a:ext cx="1752144" cy="645906"/>
          </a:xfrm>
          <a:prstGeom prst="rect">
            <a:avLst/>
          </a:prstGeom>
          <a:noFill/>
        </p:spPr>
        <p:txBody>
          <a:bodyPr wrap="square" rtlCol="0">
            <a:spAutoFit/>
          </a:bodyPr>
          <a:lstStyle/>
          <a:p>
            <a:r>
              <a:rPr lang="en-US" sz="1799" dirty="0"/>
              <a:t>Identity &amp; Access</a:t>
            </a:r>
          </a:p>
        </p:txBody>
      </p:sp>
      <p:sp>
        <p:nvSpPr>
          <p:cNvPr id="20" name="TextBox 19"/>
          <p:cNvSpPr txBox="1"/>
          <p:nvPr/>
        </p:nvSpPr>
        <p:spPr>
          <a:xfrm>
            <a:off x="3582055" y="2902940"/>
            <a:ext cx="1752144" cy="645906"/>
          </a:xfrm>
          <a:prstGeom prst="rect">
            <a:avLst/>
          </a:prstGeom>
          <a:noFill/>
        </p:spPr>
        <p:txBody>
          <a:bodyPr wrap="square" rtlCol="0">
            <a:spAutoFit/>
          </a:bodyPr>
          <a:lstStyle/>
          <a:p>
            <a:r>
              <a:rPr lang="en-US" sz="1799" dirty="0"/>
              <a:t>Network Security</a:t>
            </a:r>
          </a:p>
        </p:txBody>
      </p:sp>
      <p:sp>
        <p:nvSpPr>
          <p:cNvPr id="21" name="TextBox 20"/>
          <p:cNvSpPr txBox="1"/>
          <p:nvPr/>
        </p:nvSpPr>
        <p:spPr>
          <a:xfrm>
            <a:off x="6808071" y="2871777"/>
            <a:ext cx="1752144" cy="369108"/>
          </a:xfrm>
          <a:prstGeom prst="rect">
            <a:avLst/>
          </a:prstGeom>
          <a:noFill/>
        </p:spPr>
        <p:txBody>
          <a:bodyPr wrap="square" rtlCol="0">
            <a:spAutoFit/>
          </a:bodyPr>
          <a:lstStyle/>
          <a:p>
            <a:r>
              <a:rPr lang="en-US" sz="1799" dirty="0"/>
              <a:t>Storage Security</a:t>
            </a:r>
          </a:p>
        </p:txBody>
      </p:sp>
      <p:sp>
        <p:nvSpPr>
          <p:cNvPr id="22" name="TextBox 21"/>
          <p:cNvSpPr txBox="1"/>
          <p:nvPr/>
        </p:nvSpPr>
        <p:spPr>
          <a:xfrm>
            <a:off x="9158016" y="2917261"/>
            <a:ext cx="1916144" cy="645906"/>
          </a:xfrm>
          <a:prstGeom prst="rect">
            <a:avLst/>
          </a:prstGeom>
          <a:noFill/>
        </p:spPr>
        <p:txBody>
          <a:bodyPr wrap="square" rtlCol="0">
            <a:spAutoFit/>
          </a:bodyPr>
          <a:lstStyle/>
          <a:p>
            <a:r>
              <a:rPr lang="en-US" sz="1799" dirty="0"/>
              <a:t>Application Security</a:t>
            </a:r>
          </a:p>
        </p:txBody>
      </p:sp>
    </p:spTree>
    <p:extLst>
      <p:ext uri="{BB962C8B-B14F-4D97-AF65-F5344CB8AC3E}">
        <p14:creationId xmlns:p14="http://schemas.microsoft.com/office/powerpoint/2010/main" val="22128689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431692"/>
            <a:ext cx="9404723" cy="443771"/>
          </a:xfrm>
        </p:spPr>
        <p:txBody>
          <a:bodyPr>
            <a:normAutofit fontScale="90000"/>
          </a:bodyPr>
          <a:lstStyle/>
          <a:p>
            <a:r>
              <a:rPr lang="en-US" sz="2799" dirty="0"/>
              <a:t>Identity &amp; Access Management</a:t>
            </a:r>
          </a:p>
        </p:txBody>
      </p:sp>
      <p:sp>
        <p:nvSpPr>
          <p:cNvPr id="4" name="Freeform 25"/>
          <p:cNvSpPr>
            <a:spLocks/>
          </p:cNvSpPr>
          <p:nvPr/>
        </p:nvSpPr>
        <p:spPr bwMode="auto">
          <a:xfrm>
            <a:off x="790187" y="1370542"/>
            <a:ext cx="4607872" cy="2843983"/>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bg1">
              <a:lumMod val="95000"/>
            </a:schemeClr>
          </a:solidFill>
          <a:ln w="19050">
            <a:noFill/>
          </a:ln>
          <a:extLst/>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5" name="TextBox 30"/>
          <p:cNvSpPr txBox="1"/>
          <p:nvPr/>
        </p:nvSpPr>
        <p:spPr>
          <a:xfrm>
            <a:off x="6277503" y="1231913"/>
            <a:ext cx="5760550" cy="3885798"/>
          </a:xfrm>
          <a:prstGeom prst="rect">
            <a:avLst/>
          </a:prstGeom>
          <a:noFill/>
        </p:spPr>
        <p:txBody>
          <a:bodyPr wrap="square" lIns="69681" tIns="34841" rIns="69681" bIns="34841"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defTabSz="710662">
              <a:spcAft>
                <a:spcPts val="612"/>
              </a:spcAft>
            </a:pPr>
            <a:r>
              <a:rPr lang="en-US" sz="1600" b="1" dirty="0">
                <a:solidFill>
                  <a:srgbClr val="247BC2"/>
                </a:solidFill>
              </a:rPr>
              <a:t>AZURE:</a:t>
            </a:r>
          </a:p>
          <a:p>
            <a:pPr marL="291349" indent="-291349" defTabSz="710662">
              <a:spcAft>
                <a:spcPts val="612"/>
              </a:spcAft>
              <a:buFont typeface="Arial" panose="020B0604020202020204" pitchFamily="34" charset="0"/>
              <a:buChar char="•"/>
            </a:pPr>
            <a:r>
              <a:rPr lang="en-US" sz="1600" dirty="0">
                <a:solidFill>
                  <a:prstClr val="white"/>
                </a:solidFill>
              </a:rPr>
              <a:t>Uses Azure AD to govern access to the management portal with granular access controls for users and groups on subscription or resource groups</a:t>
            </a:r>
            <a:endParaRPr lang="en-US" sz="1600" dirty="0">
              <a:solidFill>
                <a:prstClr val="black"/>
              </a:solidFill>
            </a:endParaRPr>
          </a:p>
          <a:p>
            <a:pPr marL="291349" indent="-291349" defTabSz="710662">
              <a:spcAft>
                <a:spcPts val="612"/>
              </a:spcAft>
              <a:buFont typeface="Arial" panose="020B0604020202020204" pitchFamily="34" charset="0"/>
              <a:buChar char="•"/>
            </a:pPr>
            <a:r>
              <a:rPr lang="en-US" sz="1600" dirty="0">
                <a:solidFill>
                  <a:prstClr val="white"/>
                </a:solidFill>
              </a:rPr>
              <a:t>Provides enterprise cloud identity and access management for end users</a:t>
            </a:r>
          </a:p>
          <a:p>
            <a:pPr marL="291349" indent="-291349" defTabSz="710662">
              <a:spcAft>
                <a:spcPts val="612"/>
              </a:spcAft>
              <a:buFont typeface="Arial" panose="020B0604020202020204" pitchFamily="34" charset="0"/>
              <a:buChar char="•"/>
            </a:pPr>
            <a:r>
              <a:rPr lang="en-US" sz="1600" dirty="0">
                <a:solidFill>
                  <a:prstClr val="white"/>
                </a:solidFill>
              </a:rPr>
              <a:t>Enables single sign-on across cloud applications</a:t>
            </a:r>
          </a:p>
          <a:p>
            <a:pPr marL="291349" indent="-291349" defTabSz="710662">
              <a:spcAft>
                <a:spcPts val="612"/>
              </a:spcAft>
              <a:buFont typeface="Arial" panose="020B0604020202020204" pitchFamily="34" charset="0"/>
              <a:buChar char="•"/>
            </a:pPr>
            <a:r>
              <a:rPr lang="en-US" sz="1600" dirty="0">
                <a:solidFill>
                  <a:prstClr val="white"/>
                </a:solidFill>
              </a:rPr>
              <a:t>Offers Multi-Factor Authentication for enhanced security</a:t>
            </a:r>
          </a:p>
          <a:p>
            <a:pPr defTabSz="710662">
              <a:spcAft>
                <a:spcPts val="612"/>
              </a:spcAft>
            </a:pPr>
            <a:r>
              <a:rPr lang="en-US" sz="1600" b="1" dirty="0">
                <a:solidFill>
                  <a:srgbClr val="247BC2"/>
                </a:solidFill>
              </a:rPr>
              <a:t>CUSTOMER:</a:t>
            </a:r>
          </a:p>
          <a:p>
            <a:pPr marL="291349" indent="-291349" defTabSz="710662">
              <a:spcAft>
                <a:spcPts val="612"/>
              </a:spcAft>
              <a:buFont typeface="Arial" panose="020B0604020202020204" pitchFamily="34" charset="0"/>
              <a:buChar char="•"/>
            </a:pPr>
            <a:r>
              <a:rPr lang="en-US" sz="1600" dirty="0">
                <a:solidFill>
                  <a:prstClr val="white"/>
                </a:solidFill>
              </a:rPr>
              <a:t>Centrally manages users and access to Azure, O365, and hundreds of pre-integrated cloud applications</a:t>
            </a:r>
          </a:p>
          <a:p>
            <a:pPr marL="291349" indent="-291349" defTabSz="710662">
              <a:spcAft>
                <a:spcPts val="612"/>
              </a:spcAft>
              <a:buFont typeface="Arial" panose="020B0604020202020204" pitchFamily="34" charset="0"/>
              <a:buChar char="•"/>
            </a:pPr>
            <a:r>
              <a:rPr lang="en-US" sz="1600" dirty="0">
                <a:solidFill>
                  <a:prstClr val="white"/>
                </a:solidFill>
              </a:rPr>
              <a:t>Builds Azure AD into their web and mobile applications</a:t>
            </a:r>
          </a:p>
          <a:p>
            <a:pPr marL="291349" indent="-291349" defTabSz="710662">
              <a:spcAft>
                <a:spcPts val="612"/>
              </a:spcAft>
              <a:buFont typeface="Arial" panose="020B0604020202020204" pitchFamily="34" charset="0"/>
              <a:buChar char="•"/>
            </a:pPr>
            <a:r>
              <a:rPr lang="en-US" sz="1600" dirty="0">
                <a:solidFill>
                  <a:prstClr val="white"/>
                </a:solidFill>
              </a:rPr>
              <a:t>Can extend on-premises directories to Azure AD</a:t>
            </a:r>
            <a:endParaRPr lang="en-US" sz="1600" dirty="0">
              <a:solidFill>
                <a:srgbClr val="44546A"/>
              </a:solidFill>
            </a:endParaRPr>
          </a:p>
        </p:txBody>
      </p:sp>
      <p:cxnSp>
        <p:nvCxnSpPr>
          <p:cNvPr id="6" name="Straight Connector 5"/>
          <p:cNvCxnSpPr/>
          <p:nvPr/>
        </p:nvCxnSpPr>
        <p:spPr>
          <a:xfrm flipV="1">
            <a:off x="5988078" y="1231914"/>
            <a:ext cx="0" cy="5042196"/>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350746" y="2270351"/>
            <a:ext cx="5440623" cy="3761559"/>
            <a:chOff x="946938" y="2226519"/>
            <a:chExt cx="5335818" cy="3689099"/>
          </a:xfrm>
        </p:grpSpPr>
        <p:sp>
          <p:nvSpPr>
            <p:cNvPr id="8" name="Freeform 5"/>
            <p:cNvSpPr>
              <a:spLocks noEditPoints="1"/>
            </p:cNvSpPr>
            <p:nvPr/>
          </p:nvSpPr>
          <p:spPr bwMode="black">
            <a:xfrm>
              <a:off x="946938" y="4348978"/>
              <a:ext cx="960280" cy="1478663"/>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bg1"/>
            </a:solidFill>
            <a:ln>
              <a:noFill/>
            </a:ln>
            <a:extLst/>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grpSp>
          <p:nvGrpSpPr>
            <p:cNvPr id="9" name="Group 8"/>
            <p:cNvGrpSpPr/>
            <p:nvPr/>
          </p:nvGrpSpPr>
          <p:grpSpPr>
            <a:xfrm>
              <a:off x="4431632" y="4140160"/>
              <a:ext cx="1851124" cy="1755495"/>
              <a:chOff x="11234836" y="4508594"/>
              <a:chExt cx="1549706" cy="1469648"/>
            </a:xfrm>
          </p:grpSpPr>
          <p:pic>
            <p:nvPicPr>
              <p:cNvPr id="46" name="Picture 45"/>
              <p:cNvPicPr>
                <a:picLocks noChangeAspect="1"/>
              </p:cNvPicPr>
              <p:nvPr/>
            </p:nvPicPr>
            <p:blipFill>
              <a:blip r:embed="rId2">
                <a:biLevel thresh="25000"/>
              </a:blip>
              <a:stretch>
                <a:fillRect/>
              </a:stretch>
            </p:blipFill>
            <p:spPr>
              <a:xfrm>
                <a:off x="12097004" y="5149677"/>
                <a:ext cx="587601" cy="828565"/>
              </a:xfrm>
              <a:prstGeom prst="rect">
                <a:avLst/>
              </a:prstGeom>
            </p:spPr>
          </p:pic>
          <p:pic>
            <p:nvPicPr>
              <p:cNvPr id="47" name="Picture 46"/>
              <p:cNvPicPr>
                <a:picLocks noChangeAspect="1"/>
              </p:cNvPicPr>
              <p:nvPr/>
            </p:nvPicPr>
            <p:blipFill>
              <a:blip r:embed="rId3">
                <a:biLevel thresh="25000"/>
              </a:blip>
              <a:stretch>
                <a:fillRect/>
              </a:stretch>
            </p:blipFill>
            <p:spPr>
              <a:xfrm>
                <a:off x="11480650" y="5263497"/>
                <a:ext cx="847631" cy="559673"/>
              </a:xfrm>
              <a:prstGeom prst="rect">
                <a:avLst/>
              </a:prstGeom>
            </p:spPr>
          </p:pic>
          <p:pic>
            <p:nvPicPr>
              <p:cNvPr id="48" name="Picture 47"/>
              <p:cNvPicPr>
                <a:picLocks noChangeAspect="1"/>
              </p:cNvPicPr>
              <p:nvPr/>
            </p:nvPicPr>
            <p:blipFill>
              <a:blip r:embed="rId4">
                <a:biLevel thresh="25000"/>
              </a:blip>
              <a:stretch>
                <a:fillRect/>
              </a:stretch>
            </p:blipFill>
            <p:spPr>
              <a:xfrm>
                <a:off x="11234836" y="4891950"/>
                <a:ext cx="846942" cy="781305"/>
              </a:xfrm>
              <a:prstGeom prst="rect">
                <a:avLst/>
              </a:prstGeom>
            </p:spPr>
          </p:pic>
          <p:sp>
            <p:nvSpPr>
              <p:cNvPr id="49" name="TextBox 152"/>
              <p:cNvSpPr txBox="1"/>
              <p:nvPr/>
            </p:nvSpPr>
            <p:spPr>
              <a:xfrm>
                <a:off x="11685326" y="4508594"/>
                <a:ext cx="1099216" cy="3484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199" b="1" dirty="0">
                    <a:solidFill>
                      <a:prstClr val="white"/>
                    </a:solidFill>
                  </a:rPr>
                  <a:t>End Users &amp; Administrators</a:t>
                </a:r>
              </a:p>
            </p:txBody>
          </p:sp>
        </p:grpSp>
        <p:grpSp>
          <p:nvGrpSpPr>
            <p:cNvPr id="10" name="Group 9"/>
            <p:cNvGrpSpPr/>
            <p:nvPr/>
          </p:nvGrpSpPr>
          <p:grpSpPr>
            <a:xfrm>
              <a:off x="2063798" y="4783602"/>
              <a:ext cx="596404" cy="614332"/>
              <a:chOff x="8974908" y="4396887"/>
              <a:chExt cx="596404" cy="614332"/>
            </a:xfrm>
          </p:grpSpPr>
          <p:sp>
            <p:nvSpPr>
              <p:cNvPr id="44" name="Rectangle 43"/>
              <p:cNvSpPr/>
              <p:nvPr/>
            </p:nvSpPr>
            <p:spPr>
              <a:xfrm>
                <a:off x="8974908" y="4396887"/>
                <a:ext cx="596404" cy="596404"/>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dirty="0">
                  <a:solidFill>
                    <a:prstClr val="white"/>
                  </a:solidFill>
                </a:endParaRPr>
              </a:p>
            </p:txBody>
          </p:sp>
          <p:pic>
            <p:nvPicPr>
              <p:cNvPr id="45" name="Picture 44"/>
              <p:cNvPicPr>
                <a:picLocks noChangeAspect="1"/>
              </p:cNvPicPr>
              <p:nvPr/>
            </p:nvPicPr>
            <p:blipFill>
              <a:blip r:embed="rId5">
                <a:biLevel thresh="25000"/>
              </a:blip>
              <a:stretch>
                <a:fillRect/>
              </a:stretch>
            </p:blipFill>
            <p:spPr>
              <a:xfrm>
                <a:off x="9020068" y="4480510"/>
                <a:ext cx="506084" cy="530709"/>
              </a:xfrm>
              <a:prstGeom prst="rect">
                <a:avLst/>
              </a:prstGeom>
            </p:spPr>
          </p:pic>
        </p:grpSp>
        <p:sp>
          <p:nvSpPr>
            <p:cNvPr id="11" name="TextBox 50"/>
            <p:cNvSpPr txBox="1"/>
            <p:nvPr/>
          </p:nvSpPr>
          <p:spPr>
            <a:xfrm>
              <a:off x="1852707" y="5468789"/>
              <a:ext cx="1583764" cy="446829"/>
            </a:xfrm>
            <a:prstGeom prst="rect">
              <a:avLst/>
            </a:prstGeom>
            <a:noFill/>
          </p:spPr>
          <p:txBody>
            <a:bodyPr wrap="square" lIns="179213" tIns="143371" rIns="179213" bIns="14337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199" b="1" dirty="0">
                  <a:solidFill>
                    <a:prstClr val="white"/>
                  </a:solidFill>
                </a:rPr>
                <a:t>Active Directory</a:t>
              </a:r>
            </a:p>
          </p:txBody>
        </p:sp>
        <p:sp>
          <p:nvSpPr>
            <p:cNvPr id="12" name="TextBox 50"/>
            <p:cNvSpPr txBox="1"/>
            <p:nvPr/>
          </p:nvSpPr>
          <p:spPr>
            <a:xfrm>
              <a:off x="1727863" y="3444628"/>
              <a:ext cx="1360852" cy="609623"/>
            </a:xfrm>
            <a:prstGeom prst="rect">
              <a:avLst/>
            </a:prstGeom>
            <a:noFill/>
          </p:spPr>
          <p:txBody>
            <a:bodyPr wrap="none" lIns="179213" tIns="143371" rIns="179213" bIns="14337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199" b="1" dirty="0">
                  <a:solidFill>
                    <a:srgbClr val="44546A"/>
                  </a:solidFill>
                </a:rPr>
                <a:t>Azure </a:t>
              </a:r>
            </a:p>
            <a:p>
              <a:pPr algn="ctr">
                <a:lnSpc>
                  <a:spcPct val="90000"/>
                </a:lnSpc>
              </a:pPr>
              <a:r>
                <a:rPr lang="en-US" sz="1199" b="1" dirty="0">
                  <a:solidFill>
                    <a:srgbClr val="44546A"/>
                  </a:solidFill>
                </a:rPr>
                <a:t>Active Directory</a:t>
              </a:r>
            </a:p>
          </p:txBody>
        </p:sp>
        <p:sp>
          <p:nvSpPr>
            <p:cNvPr id="13" name="TextBox 50"/>
            <p:cNvSpPr txBox="1"/>
            <p:nvPr/>
          </p:nvSpPr>
          <p:spPr>
            <a:xfrm>
              <a:off x="3743224" y="3558516"/>
              <a:ext cx="1060655" cy="446794"/>
            </a:xfrm>
            <a:prstGeom prst="rect">
              <a:avLst/>
            </a:prstGeom>
            <a:noFill/>
          </p:spPr>
          <p:txBody>
            <a:bodyPr wrap="none" lIns="179213" tIns="143371" rIns="179213" bIns="14337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199" b="1" dirty="0">
                  <a:solidFill>
                    <a:srgbClr val="44546A"/>
                  </a:solidFill>
                </a:rPr>
                <a:t>Cloud Apps</a:t>
              </a:r>
            </a:p>
          </p:txBody>
        </p:sp>
        <p:cxnSp>
          <p:nvCxnSpPr>
            <p:cNvPr id="14" name="Straight Arrow Connector 13"/>
            <p:cNvCxnSpPr/>
            <p:nvPr/>
          </p:nvCxnSpPr>
          <p:spPr>
            <a:xfrm flipV="1">
              <a:off x="2347842" y="4144712"/>
              <a:ext cx="0" cy="638890"/>
            </a:xfrm>
            <a:prstGeom prst="straightConnector1">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Arc 14"/>
            <p:cNvSpPr/>
            <p:nvPr/>
          </p:nvSpPr>
          <p:spPr>
            <a:xfrm rot="591032" flipH="1">
              <a:off x="3912073" y="3854960"/>
              <a:ext cx="1217428" cy="965809"/>
            </a:xfrm>
            <a:prstGeom prst="arc">
              <a:avLst>
                <a:gd name="adj1" fmla="val 21095219"/>
                <a:gd name="adj2" fmla="val 5230857"/>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35" dirty="0">
                <a:solidFill>
                  <a:prstClr val="black"/>
                </a:solidFill>
              </a:endParaRPr>
            </a:p>
          </p:txBody>
        </p:sp>
        <p:cxnSp>
          <p:nvCxnSpPr>
            <p:cNvPr id="16" name="Straight Connector 15"/>
            <p:cNvCxnSpPr/>
            <p:nvPr/>
          </p:nvCxnSpPr>
          <p:spPr>
            <a:xfrm>
              <a:off x="3282274" y="2226519"/>
              <a:ext cx="0" cy="1634281"/>
            </a:xfrm>
            <a:prstGeom prst="line">
              <a:avLst/>
            </a:prstGeom>
            <a:noFill/>
            <a:ln w="44450" cap="rnd" cmpd="sng" algn="ctr">
              <a:solidFill>
                <a:schemeClr val="bg2">
                  <a:lumMod val="75000"/>
                </a:schemeClr>
              </a:solidFill>
              <a:prstDash val="sysDot"/>
              <a:headEnd type="none" w="med" len="med"/>
              <a:tailEnd type="none" w="med" len="med"/>
            </a:ln>
            <a:effectLst/>
          </p:spPr>
        </p:cxnSp>
        <p:sp>
          <p:nvSpPr>
            <p:cNvPr id="17" name="Rectangle 16"/>
            <p:cNvSpPr/>
            <p:nvPr/>
          </p:nvSpPr>
          <p:spPr>
            <a:xfrm>
              <a:off x="3510128" y="2226519"/>
              <a:ext cx="850924" cy="850924"/>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dirty="0">
                <a:solidFill>
                  <a:prstClr val="white"/>
                </a:solidFill>
              </a:endParaRPr>
            </a:p>
          </p:txBody>
        </p:sp>
        <p:sp>
          <p:nvSpPr>
            <p:cNvPr id="18" name="Rectangle 17"/>
            <p:cNvSpPr/>
            <p:nvPr/>
          </p:nvSpPr>
          <p:spPr>
            <a:xfrm>
              <a:off x="5048471" y="2627321"/>
              <a:ext cx="454345" cy="454345"/>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dirty="0">
                <a:solidFill>
                  <a:prstClr val="white"/>
                </a:solidFill>
              </a:endParaRPr>
            </a:p>
          </p:txBody>
        </p:sp>
        <p:sp>
          <p:nvSpPr>
            <p:cNvPr id="19" name="Freeform 111"/>
            <p:cNvSpPr>
              <a:spLocks noEditPoints="1"/>
            </p:cNvSpPr>
            <p:nvPr/>
          </p:nvSpPr>
          <p:spPr bwMode="black">
            <a:xfrm>
              <a:off x="5178515" y="2720423"/>
              <a:ext cx="191046" cy="264352"/>
            </a:xfrm>
            <a:custGeom>
              <a:avLst/>
              <a:gdLst>
                <a:gd name="T0" fmla="*/ 42 w 52"/>
                <a:gd name="T1" fmla="*/ 37 h 72"/>
                <a:gd name="T2" fmla="*/ 35 w 52"/>
                <a:gd name="T3" fmla="*/ 32 h 72"/>
                <a:gd name="T4" fmla="*/ 40 w 52"/>
                <a:gd name="T5" fmla="*/ 27 h 72"/>
                <a:gd name="T6" fmla="*/ 47 w 52"/>
                <a:gd name="T7" fmla="*/ 32 h 72"/>
                <a:gd name="T8" fmla="*/ 42 w 52"/>
                <a:gd name="T9" fmla="*/ 52 h 72"/>
                <a:gd name="T10" fmla="*/ 35 w 52"/>
                <a:gd name="T11" fmla="*/ 47 h 72"/>
                <a:gd name="T12" fmla="*/ 40 w 52"/>
                <a:gd name="T13" fmla="*/ 42 h 72"/>
                <a:gd name="T14" fmla="*/ 47 w 52"/>
                <a:gd name="T15" fmla="*/ 46 h 72"/>
                <a:gd name="T16" fmla="*/ 47 w 52"/>
                <a:gd name="T17" fmla="*/ 61 h 72"/>
                <a:gd name="T18" fmla="*/ 40 w 52"/>
                <a:gd name="T19" fmla="*/ 66 h 72"/>
                <a:gd name="T20" fmla="*/ 35 w 52"/>
                <a:gd name="T21" fmla="*/ 61 h 72"/>
                <a:gd name="T22" fmla="*/ 42 w 52"/>
                <a:gd name="T23" fmla="*/ 56 h 72"/>
                <a:gd name="T24" fmla="*/ 32 w 52"/>
                <a:gd name="T25" fmla="*/ 32 h 72"/>
                <a:gd name="T26" fmla="*/ 25 w 52"/>
                <a:gd name="T27" fmla="*/ 37 h 72"/>
                <a:gd name="T28" fmla="*/ 20 w 52"/>
                <a:gd name="T29" fmla="*/ 32 h 72"/>
                <a:gd name="T30" fmla="*/ 27 w 52"/>
                <a:gd name="T31" fmla="*/ 27 h 72"/>
                <a:gd name="T32" fmla="*/ 32 w 52"/>
                <a:gd name="T33" fmla="*/ 47 h 72"/>
                <a:gd name="T34" fmla="*/ 25 w 52"/>
                <a:gd name="T35" fmla="*/ 52 h 72"/>
                <a:gd name="T36" fmla="*/ 20 w 52"/>
                <a:gd name="T37" fmla="*/ 46 h 72"/>
                <a:gd name="T38" fmla="*/ 27 w 52"/>
                <a:gd name="T39" fmla="*/ 42 h 72"/>
                <a:gd name="T40" fmla="*/ 32 w 52"/>
                <a:gd name="T41" fmla="*/ 47 h 72"/>
                <a:gd name="T42" fmla="*/ 27 w 52"/>
                <a:gd name="T43" fmla="*/ 66 h 72"/>
                <a:gd name="T44" fmla="*/ 20 w 52"/>
                <a:gd name="T45" fmla="*/ 61 h 72"/>
                <a:gd name="T46" fmla="*/ 25 w 52"/>
                <a:gd name="T47" fmla="*/ 56 h 72"/>
                <a:gd name="T48" fmla="*/ 32 w 52"/>
                <a:gd name="T49" fmla="*/ 61 h 72"/>
                <a:gd name="T50" fmla="*/ 12 w 52"/>
                <a:gd name="T51" fmla="*/ 37 h 72"/>
                <a:gd name="T52" fmla="*/ 5 w 52"/>
                <a:gd name="T53" fmla="*/ 32 h 72"/>
                <a:gd name="T54" fmla="*/ 10 w 52"/>
                <a:gd name="T55" fmla="*/ 27 h 72"/>
                <a:gd name="T56" fmla="*/ 17 w 52"/>
                <a:gd name="T57" fmla="*/ 32 h 72"/>
                <a:gd name="T58" fmla="*/ 12 w 52"/>
                <a:gd name="T59" fmla="*/ 52 h 72"/>
                <a:gd name="T60" fmla="*/ 5 w 52"/>
                <a:gd name="T61" fmla="*/ 47 h 72"/>
                <a:gd name="T62" fmla="*/ 10 w 52"/>
                <a:gd name="T63" fmla="*/ 42 h 72"/>
                <a:gd name="T64" fmla="*/ 17 w 52"/>
                <a:gd name="T65" fmla="*/ 46 h 72"/>
                <a:gd name="T66" fmla="*/ 17 w 52"/>
                <a:gd name="T67" fmla="*/ 61 h 72"/>
                <a:gd name="T68" fmla="*/ 10 w 52"/>
                <a:gd name="T69" fmla="*/ 66 h 72"/>
                <a:gd name="T70" fmla="*/ 5 w 52"/>
                <a:gd name="T71" fmla="*/ 61 h 72"/>
                <a:gd name="T72" fmla="*/ 12 w 52"/>
                <a:gd name="T73" fmla="*/ 56 h 72"/>
                <a:gd name="T74" fmla="*/ 6 w 52"/>
                <a:gd name="T75" fmla="*/ 11 h 72"/>
                <a:gd name="T76" fmla="*/ 42 w 52"/>
                <a:gd name="T77" fmla="*/ 7 h 72"/>
                <a:gd name="T78" fmla="*/ 46 w 52"/>
                <a:gd name="T79" fmla="*/ 16 h 72"/>
                <a:gd name="T80" fmla="*/ 10 w 52"/>
                <a:gd name="T81" fmla="*/ 20 h 72"/>
                <a:gd name="T82" fmla="*/ 6 w 52"/>
                <a:gd name="T83" fmla="*/ 11 h 72"/>
                <a:gd name="T84" fmla="*/ 0 w 52"/>
                <a:gd name="T85" fmla="*/ 5 h 72"/>
                <a:gd name="T86" fmla="*/ 5 w 52"/>
                <a:gd name="T87" fmla="*/ 72 h 72"/>
                <a:gd name="T88" fmla="*/ 52 w 52"/>
                <a:gd name="T89" fmla="*/ 67 h 72"/>
                <a:gd name="T90" fmla="*/ 47 w 52"/>
                <a:gd name="T9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2">
                  <a:moveTo>
                    <a:pt x="47" y="32"/>
                  </a:moveTo>
                  <a:cubicBezTo>
                    <a:pt x="47" y="35"/>
                    <a:pt x="45" y="37"/>
                    <a:pt x="42" y="37"/>
                  </a:cubicBezTo>
                  <a:cubicBezTo>
                    <a:pt x="40" y="37"/>
                    <a:pt x="40" y="37"/>
                    <a:pt x="40" y="37"/>
                  </a:cubicBezTo>
                  <a:cubicBezTo>
                    <a:pt x="38" y="37"/>
                    <a:pt x="35" y="35"/>
                    <a:pt x="35" y="32"/>
                  </a:cubicBezTo>
                  <a:cubicBezTo>
                    <a:pt x="35" y="32"/>
                    <a:pt x="35" y="32"/>
                    <a:pt x="35" y="32"/>
                  </a:cubicBezTo>
                  <a:cubicBezTo>
                    <a:pt x="35" y="29"/>
                    <a:pt x="38" y="27"/>
                    <a:pt x="40" y="27"/>
                  </a:cubicBezTo>
                  <a:cubicBezTo>
                    <a:pt x="42" y="27"/>
                    <a:pt x="42" y="27"/>
                    <a:pt x="42" y="27"/>
                  </a:cubicBezTo>
                  <a:cubicBezTo>
                    <a:pt x="45" y="27"/>
                    <a:pt x="47" y="29"/>
                    <a:pt x="47" y="32"/>
                  </a:cubicBezTo>
                  <a:close/>
                  <a:moveTo>
                    <a:pt x="47" y="47"/>
                  </a:moveTo>
                  <a:cubicBezTo>
                    <a:pt x="47" y="49"/>
                    <a:pt x="45" y="52"/>
                    <a:pt x="42" y="52"/>
                  </a:cubicBezTo>
                  <a:cubicBezTo>
                    <a:pt x="40" y="52"/>
                    <a:pt x="40" y="52"/>
                    <a:pt x="40" y="52"/>
                  </a:cubicBezTo>
                  <a:cubicBezTo>
                    <a:pt x="38" y="52"/>
                    <a:pt x="35" y="49"/>
                    <a:pt x="35" y="47"/>
                  </a:cubicBezTo>
                  <a:cubicBezTo>
                    <a:pt x="35" y="46"/>
                    <a:pt x="35" y="46"/>
                    <a:pt x="35" y="46"/>
                  </a:cubicBezTo>
                  <a:cubicBezTo>
                    <a:pt x="35" y="44"/>
                    <a:pt x="38" y="42"/>
                    <a:pt x="40" y="42"/>
                  </a:cubicBezTo>
                  <a:cubicBezTo>
                    <a:pt x="42" y="42"/>
                    <a:pt x="42" y="42"/>
                    <a:pt x="42" y="42"/>
                  </a:cubicBezTo>
                  <a:cubicBezTo>
                    <a:pt x="45" y="42"/>
                    <a:pt x="47" y="44"/>
                    <a:pt x="47" y="46"/>
                  </a:cubicBezTo>
                  <a:lnTo>
                    <a:pt x="47" y="47"/>
                  </a:lnTo>
                  <a:close/>
                  <a:moveTo>
                    <a:pt x="47" y="61"/>
                  </a:moveTo>
                  <a:cubicBezTo>
                    <a:pt x="47" y="64"/>
                    <a:pt x="45" y="66"/>
                    <a:pt x="42" y="66"/>
                  </a:cubicBezTo>
                  <a:cubicBezTo>
                    <a:pt x="40" y="66"/>
                    <a:pt x="40" y="66"/>
                    <a:pt x="40" y="66"/>
                  </a:cubicBezTo>
                  <a:cubicBezTo>
                    <a:pt x="38" y="66"/>
                    <a:pt x="35" y="64"/>
                    <a:pt x="35" y="61"/>
                  </a:cubicBezTo>
                  <a:cubicBezTo>
                    <a:pt x="35" y="61"/>
                    <a:pt x="35" y="61"/>
                    <a:pt x="35" y="61"/>
                  </a:cubicBezTo>
                  <a:cubicBezTo>
                    <a:pt x="35" y="58"/>
                    <a:pt x="38" y="56"/>
                    <a:pt x="40" y="56"/>
                  </a:cubicBezTo>
                  <a:cubicBezTo>
                    <a:pt x="42" y="56"/>
                    <a:pt x="42" y="56"/>
                    <a:pt x="42" y="56"/>
                  </a:cubicBezTo>
                  <a:cubicBezTo>
                    <a:pt x="45" y="56"/>
                    <a:pt x="47" y="58"/>
                    <a:pt x="47" y="61"/>
                  </a:cubicBezTo>
                  <a:close/>
                  <a:moveTo>
                    <a:pt x="32" y="32"/>
                  </a:moveTo>
                  <a:cubicBezTo>
                    <a:pt x="32" y="35"/>
                    <a:pt x="30" y="37"/>
                    <a:pt x="27" y="37"/>
                  </a:cubicBezTo>
                  <a:cubicBezTo>
                    <a:pt x="25" y="37"/>
                    <a:pt x="25" y="37"/>
                    <a:pt x="25" y="37"/>
                  </a:cubicBezTo>
                  <a:cubicBezTo>
                    <a:pt x="23" y="37"/>
                    <a:pt x="20" y="35"/>
                    <a:pt x="20" y="32"/>
                  </a:cubicBezTo>
                  <a:cubicBezTo>
                    <a:pt x="20" y="32"/>
                    <a:pt x="20" y="32"/>
                    <a:pt x="20" y="32"/>
                  </a:cubicBezTo>
                  <a:cubicBezTo>
                    <a:pt x="20" y="29"/>
                    <a:pt x="23" y="27"/>
                    <a:pt x="25" y="27"/>
                  </a:cubicBezTo>
                  <a:cubicBezTo>
                    <a:pt x="27" y="27"/>
                    <a:pt x="27" y="27"/>
                    <a:pt x="27" y="27"/>
                  </a:cubicBezTo>
                  <a:cubicBezTo>
                    <a:pt x="30" y="27"/>
                    <a:pt x="32" y="29"/>
                    <a:pt x="32" y="32"/>
                  </a:cubicBezTo>
                  <a:close/>
                  <a:moveTo>
                    <a:pt x="32" y="47"/>
                  </a:moveTo>
                  <a:cubicBezTo>
                    <a:pt x="32" y="49"/>
                    <a:pt x="30" y="52"/>
                    <a:pt x="27" y="52"/>
                  </a:cubicBezTo>
                  <a:cubicBezTo>
                    <a:pt x="25" y="52"/>
                    <a:pt x="25" y="52"/>
                    <a:pt x="25" y="52"/>
                  </a:cubicBezTo>
                  <a:cubicBezTo>
                    <a:pt x="23" y="52"/>
                    <a:pt x="20" y="49"/>
                    <a:pt x="20" y="47"/>
                  </a:cubicBezTo>
                  <a:cubicBezTo>
                    <a:pt x="20" y="46"/>
                    <a:pt x="20" y="46"/>
                    <a:pt x="20" y="46"/>
                  </a:cubicBezTo>
                  <a:cubicBezTo>
                    <a:pt x="20" y="44"/>
                    <a:pt x="23" y="42"/>
                    <a:pt x="25" y="42"/>
                  </a:cubicBezTo>
                  <a:cubicBezTo>
                    <a:pt x="27" y="42"/>
                    <a:pt x="27" y="42"/>
                    <a:pt x="27" y="42"/>
                  </a:cubicBezTo>
                  <a:cubicBezTo>
                    <a:pt x="30" y="42"/>
                    <a:pt x="32" y="44"/>
                    <a:pt x="32" y="46"/>
                  </a:cubicBezTo>
                  <a:lnTo>
                    <a:pt x="32" y="47"/>
                  </a:lnTo>
                  <a:close/>
                  <a:moveTo>
                    <a:pt x="32" y="61"/>
                  </a:moveTo>
                  <a:cubicBezTo>
                    <a:pt x="32" y="64"/>
                    <a:pt x="30" y="66"/>
                    <a:pt x="27" y="66"/>
                  </a:cubicBezTo>
                  <a:cubicBezTo>
                    <a:pt x="25" y="66"/>
                    <a:pt x="25" y="66"/>
                    <a:pt x="25" y="66"/>
                  </a:cubicBezTo>
                  <a:cubicBezTo>
                    <a:pt x="23" y="66"/>
                    <a:pt x="20" y="64"/>
                    <a:pt x="20" y="61"/>
                  </a:cubicBezTo>
                  <a:cubicBezTo>
                    <a:pt x="20" y="61"/>
                    <a:pt x="20" y="61"/>
                    <a:pt x="20" y="61"/>
                  </a:cubicBezTo>
                  <a:cubicBezTo>
                    <a:pt x="20" y="58"/>
                    <a:pt x="23" y="56"/>
                    <a:pt x="25" y="56"/>
                  </a:cubicBezTo>
                  <a:cubicBezTo>
                    <a:pt x="27" y="56"/>
                    <a:pt x="27" y="56"/>
                    <a:pt x="27" y="56"/>
                  </a:cubicBezTo>
                  <a:cubicBezTo>
                    <a:pt x="30" y="56"/>
                    <a:pt x="32" y="58"/>
                    <a:pt x="32" y="61"/>
                  </a:cubicBezTo>
                  <a:close/>
                  <a:moveTo>
                    <a:pt x="17" y="32"/>
                  </a:moveTo>
                  <a:cubicBezTo>
                    <a:pt x="17" y="35"/>
                    <a:pt x="15" y="37"/>
                    <a:pt x="12" y="37"/>
                  </a:cubicBezTo>
                  <a:cubicBezTo>
                    <a:pt x="10" y="37"/>
                    <a:pt x="10" y="37"/>
                    <a:pt x="10" y="37"/>
                  </a:cubicBezTo>
                  <a:cubicBezTo>
                    <a:pt x="7" y="37"/>
                    <a:pt x="5" y="35"/>
                    <a:pt x="5" y="32"/>
                  </a:cubicBezTo>
                  <a:cubicBezTo>
                    <a:pt x="5" y="32"/>
                    <a:pt x="5" y="32"/>
                    <a:pt x="5" y="32"/>
                  </a:cubicBezTo>
                  <a:cubicBezTo>
                    <a:pt x="5" y="29"/>
                    <a:pt x="7" y="27"/>
                    <a:pt x="10" y="27"/>
                  </a:cubicBezTo>
                  <a:cubicBezTo>
                    <a:pt x="12" y="27"/>
                    <a:pt x="12" y="27"/>
                    <a:pt x="12" y="27"/>
                  </a:cubicBezTo>
                  <a:cubicBezTo>
                    <a:pt x="15" y="27"/>
                    <a:pt x="17" y="29"/>
                    <a:pt x="17" y="32"/>
                  </a:cubicBezTo>
                  <a:close/>
                  <a:moveTo>
                    <a:pt x="17" y="47"/>
                  </a:moveTo>
                  <a:cubicBezTo>
                    <a:pt x="17" y="49"/>
                    <a:pt x="15" y="52"/>
                    <a:pt x="12" y="52"/>
                  </a:cubicBezTo>
                  <a:cubicBezTo>
                    <a:pt x="10" y="52"/>
                    <a:pt x="10" y="52"/>
                    <a:pt x="10" y="52"/>
                  </a:cubicBezTo>
                  <a:cubicBezTo>
                    <a:pt x="7" y="52"/>
                    <a:pt x="5" y="49"/>
                    <a:pt x="5" y="47"/>
                  </a:cubicBezTo>
                  <a:cubicBezTo>
                    <a:pt x="5" y="46"/>
                    <a:pt x="5" y="46"/>
                    <a:pt x="5" y="46"/>
                  </a:cubicBezTo>
                  <a:cubicBezTo>
                    <a:pt x="5" y="44"/>
                    <a:pt x="7" y="42"/>
                    <a:pt x="10" y="42"/>
                  </a:cubicBezTo>
                  <a:cubicBezTo>
                    <a:pt x="12" y="42"/>
                    <a:pt x="12" y="42"/>
                    <a:pt x="12" y="42"/>
                  </a:cubicBezTo>
                  <a:cubicBezTo>
                    <a:pt x="15" y="42"/>
                    <a:pt x="17" y="44"/>
                    <a:pt x="17" y="46"/>
                  </a:cubicBezTo>
                  <a:lnTo>
                    <a:pt x="17" y="47"/>
                  </a:lnTo>
                  <a:close/>
                  <a:moveTo>
                    <a:pt x="17" y="61"/>
                  </a:moveTo>
                  <a:cubicBezTo>
                    <a:pt x="17" y="64"/>
                    <a:pt x="15" y="66"/>
                    <a:pt x="12" y="66"/>
                  </a:cubicBezTo>
                  <a:cubicBezTo>
                    <a:pt x="10" y="66"/>
                    <a:pt x="10" y="66"/>
                    <a:pt x="10" y="66"/>
                  </a:cubicBezTo>
                  <a:cubicBezTo>
                    <a:pt x="7" y="66"/>
                    <a:pt x="5" y="64"/>
                    <a:pt x="5" y="61"/>
                  </a:cubicBezTo>
                  <a:cubicBezTo>
                    <a:pt x="5" y="61"/>
                    <a:pt x="5" y="61"/>
                    <a:pt x="5" y="61"/>
                  </a:cubicBezTo>
                  <a:cubicBezTo>
                    <a:pt x="5" y="58"/>
                    <a:pt x="7" y="56"/>
                    <a:pt x="10" y="56"/>
                  </a:cubicBezTo>
                  <a:cubicBezTo>
                    <a:pt x="12" y="56"/>
                    <a:pt x="12" y="56"/>
                    <a:pt x="12" y="56"/>
                  </a:cubicBezTo>
                  <a:cubicBezTo>
                    <a:pt x="15" y="56"/>
                    <a:pt x="17" y="58"/>
                    <a:pt x="17" y="61"/>
                  </a:cubicBezTo>
                  <a:close/>
                  <a:moveTo>
                    <a:pt x="6" y="11"/>
                  </a:moveTo>
                  <a:cubicBezTo>
                    <a:pt x="6" y="9"/>
                    <a:pt x="8" y="7"/>
                    <a:pt x="10" y="7"/>
                  </a:cubicBezTo>
                  <a:cubicBezTo>
                    <a:pt x="42" y="7"/>
                    <a:pt x="42" y="7"/>
                    <a:pt x="42" y="7"/>
                  </a:cubicBezTo>
                  <a:cubicBezTo>
                    <a:pt x="44" y="7"/>
                    <a:pt x="46" y="9"/>
                    <a:pt x="46" y="11"/>
                  </a:cubicBezTo>
                  <a:cubicBezTo>
                    <a:pt x="46" y="16"/>
                    <a:pt x="46" y="16"/>
                    <a:pt x="46" y="16"/>
                  </a:cubicBezTo>
                  <a:cubicBezTo>
                    <a:pt x="46" y="18"/>
                    <a:pt x="44" y="20"/>
                    <a:pt x="42" y="20"/>
                  </a:cubicBezTo>
                  <a:cubicBezTo>
                    <a:pt x="10" y="20"/>
                    <a:pt x="10" y="20"/>
                    <a:pt x="10" y="20"/>
                  </a:cubicBezTo>
                  <a:cubicBezTo>
                    <a:pt x="8" y="20"/>
                    <a:pt x="6" y="18"/>
                    <a:pt x="6" y="16"/>
                  </a:cubicBezTo>
                  <a:lnTo>
                    <a:pt x="6" y="11"/>
                  </a:lnTo>
                  <a:close/>
                  <a:moveTo>
                    <a:pt x="5" y="0"/>
                  </a:moveTo>
                  <a:cubicBezTo>
                    <a:pt x="2" y="0"/>
                    <a:pt x="0" y="2"/>
                    <a:pt x="0" y="5"/>
                  </a:cubicBezTo>
                  <a:cubicBezTo>
                    <a:pt x="0" y="67"/>
                    <a:pt x="0" y="67"/>
                    <a:pt x="0" y="67"/>
                  </a:cubicBezTo>
                  <a:cubicBezTo>
                    <a:pt x="0" y="70"/>
                    <a:pt x="2" y="72"/>
                    <a:pt x="5" y="72"/>
                  </a:cubicBezTo>
                  <a:cubicBezTo>
                    <a:pt x="47" y="72"/>
                    <a:pt x="47" y="72"/>
                    <a:pt x="47" y="72"/>
                  </a:cubicBezTo>
                  <a:cubicBezTo>
                    <a:pt x="50" y="72"/>
                    <a:pt x="52" y="70"/>
                    <a:pt x="52" y="67"/>
                  </a:cubicBezTo>
                  <a:cubicBezTo>
                    <a:pt x="52" y="5"/>
                    <a:pt x="52" y="5"/>
                    <a:pt x="52" y="5"/>
                  </a:cubicBezTo>
                  <a:cubicBezTo>
                    <a:pt x="52" y="2"/>
                    <a:pt x="50" y="0"/>
                    <a:pt x="47" y="0"/>
                  </a:cubicBezTo>
                  <a:lnTo>
                    <a:pt x="5" y="0"/>
                  </a:lnTo>
                  <a:close/>
                </a:path>
              </a:pathLst>
            </a:custGeom>
            <a:solidFill>
              <a:schemeClr val="bg1"/>
            </a:solidFill>
            <a:ln>
              <a:noFill/>
            </a:ln>
            <a:extLst/>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20" name="Rectangle 19"/>
            <p:cNvSpPr/>
            <p:nvPr/>
          </p:nvSpPr>
          <p:spPr>
            <a:xfrm>
              <a:off x="4421695" y="3127857"/>
              <a:ext cx="380717" cy="38071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dirty="0">
                <a:solidFill>
                  <a:prstClr val="white"/>
                </a:solidFill>
              </a:endParaRPr>
            </a:p>
          </p:txBody>
        </p:sp>
        <p:sp>
          <p:nvSpPr>
            <p:cNvPr id="21" name="Freeform 137"/>
            <p:cNvSpPr>
              <a:spLocks/>
            </p:cNvSpPr>
            <p:nvPr/>
          </p:nvSpPr>
          <p:spPr bwMode="black">
            <a:xfrm>
              <a:off x="4490332" y="3206406"/>
              <a:ext cx="243442" cy="225671"/>
            </a:xfrm>
            <a:custGeom>
              <a:avLst/>
              <a:gdLst>
                <a:gd name="T0" fmla="*/ 23 w 83"/>
                <a:gd name="T1" fmla="*/ 76 h 77"/>
                <a:gd name="T2" fmla="*/ 31 w 83"/>
                <a:gd name="T3" fmla="*/ 77 h 77"/>
                <a:gd name="T4" fmla="*/ 52 w 83"/>
                <a:gd name="T5" fmla="*/ 43 h 77"/>
                <a:gd name="T6" fmla="*/ 79 w 83"/>
                <a:gd name="T7" fmla="*/ 43 h 77"/>
                <a:gd name="T8" fmla="*/ 83 w 83"/>
                <a:gd name="T9" fmla="*/ 38 h 77"/>
                <a:gd name="T10" fmla="*/ 79 w 83"/>
                <a:gd name="T11" fmla="*/ 33 h 77"/>
                <a:gd name="T12" fmla="*/ 52 w 83"/>
                <a:gd name="T13" fmla="*/ 33 h 77"/>
                <a:gd name="T14" fmla="*/ 31 w 83"/>
                <a:gd name="T15" fmla="*/ 0 h 77"/>
                <a:gd name="T16" fmla="*/ 23 w 83"/>
                <a:gd name="T17" fmla="*/ 1 h 77"/>
                <a:gd name="T18" fmla="*/ 33 w 83"/>
                <a:gd name="T19" fmla="*/ 33 h 77"/>
                <a:gd name="T20" fmla="*/ 14 w 83"/>
                <a:gd name="T21" fmla="*/ 33 h 77"/>
                <a:gd name="T22" fmla="*/ 8 w 83"/>
                <a:gd name="T23" fmla="*/ 27 h 77"/>
                <a:gd name="T24" fmla="*/ 0 w 83"/>
                <a:gd name="T25" fmla="*/ 27 h 77"/>
                <a:gd name="T26" fmla="*/ 5 w 83"/>
                <a:gd name="T27" fmla="*/ 38 h 77"/>
                <a:gd name="T28" fmla="*/ 0 w 83"/>
                <a:gd name="T29" fmla="*/ 50 h 77"/>
                <a:gd name="T30" fmla="*/ 8 w 83"/>
                <a:gd name="T31" fmla="*/ 50 h 77"/>
                <a:gd name="T32" fmla="*/ 14 w 83"/>
                <a:gd name="T33" fmla="*/ 43 h 77"/>
                <a:gd name="T34" fmla="*/ 33 w 83"/>
                <a:gd name="T35" fmla="*/ 43 h 77"/>
                <a:gd name="T36" fmla="*/ 23 w 83"/>
                <a:gd name="T37"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77">
                  <a:moveTo>
                    <a:pt x="23" y="76"/>
                  </a:moveTo>
                  <a:cubicBezTo>
                    <a:pt x="31" y="77"/>
                    <a:pt x="31" y="77"/>
                    <a:pt x="31" y="77"/>
                  </a:cubicBezTo>
                  <a:cubicBezTo>
                    <a:pt x="52" y="43"/>
                    <a:pt x="52" y="43"/>
                    <a:pt x="52" y="43"/>
                  </a:cubicBezTo>
                  <a:cubicBezTo>
                    <a:pt x="79" y="43"/>
                    <a:pt x="79" y="43"/>
                    <a:pt x="79" y="43"/>
                  </a:cubicBezTo>
                  <a:cubicBezTo>
                    <a:pt x="81" y="43"/>
                    <a:pt x="83" y="41"/>
                    <a:pt x="83" y="38"/>
                  </a:cubicBezTo>
                  <a:cubicBezTo>
                    <a:pt x="83" y="36"/>
                    <a:pt x="81" y="33"/>
                    <a:pt x="79" y="33"/>
                  </a:cubicBezTo>
                  <a:cubicBezTo>
                    <a:pt x="52" y="33"/>
                    <a:pt x="52" y="33"/>
                    <a:pt x="52" y="33"/>
                  </a:cubicBezTo>
                  <a:cubicBezTo>
                    <a:pt x="31" y="0"/>
                    <a:pt x="31" y="0"/>
                    <a:pt x="31" y="0"/>
                  </a:cubicBezTo>
                  <a:cubicBezTo>
                    <a:pt x="23" y="1"/>
                    <a:pt x="23" y="1"/>
                    <a:pt x="23" y="1"/>
                  </a:cubicBezTo>
                  <a:cubicBezTo>
                    <a:pt x="33" y="33"/>
                    <a:pt x="33" y="33"/>
                    <a:pt x="33" y="33"/>
                  </a:cubicBezTo>
                  <a:cubicBezTo>
                    <a:pt x="14" y="33"/>
                    <a:pt x="14" y="33"/>
                    <a:pt x="14" y="33"/>
                  </a:cubicBezTo>
                  <a:cubicBezTo>
                    <a:pt x="8" y="27"/>
                    <a:pt x="8" y="27"/>
                    <a:pt x="8" y="27"/>
                  </a:cubicBezTo>
                  <a:cubicBezTo>
                    <a:pt x="0" y="27"/>
                    <a:pt x="0" y="27"/>
                    <a:pt x="0" y="27"/>
                  </a:cubicBezTo>
                  <a:cubicBezTo>
                    <a:pt x="5" y="38"/>
                    <a:pt x="5" y="38"/>
                    <a:pt x="5" y="38"/>
                  </a:cubicBezTo>
                  <a:cubicBezTo>
                    <a:pt x="0" y="50"/>
                    <a:pt x="0" y="50"/>
                    <a:pt x="0" y="50"/>
                  </a:cubicBezTo>
                  <a:cubicBezTo>
                    <a:pt x="8" y="50"/>
                    <a:pt x="8" y="50"/>
                    <a:pt x="8" y="50"/>
                  </a:cubicBezTo>
                  <a:cubicBezTo>
                    <a:pt x="14" y="43"/>
                    <a:pt x="14" y="43"/>
                    <a:pt x="14" y="43"/>
                  </a:cubicBezTo>
                  <a:cubicBezTo>
                    <a:pt x="33" y="43"/>
                    <a:pt x="33" y="43"/>
                    <a:pt x="33" y="43"/>
                  </a:cubicBezTo>
                  <a:lnTo>
                    <a:pt x="23" y="76"/>
                  </a:lnTo>
                  <a:close/>
                </a:path>
              </a:pathLst>
            </a:custGeom>
            <a:solidFill>
              <a:schemeClr val="bg1"/>
            </a:solidFill>
            <a:ln>
              <a:noFill/>
            </a:ln>
            <a:extLst/>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22" name="Rectangle 21"/>
            <p:cNvSpPr/>
            <p:nvPr/>
          </p:nvSpPr>
          <p:spPr>
            <a:xfrm>
              <a:off x="3915438" y="3129092"/>
              <a:ext cx="454345" cy="454345"/>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dirty="0">
                <a:solidFill>
                  <a:prstClr val="white"/>
                </a:solidFill>
              </a:endParaRPr>
            </a:p>
          </p:txBody>
        </p:sp>
        <p:sp>
          <p:nvSpPr>
            <p:cNvPr id="23" name="Freeform 81"/>
            <p:cNvSpPr>
              <a:spLocks noEditPoints="1"/>
            </p:cNvSpPr>
            <p:nvPr/>
          </p:nvSpPr>
          <p:spPr bwMode="black">
            <a:xfrm>
              <a:off x="4005087" y="3249634"/>
              <a:ext cx="275460" cy="21326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chemeClr val="bg1"/>
            </a:solidFill>
            <a:ln>
              <a:noFill/>
            </a:ln>
            <a:extLst/>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24" name="Freeform 5"/>
            <p:cNvSpPr>
              <a:spLocks/>
            </p:cNvSpPr>
            <p:nvPr/>
          </p:nvSpPr>
          <p:spPr bwMode="auto">
            <a:xfrm>
              <a:off x="3672501" y="2356219"/>
              <a:ext cx="488095" cy="586300"/>
            </a:xfrm>
            <a:custGeom>
              <a:avLst/>
              <a:gdLst>
                <a:gd name="T0" fmla="*/ 666 w 666"/>
                <a:gd name="T1" fmla="*/ 729 h 800"/>
                <a:gd name="T2" fmla="*/ 666 w 666"/>
                <a:gd name="T3" fmla="*/ 729 h 800"/>
                <a:gd name="T4" fmla="*/ 666 w 666"/>
                <a:gd name="T5" fmla="*/ 64 h 800"/>
                <a:gd name="T6" fmla="*/ 430 w 666"/>
                <a:gd name="T7" fmla="*/ 0 h 800"/>
                <a:gd name="T8" fmla="*/ 0 w 666"/>
                <a:gd name="T9" fmla="*/ 157 h 800"/>
                <a:gd name="T10" fmla="*/ 0 w 666"/>
                <a:gd name="T11" fmla="*/ 157 h 800"/>
                <a:gd name="T12" fmla="*/ 0 w 666"/>
                <a:gd name="T13" fmla="*/ 643 h 800"/>
                <a:gd name="T14" fmla="*/ 143 w 666"/>
                <a:gd name="T15" fmla="*/ 586 h 800"/>
                <a:gd name="T16" fmla="*/ 143 w 666"/>
                <a:gd name="T17" fmla="*/ 193 h 800"/>
                <a:gd name="T18" fmla="*/ 430 w 666"/>
                <a:gd name="T19" fmla="*/ 122 h 800"/>
                <a:gd name="T20" fmla="*/ 430 w 666"/>
                <a:gd name="T21" fmla="*/ 700 h 800"/>
                <a:gd name="T22" fmla="*/ 0 w 666"/>
                <a:gd name="T23" fmla="*/ 643 h 800"/>
                <a:gd name="T24" fmla="*/ 430 w 666"/>
                <a:gd name="T25" fmla="*/ 800 h 800"/>
                <a:gd name="T26" fmla="*/ 430 w 666"/>
                <a:gd name="T27" fmla="*/ 800 h 800"/>
                <a:gd name="T28" fmla="*/ 666 w 666"/>
                <a:gd name="T29" fmla="*/ 736 h 800"/>
                <a:gd name="T30" fmla="*/ 666 w 666"/>
                <a:gd name="T31" fmla="*/ 729 h 800"/>
                <a:gd name="T32" fmla="*/ 666 w 666"/>
                <a:gd name="T33" fmla="*/ 72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6" h="800">
                  <a:moveTo>
                    <a:pt x="666" y="729"/>
                  </a:moveTo>
                  <a:lnTo>
                    <a:pt x="666" y="729"/>
                  </a:lnTo>
                  <a:lnTo>
                    <a:pt x="666" y="64"/>
                  </a:lnTo>
                  <a:lnTo>
                    <a:pt x="430" y="0"/>
                  </a:lnTo>
                  <a:lnTo>
                    <a:pt x="0" y="157"/>
                  </a:lnTo>
                  <a:lnTo>
                    <a:pt x="0" y="157"/>
                  </a:lnTo>
                  <a:lnTo>
                    <a:pt x="0" y="643"/>
                  </a:lnTo>
                  <a:lnTo>
                    <a:pt x="143" y="586"/>
                  </a:lnTo>
                  <a:lnTo>
                    <a:pt x="143" y="193"/>
                  </a:lnTo>
                  <a:lnTo>
                    <a:pt x="430" y="122"/>
                  </a:lnTo>
                  <a:lnTo>
                    <a:pt x="430" y="700"/>
                  </a:lnTo>
                  <a:lnTo>
                    <a:pt x="0" y="643"/>
                  </a:lnTo>
                  <a:lnTo>
                    <a:pt x="430" y="800"/>
                  </a:lnTo>
                  <a:lnTo>
                    <a:pt x="430" y="800"/>
                  </a:lnTo>
                  <a:lnTo>
                    <a:pt x="666" y="736"/>
                  </a:lnTo>
                  <a:lnTo>
                    <a:pt x="666" y="729"/>
                  </a:lnTo>
                  <a:lnTo>
                    <a:pt x="666" y="729"/>
                  </a:lnTo>
                  <a:close/>
                </a:path>
              </a:pathLst>
            </a:custGeom>
            <a:solidFill>
              <a:schemeClr val="bg1"/>
            </a:solidFill>
            <a:ln>
              <a:noFill/>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25" name="Rectangle 24"/>
            <p:cNvSpPr/>
            <p:nvPr/>
          </p:nvSpPr>
          <p:spPr>
            <a:xfrm>
              <a:off x="4419711" y="2497799"/>
              <a:ext cx="581351" cy="581351"/>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dirty="0">
                <a:solidFill>
                  <a:prstClr val="white"/>
                </a:solidFill>
              </a:endParaRPr>
            </a:p>
          </p:txBody>
        </p:sp>
        <p:grpSp>
          <p:nvGrpSpPr>
            <p:cNvPr id="26" name="Group 8"/>
            <p:cNvGrpSpPr>
              <a:grpSpLocks noChangeAspect="1"/>
            </p:cNvGrpSpPr>
            <p:nvPr/>
          </p:nvGrpSpPr>
          <p:grpSpPr bwMode="auto">
            <a:xfrm>
              <a:off x="4457921" y="2574578"/>
              <a:ext cx="498475" cy="436563"/>
              <a:chOff x="2736" y="2025"/>
              <a:chExt cx="314" cy="275"/>
            </a:xfrm>
            <a:solidFill>
              <a:schemeClr val="bg1"/>
            </a:solidFill>
          </p:grpSpPr>
          <p:sp>
            <p:nvSpPr>
              <p:cNvPr id="31" name="Freeform 9"/>
              <p:cNvSpPr>
                <a:spLocks noEditPoints="1"/>
              </p:cNvSpPr>
              <p:nvPr/>
            </p:nvSpPr>
            <p:spPr bwMode="auto">
              <a:xfrm>
                <a:off x="2736" y="2025"/>
                <a:ext cx="314" cy="275"/>
              </a:xfrm>
              <a:custGeom>
                <a:avLst/>
                <a:gdLst>
                  <a:gd name="T0" fmla="*/ 502 w 684"/>
                  <a:gd name="T1" fmla="*/ 512 h 606"/>
                  <a:gd name="T2" fmla="*/ 342 w 684"/>
                  <a:gd name="T3" fmla="*/ 566 h 606"/>
                  <a:gd name="T4" fmla="*/ 133 w 684"/>
                  <a:gd name="T5" fmla="*/ 463 h 606"/>
                  <a:gd name="T6" fmla="*/ 182 w 684"/>
                  <a:gd name="T7" fmla="*/ 94 h 606"/>
                  <a:gd name="T8" fmla="*/ 342 w 684"/>
                  <a:gd name="T9" fmla="*/ 40 h 606"/>
                  <a:gd name="T10" fmla="*/ 551 w 684"/>
                  <a:gd name="T11" fmla="*/ 143 h 606"/>
                  <a:gd name="T12" fmla="*/ 502 w 684"/>
                  <a:gd name="T13" fmla="*/ 512 h 606"/>
                  <a:gd name="T14" fmla="*/ 582 w 684"/>
                  <a:gd name="T15" fmla="*/ 119 h 606"/>
                  <a:gd name="T16" fmla="*/ 342 w 684"/>
                  <a:gd name="T17" fmla="*/ 0 h 606"/>
                  <a:gd name="T18" fmla="*/ 158 w 684"/>
                  <a:gd name="T19" fmla="*/ 63 h 606"/>
                  <a:gd name="T20" fmla="*/ 102 w 684"/>
                  <a:gd name="T21" fmla="*/ 487 h 606"/>
                  <a:gd name="T22" fmla="*/ 342 w 684"/>
                  <a:gd name="T23" fmla="*/ 606 h 606"/>
                  <a:gd name="T24" fmla="*/ 526 w 684"/>
                  <a:gd name="T25" fmla="*/ 543 h 606"/>
                  <a:gd name="T26" fmla="*/ 582 w 684"/>
                  <a:gd name="T27" fmla="*/ 119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6">
                    <a:moveTo>
                      <a:pt x="502" y="512"/>
                    </a:moveTo>
                    <a:cubicBezTo>
                      <a:pt x="454" y="549"/>
                      <a:pt x="398" y="566"/>
                      <a:pt x="342" y="566"/>
                    </a:cubicBezTo>
                    <a:cubicBezTo>
                      <a:pt x="263" y="566"/>
                      <a:pt x="185" y="531"/>
                      <a:pt x="133" y="463"/>
                    </a:cubicBezTo>
                    <a:cubicBezTo>
                      <a:pt x="45" y="348"/>
                      <a:pt x="66" y="183"/>
                      <a:pt x="182" y="94"/>
                    </a:cubicBezTo>
                    <a:cubicBezTo>
                      <a:pt x="230" y="57"/>
                      <a:pt x="286" y="40"/>
                      <a:pt x="342" y="40"/>
                    </a:cubicBezTo>
                    <a:cubicBezTo>
                      <a:pt x="421" y="40"/>
                      <a:pt x="499" y="75"/>
                      <a:pt x="551" y="143"/>
                    </a:cubicBezTo>
                    <a:cubicBezTo>
                      <a:pt x="639" y="259"/>
                      <a:pt x="617" y="424"/>
                      <a:pt x="502" y="512"/>
                    </a:cubicBezTo>
                    <a:close/>
                    <a:moveTo>
                      <a:pt x="582" y="119"/>
                    </a:moveTo>
                    <a:cubicBezTo>
                      <a:pt x="523" y="41"/>
                      <a:pt x="433" y="0"/>
                      <a:pt x="342" y="0"/>
                    </a:cubicBezTo>
                    <a:cubicBezTo>
                      <a:pt x="278" y="0"/>
                      <a:pt x="213" y="21"/>
                      <a:pt x="158" y="63"/>
                    </a:cubicBezTo>
                    <a:cubicBezTo>
                      <a:pt x="25" y="165"/>
                      <a:pt x="0" y="354"/>
                      <a:pt x="102" y="487"/>
                    </a:cubicBezTo>
                    <a:cubicBezTo>
                      <a:pt x="161" y="565"/>
                      <a:pt x="251" y="606"/>
                      <a:pt x="342" y="606"/>
                    </a:cubicBezTo>
                    <a:cubicBezTo>
                      <a:pt x="406" y="606"/>
                      <a:pt x="471" y="586"/>
                      <a:pt x="526" y="543"/>
                    </a:cubicBezTo>
                    <a:cubicBezTo>
                      <a:pt x="659" y="442"/>
                      <a:pt x="684" y="252"/>
                      <a:pt x="582" y="119"/>
                    </a:cubicBezTo>
                    <a:close/>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32" name="Freeform 10"/>
              <p:cNvSpPr>
                <a:spLocks/>
              </p:cNvSpPr>
              <p:nvPr/>
            </p:nvSpPr>
            <p:spPr bwMode="auto">
              <a:xfrm>
                <a:off x="2794" y="2165"/>
                <a:ext cx="36" cy="91"/>
              </a:xfrm>
              <a:custGeom>
                <a:avLst/>
                <a:gdLst>
                  <a:gd name="T0" fmla="*/ 79 w 79"/>
                  <a:gd name="T1" fmla="*/ 50 h 200"/>
                  <a:gd name="T2" fmla="*/ 36 w 79"/>
                  <a:gd name="T3" fmla="*/ 0 h 200"/>
                  <a:gd name="T4" fmla="*/ 0 w 79"/>
                  <a:gd name="T5" fmla="*/ 147 h 200"/>
                  <a:gd name="T6" fmla="*/ 5 w 79"/>
                  <a:gd name="T7" fmla="*/ 156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1"/>
                      <a:pt x="2" y="105"/>
                      <a:pt x="0" y="147"/>
                    </a:cubicBezTo>
                    <a:cubicBezTo>
                      <a:pt x="2" y="150"/>
                      <a:pt x="2" y="153"/>
                      <a:pt x="5" y="156"/>
                    </a:cubicBezTo>
                    <a:cubicBezTo>
                      <a:pt x="18" y="172"/>
                      <a:pt x="34" y="188"/>
                      <a:pt x="49" y="200"/>
                    </a:cubicBezTo>
                    <a:cubicBezTo>
                      <a:pt x="47" y="165"/>
                      <a:pt x="50" y="109"/>
                      <a:pt x="79" y="50"/>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33" name="Freeform 11"/>
              <p:cNvSpPr>
                <a:spLocks/>
              </p:cNvSpPr>
              <p:nvPr/>
            </p:nvSpPr>
            <p:spPr bwMode="auto">
              <a:xfrm>
                <a:off x="2823" y="2096"/>
                <a:ext cx="72" cy="73"/>
              </a:xfrm>
              <a:custGeom>
                <a:avLst/>
                <a:gdLst>
                  <a:gd name="T0" fmla="*/ 108 w 158"/>
                  <a:gd name="T1" fmla="*/ 0 h 160"/>
                  <a:gd name="T2" fmla="*/ 35 w 158"/>
                  <a:gd name="T3" fmla="*/ 64 h 160"/>
                  <a:gd name="T4" fmla="*/ 0 w 158"/>
                  <a:gd name="T5" fmla="*/ 108 h 160"/>
                  <a:gd name="T6" fmla="*/ 41 w 158"/>
                  <a:gd name="T7" fmla="*/ 160 h 160"/>
                  <a:gd name="T8" fmla="*/ 89 w 158"/>
                  <a:gd name="T9" fmla="*/ 106 h 160"/>
                  <a:gd name="T10" fmla="*/ 158 w 158"/>
                  <a:gd name="T11" fmla="*/ 50 h 160"/>
                  <a:gd name="T12" fmla="*/ 108 w 158"/>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8" h="160">
                    <a:moveTo>
                      <a:pt x="108" y="0"/>
                    </a:moveTo>
                    <a:cubicBezTo>
                      <a:pt x="84" y="17"/>
                      <a:pt x="60" y="38"/>
                      <a:pt x="35" y="64"/>
                    </a:cubicBezTo>
                    <a:cubicBezTo>
                      <a:pt x="21" y="78"/>
                      <a:pt x="10" y="93"/>
                      <a:pt x="0" y="108"/>
                    </a:cubicBezTo>
                    <a:cubicBezTo>
                      <a:pt x="10" y="125"/>
                      <a:pt x="24" y="142"/>
                      <a:pt x="41" y="160"/>
                    </a:cubicBezTo>
                    <a:cubicBezTo>
                      <a:pt x="54" y="142"/>
                      <a:pt x="70" y="124"/>
                      <a:pt x="89" y="106"/>
                    </a:cubicBezTo>
                    <a:cubicBezTo>
                      <a:pt x="114" y="83"/>
                      <a:pt x="137" y="65"/>
                      <a:pt x="158" y="50"/>
                    </a:cubicBezTo>
                    <a:cubicBezTo>
                      <a:pt x="140" y="34"/>
                      <a:pt x="123" y="17"/>
                      <a:pt x="108" y="0"/>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34" name="Freeform 12"/>
              <p:cNvSpPr>
                <a:spLocks/>
              </p:cNvSpPr>
              <p:nvPr/>
            </p:nvSpPr>
            <p:spPr bwMode="auto">
              <a:xfrm>
                <a:off x="2889" y="2068"/>
                <a:ext cx="99" cy="41"/>
              </a:xfrm>
              <a:custGeom>
                <a:avLst/>
                <a:gdLst>
                  <a:gd name="T0" fmla="*/ 214 w 214"/>
                  <a:gd name="T1" fmla="*/ 45 h 90"/>
                  <a:gd name="T2" fmla="*/ 176 w 214"/>
                  <a:gd name="T3" fmla="*/ 6 h 90"/>
                  <a:gd name="T4" fmla="*/ 0 w 214"/>
                  <a:gd name="T5" fmla="*/ 39 h 90"/>
                  <a:gd name="T6" fmla="*/ 49 w 214"/>
                  <a:gd name="T7" fmla="*/ 90 h 90"/>
                  <a:gd name="T8" fmla="*/ 214 w 214"/>
                  <a:gd name="T9" fmla="*/ 45 h 90"/>
                </a:gdLst>
                <a:ahLst/>
                <a:cxnLst>
                  <a:cxn ang="0">
                    <a:pos x="T0" y="T1"/>
                  </a:cxn>
                  <a:cxn ang="0">
                    <a:pos x="T2" y="T3"/>
                  </a:cxn>
                  <a:cxn ang="0">
                    <a:pos x="T4" y="T5"/>
                  </a:cxn>
                  <a:cxn ang="0">
                    <a:pos x="T6" y="T7"/>
                  </a:cxn>
                  <a:cxn ang="0">
                    <a:pos x="T8" y="T9"/>
                  </a:cxn>
                </a:cxnLst>
                <a:rect l="0" t="0" r="r" b="b"/>
                <a:pathLst>
                  <a:path w="214" h="90">
                    <a:moveTo>
                      <a:pt x="214" y="45"/>
                    </a:moveTo>
                    <a:cubicBezTo>
                      <a:pt x="203" y="31"/>
                      <a:pt x="190" y="18"/>
                      <a:pt x="176" y="6"/>
                    </a:cubicBezTo>
                    <a:cubicBezTo>
                      <a:pt x="136" y="0"/>
                      <a:pt x="72" y="1"/>
                      <a:pt x="0" y="39"/>
                    </a:cubicBezTo>
                    <a:cubicBezTo>
                      <a:pt x="17" y="57"/>
                      <a:pt x="33" y="74"/>
                      <a:pt x="49" y="90"/>
                    </a:cubicBezTo>
                    <a:cubicBezTo>
                      <a:pt x="146" y="38"/>
                      <a:pt x="214" y="45"/>
                      <a:pt x="214" y="45"/>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35" name="Freeform 13"/>
              <p:cNvSpPr>
                <a:spLocks/>
              </p:cNvSpPr>
              <p:nvPr/>
            </p:nvSpPr>
            <p:spPr bwMode="auto">
              <a:xfrm>
                <a:off x="2790" y="2079"/>
                <a:ext cx="33" cy="86"/>
              </a:xfrm>
              <a:custGeom>
                <a:avLst/>
                <a:gdLst>
                  <a:gd name="T0" fmla="*/ 46 w 73"/>
                  <a:gd name="T1" fmla="*/ 189 h 189"/>
                  <a:gd name="T2" fmla="*/ 73 w 73"/>
                  <a:gd name="T3" fmla="*/ 145 h 189"/>
                  <a:gd name="T4" fmla="*/ 38 w 73"/>
                  <a:gd name="T5" fmla="*/ 0 h 189"/>
                  <a:gd name="T6" fmla="*/ 9 w 73"/>
                  <a:gd name="T7" fmla="*/ 34 h 189"/>
                  <a:gd name="T8" fmla="*/ 46 w 73"/>
                  <a:gd name="T9" fmla="*/ 189 h 189"/>
                </a:gdLst>
                <a:ahLst/>
                <a:cxnLst>
                  <a:cxn ang="0">
                    <a:pos x="T0" y="T1"/>
                  </a:cxn>
                  <a:cxn ang="0">
                    <a:pos x="T2" y="T3"/>
                  </a:cxn>
                  <a:cxn ang="0">
                    <a:pos x="T4" y="T5"/>
                  </a:cxn>
                  <a:cxn ang="0">
                    <a:pos x="T6" y="T7"/>
                  </a:cxn>
                  <a:cxn ang="0">
                    <a:pos x="T8" y="T9"/>
                  </a:cxn>
                </a:cxnLst>
                <a:rect l="0" t="0" r="r" b="b"/>
                <a:pathLst>
                  <a:path w="73" h="189">
                    <a:moveTo>
                      <a:pt x="46" y="189"/>
                    </a:moveTo>
                    <a:cubicBezTo>
                      <a:pt x="54" y="174"/>
                      <a:pt x="63" y="159"/>
                      <a:pt x="73" y="145"/>
                    </a:cubicBezTo>
                    <a:cubicBezTo>
                      <a:pt x="31" y="79"/>
                      <a:pt x="33" y="25"/>
                      <a:pt x="38" y="0"/>
                    </a:cubicBezTo>
                    <a:cubicBezTo>
                      <a:pt x="27" y="11"/>
                      <a:pt x="18" y="22"/>
                      <a:pt x="9" y="34"/>
                    </a:cubicBezTo>
                    <a:cubicBezTo>
                      <a:pt x="1" y="68"/>
                      <a:pt x="0" y="123"/>
                      <a:pt x="46" y="189"/>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36" name="Freeform 14"/>
              <p:cNvSpPr>
                <a:spLocks/>
              </p:cNvSpPr>
              <p:nvPr/>
            </p:nvSpPr>
            <p:spPr bwMode="auto">
              <a:xfrm>
                <a:off x="2830" y="2169"/>
                <a:ext cx="163" cy="79"/>
              </a:xfrm>
              <a:custGeom>
                <a:avLst/>
                <a:gdLst>
                  <a:gd name="T0" fmla="*/ 75 w 355"/>
                  <a:gd name="T1" fmla="*/ 46 h 176"/>
                  <a:gd name="T2" fmla="*/ 25 w 355"/>
                  <a:gd name="T3" fmla="*/ 0 h 176"/>
                  <a:gd name="T4" fmla="*/ 0 w 355"/>
                  <a:gd name="T5" fmla="*/ 42 h 176"/>
                  <a:gd name="T6" fmla="*/ 46 w 355"/>
                  <a:gd name="T7" fmla="*/ 83 h 176"/>
                  <a:gd name="T8" fmla="*/ 321 w 355"/>
                  <a:gd name="T9" fmla="*/ 176 h 176"/>
                  <a:gd name="T10" fmla="*/ 355 w 355"/>
                  <a:gd name="T11" fmla="*/ 135 h 176"/>
                  <a:gd name="T12" fmla="*/ 75 w 355"/>
                  <a:gd name="T13" fmla="*/ 46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6"/>
                    </a:moveTo>
                    <a:cubicBezTo>
                      <a:pt x="56" y="31"/>
                      <a:pt x="39" y="15"/>
                      <a:pt x="25" y="0"/>
                    </a:cubicBezTo>
                    <a:cubicBezTo>
                      <a:pt x="15" y="14"/>
                      <a:pt x="7" y="28"/>
                      <a:pt x="0" y="42"/>
                    </a:cubicBezTo>
                    <a:cubicBezTo>
                      <a:pt x="13" y="55"/>
                      <a:pt x="29" y="69"/>
                      <a:pt x="46" y="83"/>
                    </a:cubicBezTo>
                    <a:cubicBezTo>
                      <a:pt x="154" y="168"/>
                      <a:pt x="261" y="176"/>
                      <a:pt x="321" y="176"/>
                    </a:cubicBezTo>
                    <a:cubicBezTo>
                      <a:pt x="325" y="176"/>
                      <a:pt x="344" y="151"/>
                      <a:pt x="355" y="135"/>
                    </a:cubicBezTo>
                    <a:cubicBezTo>
                      <a:pt x="328" y="140"/>
                      <a:pt x="213" y="155"/>
                      <a:pt x="75" y="46"/>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37" name="Freeform 15"/>
              <p:cNvSpPr>
                <a:spLocks/>
              </p:cNvSpPr>
              <p:nvPr/>
            </p:nvSpPr>
            <p:spPr bwMode="auto">
              <a:xfrm>
                <a:off x="2811" y="2145"/>
                <a:ext cx="31" cy="43"/>
              </a:xfrm>
              <a:custGeom>
                <a:avLst/>
                <a:gdLst>
                  <a:gd name="T0" fmla="*/ 0 w 68"/>
                  <a:gd name="T1" fmla="*/ 44 h 94"/>
                  <a:gd name="T2" fmla="*/ 43 w 68"/>
                  <a:gd name="T3" fmla="*/ 94 h 94"/>
                  <a:gd name="T4" fmla="*/ 68 w 68"/>
                  <a:gd name="T5" fmla="*/ 52 h 94"/>
                  <a:gd name="T6" fmla="*/ 27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2"/>
                    </a:cubicBezTo>
                    <a:cubicBezTo>
                      <a:pt x="51" y="34"/>
                      <a:pt x="37" y="17"/>
                      <a:pt x="27" y="0"/>
                    </a:cubicBezTo>
                    <a:cubicBezTo>
                      <a:pt x="16" y="14"/>
                      <a:pt x="8" y="29"/>
                      <a:pt x="0" y="44"/>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38" name="Freeform 16"/>
              <p:cNvSpPr>
                <a:spLocks/>
              </p:cNvSpPr>
              <p:nvPr/>
            </p:nvSpPr>
            <p:spPr bwMode="auto">
              <a:xfrm>
                <a:off x="2895" y="2109"/>
                <a:ext cx="116" cy="95"/>
              </a:xfrm>
              <a:custGeom>
                <a:avLst/>
                <a:gdLst>
                  <a:gd name="T0" fmla="*/ 0 w 252"/>
                  <a:gd name="T1" fmla="*/ 22 h 210"/>
                  <a:gd name="T2" fmla="*/ 244 w 252"/>
                  <a:gd name="T3" fmla="*/ 210 h 210"/>
                  <a:gd name="T4" fmla="*/ 252 w 252"/>
                  <a:gd name="T5" fmla="*/ 188 h 210"/>
                  <a:gd name="T6" fmla="*/ 36 w 252"/>
                  <a:gd name="T7" fmla="*/ 0 h 210"/>
                  <a:gd name="T8" fmla="*/ 0 w 252"/>
                  <a:gd name="T9" fmla="*/ 22 h 210"/>
                </a:gdLst>
                <a:ahLst/>
                <a:cxnLst>
                  <a:cxn ang="0">
                    <a:pos x="T0" y="T1"/>
                  </a:cxn>
                  <a:cxn ang="0">
                    <a:pos x="T2" y="T3"/>
                  </a:cxn>
                  <a:cxn ang="0">
                    <a:pos x="T4" y="T5"/>
                  </a:cxn>
                  <a:cxn ang="0">
                    <a:pos x="T6" y="T7"/>
                  </a:cxn>
                  <a:cxn ang="0">
                    <a:pos x="T8" y="T9"/>
                  </a:cxn>
                </a:cxnLst>
                <a:rect l="0" t="0" r="r" b="b"/>
                <a:pathLst>
                  <a:path w="252" h="210">
                    <a:moveTo>
                      <a:pt x="0" y="22"/>
                    </a:moveTo>
                    <a:cubicBezTo>
                      <a:pt x="98" y="113"/>
                      <a:pt x="215" y="190"/>
                      <a:pt x="244" y="210"/>
                    </a:cubicBezTo>
                    <a:cubicBezTo>
                      <a:pt x="247" y="203"/>
                      <a:pt x="249" y="196"/>
                      <a:pt x="252" y="188"/>
                    </a:cubicBezTo>
                    <a:cubicBezTo>
                      <a:pt x="220" y="164"/>
                      <a:pt x="136" y="99"/>
                      <a:pt x="36" y="0"/>
                    </a:cubicBezTo>
                    <a:cubicBezTo>
                      <a:pt x="25" y="6"/>
                      <a:pt x="12" y="13"/>
                      <a:pt x="0" y="22"/>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39" name="Freeform 17"/>
              <p:cNvSpPr>
                <a:spLocks/>
              </p:cNvSpPr>
              <p:nvPr/>
            </p:nvSpPr>
            <p:spPr bwMode="auto">
              <a:xfrm>
                <a:off x="2840" y="2049"/>
                <a:ext cx="49" cy="47"/>
              </a:xfrm>
              <a:custGeom>
                <a:avLst/>
                <a:gdLst>
                  <a:gd name="T0" fmla="*/ 108 w 108"/>
                  <a:gd name="T1" fmla="*/ 81 h 104"/>
                  <a:gd name="T2" fmla="*/ 35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60" y="29"/>
                      <a:pt x="35" y="0"/>
                    </a:cubicBezTo>
                    <a:cubicBezTo>
                      <a:pt x="23" y="4"/>
                      <a:pt x="11" y="9"/>
                      <a:pt x="0" y="14"/>
                    </a:cubicBezTo>
                    <a:cubicBezTo>
                      <a:pt x="18" y="44"/>
                      <a:pt x="43" y="75"/>
                      <a:pt x="71" y="104"/>
                    </a:cubicBezTo>
                    <a:cubicBezTo>
                      <a:pt x="83" y="95"/>
                      <a:pt x="96" y="88"/>
                      <a:pt x="108" y="81"/>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40" name="Freeform 18"/>
              <p:cNvSpPr>
                <a:spLocks/>
              </p:cNvSpPr>
              <p:nvPr/>
            </p:nvSpPr>
            <p:spPr bwMode="auto">
              <a:xfrm>
                <a:off x="2873" y="2086"/>
                <a:ext cx="39" cy="33"/>
              </a:xfrm>
              <a:custGeom>
                <a:avLst/>
                <a:gdLst>
                  <a:gd name="T0" fmla="*/ 37 w 86"/>
                  <a:gd name="T1" fmla="*/ 0 h 73"/>
                  <a:gd name="T2" fmla="*/ 0 w 86"/>
                  <a:gd name="T3" fmla="*/ 23 h 73"/>
                  <a:gd name="T4" fmla="*/ 50 w 86"/>
                  <a:gd name="T5" fmla="*/ 73 h 73"/>
                  <a:gd name="T6" fmla="*/ 86 w 86"/>
                  <a:gd name="T7" fmla="*/ 51 h 73"/>
                  <a:gd name="T8" fmla="*/ 37 w 86"/>
                  <a:gd name="T9" fmla="*/ 0 h 73"/>
                </a:gdLst>
                <a:ahLst/>
                <a:cxnLst>
                  <a:cxn ang="0">
                    <a:pos x="T0" y="T1"/>
                  </a:cxn>
                  <a:cxn ang="0">
                    <a:pos x="T2" y="T3"/>
                  </a:cxn>
                  <a:cxn ang="0">
                    <a:pos x="T4" y="T5"/>
                  </a:cxn>
                  <a:cxn ang="0">
                    <a:pos x="T6" y="T7"/>
                  </a:cxn>
                  <a:cxn ang="0">
                    <a:pos x="T8" y="T9"/>
                  </a:cxn>
                </a:cxnLst>
                <a:rect l="0" t="0" r="r" b="b"/>
                <a:pathLst>
                  <a:path w="86" h="73">
                    <a:moveTo>
                      <a:pt x="37" y="0"/>
                    </a:moveTo>
                    <a:cubicBezTo>
                      <a:pt x="25" y="7"/>
                      <a:pt x="12" y="14"/>
                      <a:pt x="0" y="23"/>
                    </a:cubicBezTo>
                    <a:cubicBezTo>
                      <a:pt x="16" y="40"/>
                      <a:pt x="32" y="57"/>
                      <a:pt x="50" y="73"/>
                    </a:cubicBezTo>
                    <a:cubicBezTo>
                      <a:pt x="63" y="64"/>
                      <a:pt x="75" y="57"/>
                      <a:pt x="86" y="51"/>
                    </a:cubicBezTo>
                    <a:cubicBezTo>
                      <a:pt x="70" y="35"/>
                      <a:pt x="54" y="18"/>
                      <a:pt x="37" y="0"/>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41" name="Freeform 19"/>
              <p:cNvSpPr>
                <a:spLocks/>
              </p:cNvSpPr>
              <p:nvPr/>
            </p:nvSpPr>
            <p:spPr bwMode="auto">
              <a:xfrm>
                <a:off x="2936" y="2139"/>
                <a:ext cx="58" cy="58"/>
              </a:xfrm>
              <a:custGeom>
                <a:avLst/>
                <a:gdLst>
                  <a:gd name="T0" fmla="*/ 29 w 128"/>
                  <a:gd name="T1" fmla="*/ 19 h 128"/>
                  <a:gd name="T2" fmla="*/ 19 w 128"/>
                  <a:gd name="T3" fmla="*/ 98 h 128"/>
                  <a:gd name="T4" fmla="*/ 98 w 128"/>
                  <a:gd name="T5" fmla="*/ 109 h 128"/>
                  <a:gd name="T6" fmla="*/ 109 w 128"/>
                  <a:gd name="T7" fmla="*/ 30 h 128"/>
                  <a:gd name="T8" fmla="*/ 29 w 128"/>
                  <a:gd name="T9" fmla="*/ 19 h 128"/>
                </a:gdLst>
                <a:ahLst/>
                <a:cxnLst>
                  <a:cxn ang="0">
                    <a:pos x="T0" y="T1"/>
                  </a:cxn>
                  <a:cxn ang="0">
                    <a:pos x="T2" y="T3"/>
                  </a:cxn>
                  <a:cxn ang="0">
                    <a:pos x="T4" y="T5"/>
                  </a:cxn>
                  <a:cxn ang="0">
                    <a:pos x="T6" y="T7"/>
                  </a:cxn>
                  <a:cxn ang="0">
                    <a:pos x="T8" y="T9"/>
                  </a:cxn>
                </a:cxnLst>
                <a:rect l="0" t="0" r="r" b="b"/>
                <a:pathLst>
                  <a:path w="128" h="128">
                    <a:moveTo>
                      <a:pt x="29" y="19"/>
                    </a:moveTo>
                    <a:cubicBezTo>
                      <a:pt x="4" y="38"/>
                      <a:pt x="0" y="74"/>
                      <a:pt x="19" y="98"/>
                    </a:cubicBezTo>
                    <a:cubicBezTo>
                      <a:pt x="38" y="123"/>
                      <a:pt x="73" y="128"/>
                      <a:pt x="98" y="109"/>
                    </a:cubicBezTo>
                    <a:cubicBezTo>
                      <a:pt x="123" y="90"/>
                      <a:pt x="128" y="54"/>
                      <a:pt x="109" y="30"/>
                    </a:cubicBezTo>
                    <a:cubicBezTo>
                      <a:pt x="89" y="5"/>
                      <a:pt x="54" y="0"/>
                      <a:pt x="29" y="19"/>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42" name="Freeform 20"/>
              <p:cNvSpPr>
                <a:spLocks/>
              </p:cNvSpPr>
              <p:nvPr/>
            </p:nvSpPr>
            <p:spPr bwMode="auto">
              <a:xfrm>
                <a:off x="2883" y="2204"/>
                <a:ext cx="54" cy="54"/>
              </a:xfrm>
              <a:custGeom>
                <a:avLst/>
                <a:gdLst>
                  <a:gd name="T0" fmla="*/ 28 w 118"/>
                  <a:gd name="T1" fmla="*/ 17 h 118"/>
                  <a:gd name="T2" fmla="*/ 18 w 118"/>
                  <a:gd name="T3" fmla="*/ 91 h 118"/>
                  <a:gd name="T4" fmla="*/ 91 w 118"/>
                  <a:gd name="T5" fmla="*/ 100 h 118"/>
                  <a:gd name="T6" fmla="*/ 101 w 118"/>
                  <a:gd name="T7" fmla="*/ 27 h 118"/>
                  <a:gd name="T8" fmla="*/ 28 w 118"/>
                  <a:gd name="T9" fmla="*/ 17 h 118"/>
                </a:gdLst>
                <a:ahLst/>
                <a:cxnLst>
                  <a:cxn ang="0">
                    <a:pos x="T0" y="T1"/>
                  </a:cxn>
                  <a:cxn ang="0">
                    <a:pos x="T2" y="T3"/>
                  </a:cxn>
                  <a:cxn ang="0">
                    <a:pos x="T4" y="T5"/>
                  </a:cxn>
                  <a:cxn ang="0">
                    <a:pos x="T6" y="T7"/>
                  </a:cxn>
                  <a:cxn ang="0">
                    <a:pos x="T8" y="T9"/>
                  </a:cxn>
                </a:cxnLst>
                <a:rect l="0" t="0" r="r" b="b"/>
                <a:pathLst>
                  <a:path w="118" h="118">
                    <a:moveTo>
                      <a:pt x="28" y="17"/>
                    </a:moveTo>
                    <a:cubicBezTo>
                      <a:pt x="5" y="35"/>
                      <a:pt x="0" y="68"/>
                      <a:pt x="18" y="91"/>
                    </a:cubicBezTo>
                    <a:cubicBezTo>
                      <a:pt x="35" y="114"/>
                      <a:pt x="68" y="118"/>
                      <a:pt x="91" y="100"/>
                    </a:cubicBezTo>
                    <a:cubicBezTo>
                      <a:pt x="114" y="83"/>
                      <a:pt x="118" y="50"/>
                      <a:pt x="101" y="27"/>
                    </a:cubicBezTo>
                    <a:cubicBezTo>
                      <a:pt x="83" y="4"/>
                      <a:pt x="51" y="0"/>
                      <a:pt x="28" y="17"/>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43" name="Freeform 21"/>
              <p:cNvSpPr>
                <a:spLocks/>
              </p:cNvSpPr>
              <p:nvPr/>
            </p:nvSpPr>
            <p:spPr bwMode="auto">
              <a:xfrm>
                <a:off x="2786" y="2124"/>
                <a:ext cx="83" cy="81"/>
              </a:xfrm>
              <a:custGeom>
                <a:avLst/>
                <a:gdLst>
                  <a:gd name="T0" fmla="*/ 41 w 180"/>
                  <a:gd name="T1" fmla="*/ 26 h 179"/>
                  <a:gd name="T2" fmla="*/ 26 w 180"/>
                  <a:gd name="T3" fmla="*/ 138 h 179"/>
                  <a:gd name="T4" fmla="*/ 138 w 180"/>
                  <a:gd name="T5" fmla="*/ 153 h 179"/>
                  <a:gd name="T6" fmla="*/ 153 w 180"/>
                  <a:gd name="T7" fmla="*/ 41 h 179"/>
                  <a:gd name="T8" fmla="*/ 41 w 180"/>
                  <a:gd name="T9" fmla="*/ 26 h 179"/>
                </a:gdLst>
                <a:ahLst/>
                <a:cxnLst>
                  <a:cxn ang="0">
                    <a:pos x="T0" y="T1"/>
                  </a:cxn>
                  <a:cxn ang="0">
                    <a:pos x="T2" y="T3"/>
                  </a:cxn>
                  <a:cxn ang="0">
                    <a:pos x="T4" y="T5"/>
                  </a:cxn>
                  <a:cxn ang="0">
                    <a:pos x="T6" y="T7"/>
                  </a:cxn>
                  <a:cxn ang="0">
                    <a:pos x="T8" y="T9"/>
                  </a:cxn>
                </a:cxnLst>
                <a:rect l="0" t="0" r="r" b="b"/>
                <a:pathLst>
                  <a:path w="180" h="179">
                    <a:moveTo>
                      <a:pt x="41" y="26"/>
                    </a:moveTo>
                    <a:cubicBezTo>
                      <a:pt x="6" y="53"/>
                      <a:pt x="0" y="103"/>
                      <a:pt x="26" y="138"/>
                    </a:cubicBezTo>
                    <a:cubicBezTo>
                      <a:pt x="53" y="173"/>
                      <a:pt x="103" y="179"/>
                      <a:pt x="138" y="153"/>
                    </a:cubicBezTo>
                    <a:cubicBezTo>
                      <a:pt x="173" y="126"/>
                      <a:pt x="180" y="76"/>
                      <a:pt x="153" y="41"/>
                    </a:cubicBezTo>
                    <a:cubicBezTo>
                      <a:pt x="126" y="6"/>
                      <a:pt x="76" y="0"/>
                      <a:pt x="41" y="26"/>
                    </a:cubicBezTo>
                  </a:path>
                </a:pathLst>
              </a:custGeom>
              <a:grp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grpSp>
        <p:grpSp>
          <p:nvGrpSpPr>
            <p:cNvPr id="27" name="Group 26"/>
            <p:cNvGrpSpPr/>
            <p:nvPr/>
          </p:nvGrpSpPr>
          <p:grpSpPr>
            <a:xfrm>
              <a:off x="2029769" y="2738091"/>
              <a:ext cx="733425" cy="735013"/>
              <a:chOff x="1998663" y="2773363"/>
              <a:chExt cx="733425" cy="735013"/>
            </a:xfrm>
          </p:grpSpPr>
          <p:sp>
            <p:nvSpPr>
              <p:cNvPr id="28" name="Freeform 25"/>
              <p:cNvSpPr>
                <a:spLocks/>
              </p:cNvSpPr>
              <p:nvPr/>
            </p:nvSpPr>
            <p:spPr bwMode="auto">
              <a:xfrm>
                <a:off x="2217738" y="3055938"/>
                <a:ext cx="131763" cy="231775"/>
              </a:xfrm>
              <a:custGeom>
                <a:avLst/>
                <a:gdLst>
                  <a:gd name="T0" fmla="*/ 0 w 117"/>
                  <a:gd name="T1" fmla="*/ 99 h 206"/>
                  <a:gd name="T2" fmla="*/ 8 w 117"/>
                  <a:gd name="T3" fmla="*/ 125 h 206"/>
                  <a:gd name="T4" fmla="*/ 6 w 117"/>
                  <a:gd name="T5" fmla="*/ 139 h 206"/>
                  <a:gd name="T6" fmla="*/ 117 w 117"/>
                  <a:gd name="T7" fmla="*/ 206 h 206"/>
                  <a:gd name="T8" fmla="*/ 117 w 117"/>
                  <a:gd name="T9" fmla="*/ 12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4"/>
                      <a:pt x="6" y="139"/>
                    </a:cubicBezTo>
                    <a:lnTo>
                      <a:pt x="117" y="206"/>
                    </a:lnTo>
                    <a:lnTo>
                      <a:pt x="117" y="12"/>
                    </a:lnTo>
                    <a:cubicBezTo>
                      <a:pt x="115" y="12"/>
                      <a:pt x="109" y="1"/>
                      <a:pt x="108" y="0"/>
                    </a:cubicBezTo>
                    <a:lnTo>
                      <a:pt x="0" y="99"/>
                    </a:lnTo>
                    <a:close/>
                  </a:path>
                </a:pathLst>
              </a:custGeom>
              <a:solidFill>
                <a:srgbClr val="0171B0"/>
              </a:solid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29" name="Freeform 26"/>
              <p:cNvSpPr>
                <a:spLocks/>
              </p:cNvSpPr>
              <p:nvPr/>
            </p:nvSpPr>
            <p:spPr bwMode="auto">
              <a:xfrm>
                <a:off x="2376488" y="3054350"/>
                <a:ext cx="127000" cy="233363"/>
              </a:xfrm>
              <a:custGeom>
                <a:avLst/>
                <a:gdLst>
                  <a:gd name="T0" fmla="*/ 21 w 112"/>
                  <a:gd name="T1" fmla="*/ 0 h 208"/>
                  <a:gd name="T2" fmla="*/ 0 w 112"/>
                  <a:gd name="T3" fmla="*/ 15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5"/>
                    </a:cubicBezTo>
                    <a:lnTo>
                      <a:pt x="0" y="208"/>
                    </a:lnTo>
                    <a:lnTo>
                      <a:pt x="110" y="137"/>
                    </a:lnTo>
                    <a:cubicBezTo>
                      <a:pt x="109" y="134"/>
                      <a:pt x="109" y="130"/>
                      <a:pt x="109" y="126"/>
                    </a:cubicBezTo>
                    <a:cubicBezTo>
                      <a:pt x="109" y="120"/>
                      <a:pt x="110" y="114"/>
                      <a:pt x="112" y="108"/>
                    </a:cubicBezTo>
                    <a:lnTo>
                      <a:pt x="21" y="0"/>
                    </a:lnTo>
                    <a:close/>
                  </a:path>
                </a:pathLst>
              </a:custGeom>
              <a:solidFill>
                <a:srgbClr val="0171B0"/>
              </a:solid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sp>
            <p:nvSpPr>
              <p:cNvPr id="30" name="Freeform 27"/>
              <p:cNvSpPr>
                <a:spLocks noEditPoints="1"/>
              </p:cNvSpPr>
              <p:nvPr/>
            </p:nvSpPr>
            <p:spPr bwMode="auto">
              <a:xfrm>
                <a:off x="1998663" y="2773363"/>
                <a:ext cx="733425" cy="735013"/>
              </a:xfrm>
              <a:custGeom>
                <a:avLst/>
                <a:gdLst>
                  <a:gd name="T0" fmla="*/ 494 w 646"/>
                  <a:gd name="T1" fmla="*/ 427 h 653"/>
                  <a:gd name="T2" fmla="*/ 457 w 646"/>
                  <a:gd name="T3" fmla="*/ 411 h 653"/>
                  <a:gd name="T4" fmla="*/ 368 w 646"/>
                  <a:gd name="T5" fmla="*/ 474 h 653"/>
                  <a:gd name="T6" fmla="*/ 376 w 646"/>
                  <a:gd name="T7" fmla="*/ 502 h 653"/>
                  <a:gd name="T8" fmla="*/ 324 w 646"/>
                  <a:gd name="T9" fmla="*/ 554 h 653"/>
                  <a:gd name="T10" fmla="*/ 273 w 646"/>
                  <a:gd name="T11" fmla="*/ 502 h 653"/>
                  <a:gd name="T12" fmla="*/ 285 w 646"/>
                  <a:gd name="T13" fmla="*/ 469 h 653"/>
                  <a:gd name="T14" fmla="*/ 183 w 646"/>
                  <a:gd name="T15" fmla="*/ 414 h 653"/>
                  <a:gd name="T16" fmla="*/ 148 w 646"/>
                  <a:gd name="T17" fmla="*/ 428 h 653"/>
                  <a:gd name="T18" fmla="*/ 96 w 646"/>
                  <a:gd name="T19" fmla="*/ 376 h 653"/>
                  <a:gd name="T20" fmla="*/ 148 w 646"/>
                  <a:gd name="T21" fmla="*/ 324 h 653"/>
                  <a:gd name="T22" fmla="*/ 172 w 646"/>
                  <a:gd name="T23" fmla="*/ 331 h 653"/>
                  <a:gd name="T24" fmla="*/ 280 w 646"/>
                  <a:gd name="T25" fmla="*/ 231 h 653"/>
                  <a:gd name="T26" fmla="*/ 268 w 646"/>
                  <a:gd name="T27" fmla="*/ 197 h 653"/>
                  <a:gd name="T28" fmla="*/ 325 w 646"/>
                  <a:gd name="T29" fmla="*/ 141 h 653"/>
                  <a:gd name="T30" fmla="*/ 382 w 646"/>
                  <a:gd name="T31" fmla="*/ 197 h 653"/>
                  <a:gd name="T32" fmla="*/ 373 w 646"/>
                  <a:gd name="T33" fmla="*/ 227 h 653"/>
                  <a:gd name="T34" fmla="*/ 463 w 646"/>
                  <a:gd name="T35" fmla="*/ 334 h 653"/>
                  <a:gd name="T36" fmla="*/ 494 w 646"/>
                  <a:gd name="T37" fmla="*/ 323 h 653"/>
                  <a:gd name="T38" fmla="*/ 546 w 646"/>
                  <a:gd name="T39" fmla="*/ 375 h 653"/>
                  <a:gd name="T40" fmla="*/ 494 w 646"/>
                  <a:gd name="T41" fmla="*/ 427 h 653"/>
                  <a:gd name="T42" fmla="*/ 326 w 646"/>
                  <a:gd name="T43" fmla="*/ 7 h 653"/>
                  <a:gd name="T44" fmla="*/ 326 w 646"/>
                  <a:gd name="T45" fmla="*/ 2 h 653"/>
                  <a:gd name="T46" fmla="*/ 324 w 646"/>
                  <a:gd name="T47" fmla="*/ 4 h 653"/>
                  <a:gd name="T48" fmla="*/ 320 w 646"/>
                  <a:gd name="T49" fmla="*/ 0 h 653"/>
                  <a:gd name="T50" fmla="*/ 320 w 646"/>
                  <a:gd name="T51" fmla="*/ 9 h 653"/>
                  <a:gd name="T52" fmla="*/ 0 w 646"/>
                  <a:gd name="T53" fmla="*/ 388 h 653"/>
                  <a:gd name="T54" fmla="*/ 322 w 646"/>
                  <a:gd name="T55" fmla="*/ 650 h 653"/>
                  <a:gd name="T56" fmla="*/ 322 w 646"/>
                  <a:gd name="T57" fmla="*/ 653 h 653"/>
                  <a:gd name="T58" fmla="*/ 646 w 646"/>
                  <a:gd name="T59" fmla="*/ 389 h 653"/>
                  <a:gd name="T60" fmla="*/ 326 w 646"/>
                  <a:gd name="T61" fmla="*/ 7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6" h="653">
                    <a:moveTo>
                      <a:pt x="494" y="427"/>
                    </a:moveTo>
                    <a:cubicBezTo>
                      <a:pt x="480" y="427"/>
                      <a:pt x="466" y="421"/>
                      <a:pt x="457" y="411"/>
                    </a:cubicBezTo>
                    <a:lnTo>
                      <a:pt x="368" y="474"/>
                    </a:lnTo>
                    <a:cubicBezTo>
                      <a:pt x="374" y="483"/>
                      <a:pt x="376" y="492"/>
                      <a:pt x="376" y="502"/>
                    </a:cubicBezTo>
                    <a:cubicBezTo>
                      <a:pt x="376" y="531"/>
                      <a:pt x="353" y="554"/>
                      <a:pt x="324" y="554"/>
                    </a:cubicBezTo>
                    <a:cubicBezTo>
                      <a:pt x="296" y="554"/>
                      <a:pt x="273" y="531"/>
                      <a:pt x="273" y="502"/>
                    </a:cubicBezTo>
                    <a:cubicBezTo>
                      <a:pt x="273" y="490"/>
                      <a:pt x="277" y="478"/>
                      <a:pt x="285" y="469"/>
                    </a:cubicBezTo>
                    <a:lnTo>
                      <a:pt x="183" y="414"/>
                    </a:lnTo>
                    <a:cubicBezTo>
                      <a:pt x="174" y="423"/>
                      <a:pt x="161" y="428"/>
                      <a:pt x="148" y="428"/>
                    </a:cubicBezTo>
                    <a:cubicBezTo>
                      <a:pt x="120" y="428"/>
                      <a:pt x="96" y="405"/>
                      <a:pt x="96" y="376"/>
                    </a:cubicBezTo>
                    <a:cubicBezTo>
                      <a:pt x="96" y="348"/>
                      <a:pt x="120" y="324"/>
                      <a:pt x="148" y="324"/>
                    </a:cubicBezTo>
                    <a:cubicBezTo>
                      <a:pt x="157" y="324"/>
                      <a:pt x="165" y="326"/>
                      <a:pt x="172" y="331"/>
                    </a:cubicBezTo>
                    <a:lnTo>
                      <a:pt x="280" y="231"/>
                    </a:lnTo>
                    <a:cubicBezTo>
                      <a:pt x="272" y="222"/>
                      <a:pt x="268" y="210"/>
                      <a:pt x="268" y="197"/>
                    </a:cubicBezTo>
                    <a:cubicBezTo>
                      <a:pt x="268" y="166"/>
                      <a:pt x="294" y="141"/>
                      <a:pt x="325" y="141"/>
                    </a:cubicBezTo>
                    <a:cubicBezTo>
                      <a:pt x="356" y="141"/>
                      <a:pt x="382" y="166"/>
                      <a:pt x="382" y="197"/>
                    </a:cubicBezTo>
                    <a:cubicBezTo>
                      <a:pt x="382" y="208"/>
                      <a:pt x="379" y="218"/>
                      <a:pt x="373" y="227"/>
                    </a:cubicBezTo>
                    <a:lnTo>
                      <a:pt x="463" y="334"/>
                    </a:lnTo>
                    <a:cubicBezTo>
                      <a:pt x="472" y="327"/>
                      <a:pt x="483" y="323"/>
                      <a:pt x="494" y="323"/>
                    </a:cubicBezTo>
                    <a:cubicBezTo>
                      <a:pt x="523" y="323"/>
                      <a:pt x="546" y="347"/>
                      <a:pt x="546" y="375"/>
                    </a:cubicBezTo>
                    <a:cubicBezTo>
                      <a:pt x="546" y="404"/>
                      <a:pt x="522" y="427"/>
                      <a:pt x="494" y="427"/>
                    </a:cubicBezTo>
                    <a:close/>
                    <a:moveTo>
                      <a:pt x="326" y="7"/>
                    </a:moveTo>
                    <a:lnTo>
                      <a:pt x="326" y="2"/>
                    </a:lnTo>
                    <a:lnTo>
                      <a:pt x="324" y="4"/>
                    </a:lnTo>
                    <a:lnTo>
                      <a:pt x="320" y="0"/>
                    </a:lnTo>
                    <a:lnTo>
                      <a:pt x="320" y="9"/>
                    </a:lnTo>
                    <a:lnTo>
                      <a:pt x="0" y="388"/>
                    </a:lnTo>
                    <a:lnTo>
                      <a:pt x="322" y="650"/>
                    </a:lnTo>
                    <a:lnTo>
                      <a:pt x="322" y="653"/>
                    </a:lnTo>
                    <a:lnTo>
                      <a:pt x="646" y="389"/>
                    </a:lnTo>
                    <a:lnTo>
                      <a:pt x="326" y="7"/>
                    </a:lnTo>
                    <a:close/>
                  </a:path>
                </a:pathLst>
              </a:custGeom>
              <a:solidFill>
                <a:srgbClr val="0171B0"/>
              </a:solidFill>
              <a:ln w="0">
                <a:noFill/>
                <a:prstDash val="solid"/>
                <a:round/>
                <a:headEnd/>
                <a:tailEnd/>
              </a:ln>
            </p:spPr>
            <p:txBody>
              <a:bodyPr vert="horz" wrap="square" lIns="93236" tIns="46618" rIns="93236" bIns="46618" numCol="1" anchor="t" anchorCtr="0" compatLnSpc="1">
                <a:prstTxWarp prst="textNoShape">
                  <a:avLst/>
                </a:prstTxWarp>
              </a:bodyPr>
              <a:lstStyle/>
              <a:p>
                <a:pPr defTabSz="932317"/>
                <a:endParaRPr lang="en-US" sz="1835" dirty="0">
                  <a:solidFill>
                    <a:prstClr val="black"/>
                  </a:solidFill>
                </a:endParaRPr>
              </a:p>
            </p:txBody>
          </p:sp>
        </p:grpSp>
      </p:grpSp>
    </p:spTree>
    <p:extLst>
      <p:ext uri="{BB962C8B-B14F-4D97-AF65-F5344CB8AC3E}">
        <p14:creationId xmlns:p14="http://schemas.microsoft.com/office/powerpoint/2010/main" val="384232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Horizontal)">
                                      <p:cBhvr>
                                        <p:cTn id="10" dur="500"/>
                                        <p:tgtEl>
                                          <p:spTgt spid="5"/>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804"/>
            <a:ext cx="9404723" cy="538873"/>
          </a:xfrm>
        </p:spPr>
        <p:txBody>
          <a:bodyPr/>
          <a:lstStyle/>
          <a:p>
            <a:r>
              <a:rPr lang="en-US" sz="2799" dirty="0">
                <a:solidFill>
                  <a:prstClr val="white"/>
                </a:solidFill>
              </a:rPr>
              <a:t>Access security &amp; monitoring</a:t>
            </a:r>
            <a:endParaRPr lang="en-US" sz="2799" dirty="0"/>
          </a:p>
        </p:txBody>
      </p:sp>
      <p:sp>
        <p:nvSpPr>
          <p:cNvPr id="4" name="Rectangle 3"/>
          <p:cNvSpPr/>
          <p:nvPr/>
        </p:nvSpPr>
        <p:spPr>
          <a:xfrm>
            <a:off x="383149" y="1256368"/>
            <a:ext cx="4907859" cy="4244117"/>
          </a:xfrm>
          <a:prstGeom prst="rect">
            <a:avLst/>
          </a:prstGeom>
        </p:spPr>
        <p:txBody>
          <a:bodyPr wrap="square" lIns="182806" tIns="146245" rIns="182806" bIns="146245">
            <a:spAutoFit/>
          </a:bodyPr>
          <a:lstStyle/>
          <a:p>
            <a:pPr defTabSz="913649" fontAlgn="base">
              <a:lnSpc>
                <a:spcPts val="2243"/>
              </a:lnSpc>
              <a:spcAft>
                <a:spcPct val="0"/>
              </a:spcAft>
            </a:pPr>
            <a:r>
              <a:rPr lang="en-US" sz="2039" b="1" dirty="0">
                <a:solidFill>
                  <a:srgbClr val="247BC2"/>
                </a:solidFill>
              </a:rPr>
              <a:t>AZURE:</a:t>
            </a:r>
          </a:p>
          <a:p>
            <a:pPr marL="291349" indent="-291349" defTabSz="913649" fontAlgn="base">
              <a:lnSpc>
                <a:spcPts val="2243"/>
              </a:lnSpc>
              <a:spcAft>
                <a:spcPct val="0"/>
              </a:spcAft>
              <a:buFont typeface="Arial" panose="020B0604020202020204" pitchFamily="34" charset="0"/>
              <a:buChar char="•"/>
            </a:pPr>
            <a:r>
              <a:rPr lang="en-US" sz="1835" dirty="0">
                <a:solidFill>
                  <a:prstClr val="white"/>
                </a:solidFill>
              </a:rPr>
              <a:t>Uses password hashes for synchronization</a:t>
            </a:r>
          </a:p>
          <a:p>
            <a:pPr marL="291349" indent="-291349" defTabSz="913649" fontAlgn="base">
              <a:lnSpc>
                <a:spcPts val="2243"/>
              </a:lnSpc>
              <a:spcAft>
                <a:spcPct val="0"/>
              </a:spcAft>
              <a:buFont typeface="Arial" panose="020B0604020202020204" pitchFamily="34" charset="0"/>
              <a:buChar char="•"/>
            </a:pPr>
            <a:r>
              <a:rPr lang="en-US" sz="1835" dirty="0">
                <a:solidFill>
                  <a:prstClr val="white"/>
                </a:solidFill>
              </a:rPr>
              <a:t>Offers security reporting that tracks inconsistent traffic patterns, including:</a:t>
            </a:r>
          </a:p>
          <a:p>
            <a:pPr marL="757508" lvl="1" indent="-291349" defTabSz="913649" fontAlgn="base">
              <a:lnSpc>
                <a:spcPts val="2243"/>
              </a:lnSpc>
              <a:spcAft>
                <a:spcPct val="0"/>
              </a:spcAft>
              <a:buFont typeface="Arial" panose="020B0604020202020204" pitchFamily="34" charset="0"/>
              <a:buChar char="•"/>
            </a:pPr>
            <a:r>
              <a:rPr lang="en-US" sz="1835" dirty="0">
                <a:solidFill>
                  <a:prstClr val="white"/>
                </a:solidFill>
              </a:rPr>
              <a:t>Sign ins from unknown sources</a:t>
            </a:r>
          </a:p>
          <a:p>
            <a:pPr marL="757508" lvl="1" indent="-291349" defTabSz="913649" fontAlgn="base">
              <a:lnSpc>
                <a:spcPts val="2243"/>
              </a:lnSpc>
              <a:spcAft>
                <a:spcPct val="0"/>
              </a:spcAft>
              <a:buFont typeface="Arial" panose="020B0604020202020204" pitchFamily="34" charset="0"/>
              <a:buChar char="•"/>
            </a:pPr>
            <a:r>
              <a:rPr lang="en-US" sz="1835" dirty="0">
                <a:solidFill>
                  <a:prstClr val="white"/>
                </a:solidFill>
              </a:rPr>
              <a:t>Multiple failed sign ins</a:t>
            </a:r>
          </a:p>
          <a:p>
            <a:pPr marL="757508" lvl="1" indent="-291349" defTabSz="913649" fontAlgn="base">
              <a:lnSpc>
                <a:spcPts val="2243"/>
              </a:lnSpc>
              <a:spcAft>
                <a:spcPct val="0"/>
              </a:spcAft>
              <a:buFont typeface="Arial" panose="020B0604020202020204" pitchFamily="34" charset="0"/>
              <a:buChar char="•"/>
            </a:pPr>
            <a:r>
              <a:rPr lang="en-US" sz="1835" dirty="0">
                <a:solidFill>
                  <a:prstClr val="white"/>
                </a:solidFill>
              </a:rPr>
              <a:t>Sign ins from multiple geographies in short timeframes</a:t>
            </a:r>
          </a:p>
          <a:p>
            <a:pPr marL="757508" lvl="1" indent="-291349" defTabSz="913649" fontAlgn="base">
              <a:lnSpc>
                <a:spcPts val="2243"/>
              </a:lnSpc>
              <a:spcAft>
                <a:spcPct val="0"/>
              </a:spcAft>
              <a:buFont typeface="Arial" panose="020B0604020202020204" pitchFamily="34" charset="0"/>
              <a:buChar char="•"/>
            </a:pPr>
            <a:r>
              <a:rPr lang="en-US" sz="1835" dirty="0">
                <a:solidFill>
                  <a:prstClr val="white"/>
                </a:solidFill>
              </a:rPr>
              <a:t>Sign ins from suspicious IP addresses and suspicious devices</a:t>
            </a:r>
          </a:p>
          <a:p>
            <a:pPr defTabSz="913649" fontAlgn="base">
              <a:lnSpc>
                <a:spcPts val="2243"/>
              </a:lnSpc>
              <a:spcAft>
                <a:spcPct val="0"/>
              </a:spcAft>
            </a:pPr>
            <a:r>
              <a:rPr lang="en-US" sz="2039" b="1" dirty="0">
                <a:solidFill>
                  <a:srgbClr val="247BC2"/>
                </a:solidFill>
              </a:rPr>
              <a:t>CUSTOMER:</a:t>
            </a:r>
          </a:p>
          <a:p>
            <a:pPr marL="291349" indent="-291349" defTabSz="913649" fontAlgn="base">
              <a:lnSpc>
                <a:spcPts val="2243"/>
              </a:lnSpc>
              <a:spcAft>
                <a:spcPct val="0"/>
              </a:spcAft>
              <a:buFont typeface="Arial" panose="020B0604020202020204" pitchFamily="34" charset="0"/>
              <a:buChar char="•"/>
            </a:pPr>
            <a:r>
              <a:rPr lang="en-US" sz="1835" dirty="0">
                <a:solidFill>
                  <a:prstClr val="white"/>
                </a:solidFill>
              </a:rPr>
              <a:t>Reviews reports and mitigates potential threats</a:t>
            </a:r>
          </a:p>
          <a:p>
            <a:pPr marL="291349" indent="-291349" defTabSz="913649" fontAlgn="base">
              <a:lnSpc>
                <a:spcPts val="2243"/>
              </a:lnSpc>
              <a:spcAft>
                <a:spcPct val="0"/>
              </a:spcAft>
              <a:buFont typeface="Arial" panose="020B0604020202020204" pitchFamily="34" charset="0"/>
              <a:buChar char="•"/>
            </a:pPr>
            <a:r>
              <a:rPr lang="en-US" sz="1835" dirty="0">
                <a:solidFill>
                  <a:prstClr val="white"/>
                </a:solidFill>
              </a:rPr>
              <a:t>Can enable Multi-Factor Authentication</a:t>
            </a:r>
          </a:p>
        </p:txBody>
      </p:sp>
      <p:grpSp>
        <p:nvGrpSpPr>
          <p:cNvPr id="5" name="Group 4"/>
          <p:cNvGrpSpPr/>
          <p:nvPr/>
        </p:nvGrpSpPr>
        <p:grpSpPr>
          <a:xfrm>
            <a:off x="5980242" y="1257103"/>
            <a:ext cx="5510250" cy="4558566"/>
            <a:chOff x="4505624" y="1526223"/>
            <a:chExt cx="6128847" cy="5070324"/>
          </a:xfrm>
        </p:grpSpPr>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05624" y="1526223"/>
              <a:ext cx="6128847" cy="5070324"/>
            </a:xfrm>
            <a:prstGeom prst="rect">
              <a:avLst/>
            </a:prstGeom>
            <a:ln>
              <a:solidFill>
                <a:schemeClr val="bg1">
                  <a:lumMod val="90000"/>
                </a:schemeClr>
              </a:solidFill>
            </a:ln>
            <a:effectLst>
              <a:outerShdw blurRad="50800" dist="63500" dir="2700000" algn="tl" rotWithShape="0">
                <a:prstClr val="black">
                  <a:alpha val="13000"/>
                </a:prstClr>
              </a:outerShdw>
            </a:effectLst>
          </p:spPr>
        </p:pic>
        <p:pic>
          <p:nvPicPr>
            <p:cNvPr id="7" name="Picture 6"/>
            <p:cNvPicPr>
              <a:picLocks noChangeAspect="1"/>
            </p:cNvPicPr>
            <p:nvPr/>
          </p:nvPicPr>
          <p:blipFill rotWithShape="1">
            <a:blip r:embed="rId3"/>
            <a:srcRect l="1608"/>
            <a:stretch/>
          </p:blipFill>
          <p:spPr>
            <a:xfrm>
              <a:off x="5715000" y="2066695"/>
              <a:ext cx="4782311" cy="4273761"/>
            </a:xfrm>
            <a:prstGeom prst="rect">
              <a:avLst/>
            </a:prstGeom>
            <a:ln>
              <a:noFill/>
            </a:ln>
            <a:effectLst/>
          </p:spPr>
        </p:pic>
      </p:grpSp>
      <p:cxnSp>
        <p:nvCxnSpPr>
          <p:cNvPr id="8" name="Straight Connector 7"/>
          <p:cNvCxnSpPr/>
          <p:nvPr/>
        </p:nvCxnSpPr>
        <p:spPr>
          <a:xfrm flipV="1">
            <a:off x="5414323" y="1257104"/>
            <a:ext cx="0" cy="4587278"/>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9085461" y="1322624"/>
            <a:ext cx="2984407" cy="1601011"/>
          </a:xfrm>
          <a:custGeom>
            <a:avLst/>
            <a:gdLst>
              <a:gd name="T0" fmla="*/ 2186 w 2572"/>
              <a:gd name="T1" fmla="*/ 0 h 1379"/>
              <a:gd name="T2" fmla="*/ 392 w 2572"/>
              <a:gd name="T3" fmla="*/ 0 h 1379"/>
              <a:gd name="T4" fmla="*/ 328 w 2572"/>
              <a:gd name="T5" fmla="*/ 64 h 1379"/>
              <a:gd name="T6" fmla="*/ 328 w 2572"/>
              <a:gd name="T7" fmla="*/ 1166 h 1379"/>
              <a:gd name="T8" fmla="*/ 392 w 2572"/>
              <a:gd name="T9" fmla="*/ 1231 h 1379"/>
              <a:gd name="T10" fmla="*/ 2186 w 2572"/>
              <a:gd name="T11" fmla="*/ 1231 h 1379"/>
              <a:gd name="T12" fmla="*/ 2250 w 2572"/>
              <a:gd name="T13" fmla="*/ 1166 h 1379"/>
              <a:gd name="T14" fmla="*/ 2250 w 2572"/>
              <a:gd name="T15" fmla="*/ 64 h 1379"/>
              <a:gd name="T16" fmla="*/ 2186 w 2572"/>
              <a:gd name="T17" fmla="*/ 0 h 1379"/>
              <a:gd name="T18" fmla="*/ 2167 w 2572"/>
              <a:gd name="T19" fmla="*/ 1153 h 1379"/>
              <a:gd name="T20" fmla="*/ 412 w 2572"/>
              <a:gd name="T21" fmla="*/ 1153 h 1379"/>
              <a:gd name="T22" fmla="*/ 412 w 2572"/>
              <a:gd name="T23" fmla="*/ 71 h 1379"/>
              <a:gd name="T24" fmla="*/ 2167 w 2572"/>
              <a:gd name="T25" fmla="*/ 71 h 1379"/>
              <a:gd name="T26" fmla="*/ 2167 w 2572"/>
              <a:gd name="T27" fmla="*/ 1153 h 1379"/>
              <a:gd name="T28" fmla="*/ 1466 w 2572"/>
              <a:gd name="T29" fmla="*/ 1276 h 1379"/>
              <a:gd name="T30" fmla="*/ 1466 w 2572"/>
              <a:gd name="T31" fmla="*/ 1289 h 1379"/>
              <a:gd name="T32" fmla="*/ 1440 w 2572"/>
              <a:gd name="T33" fmla="*/ 1308 h 1379"/>
              <a:gd name="T34" fmla="*/ 1138 w 2572"/>
              <a:gd name="T35" fmla="*/ 1308 h 1379"/>
              <a:gd name="T36" fmla="*/ 1112 w 2572"/>
              <a:gd name="T37" fmla="*/ 1289 h 1379"/>
              <a:gd name="T38" fmla="*/ 1112 w 2572"/>
              <a:gd name="T39" fmla="*/ 1276 h 1379"/>
              <a:gd name="T40" fmla="*/ 0 w 2572"/>
              <a:gd name="T41" fmla="*/ 1276 h 1379"/>
              <a:gd name="T42" fmla="*/ 0 w 2572"/>
              <a:gd name="T43" fmla="*/ 1340 h 1379"/>
              <a:gd name="T44" fmla="*/ 84 w 2572"/>
              <a:gd name="T45" fmla="*/ 1379 h 1379"/>
              <a:gd name="T46" fmla="*/ 84 w 2572"/>
              <a:gd name="T47" fmla="*/ 1379 h 1379"/>
              <a:gd name="T48" fmla="*/ 2488 w 2572"/>
              <a:gd name="T49" fmla="*/ 1379 h 1379"/>
              <a:gd name="T50" fmla="*/ 2488 w 2572"/>
              <a:gd name="T51" fmla="*/ 1379 h 1379"/>
              <a:gd name="T52" fmla="*/ 2572 w 2572"/>
              <a:gd name="T53" fmla="*/ 1340 h 1379"/>
              <a:gd name="T54" fmla="*/ 2572 w 2572"/>
              <a:gd name="T55" fmla="*/ 1276 h 1379"/>
              <a:gd name="T56" fmla="*/ 1466 w 2572"/>
              <a:gd name="T57" fmla="*/ 1276 h 1379"/>
              <a:gd name="T58" fmla="*/ 1466 w 2572"/>
              <a:gd name="T59" fmla="*/ 1276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72" h="1379">
                <a:moveTo>
                  <a:pt x="2186" y="0"/>
                </a:moveTo>
                <a:cubicBezTo>
                  <a:pt x="392" y="0"/>
                  <a:pt x="392" y="0"/>
                  <a:pt x="392" y="0"/>
                </a:cubicBezTo>
                <a:cubicBezTo>
                  <a:pt x="360" y="0"/>
                  <a:pt x="328" y="26"/>
                  <a:pt x="328" y="64"/>
                </a:cubicBezTo>
                <a:cubicBezTo>
                  <a:pt x="328" y="1166"/>
                  <a:pt x="328" y="1166"/>
                  <a:pt x="328" y="1166"/>
                </a:cubicBezTo>
                <a:cubicBezTo>
                  <a:pt x="328" y="1205"/>
                  <a:pt x="360" y="1231"/>
                  <a:pt x="392" y="1231"/>
                </a:cubicBezTo>
                <a:cubicBezTo>
                  <a:pt x="2186" y="1231"/>
                  <a:pt x="2186" y="1231"/>
                  <a:pt x="2186" y="1231"/>
                </a:cubicBezTo>
                <a:cubicBezTo>
                  <a:pt x="2225" y="1231"/>
                  <a:pt x="2250" y="1205"/>
                  <a:pt x="2250" y="1166"/>
                </a:cubicBezTo>
                <a:cubicBezTo>
                  <a:pt x="2250" y="64"/>
                  <a:pt x="2250" y="64"/>
                  <a:pt x="2250" y="64"/>
                </a:cubicBezTo>
                <a:cubicBezTo>
                  <a:pt x="2250" y="26"/>
                  <a:pt x="2225" y="0"/>
                  <a:pt x="2186" y="0"/>
                </a:cubicBezTo>
                <a:close/>
                <a:moveTo>
                  <a:pt x="2167" y="1153"/>
                </a:moveTo>
                <a:cubicBezTo>
                  <a:pt x="412" y="1153"/>
                  <a:pt x="412" y="1153"/>
                  <a:pt x="412" y="1153"/>
                </a:cubicBezTo>
                <a:cubicBezTo>
                  <a:pt x="412" y="71"/>
                  <a:pt x="412" y="71"/>
                  <a:pt x="412" y="71"/>
                </a:cubicBezTo>
                <a:cubicBezTo>
                  <a:pt x="2167" y="71"/>
                  <a:pt x="2167" y="71"/>
                  <a:pt x="2167" y="71"/>
                </a:cubicBezTo>
                <a:cubicBezTo>
                  <a:pt x="2167" y="1153"/>
                  <a:pt x="2167" y="1153"/>
                  <a:pt x="2167" y="1153"/>
                </a:cubicBezTo>
                <a:close/>
                <a:moveTo>
                  <a:pt x="1466" y="1276"/>
                </a:moveTo>
                <a:cubicBezTo>
                  <a:pt x="1466" y="1289"/>
                  <a:pt x="1466" y="1289"/>
                  <a:pt x="1466" y="1289"/>
                </a:cubicBezTo>
                <a:cubicBezTo>
                  <a:pt x="1466" y="1302"/>
                  <a:pt x="1453" y="1308"/>
                  <a:pt x="1440" y="1308"/>
                </a:cubicBezTo>
                <a:cubicBezTo>
                  <a:pt x="1138" y="1308"/>
                  <a:pt x="1138" y="1308"/>
                  <a:pt x="1138" y="1308"/>
                </a:cubicBezTo>
                <a:cubicBezTo>
                  <a:pt x="1125" y="1308"/>
                  <a:pt x="1112" y="1302"/>
                  <a:pt x="1112" y="1289"/>
                </a:cubicBezTo>
                <a:cubicBezTo>
                  <a:pt x="1112" y="1276"/>
                  <a:pt x="1112" y="1276"/>
                  <a:pt x="1112" y="1276"/>
                </a:cubicBezTo>
                <a:cubicBezTo>
                  <a:pt x="0" y="1276"/>
                  <a:pt x="0" y="1276"/>
                  <a:pt x="0" y="1276"/>
                </a:cubicBezTo>
                <a:cubicBezTo>
                  <a:pt x="0" y="1340"/>
                  <a:pt x="0" y="1340"/>
                  <a:pt x="0" y="1340"/>
                </a:cubicBezTo>
                <a:cubicBezTo>
                  <a:pt x="0" y="1340"/>
                  <a:pt x="58" y="1379"/>
                  <a:pt x="84" y="1379"/>
                </a:cubicBezTo>
                <a:cubicBezTo>
                  <a:pt x="84" y="1379"/>
                  <a:pt x="84" y="1379"/>
                  <a:pt x="84" y="1379"/>
                </a:cubicBezTo>
                <a:cubicBezTo>
                  <a:pt x="2488" y="1379"/>
                  <a:pt x="2488" y="1379"/>
                  <a:pt x="2488" y="1379"/>
                </a:cubicBezTo>
                <a:cubicBezTo>
                  <a:pt x="2488" y="1379"/>
                  <a:pt x="2488" y="1379"/>
                  <a:pt x="2488" y="1379"/>
                </a:cubicBezTo>
                <a:cubicBezTo>
                  <a:pt x="2514" y="1379"/>
                  <a:pt x="2572" y="1340"/>
                  <a:pt x="2572" y="1340"/>
                </a:cubicBezTo>
                <a:cubicBezTo>
                  <a:pt x="2572" y="1276"/>
                  <a:pt x="2572" y="1276"/>
                  <a:pt x="2572" y="1276"/>
                </a:cubicBezTo>
                <a:cubicBezTo>
                  <a:pt x="1466" y="1276"/>
                  <a:pt x="1466" y="1276"/>
                  <a:pt x="1466" y="1276"/>
                </a:cubicBezTo>
                <a:cubicBezTo>
                  <a:pt x="1466" y="1276"/>
                  <a:pt x="1466" y="1276"/>
                  <a:pt x="1466" y="1276"/>
                </a:cubicBezTo>
                <a:close/>
              </a:path>
            </a:pathLst>
          </a:custGeom>
          <a:solidFill>
            <a:schemeClr val="accent1"/>
          </a:solidFill>
          <a:ln>
            <a:noFill/>
          </a:ln>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sp>
        <p:nvSpPr>
          <p:cNvPr id="10" name="Freeform 9"/>
          <p:cNvSpPr>
            <a:spLocks noEditPoints="1"/>
          </p:cNvSpPr>
          <p:nvPr/>
        </p:nvSpPr>
        <p:spPr bwMode="auto">
          <a:xfrm>
            <a:off x="6364739" y="1302040"/>
            <a:ext cx="2143115" cy="1600775"/>
          </a:xfrm>
          <a:custGeom>
            <a:avLst/>
            <a:gdLst>
              <a:gd name="T0" fmla="*/ 1684 w 1740"/>
              <a:gd name="T1" fmla="*/ 0 h 1299"/>
              <a:gd name="T2" fmla="*/ 57 w 1740"/>
              <a:gd name="T3" fmla="*/ 0 h 1299"/>
              <a:gd name="T4" fmla="*/ 0 w 1740"/>
              <a:gd name="T5" fmla="*/ 56 h 1299"/>
              <a:gd name="T6" fmla="*/ 0 w 1740"/>
              <a:gd name="T7" fmla="*/ 1242 h 1299"/>
              <a:gd name="T8" fmla="*/ 57 w 1740"/>
              <a:gd name="T9" fmla="*/ 1299 h 1299"/>
              <a:gd name="T10" fmla="*/ 1684 w 1740"/>
              <a:gd name="T11" fmla="*/ 1299 h 1299"/>
              <a:gd name="T12" fmla="*/ 1740 w 1740"/>
              <a:gd name="T13" fmla="*/ 1242 h 1299"/>
              <a:gd name="T14" fmla="*/ 1740 w 1740"/>
              <a:gd name="T15" fmla="*/ 56 h 1299"/>
              <a:gd name="T16" fmla="*/ 1684 w 1740"/>
              <a:gd name="T17" fmla="*/ 0 h 1299"/>
              <a:gd name="T18" fmla="*/ 862 w 1740"/>
              <a:gd name="T19" fmla="*/ 1250 h 1299"/>
              <a:gd name="T20" fmla="*/ 830 w 1740"/>
              <a:gd name="T21" fmla="*/ 1242 h 1299"/>
              <a:gd name="T22" fmla="*/ 830 w 1740"/>
              <a:gd name="T23" fmla="*/ 1217 h 1299"/>
              <a:gd name="T24" fmla="*/ 862 w 1740"/>
              <a:gd name="T25" fmla="*/ 1217 h 1299"/>
              <a:gd name="T26" fmla="*/ 862 w 1740"/>
              <a:gd name="T27" fmla="*/ 1250 h 1299"/>
              <a:gd name="T28" fmla="*/ 862 w 1740"/>
              <a:gd name="T29" fmla="*/ 1250 h 1299"/>
              <a:gd name="T30" fmla="*/ 862 w 1740"/>
              <a:gd name="T31" fmla="*/ 1209 h 1299"/>
              <a:gd name="T32" fmla="*/ 830 w 1740"/>
              <a:gd name="T33" fmla="*/ 1209 h 1299"/>
              <a:gd name="T34" fmla="*/ 830 w 1740"/>
              <a:gd name="T35" fmla="*/ 1185 h 1299"/>
              <a:gd name="T36" fmla="*/ 862 w 1740"/>
              <a:gd name="T37" fmla="*/ 1177 h 1299"/>
              <a:gd name="T38" fmla="*/ 862 w 1740"/>
              <a:gd name="T39" fmla="*/ 1209 h 1299"/>
              <a:gd name="T40" fmla="*/ 862 w 1740"/>
              <a:gd name="T41" fmla="*/ 1209 h 1299"/>
              <a:gd name="T42" fmla="*/ 918 w 1740"/>
              <a:gd name="T43" fmla="*/ 1258 h 1299"/>
              <a:gd name="T44" fmla="*/ 870 w 1740"/>
              <a:gd name="T45" fmla="*/ 1250 h 1299"/>
              <a:gd name="T46" fmla="*/ 870 w 1740"/>
              <a:gd name="T47" fmla="*/ 1217 h 1299"/>
              <a:gd name="T48" fmla="*/ 918 w 1740"/>
              <a:gd name="T49" fmla="*/ 1217 h 1299"/>
              <a:gd name="T50" fmla="*/ 918 w 1740"/>
              <a:gd name="T51" fmla="*/ 1258 h 1299"/>
              <a:gd name="T52" fmla="*/ 918 w 1740"/>
              <a:gd name="T53" fmla="*/ 1258 h 1299"/>
              <a:gd name="T54" fmla="*/ 918 w 1740"/>
              <a:gd name="T55" fmla="*/ 1209 h 1299"/>
              <a:gd name="T56" fmla="*/ 870 w 1740"/>
              <a:gd name="T57" fmla="*/ 1209 h 1299"/>
              <a:gd name="T58" fmla="*/ 870 w 1740"/>
              <a:gd name="T59" fmla="*/ 1177 h 1299"/>
              <a:gd name="T60" fmla="*/ 918 w 1740"/>
              <a:gd name="T61" fmla="*/ 1169 h 1299"/>
              <a:gd name="T62" fmla="*/ 918 w 1740"/>
              <a:gd name="T63" fmla="*/ 1209 h 1299"/>
              <a:gd name="T64" fmla="*/ 918 w 1740"/>
              <a:gd name="T65" fmla="*/ 1209 h 1299"/>
              <a:gd name="T66" fmla="*/ 1643 w 1740"/>
              <a:gd name="T67" fmla="*/ 1088 h 1299"/>
              <a:gd name="T68" fmla="*/ 1595 w 1740"/>
              <a:gd name="T69" fmla="*/ 1136 h 1299"/>
              <a:gd name="T70" fmla="*/ 153 w 1740"/>
              <a:gd name="T71" fmla="*/ 1136 h 1299"/>
              <a:gd name="T72" fmla="*/ 97 w 1740"/>
              <a:gd name="T73" fmla="*/ 1088 h 1299"/>
              <a:gd name="T74" fmla="*/ 97 w 1740"/>
              <a:gd name="T75" fmla="*/ 154 h 1299"/>
              <a:gd name="T76" fmla="*/ 153 w 1740"/>
              <a:gd name="T77" fmla="*/ 97 h 1299"/>
              <a:gd name="T78" fmla="*/ 1595 w 1740"/>
              <a:gd name="T79" fmla="*/ 97 h 1299"/>
              <a:gd name="T80" fmla="*/ 1643 w 1740"/>
              <a:gd name="T81" fmla="*/ 154 h 1299"/>
              <a:gd name="T82" fmla="*/ 1643 w 1740"/>
              <a:gd name="T83" fmla="*/ 1088 h 1299"/>
              <a:gd name="T84" fmla="*/ 1643 w 1740"/>
              <a:gd name="T85" fmla="*/ 1088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40" h="1299">
                <a:moveTo>
                  <a:pt x="1684" y="0"/>
                </a:moveTo>
                <a:cubicBezTo>
                  <a:pt x="57" y="0"/>
                  <a:pt x="57" y="0"/>
                  <a:pt x="57" y="0"/>
                </a:cubicBezTo>
                <a:cubicBezTo>
                  <a:pt x="24" y="0"/>
                  <a:pt x="0" y="32"/>
                  <a:pt x="0" y="56"/>
                </a:cubicBezTo>
                <a:cubicBezTo>
                  <a:pt x="0" y="1177"/>
                  <a:pt x="0" y="1242"/>
                  <a:pt x="0" y="1242"/>
                </a:cubicBezTo>
                <a:cubicBezTo>
                  <a:pt x="0" y="1274"/>
                  <a:pt x="24" y="1299"/>
                  <a:pt x="57" y="1299"/>
                </a:cubicBezTo>
                <a:cubicBezTo>
                  <a:pt x="1684" y="1299"/>
                  <a:pt x="1684" y="1299"/>
                  <a:pt x="1684" y="1299"/>
                </a:cubicBezTo>
                <a:cubicBezTo>
                  <a:pt x="1716" y="1299"/>
                  <a:pt x="1740" y="1274"/>
                  <a:pt x="1740" y="1242"/>
                </a:cubicBezTo>
                <a:cubicBezTo>
                  <a:pt x="1740" y="121"/>
                  <a:pt x="1740" y="56"/>
                  <a:pt x="1740" y="56"/>
                </a:cubicBezTo>
                <a:cubicBezTo>
                  <a:pt x="1740" y="32"/>
                  <a:pt x="1716" y="0"/>
                  <a:pt x="1684" y="0"/>
                </a:cubicBezTo>
                <a:close/>
                <a:moveTo>
                  <a:pt x="862" y="1250"/>
                </a:moveTo>
                <a:cubicBezTo>
                  <a:pt x="830" y="1242"/>
                  <a:pt x="830" y="1242"/>
                  <a:pt x="830" y="1242"/>
                </a:cubicBezTo>
                <a:cubicBezTo>
                  <a:pt x="830" y="1217"/>
                  <a:pt x="830" y="1217"/>
                  <a:pt x="830" y="1217"/>
                </a:cubicBezTo>
                <a:cubicBezTo>
                  <a:pt x="862" y="1217"/>
                  <a:pt x="862" y="1217"/>
                  <a:pt x="862" y="1217"/>
                </a:cubicBezTo>
                <a:cubicBezTo>
                  <a:pt x="862" y="1250"/>
                  <a:pt x="862" y="1250"/>
                  <a:pt x="862" y="1250"/>
                </a:cubicBezTo>
                <a:cubicBezTo>
                  <a:pt x="862" y="1250"/>
                  <a:pt x="862" y="1250"/>
                  <a:pt x="862" y="1250"/>
                </a:cubicBezTo>
                <a:close/>
                <a:moveTo>
                  <a:pt x="862" y="1209"/>
                </a:moveTo>
                <a:cubicBezTo>
                  <a:pt x="830" y="1209"/>
                  <a:pt x="830" y="1209"/>
                  <a:pt x="830" y="1209"/>
                </a:cubicBezTo>
                <a:cubicBezTo>
                  <a:pt x="830" y="1185"/>
                  <a:pt x="830" y="1185"/>
                  <a:pt x="830" y="1185"/>
                </a:cubicBezTo>
                <a:cubicBezTo>
                  <a:pt x="862" y="1177"/>
                  <a:pt x="862" y="1177"/>
                  <a:pt x="862" y="1177"/>
                </a:cubicBezTo>
                <a:cubicBezTo>
                  <a:pt x="862" y="1209"/>
                  <a:pt x="862" y="1209"/>
                  <a:pt x="862" y="1209"/>
                </a:cubicBezTo>
                <a:cubicBezTo>
                  <a:pt x="862" y="1209"/>
                  <a:pt x="862" y="1209"/>
                  <a:pt x="862" y="1209"/>
                </a:cubicBezTo>
                <a:close/>
                <a:moveTo>
                  <a:pt x="918" y="1258"/>
                </a:moveTo>
                <a:cubicBezTo>
                  <a:pt x="870" y="1250"/>
                  <a:pt x="870" y="1250"/>
                  <a:pt x="870" y="1250"/>
                </a:cubicBezTo>
                <a:cubicBezTo>
                  <a:pt x="870" y="1217"/>
                  <a:pt x="870" y="1217"/>
                  <a:pt x="870" y="1217"/>
                </a:cubicBezTo>
                <a:cubicBezTo>
                  <a:pt x="918" y="1217"/>
                  <a:pt x="918" y="1217"/>
                  <a:pt x="918" y="1217"/>
                </a:cubicBezTo>
                <a:cubicBezTo>
                  <a:pt x="918" y="1258"/>
                  <a:pt x="918" y="1258"/>
                  <a:pt x="918" y="1258"/>
                </a:cubicBezTo>
                <a:cubicBezTo>
                  <a:pt x="918" y="1258"/>
                  <a:pt x="918" y="1258"/>
                  <a:pt x="918" y="1258"/>
                </a:cubicBezTo>
                <a:close/>
                <a:moveTo>
                  <a:pt x="918" y="1209"/>
                </a:moveTo>
                <a:cubicBezTo>
                  <a:pt x="870" y="1209"/>
                  <a:pt x="870" y="1209"/>
                  <a:pt x="870" y="1209"/>
                </a:cubicBezTo>
                <a:cubicBezTo>
                  <a:pt x="870" y="1177"/>
                  <a:pt x="870" y="1177"/>
                  <a:pt x="870" y="1177"/>
                </a:cubicBezTo>
                <a:cubicBezTo>
                  <a:pt x="918" y="1169"/>
                  <a:pt x="918" y="1169"/>
                  <a:pt x="918" y="1169"/>
                </a:cubicBezTo>
                <a:cubicBezTo>
                  <a:pt x="918" y="1209"/>
                  <a:pt x="918" y="1209"/>
                  <a:pt x="918" y="1209"/>
                </a:cubicBezTo>
                <a:cubicBezTo>
                  <a:pt x="918" y="1209"/>
                  <a:pt x="918" y="1209"/>
                  <a:pt x="918" y="1209"/>
                </a:cubicBezTo>
                <a:close/>
                <a:moveTo>
                  <a:pt x="1643" y="1088"/>
                </a:moveTo>
                <a:cubicBezTo>
                  <a:pt x="1643" y="1112"/>
                  <a:pt x="1619" y="1136"/>
                  <a:pt x="1595" y="1136"/>
                </a:cubicBezTo>
                <a:cubicBezTo>
                  <a:pt x="153" y="1136"/>
                  <a:pt x="153" y="1136"/>
                  <a:pt x="153" y="1136"/>
                </a:cubicBezTo>
                <a:cubicBezTo>
                  <a:pt x="129" y="1136"/>
                  <a:pt x="97" y="1112"/>
                  <a:pt x="97" y="1088"/>
                </a:cubicBezTo>
                <a:cubicBezTo>
                  <a:pt x="97" y="154"/>
                  <a:pt x="97" y="154"/>
                  <a:pt x="97" y="154"/>
                </a:cubicBezTo>
                <a:cubicBezTo>
                  <a:pt x="97" y="121"/>
                  <a:pt x="129" y="97"/>
                  <a:pt x="153" y="97"/>
                </a:cubicBezTo>
                <a:cubicBezTo>
                  <a:pt x="1595" y="97"/>
                  <a:pt x="1595" y="97"/>
                  <a:pt x="1595" y="97"/>
                </a:cubicBezTo>
                <a:cubicBezTo>
                  <a:pt x="1619" y="97"/>
                  <a:pt x="1643" y="121"/>
                  <a:pt x="1643" y="154"/>
                </a:cubicBezTo>
                <a:cubicBezTo>
                  <a:pt x="1643" y="1088"/>
                  <a:pt x="1643" y="1088"/>
                  <a:pt x="1643" y="1088"/>
                </a:cubicBezTo>
                <a:cubicBezTo>
                  <a:pt x="1643" y="1088"/>
                  <a:pt x="1643" y="1088"/>
                  <a:pt x="1643" y="1088"/>
                </a:cubicBezTo>
                <a:close/>
              </a:path>
            </a:pathLst>
          </a:custGeom>
          <a:solidFill>
            <a:schemeClr val="accent5"/>
          </a:solidFill>
          <a:ln>
            <a:noFill/>
          </a:ln>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grpSp>
        <p:nvGrpSpPr>
          <p:cNvPr id="11" name="Group 10"/>
          <p:cNvGrpSpPr/>
          <p:nvPr/>
        </p:nvGrpSpPr>
        <p:grpSpPr>
          <a:xfrm>
            <a:off x="9758921" y="1738179"/>
            <a:ext cx="1628103" cy="652000"/>
            <a:chOff x="9689722" y="2412407"/>
            <a:chExt cx="1628758" cy="652262"/>
          </a:xfrm>
        </p:grpSpPr>
        <p:sp>
          <p:nvSpPr>
            <p:cNvPr id="12" name="Freeform 7"/>
            <p:cNvSpPr>
              <a:spLocks/>
            </p:cNvSpPr>
            <p:nvPr/>
          </p:nvSpPr>
          <p:spPr bwMode="auto">
            <a:xfrm>
              <a:off x="9689722" y="2412407"/>
              <a:ext cx="549581" cy="652262"/>
            </a:xfrm>
            <a:custGeom>
              <a:avLst/>
              <a:gdLst>
                <a:gd name="T0" fmla="*/ 925 w 925"/>
                <a:gd name="T1" fmla="*/ 1097 h 1097"/>
                <a:gd name="T2" fmla="*/ 854 w 925"/>
                <a:gd name="T3" fmla="*/ 770 h 1097"/>
                <a:gd name="T4" fmla="*/ 701 w 925"/>
                <a:gd name="T5" fmla="*/ 666 h 1097"/>
                <a:gd name="T6" fmla="*/ 608 w 925"/>
                <a:gd name="T7" fmla="*/ 622 h 1097"/>
                <a:gd name="T8" fmla="*/ 602 w 925"/>
                <a:gd name="T9" fmla="*/ 584 h 1097"/>
                <a:gd name="T10" fmla="*/ 569 w 925"/>
                <a:gd name="T11" fmla="*/ 579 h 1097"/>
                <a:gd name="T12" fmla="*/ 564 w 925"/>
                <a:gd name="T13" fmla="*/ 535 h 1097"/>
                <a:gd name="T14" fmla="*/ 602 w 925"/>
                <a:gd name="T15" fmla="*/ 448 h 1097"/>
                <a:gd name="T16" fmla="*/ 641 w 925"/>
                <a:gd name="T17" fmla="*/ 398 h 1097"/>
                <a:gd name="T18" fmla="*/ 624 w 925"/>
                <a:gd name="T19" fmla="*/ 322 h 1097"/>
                <a:gd name="T20" fmla="*/ 624 w 925"/>
                <a:gd name="T21" fmla="*/ 169 h 1097"/>
                <a:gd name="T22" fmla="*/ 351 w 925"/>
                <a:gd name="T23" fmla="*/ 98 h 1097"/>
                <a:gd name="T24" fmla="*/ 285 w 925"/>
                <a:gd name="T25" fmla="*/ 278 h 1097"/>
                <a:gd name="T26" fmla="*/ 301 w 925"/>
                <a:gd name="T27" fmla="*/ 327 h 1097"/>
                <a:gd name="T28" fmla="*/ 296 w 925"/>
                <a:gd name="T29" fmla="*/ 409 h 1097"/>
                <a:gd name="T30" fmla="*/ 323 w 925"/>
                <a:gd name="T31" fmla="*/ 448 h 1097"/>
                <a:gd name="T32" fmla="*/ 367 w 925"/>
                <a:gd name="T33" fmla="*/ 535 h 1097"/>
                <a:gd name="T34" fmla="*/ 367 w 925"/>
                <a:gd name="T35" fmla="*/ 579 h 1097"/>
                <a:gd name="T36" fmla="*/ 334 w 925"/>
                <a:gd name="T37" fmla="*/ 584 h 1097"/>
                <a:gd name="T38" fmla="*/ 329 w 925"/>
                <a:gd name="T39" fmla="*/ 617 h 1097"/>
                <a:gd name="T40" fmla="*/ 241 w 925"/>
                <a:gd name="T41" fmla="*/ 660 h 1097"/>
                <a:gd name="T42" fmla="*/ 61 w 925"/>
                <a:gd name="T43" fmla="*/ 802 h 1097"/>
                <a:gd name="T44" fmla="*/ 0 w 925"/>
                <a:gd name="T45" fmla="*/ 1097 h 1097"/>
                <a:gd name="T46" fmla="*/ 925 w 925"/>
                <a:gd name="T47"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5" h="1097">
                  <a:moveTo>
                    <a:pt x="925" y="1097"/>
                  </a:moveTo>
                  <a:cubicBezTo>
                    <a:pt x="925" y="1037"/>
                    <a:pt x="854" y="770"/>
                    <a:pt x="854" y="770"/>
                  </a:cubicBezTo>
                  <a:cubicBezTo>
                    <a:pt x="854" y="731"/>
                    <a:pt x="799" y="688"/>
                    <a:pt x="701" y="666"/>
                  </a:cubicBezTo>
                  <a:cubicBezTo>
                    <a:pt x="651" y="650"/>
                    <a:pt x="608" y="622"/>
                    <a:pt x="608" y="622"/>
                  </a:cubicBezTo>
                  <a:cubicBezTo>
                    <a:pt x="597" y="617"/>
                    <a:pt x="602" y="584"/>
                    <a:pt x="602" y="584"/>
                  </a:cubicBezTo>
                  <a:cubicBezTo>
                    <a:pt x="569" y="579"/>
                    <a:pt x="569" y="579"/>
                    <a:pt x="569" y="579"/>
                  </a:cubicBezTo>
                  <a:cubicBezTo>
                    <a:pt x="569" y="573"/>
                    <a:pt x="564" y="535"/>
                    <a:pt x="564" y="535"/>
                  </a:cubicBezTo>
                  <a:cubicBezTo>
                    <a:pt x="602" y="524"/>
                    <a:pt x="602" y="448"/>
                    <a:pt x="602" y="448"/>
                  </a:cubicBezTo>
                  <a:cubicBezTo>
                    <a:pt x="624" y="458"/>
                    <a:pt x="641" y="398"/>
                    <a:pt x="641" y="398"/>
                  </a:cubicBezTo>
                  <a:cubicBezTo>
                    <a:pt x="668" y="316"/>
                    <a:pt x="624" y="322"/>
                    <a:pt x="624" y="322"/>
                  </a:cubicBezTo>
                  <a:cubicBezTo>
                    <a:pt x="641" y="262"/>
                    <a:pt x="624" y="169"/>
                    <a:pt x="624" y="169"/>
                  </a:cubicBezTo>
                  <a:cubicBezTo>
                    <a:pt x="608" y="0"/>
                    <a:pt x="318" y="43"/>
                    <a:pt x="351" y="98"/>
                  </a:cubicBezTo>
                  <a:cubicBezTo>
                    <a:pt x="263" y="87"/>
                    <a:pt x="285" y="278"/>
                    <a:pt x="285" y="278"/>
                  </a:cubicBezTo>
                  <a:cubicBezTo>
                    <a:pt x="301" y="327"/>
                    <a:pt x="301" y="327"/>
                    <a:pt x="301" y="327"/>
                  </a:cubicBezTo>
                  <a:cubicBezTo>
                    <a:pt x="269" y="349"/>
                    <a:pt x="290" y="377"/>
                    <a:pt x="296" y="409"/>
                  </a:cubicBezTo>
                  <a:cubicBezTo>
                    <a:pt x="296" y="458"/>
                    <a:pt x="323" y="448"/>
                    <a:pt x="323" y="448"/>
                  </a:cubicBezTo>
                  <a:cubicBezTo>
                    <a:pt x="329" y="529"/>
                    <a:pt x="367" y="535"/>
                    <a:pt x="367" y="535"/>
                  </a:cubicBezTo>
                  <a:cubicBezTo>
                    <a:pt x="372" y="584"/>
                    <a:pt x="367" y="579"/>
                    <a:pt x="367" y="579"/>
                  </a:cubicBezTo>
                  <a:cubicBezTo>
                    <a:pt x="334" y="584"/>
                    <a:pt x="334" y="584"/>
                    <a:pt x="334" y="584"/>
                  </a:cubicBezTo>
                  <a:cubicBezTo>
                    <a:pt x="334" y="595"/>
                    <a:pt x="329" y="617"/>
                    <a:pt x="329" y="617"/>
                  </a:cubicBezTo>
                  <a:cubicBezTo>
                    <a:pt x="290" y="633"/>
                    <a:pt x="279" y="644"/>
                    <a:pt x="241" y="660"/>
                  </a:cubicBezTo>
                  <a:cubicBezTo>
                    <a:pt x="159" y="699"/>
                    <a:pt x="77" y="742"/>
                    <a:pt x="61" y="802"/>
                  </a:cubicBezTo>
                  <a:cubicBezTo>
                    <a:pt x="44" y="862"/>
                    <a:pt x="0" y="1097"/>
                    <a:pt x="0" y="1097"/>
                  </a:cubicBezTo>
                  <a:cubicBezTo>
                    <a:pt x="925" y="1097"/>
                    <a:pt x="925" y="1097"/>
                    <a:pt x="925" y="1097"/>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grpSp>
          <p:nvGrpSpPr>
            <p:cNvPr id="13" name="Group 12"/>
            <p:cNvGrpSpPr/>
            <p:nvPr/>
          </p:nvGrpSpPr>
          <p:grpSpPr>
            <a:xfrm>
              <a:off x="10379497" y="2705072"/>
              <a:ext cx="938983" cy="288115"/>
              <a:chOff x="10308455" y="2774544"/>
              <a:chExt cx="1138237" cy="288115"/>
            </a:xfrm>
          </p:grpSpPr>
          <p:sp>
            <p:nvSpPr>
              <p:cNvPr id="15" name="Rectangle 14"/>
              <p:cNvSpPr/>
              <p:nvPr/>
            </p:nvSpPr>
            <p:spPr bwMode="auto">
              <a:xfrm>
                <a:off x="10308455" y="2774544"/>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16" name="Rectangle 15"/>
              <p:cNvSpPr/>
              <p:nvPr/>
            </p:nvSpPr>
            <p:spPr bwMode="auto">
              <a:xfrm>
                <a:off x="10308455" y="2888660"/>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17" name="Rectangle 16"/>
              <p:cNvSpPr/>
              <p:nvPr/>
            </p:nvSpPr>
            <p:spPr bwMode="auto">
              <a:xfrm>
                <a:off x="10308455" y="3002776"/>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sp>
          <p:nvSpPr>
            <p:cNvPr id="14" name="Rectangle 13"/>
            <p:cNvSpPr/>
            <p:nvPr/>
          </p:nvSpPr>
          <p:spPr bwMode="auto">
            <a:xfrm>
              <a:off x="10379498" y="2483890"/>
              <a:ext cx="935598" cy="101474"/>
            </a:xfrm>
            <a:prstGeom prst="rect">
              <a:avLst/>
            </a:prstGeom>
            <a:noFill/>
            <a:ln>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sp>
        <p:nvSpPr>
          <p:cNvPr id="18" name="TextBox 17"/>
          <p:cNvSpPr txBox="1"/>
          <p:nvPr/>
        </p:nvSpPr>
        <p:spPr>
          <a:xfrm>
            <a:off x="10494956" y="1823577"/>
            <a:ext cx="863544" cy="84732"/>
          </a:xfrm>
          <a:prstGeom prst="rect">
            <a:avLst/>
          </a:prstGeom>
          <a:noFill/>
        </p:spPr>
        <p:txBody>
          <a:bodyPr wrap="square" lIns="0" tIns="0" rIns="0" bIns="0" rtlCol="0">
            <a:spAutoFit/>
          </a:bodyPr>
          <a:lstStyle/>
          <a:p>
            <a:pPr defTabSz="932044">
              <a:lnSpc>
                <a:spcPct val="90000"/>
              </a:lnSpc>
            </a:pPr>
            <a:r>
              <a:rPr lang="en-US" sz="600" b="1" spc="300" dirty="0">
                <a:gradFill>
                  <a:gsLst>
                    <a:gs pos="2917">
                      <a:srgbClr val="505050"/>
                    </a:gs>
                    <a:gs pos="30000">
                      <a:srgbClr val="505050"/>
                    </a:gs>
                  </a:gsLst>
                  <a:lin ang="5400000" scaled="0"/>
                </a:gradFill>
              </a:rPr>
              <a:t>XXXXX</a:t>
            </a:r>
          </a:p>
        </p:txBody>
      </p:sp>
      <p:grpSp>
        <p:nvGrpSpPr>
          <p:cNvPr id="19" name="Group 18"/>
          <p:cNvGrpSpPr/>
          <p:nvPr/>
        </p:nvGrpSpPr>
        <p:grpSpPr>
          <a:xfrm>
            <a:off x="6640891" y="1713149"/>
            <a:ext cx="1628103" cy="652000"/>
            <a:chOff x="9713071" y="4433007"/>
            <a:chExt cx="1628758" cy="652262"/>
          </a:xfrm>
        </p:grpSpPr>
        <p:sp>
          <p:nvSpPr>
            <p:cNvPr id="20" name="Freeform 7"/>
            <p:cNvSpPr>
              <a:spLocks/>
            </p:cNvSpPr>
            <p:nvPr/>
          </p:nvSpPr>
          <p:spPr bwMode="auto">
            <a:xfrm>
              <a:off x="9713071" y="4433007"/>
              <a:ext cx="549581" cy="652262"/>
            </a:xfrm>
            <a:custGeom>
              <a:avLst/>
              <a:gdLst>
                <a:gd name="T0" fmla="*/ 925 w 925"/>
                <a:gd name="T1" fmla="*/ 1097 h 1097"/>
                <a:gd name="T2" fmla="*/ 854 w 925"/>
                <a:gd name="T3" fmla="*/ 770 h 1097"/>
                <a:gd name="T4" fmla="*/ 701 w 925"/>
                <a:gd name="T5" fmla="*/ 666 h 1097"/>
                <a:gd name="T6" fmla="*/ 608 w 925"/>
                <a:gd name="T7" fmla="*/ 622 h 1097"/>
                <a:gd name="T8" fmla="*/ 602 w 925"/>
                <a:gd name="T9" fmla="*/ 584 h 1097"/>
                <a:gd name="T10" fmla="*/ 569 w 925"/>
                <a:gd name="T11" fmla="*/ 579 h 1097"/>
                <a:gd name="T12" fmla="*/ 564 w 925"/>
                <a:gd name="T13" fmla="*/ 535 h 1097"/>
                <a:gd name="T14" fmla="*/ 602 w 925"/>
                <a:gd name="T15" fmla="*/ 448 h 1097"/>
                <a:gd name="T16" fmla="*/ 641 w 925"/>
                <a:gd name="T17" fmla="*/ 398 h 1097"/>
                <a:gd name="T18" fmla="*/ 624 w 925"/>
                <a:gd name="T19" fmla="*/ 322 h 1097"/>
                <a:gd name="T20" fmla="*/ 624 w 925"/>
                <a:gd name="T21" fmla="*/ 169 h 1097"/>
                <a:gd name="T22" fmla="*/ 351 w 925"/>
                <a:gd name="T23" fmla="*/ 98 h 1097"/>
                <a:gd name="T24" fmla="*/ 285 w 925"/>
                <a:gd name="T25" fmla="*/ 278 h 1097"/>
                <a:gd name="T26" fmla="*/ 301 w 925"/>
                <a:gd name="T27" fmla="*/ 327 h 1097"/>
                <a:gd name="T28" fmla="*/ 296 w 925"/>
                <a:gd name="T29" fmla="*/ 409 h 1097"/>
                <a:gd name="T30" fmla="*/ 323 w 925"/>
                <a:gd name="T31" fmla="*/ 448 h 1097"/>
                <a:gd name="T32" fmla="*/ 367 w 925"/>
                <a:gd name="T33" fmla="*/ 535 h 1097"/>
                <a:gd name="T34" fmla="*/ 367 w 925"/>
                <a:gd name="T35" fmla="*/ 579 h 1097"/>
                <a:gd name="T36" fmla="*/ 334 w 925"/>
                <a:gd name="T37" fmla="*/ 584 h 1097"/>
                <a:gd name="T38" fmla="*/ 329 w 925"/>
                <a:gd name="T39" fmla="*/ 617 h 1097"/>
                <a:gd name="T40" fmla="*/ 241 w 925"/>
                <a:gd name="T41" fmla="*/ 660 h 1097"/>
                <a:gd name="T42" fmla="*/ 61 w 925"/>
                <a:gd name="T43" fmla="*/ 802 h 1097"/>
                <a:gd name="T44" fmla="*/ 0 w 925"/>
                <a:gd name="T45" fmla="*/ 1097 h 1097"/>
                <a:gd name="T46" fmla="*/ 925 w 925"/>
                <a:gd name="T47"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5" h="1097">
                  <a:moveTo>
                    <a:pt x="925" y="1097"/>
                  </a:moveTo>
                  <a:cubicBezTo>
                    <a:pt x="925" y="1037"/>
                    <a:pt x="854" y="770"/>
                    <a:pt x="854" y="770"/>
                  </a:cubicBezTo>
                  <a:cubicBezTo>
                    <a:pt x="854" y="731"/>
                    <a:pt x="799" y="688"/>
                    <a:pt x="701" y="666"/>
                  </a:cubicBezTo>
                  <a:cubicBezTo>
                    <a:pt x="651" y="650"/>
                    <a:pt x="608" y="622"/>
                    <a:pt x="608" y="622"/>
                  </a:cubicBezTo>
                  <a:cubicBezTo>
                    <a:pt x="597" y="617"/>
                    <a:pt x="602" y="584"/>
                    <a:pt x="602" y="584"/>
                  </a:cubicBezTo>
                  <a:cubicBezTo>
                    <a:pt x="569" y="579"/>
                    <a:pt x="569" y="579"/>
                    <a:pt x="569" y="579"/>
                  </a:cubicBezTo>
                  <a:cubicBezTo>
                    <a:pt x="569" y="573"/>
                    <a:pt x="564" y="535"/>
                    <a:pt x="564" y="535"/>
                  </a:cubicBezTo>
                  <a:cubicBezTo>
                    <a:pt x="602" y="524"/>
                    <a:pt x="602" y="448"/>
                    <a:pt x="602" y="448"/>
                  </a:cubicBezTo>
                  <a:cubicBezTo>
                    <a:pt x="624" y="458"/>
                    <a:pt x="641" y="398"/>
                    <a:pt x="641" y="398"/>
                  </a:cubicBezTo>
                  <a:cubicBezTo>
                    <a:pt x="668" y="316"/>
                    <a:pt x="624" y="322"/>
                    <a:pt x="624" y="322"/>
                  </a:cubicBezTo>
                  <a:cubicBezTo>
                    <a:pt x="641" y="262"/>
                    <a:pt x="624" y="169"/>
                    <a:pt x="624" y="169"/>
                  </a:cubicBezTo>
                  <a:cubicBezTo>
                    <a:pt x="608" y="0"/>
                    <a:pt x="318" y="43"/>
                    <a:pt x="351" y="98"/>
                  </a:cubicBezTo>
                  <a:cubicBezTo>
                    <a:pt x="263" y="87"/>
                    <a:pt x="285" y="278"/>
                    <a:pt x="285" y="278"/>
                  </a:cubicBezTo>
                  <a:cubicBezTo>
                    <a:pt x="301" y="327"/>
                    <a:pt x="301" y="327"/>
                    <a:pt x="301" y="327"/>
                  </a:cubicBezTo>
                  <a:cubicBezTo>
                    <a:pt x="269" y="349"/>
                    <a:pt x="290" y="377"/>
                    <a:pt x="296" y="409"/>
                  </a:cubicBezTo>
                  <a:cubicBezTo>
                    <a:pt x="296" y="458"/>
                    <a:pt x="323" y="448"/>
                    <a:pt x="323" y="448"/>
                  </a:cubicBezTo>
                  <a:cubicBezTo>
                    <a:pt x="329" y="529"/>
                    <a:pt x="367" y="535"/>
                    <a:pt x="367" y="535"/>
                  </a:cubicBezTo>
                  <a:cubicBezTo>
                    <a:pt x="372" y="584"/>
                    <a:pt x="367" y="579"/>
                    <a:pt x="367" y="579"/>
                  </a:cubicBezTo>
                  <a:cubicBezTo>
                    <a:pt x="334" y="584"/>
                    <a:pt x="334" y="584"/>
                    <a:pt x="334" y="584"/>
                  </a:cubicBezTo>
                  <a:cubicBezTo>
                    <a:pt x="334" y="595"/>
                    <a:pt x="329" y="617"/>
                    <a:pt x="329" y="617"/>
                  </a:cubicBezTo>
                  <a:cubicBezTo>
                    <a:pt x="290" y="633"/>
                    <a:pt x="279" y="644"/>
                    <a:pt x="241" y="660"/>
                  </a:cubicBezTo>
                  <a:cubicBezTo>
                    <a:pt x="159" y="699"/>
                    <a:pt x="77" y="742"/>
                    <a:pt x="61" y="802"/>
                  </a:cubicBezTo>
                  <a:cubicBezTo>
                    <a:pt x="44" y="862"/>
                    <a:pt x="0" y="1097"/>
                    <a:pt x="0" y="1097"/>
                  </a:cubicBezTo>
                  <a:cubicBezTo>
                    <a:pt x="925" y="1097"/>
                    <a:pt x="925" y="1097"/>
                    <a:pt x="925" y="1097"/>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grpSp>
          <p:nvGrpSpPr>
            <p:cNvPr id="21" name="Group 20"/>
            <p:cNvGrpSpPr/>
            <p:nvPr/>
          </p:nvGrpSpPr>
          <p:grpSpPr>
            <a:xfrm>
              <a:off x="10402846" y="4725672"/>
              <a:ext cx="938983" cy="288115"/>
              <a:chOff x="10308455" y="2774544"/>
              <a:chExt cx="1138237" cy="288115"/>
            </a:xfrm>
          </p:grpSpPr>
          <p:sp>
            <p:nvSpPr>
              <p:cNvPr id="23" name="Rectangle 22"/>
              <p:cNvSpPr/>
              <p:nvPr/>
            </p:nvSpPr>
            <p:spPr bwMode="auto">
              <a:xfrm>
                <a:off x="10308455" y="2774544"/>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24" name="Rectangle 23"/>
              <p:cNvSpPr/>
              <p:nvPr/>
            </p:nvSpPr>
            <p:spPr bwMode="auto">
              <a:xfrm>
                <a:off x="10308455" y="2888660"/>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25" name="Rectangle 24"/>
              <p:cNvSpPr/>
              <p:nvPr/>
            </p:nvSpPr>
            <p:spPr bwMode="auto">
              <a:xfrm>
                <a:off x="10308455" y="3002776"/>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sp>
          <p:nvSpPr>
            <p:cNvPr id="22" name="Rectangle 21"/>
            <p:cNvSpPr/>
            <p:nvPr/>
          </p:nvSpPr>
          <p:spPr bwMode="auto">
            <a:xfrm>
              <a:off x="10402847" y="4504490"/>
              <a:ext cx="935598" cy="101474"/>
            </a:xfrm>
            <a:prstGeom prst="rect">
              <a:avLst/>
            </a:prstGeom>
            <a:noFill/>
            <a:ln>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sp>
        <p:nvSpPr>
          <p:cNvPr id="26" name="TextBox 25"/>
          <p:cNvSpPr txBox="1"/>
          <p:nvPr/>
        </p:nvSpPr>
        <p:spPr>
          <a:xfrm>
            <a:off x="7376928" y="1798548"/>
            <a:ext cx="580690" cy="84732"/>
          </a:xfrm>
          <a:prstGeom prst="rect">
            <a:avLst/>
          </a:prstGeom>
          <a:noFill/>
        </p:spPr>
        <p:txBody>
          <a:bodyPr wrap="square" lIns="0" tIns="0" rIns="0" bIns="0" rtlCol="0">
            <a:spAutoFit/>
          </a:bodyPr>
          <a:lstStyle/>
          <a:p>
            <a:pPr defTabSz="932044">
              <a:lnSpc>
                <a:spcPct val="90000"/>
              </a:lnSpc>
            </a:pPr>
            <a:r>
              <a:rPr lang="en-US" sz="600" b="1" spc="300" dirty="0">
                <a:gradFill>
                  <a:gsLst>
                    <a:gs pos="2917">
                      <a:srgbClr val="505050"/>
                    </a:gs>
                    <a:gs pos="30000">
                      <a:srgbClr val="505050"/>
                    </a:gs>
                  </a:gsLst>
                  <a:lin ang="5400000" scaled="0"/>
                </a:gradFill>
              </a:rPr>
              <a:t>XXXXX</a:t>
            </a:r>
          </a:p>
        </p:txBody>
      </p:sp>
      <p:grpSp>
        <p:nvGrpSpPr>
          <p:cNvPr id="27" name="Group 26"/>
          <p:cNvGrpSpPr/>
          <p:nvPr/>
        </p:nvGrpSpPr>
        <p:grpSpPr>
          <a:xfrm>
            <a:off x="6855304" y="3539333"/>
            <a:ext cx="1181840" cy="2258441"/>
            <a:chOff x="4908381" y="1920522"/>
            <a:chExt cx="1182316" cy="2259349"/>
          </a:xfrm>
        </p:grpSpPr>
        <p:sp>
          <p:nvSpPr>
            <p:cNvPr id="28" name="Rectangle 27"/>
            <p:cNvSpPr/>
            <p:nvPr/>
          </p:nvSpPr>
          <p:spPr bwMode="auto">
            <a:xfrm>
              <a:off x="5019675" y="2095461"/>
              <a:ext cx="976951" cy="181139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29" name="Freeform 5"/>
            <p:cNvSpPr>
              <a:spLocks noEditPoints="1"/>
            </p:cNvSpPr>
            <p:nvPr/>
          </p:nvSpPr>
          <p:spPr bwMode="auto">
            <a:xfrm>
              <a:off x="4908381" y="1920522"/>
              <a:ext cx="1182316" cy="2259349"/>
            </a:xfrm>
            <a:custGeom>
              <a:avLst/>
              <a:gdLst>
                <a:gd name="T0" fmla="*/ 1104 w 1184"/>
                <a:gd name="T1" fmla="*/ 0 h 2267"/>
                <a:gd name="T2" fmla="*/ 74 w 1184"/>
                <a:gd name="T3" fmla="*/ 0 h 2267"/>
                <a:gd name="T4" fmla="*/ 0 w 1184"/>
                <a:gd name="T5" fmla="*/ 79 h 2267"/>
                <a:gd name="T6" fmla="*/ 0 w 1184"/>
                <a:gd name="T7" fmla="*/ 2193 h 2267"/>
                <a:gd name="T8" fmla="*/ 74 w 1184"/>
                <a:gd name="T9" fmla="*/ 2267 h 2267"/>
                <a:gd name="T10" fmla="*/ 1104 w 1184"/>
                <a:gd name="T11" fmla="*/ 2267 h 2267"/>
                <a:gd name="T12" fmla="*/ 1184 w 1184"/>
                <a:gd name="T13" fmla="*/ 2193 h 2267"/>
                <a:gd name="T14" fmla="*/ 1184 w 1184"/>
                <a:gd name="T15" fmla="*/ 79 h 2267"/>
                <a:gd name="T16" fmla="*/ 1104 w 1184"/>
                <a:gd name="T17" fmla="*/ 0 h 2267"/>
                <a:gd name="T18" fmla="*/ 580 w 1184"/>
                <a:gd name="T19" fmla="*/ 2163 h 2267"/>
                <a:gd name="T20" fmla="*/ 531 w 1184"/>
                <a:gd name="T21" fmla="*/ 2157 h 2267"/>
                <a:gd name="T22" fmla="*/ 531 w 1184"/>
                <a:gd name="T23" fmla="*/ 2114 h 2267"/>
                <a:gd name="T24" fmla="*/ 580 w 1184"/>
                <a:gd name="T25" fmla="*/ 2114 h 2267"/>
                <a:gd name="T26" fmla="*/ 580 w 1184"/>
                <a:gd name="T27" fmla="*/ 2163 h 2267"/>
                <a:gd name="T28" fmla="*/ 580 w 1184"/>
                <a:gd name="T29" fmla="*/ 2163 h 2267"/>
                <a:gd name="T30" fmla="*/ 580 w 1184"/>
                <a:gd name="T31" fmla="*/ 2108 h 2267"/>
                <a:gd name="T32" fmla="*/ 531 w 1184"/>
                <a:gd name="T33" fmla="*/ 2108 h 2267"/>
                <a:gd name="T34" fmla="*/ 531 w 1184"/>
                <a:gd name="T35" fmla="*/ 2065 h 2267"/>
                <a:gd name="T36" fmla="*/ 580 w 1184"/>
                <a:gd name="T37" fmla="*/ 2059 h 2267"/>
                <a:gd name="T38" fmla="*/ 580 w 1184"/>
                <a:gd name="T39" fmla="*/ 2108 h 2267"/>
                <a:gd name="T40" fmla="*/ 580 w 1184"/>
                <a:gd name="T41" fmla="*/ 2108 h 2267"/>
                <a:gd name="T42" fmla="*/ 654 w 1184"/>
                <a:gd name="T43" fmla="*/ 2175 h 2267"/>
                <a:gd name="T44" fmla="*/ 586 w 1184"/>
                <a:gd name="T45" fmla="*/ 2163 h 2267"/>
                <a:gd name="T46" fmla="*/ 586 w 1184"/>
                <a:gd name="T47" fmla="*/ 2114 h 2267"/>
                <a:gd name="T48" fmla="*/ 654 w 1184"/>
                <a:gd name="T49" fmla="*/ 2114 h 2267"/>
                <a:gd name="T50" fmla="*/ 654 w 1184"/>
                <a:gd name="T51" fmla="*/ 2175 h 2267"/>
                <a:gd name="T52" fmla="*/ 654 w 1184"/>
                <a:gd name="T53" fmla="*/ 2175 h 2267"/>
                <a:gd name="T54" fmla="*/ 654 w 1184"/>
                <a:gd name="T55" fmla="*/ 2108 h 2267"/>
                <a:gd name="T56" fmla="*/ 586 w 1184"/>
                <a:gd name="T57" fmla="*/ 2108 h 2267"/>
                <a:gd name="T58" fmla="*/ 586 w 1184"/>
                <a:gd name="T59" fmla="*/ 2059 h 2267"/>
                <a:gd name="T60" fmla="*/ 654 w 1184"/>
                <a:gd name="T61" fmla="*/ 2046 h 2267"/>
                <a:gd name="T62" fmla="*/ 654 w 1184"/>
                <a:gd name="T63" fmla="*/ 2108 h 2267"/>
                <a:gd name="T64" fmla="*/ 654 w 1184"/>
                <a:gd name="T65" fmla="*/ 2108 h 2267"/>
                <a:gd name="T66" fmla="*/ 1080 w 1184"/>
                <a:gd name="T67" fmla="*/ 1961 h 2267"/>
                <a:gd name="T68" fmla="*/ 111 w 1184"/>
                <a:gd name="T69" fmla="*/ 1961 h 2267"/>
                <a:gd name="T70" fmla="*/ 111 w 1184"/>
                <a:gd name="T71" fmla="*/ 184 h 2267"/>
                <a:gd name="T72" fmla="*/ 1080 w 1184"/>
                <a:gd name="T73" fmla="*/ 184 h 2267"/>
                <a:gd name="T74" fmla="*/ 1080 w 1184"/>
                <a:gd name="T75" fmla="*/ 1961 h 2267"/>
                <a:gd name="T76" fmla="*/ 1080 w 1184"/>
                <a:gd name="T77" fmla="*/ 1961 h 2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84" h="2267">
                  <a:moveTo>
                    <a:pt x="1104" y="0"/>
                  </a:moveTo>
                  <a:cubicBezTo>
                    <a:pt x="74" y="0"/>
                    <a:pt x="74" y="0"/>
                    <a:pt x="74" y="0"/>
                  </a:cubicBezTo>
                  <a:cubicBezTo>
                    <a:pt x="31" y="0"/>
                    <a:pt x="0" y="36"/>
                    <a:pt x="0" y="79"/>
                  </a:cubicBezTo>
                  <a:cubicBezTo>
                    <a:pt x="0" y="2193"/>
                    <a:pt x="0" y="2193"/>
                    <a:pt x="0" y="2193"/>
                  </a:cubicBezTo>
                  <a:cubicBezTo>
                    <a:pt x="0" y="2230"/>
                    <a:pt x="31" y="2267"/>
                    <a:pt x="74" y="2267"/>
                  </a:cubicBezTo>
                  <a:cubicBezTo>
                    <a:pt x="1104" y="2267"/>
                    <a:pt x="1104" y="2267"/>
                    <a:pt x="1104" y="2267"/>
                  </a:cubicBezTo>
                  <a:cubicBezTo>
                    <a:pt x="1153" y="2267"/>
                    <a:pt x="1184" y="2230"/>
                    <a:pt x="1184" y="2193"/>
                  </a:cubicBezTo>
                  <a:cubicBezTo>
                    <a:pt x="1184" y="79"/>
                    <a:pt x="1184" y="79"/>
                    <a:pt x="1184" y="79"/>
                  </a:cubicBezTo>
                  <a:cubicBezTo>
                    <a:pt x="1184" y="36"/>
                    <a:pt x="1153" y="0"/>
                    <a:pt x="1104" y="0"/>
                  </a:cubicBezTo>
                  <a:close/>
                  <a:moveTo>
                    <a:pt x="580" y="2163"/>
                  </a:moveTo>
                  <a:cubicBezTo>
                    <a:pt x="531" y="2157"/>
                    <a:pt x="531" y="2157"/>
                    <a:pt x="531" y="2157"/>
                  </a:cubicBezTo>
                  <a:cubicBezTo>
                    <a:pt x="531" y="2114"/>
                    <a:pt x="531" y="2114"/>
                    <a:pt x="531" y="2114"/>
                  </a:cubicBezTo>
                  <a:cubicBezTo>
                    <a:pt x="580" y="2114"/>
                    <a:pt x="580" y="2114"/>
                    <a:pt x="580" y="2114"/>
                  </a:cubicBezTo>
                  <a:cubicBezTo>
                    <a:pt x="580" y="2163"/>
                    <a:pt x="580" y="2163"/>
                    <a:pt x="580" y="2163"/>
                  </a:cubicBezTo>
                  <a:cubicBezTo>
                    <a:pt x="580" y="2163"/>
                    <a:pt x="580" y="2163"/>
                    <a:pt x="580" y="2163"/>
                  </a:cubicBezTo>
                  <a:close/>
                  <a:moveTo>
                    <a:pt x="580" y="2108"/>
                  </a:moveTo>
                  <a:cubicBezTo>
                    <a:pt x="531" y="2108"/>
                    <a:pt x="531" y="2108"/>
                    <a:pt x="531" y="2108"/>
                  </a:cubicBezTo>
                  <a:cubicBezTo>
                    <a:pt x="531" y="2065"/>
                    <a:pt x="531" y="2065"/>
                    <a:pt x="531" y="2065"/>
                  </a:cubicBezTo>
                  <a:cubicBezTo>
                    <a:pt x="580" y="2059"/>
                    <a:pt x="580" y="2059"/>
                    <a:pt x="580" y="2059"/>
                  </a:cubicBezTo>
                  <a:cubicBezTo>
                    <a:pt x="580" y="2108"/>
                    <a:pt x="580" y="2108"/>
                    <a:pt x="580" y="2108"/>
                  </a:cubicBezTo>
                  <a:cubicBezTo>
                    <a:pt x="580" y="2108"/>
                    <a:pt x="580" y="2108"/>
                    <a:pt x="580" y="2108"/>
                  </a:cubicBezTo>
                  <a:close/>
                  <a:moveTo>
                    <a:pt x="654" y="2175"/>
                  </a:moveTo>
                  <a:cubicBezTo>
                    <a:pt x="586" y="2163"/>
                    <a:pt x="586" y="2163"/>
                    <a:pt x="586" y="2163"/>
                  </a:cubicBezTo>
                  <a:cubicBezTo>
                    <a:pt x="586" y="2114"/>
                    <a:pt x="586" y="2114"/>
                    <a:pt x="586" y="2114"/>
                  </a:cubicBezTo>
                  <a:cubicBezTo>
                    <a:pt x="654" y="2114"/>
                    <a:pt x="654" y="2114"/>
                    <a:pt x="654" y="2114"/>
                  </a:cubicBezTo>
                  <a:cubicBezTo>
                    <a:pt x="654" y="2175"/>
                    <a:pt x="654" y="2175"/>
                    <a:pt x="654" y="2175"/>
                  </a:cubicBezTo>
                  <a:cubicBezTo>
                    <a:pt x="654" y="2175"/>
                    <a:pt x="654" y="2175"/>
                    <a:pt x="654" y="2175"/>
                  </a:cubicBezTo>
                  <a:close/>
                  <a:moveTo>
                    <a:pt x="654" y="2108"/>
                  </a:moveTo>
                  <a:cubicBezTo>
                    <a:pt x="586" y="2108"/>
                    <a:pt x="586" y="2108"/>
                    <a:pt x="586" y="2108"/>
                  </a:cubicBezTo>
                  <a:cubicBezTo>
                    <a:pt x="586" y="2059"/>
                    <a:pt x="586" y="2059"/>
                    <a:pt x="586" y="2059"/>
                  </a:cubicBezTo>
                  <a:cubicBezTo>
                    <a:pt x="654" y="2046"/>
                    <a:pt x="654" y="2046"/>
                    <a:pt x="654" y="2046"/>
                  </a:cubicBezTo>
                  <a:cubicBezTo>
                    <a:pt x="654" y="2108"/>
                    <a:pt x="654" y="2108"/>
                    <a:pt x="654" y="2108"/>
                  </a:cubicBezTo>
                  <a:cubicBezTo>
                    <a:pt x="654" y="2108"/>
                    <a:pt x="654" y="2108"/>
                    <a:pt x="654" y="2108"/>
                  </a:cubicBezTo>
                  <a:close/>
                  <a:moveTo>
                    <a:pt x="1080" y="1961"/>
                  </a:moveTo>
                  <a:cubicBezTo>
                    <a:pt x="111" y="1961"/>
                    <a:pt x="111" y="1961"/>
                    <a:pt x="111" y="1961"/>
                  </a:cubicBezTo>
                  <a:cubicBezTo>
                    <a:pt x="111" y="355"/>
                    <a:pt x="111" y="184"/>
                    <a:pt x="111" y="184"/>
                  </a:cubicBezTo>
                  <a:cubicBezTo>
                    <a:pt x="1080" y="184"/>
                    <a:pt x="1080" y="184"/>
                    <a:pt x="1080" y="184"/>
                  </a:cubicBezTo>
                  <a:cubicBezTo>
                    <a:pt x="1080" y="1961"/>
                    <a:pt x="1080" y="1961"/>
                    <a:pt x="1080" y="1961"/>
                  </a:cubicBezTo>
                  <a:cubicBezTo>
                    <a:pt x="1080" y="1961"/>
                    <a:pt x="1080" y="1961"/>
                    <a:pt x="1080" y="196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grpSp>
      <p:grpSp>
        <p:nvGrpSpPr>
          <p:cNvPr id="30" name="Group 29"/>
          <p:cNvGrpSpPr/>
          <p:nvPr/>
        </p:nvGrpSpPr>
        <p:grpSpPr>
          <a:xfrm>
            <a:off x="7011328" y="3840459"/>
            <a:ext cx="858151" cy="934053"/>
            <a:chOff x="5064468" y="2221770"/>
            <a:chExt cx="858496" cy="934429"/>
          </a:xfrm>
          <a:solidFill>
            <a:schemeClr val="bg2"/>
          </a:solidFill>
        </p:grpSpPr>
        <p:sp>
          <p:nvSpPr>
            <p:cNvPr id="31" name="Freeform 7"/>
            <p:cNvSpPr>
              <a:spLocks/>
            </p:cNvSpPr>
            <p:nvPr/>
          </p:nvSpPr>
          <p:spPr bwMode="auto">
            <a:xfrm>
              <a:off x="5081492" y="2221770"/>
              <a:ext cx="263606" cy="312857"/>
            </a:xfrm>
            <a:custGeom>
              <a:avLst/>
              <a:gdLst>
                <a:gd name="T0" fmla="*/ 925 w 925"/>
                <a:gd name="T1" fmla="*/ 1097 h 1097"/>
                <a:gd name="T2" fmla="*/ 854 w 925"/>
                <a:gd name="T3" fmla="*/ 770 h 1097"/>
                <a:gd name="T4" fmla="*/ 701 w 925"/>
                <a:gd name="T5" fmla="*/ 666 h 1097"/>
                <a:gd name="T6" fmla="*/ 608 w 925"/>
                <a:gd name="T7" fmla="*/ 622 h 1097"/>
                <a:gd name="T8" fmla="*/ 602 w 925"/>
                <a:gd name="T9" fmla="*/ 584 h 1097"/>
                <a:gd name="T10" fmla="*/ 569 w 925"/>
                <a:gd name="T11" fmla="*/ 579 h 1097"/>
                <a:gd name="T12" fmla="*/ 564 w 925"/>
                <a:gd name="T13" fmla="*/ 535 h 1097"/>
                <a:gd name="T14" fmla="*/ 602 w 925"/>
                <a:gd name="T15" fmla="*/ 448 h 1097"/>
                <a:gd name="T16" fmla="*/ 641 w 925"/>
                <a:gd name="T17" fmla="*/ 398 h 1097"/>
                <a:gd name="T18" fmla="*/ 624 w 925"/>
                <a:gd name="T19" fmla="*/ 322 h 1097"/>
                <a:gd name="T20" fmla="*/ 624 w 925"/>
                <a:gd name="T21" fmla="*/ 169 h 1097"/>
                <a:gd name="T22" fmla="*/ 351 w 925"/>
                <a:gd name="T23" fmla="*/ 98 h 1097"/>
                <a:gd name="T24" fmla="*/ 285 w 925"/>
                <a:gd name="T25" fmla="*/ 278 h 1097"/>
                <a:gd name="T26" fmla="*/ 301 w 925"/>
                <a:gd name="T27" fmla="*/ 327 h 1097"/>
                <a:gd name="T28" fmla="*/ 296 w 925"/>
                <a:gd name="T29" fmla="*/ 409 h 1097"/>
                <a:gd name="T30" fmla="*/ 323 w 925"/>
                <a:gd name="T31" fmla="*/ 448 h 1097"/>
                <a:gd name="T32" fmla="*/ 367 w 925"/>
                <a:gd name="T33" fmla="*/ 535 h 1097"/>
                <a:gd name="T34" fmla="*/ 367 w 925"/>
                <a:gd name="T35" fmla="*/ 579 h 1097"/>
                <a:gd name="T36" fmla="*/ 334 w 925"/>
                <a:gd name="T37" fmla="*/ 584 h 1097"/>
                <a:gd name="T38" fmla="*/ 329 w 925"/>
                <a:gd name="T39" fmla="*/ 617 h 1097"/>
                <a:gd name="T40" fmla="*/ 241 w 925"/>
                <a:gd name="T41" fmla="*/ 660 h 1097"/>
                <a:gd name="T42" fmla="*/ 61 w 925"/>
                <a:gd name="T43" fmla="*/ 802 h 1097"/>
                <a:gd name="T44" fmla="*/ 0 w 925"/>
                <a:gd name="T45" fmla="*/ 1097 h 1097"/>
                <a:gd name="T46" fmla="*/ 925 w 925"/>
                <a:gd name="T47"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5" h="1097">
                  <a:moveTo>
                    <a:pt x="925" y="1097"/>
                  </a:moveTo>
                  <a:cubicBezTo>
                    <a:pt x="925" y="1037"/>
                    <a:pt x="854" y="770"/>
                    <a:pt x="854" y="770"/>
                  </a:cubicBezTo>
                  <a:cubicBezTo>
                    <a:pt x="854" y="731"/>
                    <a:pt x="799" y="688"/>
                    <a:pt x="701" y="666"/>
                  </a:cubicBezTo>
                  <a:cubicBezTo>
                    <a:pt x="651" y="650"/>
                    <a:pt x="608" y="622"/>
                    <a:pt x="608" y="622"/>
                  </a:cubicBezTo>
                  <a:cubicBezTo>
                    <a:pt x="597" y="617"/>
                    <a:pt x="602" y="584"/>
                    <a:pt x="602" y="584"/>
                  </a:cubicBezTo>
                  <a:cubicBezTo>
                    <a:pt x="569" y="579"/>
                    <a:pt x="569" y="579"/>
                    <a:pt x="569" y="579"/>
                  </a:cubicBezTo>
                  <a:cubicBezTo>
                    <a:pt x="569" y="573"/>
                    <a:pt x="564" y="535"/>
                    <a:pt x="564" y="535"/>
                  </a:cubicBezTo>
                  <a:cubicBezTo>
                    <a:pt x="602" y="524"/>
                    <a:pt x="602" y="448"/>
                    <a:pt x="602" y="448"/>
                  </a:cubicBezTo>
                  <a:cubicBezTo>
                    <a:pt x="624" y="458"/>
                    <a:pt x="641" y="398"/>
                    <a:pt x="641" y="398"/>
                  </a:cubicBezTo>
                  <a:cubicBezTo>
                    <a:pt x="668" y="316"/>
                    <a:pt x="624" y="322"/>
                    <a:pt x="624" y="322"/>
                  </a:cubicBezTo>
                  <a:cubicBezTo>
                    <a:pt x="641" y="262"/>
                    <a:pt x="624" y="169"/>
                    <a:pt x="624" y="169"/>
                  </a:cubicBezTo>
                  <a:cubicBezTo>
                    <a:pt x="608" y="0"/>
                    <a:pt x="318" y="43"/>
                    <a:pt x="351" y="98"/>
                  </a:cubicBezTo>
                  <a:cubicBezTo>
                    <a:pt x="263" y="87"/>
                    <a:pt x="285" y="278"/>
                    <a:pt x="285" y="278"/>
                  </a:cubicBezTo>
                  <a:cubicBezTo>
                    <a:pt x="301" y="327"/>
                    <a:pt x="301" y="327"/>
                    <a:pt x="301" y="327"/>
                  </a:cubicBezTo>
                  <a:cubicBezTo>
                    <a:pt x="269" y="349"/>
                    <a:pt x="290" y="377"/>
                    <a:pt x="296" y="409"/>
                  </a:cubicBezTo>
                  <a:cubicBezTo>
                    <a:pt x="296" y="458"/>
                    <a:pt x="323" y="448"/>
                    <a:pt x="323" y="448"/>
                  </a:cubicBezTo>
                  <a:cubicBezTo>
                    <a:pt x="329" y="529"/>
                    <a:pt x="367" y="535"/>
                    <a:pt x="367" y="535"/>
                  </a:cubicBezTo>
                  <a:cubicBezTo>
                    <a:pt x="372" y="584"/>
                    <a:pt x="367" y="579"/>
                    <a:pt x="367" y="579"/>
                  </a:cubicBezTo>
                  <a:cubicBezTo>
                    <a:pt x="334" y="584"/>
                    <a:pt x="334" y="584"/>
                    <a:pt x="334" y="584"/>
                  </a:cubicBezTo>
                  <a:cubicBezTo>
                    <a:pt x="334" y="595"/>
                    <a:pt x="329" y="617"/>
                    <a:pt x="329" y="617"/>
                  </a:cubicBezTo>
                  <a:cubicBezTo>
                    <a:pt x="290" y="633"/>
                    <a:pt x="279" y="644"/>
                    <a:pt x="241" y="660"/>
                  </a:cubicBezTo>
                  <a:cubicBezTo>
                    <a:pt x="159" y="699"/>
                    <a:pt x="77" y="742"/>
                    <a:pt x="61" y="802"/>
                  </a:cubicBezTo>
                  <a:cubicBezTo>
                    <a:pt x="44" y="862"/>
                    <a:pt x="0" y="1097"/>
                    <a:pt x="0" y="1097"/>
                  </a:cubicBezTo>
                  <a:cubicBezTo>
                    <a:pt x="925" y="1097"/>
                    <a:pt x="925" y="1097"/>
                    <a:pt x="925" y="1097"/>
                  </a:cubicBezTo>
                  <a:close/>
                </a:path>
              </a:pathLst>
            </a:custGeom>
            <a:solidFill>
              <a:schemeClr val="bg1">
                <a:lumMod val="50000"/>
              </a:schemeClr>
            </a:solidFill>
            <a:ln>
              <a:noFill/>
            </a:ln>
            <a:extLst/>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grpSp>
          <p:nvGrpSpPr>
            <p:cNvPr id="32" name="Group 31"/>
            <p:cNvGrpSpPr/>
            <p:nvPr/>
          </p:nvGrpSpPr>
          <p:grpSpPr>
            <a:xfrm>
              <a:off x="5064468" y="2669415"/>
              <a:ext cx="858496" cy="288115"/>
              <a:chOff x="10308455" y="2774544"/>
              <a:chExt cx="1138237" cy="288115"/>
            </a:xfrm>
            <a:grpFill/>
          </p:grpSpPr>
          <p:sp>
            <p:nvSpPr>
              <p:cNvPr id="34" name="Rectangle 33"/>
              <p:cNvSpPr/>
              <p:nvPr/>
            </p:nvSpPr>
            <p:spPr bwMode="auto">
              <a:xfrm>
                <a:off x="10308455" y="2774544"/>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35" name="Rectangle 34"/>
              <p:cNvSpPr/>
              <p:nvPr/>
            </p:nvSpPr>
            <p:spPr bwMode="auto">
              <a:xfrm>
                <a:off x="10308455" y="2888660"/>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36" name="Rectangle 35"/>
              <p:cNvSpPr/>
              <p:nvPr/>
            </p:nvSpPr>
            <p:spPr bwMode="auto">
              <a:xfrm>
                <a:off x="10308455" y="3002776"/>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sp>
          <p:nvSpPr>
            <p:cNvPr id="33" name="Rectangle 32"/>
            <p:cNvSpPr/>
            <p:nvPr/>
          </p:nvSpPr>
          <p:spPr bwMode="auto">
            <a:xfrm>
              <a:off x="5064468" y="3054725"/>
              <a:ext cx="858495" cy="101474"/>
            </a:xfrm>
            <a:prstGeom prst="rect">
              <a:avLst/>
            </a:prstGeom>
            <a:solidFill>
              <a:schemeClr val="bg1"/>
            </a:solidFill>
            <a:ln w="12700">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sp>
        <p:nvSpPr>
          <p:cNvPr id="37" name="TextBox 36"/>
          <p:cNvSpPr txBox="1"/>
          <p:nvPr/>
        </p:nvSpPr>
        <p:spPr>
          <a:xfrm>
            <a:off x="7060881" y="4677558"/>
            <a:ext cx="585969" cy="98854"/>
          </a:xfrm>
          <a:prstGeom prst="rect">
            <a:avLst/>
          </a:prstGeom>
          <a:noFill/>
        </p:spPr>
        <p:txBody>
          <a:bodyPr wrap="square" lIns="0" tIns="0" rIns="0" bIns="0" rtlCol="0">
            <a:spAutoFit/>
          </a:bodyPr>
          <a:lstStyle/>
          <a:p>
            <a:pPr defTabSz="932044">
              <a:lnSpc>
                <a:spcPct val="90000"/>
              </a:lnSpc>
            </a:pPr>
            <a:r>
              <a:rPr lang="en-US" sz="700" b="1" spc="300" dirty="0">
                <a:gradFill>
                  <a:gsLst>
                    <a:gs pos="2917">
                      <a:srgbClr val="505050"/>
                    </a:gs>
                    <a:gs pos="30000">
                      <a:srgbClr val="505050"/>
                    </a:gs>
                  </a:gsLst>
                  <a:lin ang="5400000" scaled="0"/>
                </a:gradFill>
              </a:rPr>
              <a:t>XXXXX</a:t>
            </a:r>
          </a:p>
        </p:txBody>
      </p:sp>
      <p:grpSp>
        <p:nvGrpSpPr>
          <p:cNvPr id="38" name="Group 37"/>
          <p:cNvGrpSpPr/>
          <p:nvPr/>
        </p:nvGrpSpPr>
        <p:grpSpPr>
          <a:xfrm>
            <a:off x="6640891" y="1713149"/>
            <a:ext cx="1628103" cy="652000"/>
            <a:chOff x="9713071" y="4433007"/>
            <a:chExt cx="1628758" cy="652262"/>
          </a:xfrm>
          <a:solidFill>
            <a:schemeClr val="bg2"/>
          </a:solidFill>
        </p:grpSpPr>
        <p:sp>
          <p:nvSpPr>
            <p:cNvPr id="39" name="Freeform 7"/>
            <p:cNvSpPr>
              <a:spLocks/>
            </p:cNvSpPr>
            <p:nvPr/>
          </p:nvSpPr>
          <p:spPr bwMode="auto">
            <a:xfrm>
              <a:off x="9713071" y="4433007"/>
              <a:ext cx="549581" cy="652262"/>
            </a:xfrm>
            <a:custGeom>
              <a:avLst/>
              <a:gdLst>
                <a:gd name="T0" fmla="*/ 925 w 925"/>
                <a:gd name="T1" fmla="*/ 1097 h 1097"/>
                <a:gd name="T2" fmla="*/ 854 w 925"/>
                <a:gd name="T3" fmla="*/ 770 h 1097"/>
                <a:gd name="T4" fmla="*/ 701 w 925"/>
                <a:gd name="T5" fmla="*/ 666 h 1097"/>
                <a:gd name="T6" fmla="*/ 608 w 925"/>
                <a:gd name="T7" fmla="*/ 622 h 1097"/>
                <a:gd name="T8" fmla="*/ 602 w 925"/>
                <a:gd name="T9" fmla="*/ 584 h 1097"/>
                <a:gd name="T10" fmla="*/ 569 w 925"/>
                <a:gd name="T11" fmla="*/ 579 h 1097"/>
                <a:gd name="T12" fmla="*/ 564 w 925"/>
                <a:gd name="T13" fmla="*/ 535 h 1097"/>
                <a:gd name="T14" fmla="*/ 602 w 925"/>
                <a:gd name="T15" fmla="*/ 448 h 1097"/>
                <a:gd name="T16" fmla="*/ 641 w 925"/>
                <a:gd name="T17" fmla="*/ 398 h 1097"/>
                <a:gd name="T18" fmla="*/ 624 w 925"/>
                <a:gd name="T19" fmla="*/ 322 h 1097"/>
                <a:gd name="T20" fmla="*/ 624 w 925"/>
                <a:gd name="T21" fmla="*/ 169 h 1097"/>
                <a:gd name="T22" fmla="*/ 351 w 925"/>
                <a:gd name="T23" fmla="*/ 98 h 1097"/>
                <a:gd name="T24" fmla="*/ 285 w 925"/>
                <a:gd name="T25" fmla="*/ 278 h 1097"/>
                <a:gd name="T26" fmla="*/ 301 w 925"/>
                <a:gd name="T27" fmla="*/ 327 h 1097"/>
                <a:gd name="T28" fmla="*/ 296 w 925"/>
                <a:gd name="T29" fmla="*/ 409 h 1097"/>
                <a:gd name="T30" fmla="*/ 323 w 925"/>
                <a:gd name="T31" fmla="*/ 448 h 1097"/>
                <a:gd name="T32" fmla="*/ 367 w 925"/>
                <a:gd name="T33" fmla="*/ 535 h 1097"/>
                <a:gd name="T34" fmla="*/ 367 w 925"/>
                <a:gd name="T35" fmla="*/ 579 h 1097"/>
                <a:gd name="T36" fmla="*/ 334 w 925"/>
                <a:gd name="T37" fmla="*/ 584 h 1097"/>
                <a:gd name="T38" fmla="*/ 329 w 925"/>
                <a:gd name="T39" fmla="*/ 617 h 1097"/>
                <a:gd name="T40" fmla="*/ 241 w 925"/>
                <a:gd name="T41" fmla="*/ 660 h 1097"/>
                <a:gd name="T42" fmla="*/ 61 w 925"/>
                <a:gd name="T43" fmla="*/ 802 h 1097"/>
                <a:gd name="T44" fmla="*/ 0 w 925"/>
                <a:gd name="T45" fmla="*/ 1097 h 1097"/>
                <a:gd name="T46" fmla="*/ 925 w 925"/>
                <a:gd name="T47"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5" h="1097">
                  <a:moveTo>
                    <a:pt x="925" y="1097"/>
                  </a:moveTo>
                  <a:cubicBezTo>
                    <a:pt x="925" y="1037"/>
                    <a:pt x="854" y="770"/>
                    <a:pt x="854" y="770"/>
                  </a:cubicBezTo>
                  <a:cubicBezTo>
                    <a:pt x="854" y="731"/>
                    <a:pt x="799" y="688"/>
                    <a:pt x="701" y="666"/>
                  </a:cubicBezTo>
                  <a:cubicBezTo>
                    <a:pt x="651" y="650"/>
                    <a:pt x="608" y="622"/>
                    <a:pt x="608" y="622"/>
                  </a:cubicBezTo>
                  <a:cubicBezTo>
                    <a:pt x="597" y="617"/>
                    <a:pt x="602" y="584"/>
                    <a:pt x="602" y="584"/>
                  </a:cubicBezTo>
                  <a:cubicBezTo>
                    <a:pt x="569" y="579"/>
                    <a:pt x="569" y="579"/>
                    <a:pt x="569" y="579"/>
                  </a:cubicBezTo>
                  <a:cubicBezTo>
                    <a:pt x="569" y="573"/>
                    <a:pt x="564" y="535"/>
                    <a:pt x="564" y="535"/>
                  </a:cubicBezTo>
                  <a:cubicBezTo>
                    <a:pt x="602" y="524"/>
                    <a:pt x="602" y="448"/>
                    <a:pt x="602" y="448"/>
                  </a:cubicBezTo>
                  <a:cubicBezTo>
                    <a:pt x="624" y="458"/>
                    <a:pt x="641" y="398"/>
                    <a:pt x="641" y="398"/>
                  </a:cubicBezTo>
                  <a:cubicBezTo>
                    <a:pt x="668" y="316"/>
                    <a:pt x="624" y="322"/>
                    <a:pt x="624" y="322"/>
                  </a:cubicBezTo>
                  <a:cubicBezTo>
                    <a:pt x="641" y="262"/>
                    <a:pt x="624" y="169"/>
                    <a:pt x="624" y="169"/>
                  </a:cubicBezTo>
                  <a:cubicBezTo>
                    <a:pt x="608" y="0"/>
                    <a:pt x="318" y="43"/>
                    <a:pt x="351" y="98"/>
                  </a:cubicBezTo>
                  <a:cubicBezTo>
                    <a:pt x="263" y="87"/>
                    <a:pt x="285" y="278"/>
                    <a:pt x="285" y="278"/>
                  </a:cubicBezTo>
                  <a:cubicBezTo>
                    <a:pt x="301" y="327"/>
                    <a:pt x="301" y="327"/>
                    <a:pt x="301" y="327"/>
                  </a:cubicBezTo>
                  <a:cubicBezTo>
                    <a:pt x="269" y="349"/>
                    <a:pt x="290" y="377"/>
                    <a:pt x="296" y="409"/>
                  </a:cubicBezTo>
                  <a:cubicBezTo>
                    <a:pt x="296" y="458"/>
                    <a:pt x="323" y="448"/>
                    <a:pt x="323" y="448"/>
                  </a:cubicBezTo>
                  <a:cubicBezTo>
                    <a:pt x="329" y="529"/>
                    <a:pt x="367" y="535"/>
                    <a:pt x="367" y="535"/>
                  </a:cubicBezTo>
                  <a:cubicBezTo>
                    <a:pt x="372" y="584"/>
                    <a:pt x="367" y="579"/>
                    <a:pt x="367" y="579"/>
                  </a:cubicBezTo>
                  <a:cubicBezTo>
                    <a:pt x="334" y="584"/>
                    <a:pt x="334" y="584"/>
                    <a:pt x="334" y="584"/>
                  </a:cubicBezTo>
                  <a:cubicBezTo>
                    <a:pt x="334" y="595"/>
                    <a:pt x="329" y="617"/>
                    <a:pt x="329" y="617"/>
                  </a:cubicBezTo>
                  <a:cubicBezTo>
                    <a:pt x="290" y="633"/>
                    <a:pt x="279" y="644"/>
                    <a:pt x="241" y="660"/>
                  </a:cubicBezTo>
                  <a:cubicBezTo>
                    <a:pt x="159" y="699"/>
                    <a:pt x="77" y="742"/>
                    <a:pt x="61" y="802"/>
                  </a:cubicBezTo>
                  <a:cubicBezTo>
                    <a:pt x="44" y="862"/>
                    <a:pt x="0" y="1097"/>
                    <a:pt x="0" y="1097"/>
                  </a:cubicBezTo>
                  <a:cubicBezTo>
                    <a:pt x="925" y="1097"/>
                    <a:pt x="925" y="1097"/>
                    <a:pt x="925" y="109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grpSp>
          <p:nvGrpSpPr>
            <p:cNvPr id="40" name="Group 39"/>
            <p:cNvGrpSpPr/>
            <p:nvPr/>
          </p:nvGrpSpPr>
          <p:grpSpPr>
            <a:xfrm>
              <a:off x="10402846" y="4725672"/>
              <a:ext cx="938983" cy="288115"/>
              <a:chOff x="10308455" y="2774544"/>
              <a:chExt cx="1138237" cy="288115"/>
            </a:xfrm>
            <a:grpFill/>
          </p:grpSpPr>
          <p:sp>
            <p:nvSpPr>
              <p:cNvPr id="42" name="Rectangle 41"/>
              <p:cNvSpPr/>
              <p:nvPr/>
            </p:nvSpPr>
            <p:spPr bwMode="auto">
              <a:xfrm>
                <a:off x="10308455" y="2774544"/>
                <a:ext cx="1138237" cy="59883"/>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43" name="Rectangle 42"/>
              <p:cNvSpPr/>
              <p:nvPr/>
            </p:nvSpPr>
            <p:spPr bwMode="auto">
              <a:xfrm>
                <a:off x="10308455" y="2888660"/>
                <a:ext cx="1138237" cy="59883"/>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44" name="Rectangle 43"/>
              <p:cNvSpPr/>
              <p:nvPr/>
            </p:nvSpPr>
            <p:spPr bwMode="auto">
              <a:xfrm>
                <a:off x="10308455" y="3002776"/>
                <a:ext cx="1138237" cy="59883"/>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sp>
          <p:nvSpPr>
            <p:cNvPr id="41" name="Rectangle 40"/>
            <p:cNvSpPr/>
            <p:nvPr/>
          </p:nvSpPr>
          <p:spPr bwMode="auto">
            <a:xfrm>
              <a:off x="10402847" y="4504490"/>
              <a:ext cx="935598" cy="101474"/>
            </a:xfrm>
            <a:prstGeom prst="rect">
              <a:avLst/>
            </a:prstGeom>
            <a:noFill/>
            <a:ln>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grpSp>
        <p:nvGrpSpPr>
          <p:cNvPr id="45" name="Group 44"/>
          <p:cNvGrpSpPr/>
          <p:nvPr/>
        </p:nvGrpSpPr>
        <p:grpSpPr>
          <a:xfrm>
            <a:off x="9758921" y="1738179"/>
            <a:ext cx="1628103" cy="652000"/>
            <a:chOff x="9713071" y="4433007"/>
            <a:chExt cx="1628758" cy="652262"/>
          </a:xfrm>
          <a:solidFill>
            <a:schemeClr val="accent2"/>
          </a:solidFill>
        </p:grpSpPr>
        <p:sp>
          <p:nvSpPr>
            <p:cNvPr id="46" name="Freeform 7"/>
            <p:cNvSpPr>
              <a:spLocks/>
            </p:cNvSpPr>
            <p:nvPr/>
          </p:nvSpPr>
          <p:spPr bwMode="auto">
            <a:xfrm>
              <a:off x="9713071" y="4433007"/>
              <a:ext cx="549581" cy="652262"/>
            </a:xfrm>
            <a:custGeom>
              <a:avLst/>
              <a:gdLst>
                <a:gd name="T0" fmla="*/ 925 w 925"/>
                <a:gd name="T1" fmla="*/ 1097 h 1097"/>
                <a:gd name="T2" fmla="*/ 854 w 925"/>
                <a:gd name="T3" fmla="*/ 770 h 1097"/>
                <a:gd name="T4" fmla="*/ 701 w 925"/>
                <a:gd name="T5" fmla="*/ 666 h 1097"/>
                <a:gd name="T6" fmla="*/ 608 w 925"/>
                <a:gd name="T7" fmla="*/ 622 h 1097"/>
                <a:gd name="T8" fmla="*/ 602 w 925"/>
                <a:gd name="T9" fmla="*/ 584 h 1097"/>
                <a:gd name="T10" fmla="*/ 569 w 925"/>
                <a:gd name="T11" fmla="*/ 579 h 1097"/>
                <a:gd name="T12" fmla="*/ 564 w 925"/>
                <a:gd name="T13" fmla="*/ 535 h 1097"/>
                <a:gd name="T14" fmla="*/ 602 w 925"/>
                <a:gd name="T15" fmla="*/ 448 h 1097"/>
                <a:gd name="T16" fmla="*/ 641 w 925"/>
                <a:gd name="T17" fmla="*/ 398 h 1097"/>
                <a:gd name="T18" fmla="*/ 624 w 925"/>
                <a:gd name="T19" fmla="*/ 322 h 1097"/>
                <a:gd name="T20" fmla="*/ 624 w 925"/>
                <a:gd name="T21" fmla="*/ 169 h 1097"/>
                <a:gd name="T22" fmla="*/ 351 w 925"/>
                <a:gd name="T23" fmla="*/ 98 h 1097"/>
                <a:gd name="T24" fmla="*/ 285 w 925"/>
                <a:gd name="T25" fmla="*/ 278 h 1097"/>
                <a:gd name="T26" fmla="*/ 301 w 925"/>
                <a:gd name="T27" fmla="*/ 327 h 1097"/>
                <a:gd name="T28" fmla="*/ 296 w 925"/>
                <a:gd name="T29" fmla="*/ 409 h 1097"/>
                <a:gd name="T30" fmla="*/ 323 w 925"/>
                <a:gd name="T31" fmla="*/ 448 h 1097"/>
                <a:gd name="T32" fmla="*/ 367 w 925"/>
                <a:gd name="T33" fmla="*/ 535 h 1097"/>
                <a:gd name="T34" fmla="*/ 367 w 925"/>
                <a:gd name="T35" fmla="*/ 579 h 1097"/>
                <a:gd name="T36" fmla="*/ 334 w 925"/>
                <a:gd name="T37" fmla="*/ 584 h 1097"/>
                <a:gd name="T38" fmla="*/ 329 w 925"/>
                <a:gd name="T39" fmla="*/ 617 h 1097"/>
                <a:gd name="T40" fmla="*/ 241 w 925"/>
                <a:gd name="T41" fmla="*/ 660 h 1097"/>
                <a:gd name="T42" fmla="*/ 61 w 925"/>
                <a:gd name="T43" fmla="*/ 802 h 1097"/>
                <a:gd name="T44" fmla="*/ 0 w 925"/>
                <a:gd name="T45" fmla="*/ 1097 h 1097"/>
                <a:gd name="T46" fmla="*/ 925 w 925"/>
                <a:gd name="T47"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5" h="1097">
                  <a:moveTo>
                    <a:pt x="925" y="1097"/>
                  </a:moveTo>
                  <a:cubicBezTo>
                    <a:pt x="925" y="1037"/>
                    <a:pt x="854" y="770"/>
                    <a:pt x="854" y="770"/>
                  </a:cubicBezTo>
                  <a:cubicBezTo>
                    <a:pt x="854" y="731"/>
                    <a:pt x="799" y="688"/>
                    <a:pt x="701" y="666"/>
                  </a:cubicBezTo>
                  <a:cubicBezTo>
                    <a:pt x="651" y="650"/>
                    <a:pt x="608" y="622"/>
                    <a:pt x="608" y="622"/>
                  </a:cubicBezTo>
                  <a:cubicBezTo>
                    <a:pt x="597" y="617"/>
                    <a:pt x="602" y="584"/>
                    <a:pt x="602" y="584"/>
                  </a:cubicBezTo>
                  <a:cubicBezTo>
                    <a:pt x="569" y="579"/>
                    <a:pt x="569" y="579"/>
                    <a:pt x="569" y="579"/>
                  </a:cubicBezTo>
                  <a:cubicBezTo>
                    <a:pt x="569" y="573"/>
                    <a:pt x="564" y="535"/>
                    <a:pt x="564" y="535"/>
                  </a:cubicBezTo>
                  <a:cubicBezTo>
                    <a:pt x="602" y="524"/>
                    <a:pt x="602" y="448"/>
                    <a:pt x="602" y="448"/>
                  </a:cubicBezTo>
                  <a:cubicBezTo>
                    <a:pt x="624" y="458"/>
                    <a:pt x="641" y="398"/>
                    <a:pt x="641" y="398"/>
                  </a:cubicBezTo>
                  <a:cubicBezTo>
                    <a:pt x="668" y="316"/>
                    <a:pt x="624" y="322"/>
                    <a:pt x="624" y="322"/>
                  </a:cubicBezTo>
                  <a:cubicBezTo>
                    <a:pt x="641" y="262"/>
                    <a:pt x="624" y="169"/>
                    <a:pt x="624" y="169"/>
                  </a:cubicBezTo>
                  <a:cubicBezTo>
                    <a:pt x="608" y="0"/>
                    <a:pt x="318" y="43"/>
                    <a:pt x="351" y="98"/>
                  </a:cubicBezTo>
                  <a:cubicBezTo>
                    <a:pt x="263" y="87"/>
                    <a:pt x="285" y="278"/>
                    <a:pt x="285" y="278"/>
                  </a:cubicBezTo>
                  <a:cubicBezTo>
                    <a:pt x="301" y="327"/>
                    <a:pt x="301" y="327"/>
                    <a:pt x="301" y="327"/>
                  </a:cubicBezTo>
                  <a:cubicBezTo>
                    <a:pt x="269" y="349"/>
                    <a:pt x="290" y="377"/>
                    <a:pt x="296" y="409"/>
                  </a:cubicBezTo>
                  <a:cubicBezTo>
                    <a:pt x="296" y="458"/>
                    <a:pt x="323" y="448"/>
                    <a:pt x="323" y="448"/>
                  </a:cubicBezTo>
                  <a:cubicBezTo>
                    <a:pt x="329" y="529"/>
                    <a:pt x="367" y="535"/>
                    <a:pt x="367" y="535"/>
                  </a:cubicBezTo>
                  <a:cubicBezTo>
                    <a:pt x="372" y="584"/>
                    <a:pt x="367" y="579"/>
                    <a:pt x="367" y="579"/>
                  </a:cubicBezTo>
                  <a:cubicBezTo>
                    <a:pt x="334" y="584"/>
                    <a:pt x="334" y="584"/>
                    <a:pt x="334" y="584"/>
                  </a:cubicBezTo>
                  <a:cubicBezTo>
                    <a:pt x="334" y="595"/>
                    <a:pt x="329" y="617"/>
                    <a:pt x="329" y="617"/>
                  </a:cubicBezTo>
                  <a:cubicBezTo>
                    <a:pt x="290" y="633"/>
                    <a:pt x="279" y="644"/>
                    <a:pt x="241" y="660"/>
                  </a:cubicBezTo>
                  <a:cubicBezTo>
                    <a:pt x="159" y="699"/>
                    <a:pt x="77" y="742"/>
                    <a:pt x="61" y="802"/>
                  </a:cubicBezTo>
                  <a:cubicBezTo>
                    <a:pt x="44" y="862"/>
                    <a:pt x="0" y="1097"/>
                    <a:pt x="0" y="1097"/>
                  </a:cubicBezTo>
                  <a:cubicBezTo>
                    <a:pt x="925" y="1097"/>
                    <a:pt x="925" y="1097"/>
                    <a:pt x="925" y="1097"/>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grpSp>
          <p:nvGrpSpPr>
            <p:cNvPr id="47" name="Group 46"/>
            <p:cNvGrpSpPr/>
            <p:nvPr/>
          </p:nvGrpSpPr>
          <p:grpSpPr>
            <a:xfrm>
              <a:off x="10402846" y="4725672"/>
              <a:ext cx="938983" cy="288115"/>
              <a:chOff x="10308455" y="2774544"/>
              <a:chExt cx="1138237" cy="288115"/>
            </a:xfrm>
            <a:grpFill/>
          </p:grpSpPr>
          <p:sp>
            <p:nvSpPr>
              <p:cNvPr id="49" name="Rectangle 48"/>
              <p:cNvSpPr/>
              <p:nvPr/>
            </p:nvSpPr>
            <p:spPr bwMode="auto">
              <a:xfrm>
                <a:off x="10308455" y="2774544"/>
                <a:ext cx="1138237" cy="59883"/>
              </a:xfrm>
              <a:prstGeom prst="rect">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50" name="Rectangle 49"/>
              <p:cNvSpPr/>
              <p:nvPr/>
            </p:nvSpPr>
            <p:spPr bwMode="auto">
              <a:xfrm>
                <a:off x="10308455" y="2888660"/>
                <a:ext cx="1138237" cy="59883"/>
              </a:xfrm>
              <a:prstGeom prst="rect">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51" name="Rectangle 50"/>
              <p:cNvSpPr/>
              <p:nvPr/>
            </p:nvSpPr>
            <p:spPr bwMode="auto">
              <a:xfrm>
                <a:off x="10308455" y="3002776"/>
                <a:ext cx="1138237" cy="59883"/>
              </a:xfrm>
              <a:prstGeom prst="rect">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sp>
          <p:nvSpPr>
            <p:cNvPr id="48" name="Rectangle 47"/>
            <p:cNvSpPr/>
            <p:nvPr/>
          </p:nvSpPr>
          <p:spPr bwMode="auto">
            <a:xfrm>
              <a:off x="10402847" y="4504490"/>
              <a:ext cx="935598" cy="101474"/>
            </a:xfrm>
            <a:prstGeom prst="rect">
              <a:avLst/>
            </a:prstGeom>
            <a:noFill/>
            <a:ln>
              <a:solidFill>
                <a:srgbClr val="C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grpSp>
      <p:grpSp>
        <p:nvGrpSpPr>
          <p:cNvPr id="52" name="Group 51"/>
          <p:cNvGrpSpPr/>
          <p:nvPr/>
        </p:nvGrpSpPr>
        <p:grpSpPr>
          <a:xfrm>
            <a:off x="8425577" y="1546231"/>
            <a:ext cx="1113978" cy="1112390"/>
            <a:chOff x="10720476" y="3274243"/>
            <a:chExt cx="1114426" cy="1112838"/>
          </a:xfrm>
        </p:grpSpPr>
        <p:sp>
          <p:nvSpPr>
            <p:cNvPr id="53" name="Freeform 52"/>
            <p:cNvSpPr/>
            <p:nvPr/>
          </p:nvSpPr>
          <p:spPr bwMode="auto">
            <a:xfrm>
              <a:off x="10915650" y="3409950"/>
              <a:ext cx="838200" cy="885825"/>
            </a:xfrm>
            <a:custGeom>
              <a:avLst/>
              <a:gdLst>
                <a:gd name="connsiteX0" fmla="*/ 390525 w 838200"/>
                <a:gd name="connsiteY0" fmla="*/ 0 h 885825"/>
                <a:gd name="connsiteX1" fmla="*/ 0 w 838200"/>
                <a:gd name="connsiteY1" fmla="*/ 371475 h 885825"/>
                <a:gd name="connsiteX2" fmla="*/ 419100 w 838200"/>
                <a:gd name="connsiteY2" fmla="*/ 885825 h 885825"/>
                <a:gd name="connsiteX3" fmla="*/ 838200 w 838200"/>
                <a:gd name="connsiteY3" fmla="*/ 438150 h 885825"/>
                <a:gd name="connsiteX4" fmla="*/ 390525 w 838200"/>
                <a:gd name="connsiteY4" fmla="*/ 0 h 88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85825">
                  <a:moveTo>
                    <a:pt x="390525" y="0"/>
                  </a:moveTo>
                  <a:lnTo>
                    <a:pt x="0" y="371475"/>
                  </a:lnTo>
                  <a:lnTo>
                    <a:pt x="419100" y="885825"/>
                  </a:lnTo>
                  <a:lnTo>
                    <a:pt x="838200" y="438150"/>
                  </a:lnTo>
                  <a:lnTo>
                    <a:pt x="390525" y="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13649" fontAlgn="base">
                <a:lnSpc>
                  <a:spcPct val="90000"/>
                </a:lnSpc>
                <a:spcBef>
                  <a:spcPct val="0"/>
                </a:spcBef>
                <a:spcAft>
                  <a:spcPct val="0"/>
                </a:spcAft>
              </a:pPr>
              <a:endParaRPr lang="en-US" sz="1999" spc="-50" dirty="0">
                <a:gradFill>
                  <a:gsLst>
                    <a:gs pos="1250">
                      <a:srgbClr val="EFEFEF"/>
                    </a:gs>
                    <a:gs pos="10417">
                      <a:srgbClr val="EFEFEF"/>
                    </a:gs>
                  </a:gsLst>
                  <a:lin ang="5400000" scaled="0"/>
                </a:gradFill>
              </a:endParaRPr>
            </a:p>
          </p:txBody>
        </p:sp>
        <p:sp>
          <p:nvSpPr>
            <p:cNvPr id="54" name="Freeform 22"/>
            <p:cNvSpPr>
              <a:spLocks noEditPoints="1"/>
            </p:cNvSpPr>
            <p:nvPr/>
          </p:nvSpPr>
          <p:spPr bwMode="auto">
            <a:xfrm>
              <a:off x="10720476" y="3274243"/>
              <a:ext cx="1114426" cy="1112838"/>
            </a:xfrm>
            <a:custGeom>
              <a:avLst/>
              <a:gdLst>
                <a:gd name="T0" fmla="*/ 1900 w 1970"/>
                <a:gd name="T1" fmla="*/ 851 h 1965"/>
                <a:gd name="T2" fmla="*/ 1900 w 1970"/>
                <a:gd name="T3" fmla="*/ 1108 h 1965"/>
                <a:gd name="T4" fmla="*/ 1117 w 1970"/>
                <a:gd name="T5" fmla="*/ 1894 h 1965"/>
                <a:gd name="T6" fmla="*/ 859 w 1970"/>
                <a:gd name="T7" fmla="*/ 1894 h 1965"/>
                <a:gd name="T8" fmla="*/ 71 w 1970"/>
                <a:gd name="T9" fmla="*/ 1108 h 1965"/>
                <a:gd name="T10" fmla="*/ 71 w 1970"/>
                <a:gd name="T11" fmla="*/ 851 h 1965"/>
                <a:gd name="T12" fmla="*/ 859 w 1970"/>
                <a:gd name="T13" fmla="*/ 70 h 1965"/>
                <a:gd name="T14" fmla="*/ 1117 w 1970"/>
                <a:gd name="T15" fmla="*/ 70 h 1965"/>
                <a:gd name="T16" fmla="*/ 1900 w 1970"/>
                <a:gd name="T17" fmla="*/ 851 h 1965"/>
                <a:gd name="T18" fmla="*/ 1900 w 1970"/>
                <a:gd name="T19" fmla="*/ 851 h 1965"/>
                <a:gd name="T20" fmla="*/ 1041 w 1970"/>
                <a:gd name="T21" fmla="*/ 947 h 1965"/>
                <a:gd name="T22" fmla="*/ 1086 w 1970"/>
                <a:gd name="T23" fmla="*/ 781 h 1965"/>
                <a:gd name="T24" fmla="*/ 1122 w 1970"/>
                <a:gd name="T25" fmla="*/ 559 h 1965"/>
                <a:gd name="T26" fmla="*/ 1086 w 1970"/>
                <a:gd name="T27" fmla="*/ 463 h 1965"/>
                <a:gd name="T28" fmla="*/ 990 w 1970"/>
                <a:gd name="T29" fmla="*/ 428 h 1965"/>
                <a:gd name="T30" fmla="*/ 899 w 1970"/>
                <a:gd name="T31" fmla="*/ 463 h 1965"/>
                <a:gd name="T32" fmla="*/ 864 w 1970"/>
                <a:gd name="T33" fmla="*/ 559 h 1965"/>
                <a:gd name="T34" fmla="*/ 899 w 1970"/>
                <a:gd name="T35" fmla="*/ 781 h 1965"/>
                <a:gd name="T36" fmla="*/ 940 w 1970"/>
                <a:gd name="T37" fmla="*/ 947 h 1965"/>
                <a:gd name="T38" fmla="*/ 975 w 1970"/>
                <a:gd name="T39" fmla="*/ 1164 h 1965"/>
                <a:gd name="T40" fmla="*/ 1011 w 1970"/>
                <a:gd name="T41" fmla="*/ 1164 h 1965"/>
                <a:gd name="T42" fmla="*/ 1041 w 1970"/>
                <a:gd name="T43" fmla="*/ 947 h 1965"/>
                <a:gd name="T44" fmla="*/ 904 w 1970"/>
                <a:gd name="T45" fmla="*/ 1315 h 1965"/>
                <a:gd name="T46" fmla="*/ 869 w 1970"/>
                <a:gd name="T47" fmla="*/ 1405 h 1965"/>
                <a:gd name="T48" fmla="*/ 904 w 1970"/>
                <a:gd name="T49" fmla="*/ 1496 h 1965"/>
                <a:gd name="T50" fmla="*/ 995 w 1970"/>
                <a:gd name="T51" fmla="*/ 1531 h 1965"/>
                <a:gd name="T52" fmla="*/ 1086 w 1970"/>
                <a:gd name="T53" fmla="*/ 1496 h 1965"/>
                <a:gd name="T54" fmla="*/ 1122 w 1970"/>
                <a:gd name="T55" fmla="*/ 1405 h 1965"/>
                <a:gd name="T56" fmla="*/ 1086 w 1970"/>
                <a:gd name="T57" fmla="*/ 1315 h 1965"/>
                <a:gd name="T58" fmla="*/ 995 w 1970"/>
                <a:gd name="T59" fmla="*/ 1280 h 1965"/>
                <a:gd name="T60" fmla="*/ 904 w 1970"/>
                <a:gd name="T61" fmla="*/ 1315 h 1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70" h="1965">
                  <a:moveTo>
                    <a:pt x="1900" y="851"/>
                  </a:moveTo>
                  <a:cubicBezTo>
                    <a:pt x="1970" y="922"/>
                    <a:pt x="1970" y="1038"/>
                    <a:pt x="1900" y="1108"/>
                  </a:cubicBezTo>
                  <a:cubicBezTo>
                    <a:pt x="1117" y="1894"/>
                    <a:pt x="1117" y="1894"/>
                    <a:pt x="1117" y="1894"/>
                  </a:cubicBezTo>
                  <a:cubicBezTo>
                    <a:pt x="1046" y="1965"/>
                    <a:pt x="930" y="1965"/>
                    <a:pt x="859" y="1894"/>
                  </a:cubicBezTo>
                  <a:cubicBezTo>
                    <a:pt x="71" y="1108"/>
                    <a:pt x="71" y="1108"/>
                    <a:pt x="71" y="1108"/>
                  </a:cubicBezTo>
                  <a:cubicBezTo>
                    <a:pt x="0" y="1038"/>
                    <a:pt x="0" y="922"/>
                    <a:pt x="71" y="851"/>
                  </a:cubicBezTo>
                  <a:cubicBezTo>
                    <a:pt x="859" y="70"/>
                    <a:pt x="859" y="70"/>
                    <a:pt x="859" y="70"/>
                  </a:cubicBezTo>
                  <a:cubicBezTo>
                    <a:pt x="930" y="0"/>
                    <a:pt x="1046" y="0"/>
                    <a:pt x="1117" y="70"/>
                  </a:cubicBezTo>
                  <a:cubicBezTo>
                    <a:pt x="1900" y="851"/>
                    <a:pt x="1900" y="851"/>
                    <a:pt x="1900" y="851"/>
                  </a:cubicBezTo>
                  <a:cubicBezTo>
                    <a:pt x="1900" y="851"/>
                    <a:pt x="1900" y="851"/>
                    <a:pt x="1900" y="851"/>
                  </a:cubicBezTo>
                  <a:close/>
                  <a:moveTo>
                    <a:pt x="1041" y="947"/>
                  </a:moveTo>
                  <a:cubicBezTo>
                    <a:pt x="1086" y="781"/>
                    <a:pt x="1086" y="781"/>
                    <a:pt x="1086" y="781"/>
                  </a:cubicBezTo>
                  <a:cubicBezTo>
                    <a:pt x="1112" y="670"/>
                    <a:pt x="1122" y="599"/>
                    <a:pt x="1122" y="559"/>
                  </a:cubicBezTo>
                  <a:cubicBezTo>
                    <a:pt x="1122" y="519"/>
                    <a:pt x="1112" y="489"/>
                    <a:pt x="1086" y="463"/>
                  </a:cubicBezTo>
                  <a:cubicBezTo>
                    <a:pt x="1061" y="438"/>
                    <a:pt x="1031" y="428"/>
                    <a:pt x="990" y="428"/>
                  </a:cubicBezTo>
                  <a:cubicBezTo>
                    <a:pt x="955" y="428"/>
                    <a:pt x="920" y="438"/>
                    <a:pt x="899" y="463"/>
                  </a:cubicBezTo>
                  <a:cubicBezTo>
                    <a:pt x="874" y="489"/>
                    <a:pt x="864" y="519"/>
                    <a:pt x="864" y="559"/>
                  </a:cubicBezTo>
                  <a:cubicBezTo>
                    <a:pt x="864" y="604"/>
                    <a:pt x="874" y="680"/>
                    <a:pt x="899" y="781"/>
                  </a:cubicBezTo>
                  <a:cubicBezTo>
                    <a:pt x="940" y="947"/>
                    <a:pt x="940" y="947"/>
                    <a:pt x="940" y="947"/>
                  </a:cubicBezTo>
                  <a:cubicBezTo>
                    <a:pt x="960" y="1033"/>
                    <a:pt x="970" y="1103"/>
                    <a:pt x="975" y="1164"/>
                  </a:cubicBezTo>
                  <a:cubicBezTo>
                    <a:pt x="1011" y="1164"/>
                    <a:pt x="1011" y="1164"/>
                    <a:pt x="1011" y="1164"/>
                  </a:cubicBezTo>
                  <a:cubicBezTo>
                    <a:pt x="1016" y="1083"/>
                    <a:pt x="1026" y="1007"/>
                    <a:pt x="1041" y="947"/>
                  </a:cubicBezTo>
                  <a:close/>
                  <a:moveTo>
                    <a:pt x="904" y="1315"/>
                  </a:moveTo>
                  <a:cubicBezTo>
                    <a:pt x="879" y="1340"/>
                    <a:pt x="869" y="1370"/>
                    <a:pt x="869" y="1405"/>
                  </a:cubicBezTo>
                  <a:cubicBezTo>
                    <a:pt x="869" y="1441"/>
                    <a:pt x="879" y="1471"/>
                    <a:pt x="904" y="1496"/>
                  </a:cubicBezTo>
                  <a:cubicBezTo>
                    <a:pt x="930" y="1521"/>
                    <a:pt x="960" y="1531"/>
                    <a:pt x="995" y="1531"/>
                  </a:cubicBezTo>
                  <a:cubicBezTo>
                    <a:pt x="1031" y="1531"/>
                    <a:pt x="1061" y="1521"/>
                    <a:pt x="1086" y="1496"/>
                  </a:cubicBezTo>
                  <a:cubicBezTo>
                    <a:pt x="1107" y="1471"/>
                    <a:pt x="1122" y="1441"/>
                    <a:pt x="1122" y="1405"/>
                  </a:cubicBezTo>
                  <a:cubicBezTo>
                    <a:pt x="1122" y="1370"/>
                    <a:pt x="1107" y="1340"/>
                    <a:pt x="1086" y="1315"/>
                  </a:cubicBezTo>
                  <a:cubicBezTo>
                    <a:pt x="1061" y="1290"/>
                    <a:pt x="1031" y="1280"/>
                    <a:pt x="995" y="1280"/>
                  </a:cubicBezTo>
                  <a:cubicBezTo>
                    <a:pt x="960" y="1280"/>
                    <a:pt x="930" y="1290"/>
                    <a:pt x="904" y="131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32044"/>
              <a:endParaRPr lang="en-US" sz="1799" dirty="0">
                <a:solidFill>
                  <a:srgbClr val="505050"/>
                </a:solidFill>
              </a:endParaRPr>
            </a:p>
          </p:txBody>
        </p:sp>
      </p:grpSp>
      <p:sp>
        <p:nvSpPr>
          <p:cNvPr id="55" name="Down Arrow 54"/>
          <p:cNvSpPr/>
          <p:nvPr/>
        </p:nvSpPr>
        <p:spPr>
          <a:xfrm>
            <a:off x="7225964" y="2989189"/>
            <a:ext cx="456600" cy="415573"/>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dirty="0">
              <a:solidFill>
                <a:prstClr val="white"/>
              </a:solidFill>
            </a:endParaRPr>
          </a:p>
        </p:txBody>
      </p:sp>
      <p:sp>
        <p:nvSpPr>
          <p:cNvPr id="56" name="Rectangle 55"/>
          <p:cNvSpPr/>
          <p:nvPr/>
        </p:nvSpPr>
        <p:spPr>
          <a:xfrm>
            <a:off x="7099906" y="1461555"/>
            <a:ext cx="583662" cy="343403"/>
          </a:xfrm>
          <a:prstGeom prst="rect">
            <a:avLst/>
          </a:prstGeom>
        </p:spPr>
        <p:txBody>
          <a:bodyPr wrap="none">
            <a:spAutoFit/>
          </a:bodyPr>
          <a:lstStyle/>
          <a:p>
            <a:pPr defTabSz="932317"/>
            <a:r>
              <a:rPr lang="en-US" sz="1632" b="1" dirty="0">
                <a:solidFill>
                  <a:prstClr val="white">
                    <a:lumMod val="50000"/>
                  </a:prstClr>
                </a:solidFill>
              </a:rPr>
              <a:t>User</a:t>
            </a:r>
          </a:p>
        </p:txBody>
      </p:sp>
      <p:sp>
        <p:nvSpPr>
          <p:cNvPr id="57" name="Rectangle 56"/>
          <p:cNvSpPr/>
          <p:nvPr/>
        </p:nvSpPr>
        <p:spPr>
          <a:xfrm>
            <a:off x="10060934" y="1475178"/>
            <a:ext cx="985910" cy="343403"/>
          </a:xfrm>
          <a:prstGeom prst="rect">
            <a:avLst/>
          </a:prstGeom>
        </p:spPr>
        <p:txBody>
          <a:bodyPr wrap="none">
            <a:spAutoFit/>
          </a:bodyPr>
          <a:lstStyle/>
          <a:p>
            <a:pPr defTabSz="932317"/>
            <a:r>
              <a:rPr lang="en-US" sz="1632" b="1" dirty="0">
                <a:solidFill>
                  <a:prstClr val="white">
                    <a:lumMod val="50000"/>
                  </a:prstClr>
                </a:solidFill>
              </a:rPr>
              <a:t>Non-user</a:t>
            </a:r>
          </a:p>
        </p:txBody>
      </p:sp>
      <p:sp>
        <p:nvSpPr>
          <p:cNvPr id="58" name="Down Arrow 57"/>
          <p:cNvSpPr/>
          <p:nvPr/>
        </p:nvSpPr>
        <p:spPr>
          <a:xfrm rot="10800000">
            <a:off x="7215408" y="2935725"/>
            <a:ext cx="456600" cy="415573"/>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dirty="0">
              <a:solidFill>
                <a:prstClr val="white"/>
              </a:solidFill>
            </a:endParaRPr>
          </a:p>
        </p:txBody>
      </p:sp>
    </p:spTree>
    <p:extLst>
      <p:ext uri="{BB962C8B-B14F-4D97-AF65-F5344CB8AC3E}">
        <p14:creationId xmlns:p14="http://schemas.microsoft.com/office/powerpoint/2010/main" val="58445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Horizontal)">
                                      <p:cBhvr>
                                        <p:cTn id="7" dur="500"/>
                                        <p:tgtEl>
                                          <p:spTgt spid="8"/>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out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 presetClass="entr" presetSubtype="0" fill="hold" grpId="0" nodeType="withEffect">
                                  <p:stCondLst>
                                    <p:cond delay="250"/>
                                  </p:stCondLst>
                                  <p:childTnLst>
                                    <p:set>
                                      <p:cBhvr>
                                        <p:cTn id="20" dur="1" fill="hold">
                                          <p:stCondLst>
                                            <p:cond delay="0"/>
                                          </p:stCondLst>
                                        </p:cTn>
                                        <p:tgtEl>
                                          <p:spTgt spid="56"/>
                                        </p:tgtEl>
                                        <p:attrNameLst>
                                          <p:attrName>style.visibility</p:attrName>
                                        </p:attrNameLst>
                                      </p:cBhvr>
                                      <p:to>
                                        <p:strVal val="visible"/>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par>
                          <p:cTn id="43" fill="hold">
                            <p:stCondLst>
                              <p:cond delay="3000"/>
                            </p:stCondLst>
                            <p:childTnLst>
                              <p:par>
                                <p:cTn id="44" presetID="53" presetClass="entr" presetSubtype="16"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 calcmode="lin" valueType="num">
                                      <p:cBhvr>
                                        <p:cTn id="46" dur="250" fill="hold"/>
                                        <p:tgtEl>
                                          <p:spTgt spid="52"/>
                                        </p:tgtEl>
                                        <p:attrNameLst>
                                          <p:attrName>ppt_w</p:attrName>
                                        </p:attrNameLst>
                                      </p:cBhvr>
                                      <p:tavLst>
                                        <p:tav tm="0">
                                          <p:val>
                                            <p:fltVal val="0"/>
                                          </p:val>
                                        </p:tav>
                                        <p:tav tm="100000">
                                          <p:val>
                                            <p:strVal val="#ppt_w"/>
                                          </p:val>
                                        </p:tav>
                                      </p:tavLst>
                                    </p:anim>
                                    <p:anim calcmode="lin" valueType="num">
                                      <p:cBhvr>
                                        <p:cTn id="47" dur="250" fill="hold"/>
                                        <p:tgtEl>
                                          <p:spTgt spid="52"/>
                                        </p:tgtEl>
                                        <p:attrNameLst>
                                          <p:attrName>ppt_h</p:attrName>
                                        </p:attrNameLst>
                                      </p:cBhvr>
                                      <p:tavLst>
                                        <p:tav tm="0">
                                          <p:val>
                                            <p:fltVal val="0"/>
                                          </p:val>
                                        </p:tav>
                                        <p:tav tm="100000">
                                          <p:val>
                                            <p:strVal val="#ppt_h"/>
                                          </p:val>
                                        </p:tav>
                                      </p:tavLst>
                                    </p:anim>
                                    <p:animEffect transition="in" filter="fade">
                                      <p:cBhvr>
                                        <p:cTn id="48" dur="250"/>
                                        <p:tgtEl>
                                          <p:spTgt spid="52"/>
                                        </p:tgtEl>
                                      </p:cBhvr>
                                    </p:animEffect>
                                  </p:childTnLst>
                                </p:cTn>
                              </p:par>
                            </p:childTnLst>
                          </p:cTn>
                        </p:par>
                        <p:par>
                          <p:cTn id="49" fill="hold">
                            <p:stCondLst>
                              <p:cond delay="3250"/>
                            </p:stCondLst>
                            <p:childTnLst>
                              <p:par>
                                <p:cTn id="50" presetID="10" presetClass="entr" presetSubtype="0"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childTnLst>
                          </p:cTn>
                        </p:par>
                        <p:par>
                          <p:cTn id="56" fill="hold">
                            <p:stCondLst>
                              <p:cond delay="3750"/>
                            </p:stCondLst>
                            <p:childTnLst>
                              <p:par>
                                <p:cTn id="57" presetID="1" presetClass="exit" presetSubtype="0" fill="hold" grpId="1" nodeType="afterEffect">
                                  <p:stCondLst>
                                    <p:cond delay="0"/>
                                  </p:stCondLst>
                                  <p:childTnLst>
                                    <p:set>
                                      <p:cBhvr>
                                        <p:cTn id="58" dur="1" fill="hold">
                                          <p:stCondLst>
                                            <p:cond delay="0"/>
                                          </p:stCondLst>
                                        </p:cTn>
                                        <p:tgtEl>
                                          <p:spTgt spid="55"/>
                                        </p:tgtEl>
                                        <p:attrNameLst>
                                          <p:attrName>style.visibility</p:attrName>
                                        </p:attrNameLst>
                                      </p:cBhvr>
                                      <p:to>
                                        <p:strVal val="hidden"/>
                                      </p:to>
                                    </p:set>
                                  </p:childTnLst>
                                </p:cTn>
                              </p:par>
                            </p:childTnLst>
                          </p:cTn>
                        </p:par>
                        <p:par>
                          <p:cTn id="59" fill="hold">
                            <p:stCondLst>
                              <p:cond delay="3750"/>
                            </p:stCondLst>
                            <p:childTnLst>
                              <p:par>
                                <p:cTn id="60" presetID="53" presetClass="entr" presetSubtype="16" fill="hold" nodeType="after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p:val>
                                            <p:fltVal val="0"/>
                                          </p:val>
                                        </p:tav>
                                        <p:tav tm="100000">
                                          <p:val>
                                            <p:strVal val="#ppt_w"/>
                                          </p:val>
                                        </p:tav>
                                      </p:tavLst>
                                    </p:anim>
                                    <p:anim calcmode="lin" valueType="num">
                                      <p:cBhvr>
                                        <p:cTn id="63" dur="500" fill="hold"/>
                                        <p:tgtEl>
                                          <p:spTgt spid="30"/>
                                        </p:tgtEl>
                                        <p:attrNameLst>
                                          <p:attrName>ppt_h</p:attrName>
                                        </p:attrNameLst>
                                      </p:cBhvr>
                                      <p:tavLst>
                                        <p:tav tm="0">
                                          <p:val>
                                            <p:fltVal val="0"/>
                                          </p:val>
                                        </p:tav>
                                        <p:tav tm="100000">
                                          <p:val>
                                            <p:strVal val="#ppt_h"/>
                                          </p:val>
                                        </p:tav>
                                      </p:tavLst>
                                    </p:anim>
                                    <p:animEffect transition="in" filter="fade">
                                      <p:cBhvr>
                                        <p:cTn id="64" dur="500"/>
                                        <p:tgtEl>
                                          <p:spTgt spid="30"/>
                                        </p:tgtEl>
                                      </p:cBhvr>
                                    </p:animEffect>
                                  </p:childTnLst>
                                </p:cTn>
                              </p:par>
                            </p:childTnLst>
                          </p:cTn>
                        </p:par>
                        <p:par>
                          <p:cTn id="65" fill="hold">
                            <p:stCondLst>
                              <p:cond delay="4250"/>
                            </p:stCondLst>
                            <p:childTnLst>
                              <p:par>
                                <p:cTn id="66" presetID="22" presetClass="entr" presetSubtype="8" fill="hold" grpId="0" nodeType="afterEffect">
                                  <p:stCondLst>
                                    <p:cond delay="500"/>
                                  </p:stCondLst>
                                  <p:childTnLst>
                                    <p:set>
                                      <p:cBhvr>
                                        <p:cTn id="67" dur="1" fill="hold">
                                          <p:stCondLst>
                                            <p:cond delay="0"/>
                                          </p:stCondLst>
                                        </p:cTn>
                                        <p:tgtEl>
                                          <p:spTgt spid="37"/>
                                        </p:tgtEl>
                                        <p:attrNameLst>
                                          <p:attrName>style.visibility</p:attrName>
                                        </p:attrNameLst>
                                      </p:cBhvr>
                                      <p:to>
                                        <p:strVal val="visible"/>
                                      </p:to>
                                    </p:set>
                                    <p:animEffect transition="in" filter="wipe(left)">
                                      <p:cBhvr>
                                        <p:cTn id="68" dur="500"/>
                                        <p:tgtEl>
                                          <p:spTgt spid="37"/>
                                        </p:tgtEl>
                                      </p:cBhvr>
                                    </p:animEffect>
                                  </p:childTnLst>
                                </p:cTn>
                              </p:par>
                            </p:childTnLst>
                          </p:cTn>
                        </p:par>
                        <p:par>
                          <p:cTn id="69" fill="hold">
                            <p:stCondLst>
                              <p:cond delay="5250"/>
                            </p:stCondLst>
                            <p:childTnLst>
                              <p:par>
                                <p:cTn id="70" presetID="10" presetClass="entr" presetSubtype="0" fill="hold" grpId="0" nodeType="after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fade">
                                      <p:cBhvr>
                                        <p:cTn id="72" dur="500"/>
                                        <p:tgtEl>
                                          <p:spTgt spid="58"/>
                                        </p:tgtEl>
                                      </p:cBhvr>
                                    </p:animEffect>
                                  </p:childTnLst>
                                </p:cTn>
                              </p:par>
                            </p:childTnLst>
                          </p:cTn>
                        </p:par>
                        <p:par>
                          <p:cTn id="73" fill="hold">
                            <p:stCondLst>
                              <p:cond delay="5750"/>
                            </p:stCondLst>
                            <p:childTnLst>
                              <p:par>
                                <p:cTn id="74" presetID="10" presetClass="entr" presetSubtype="0" fill="hold" nodeType="after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fade">
                                      <p:cBhvr>
                                        <p:cTn id="76" dur="500"/>
                                        <p:tgtEl>
                                          <p:spTgt spid="38"/>
                                        </p:tgtEl>
                                      </p:cBhvr>
                                    </p:animEffect>
                                  </p:childTnLst>
                                </p:cTn>
                              </p:par>
                              <p:par>
                                <p:cTn id="77" presetID="10" presetClass="entr" presetSubtype="0" fill="hold"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fade">
                                      <p:cBhvr>
                                        <p:cTn id="79" dur="500"/>
                                        <p:tgtEl>
                                          <p:spTgt spid="45"/>
                                        </p:tgtEl>
                                      </p:cBhvr>
                                    </p:animEffect>
                                  </p:childTnLst>
                                </p:cTn>
                              </p:par>
                            </p:childTnLst>
                          </p:cTn>
                        </p:par>
                        <p:par>
                          <p:cTn id="80" fill="hold">
                            <p:stCondLst>
                              <p:cond delay="6250"/>
                            </p:stCondLst>
                            <p:childTnLst>
                              <p:par>
                                <p:cTn id="81" presetID="10" presetClass="exit" presetSubtype="0" fill="hold" grpId="1" nodeType="afterEffect">
                                  <p:stCondLst>
                                    <p:cond delay="500"/>
                                  </p:stCondLst>
                                  <p:childTnLst>
                                    <p:animEffect transition="out" filter="fade">
                                      <p:cBhvr>
                                        <p:cTn id="82" dur="500"/>
                                        <p:tgtEl>
                                          <p:spTgt spid="9"/>
                                        </p:tgtEl>
                                      </p:cBhvr>
                                    </p:animEffect>
                                    <p:set>
                                      <p:cBhvr>
                                        <p:cTn id="83" dur="1" fill="hold">
                                          <p:stCondLst>
                                            <p:cond delay="499"/>
                                          </p:stCondLst>
                                        </p:cTn>
                                        <p:tgtEl>
                                          <p:spTgt spid="9"/>
                                        </p:tgtEl>
                                        <p:attrNameLst>
                                          <p:attrName>style.visibility</p:attrName>
                                        </p:attrNameLst>
                                      </p:cBhvr>
                                      <p:to>
                                        <p:strVal val="hidden"/>
                                      </p:to>
                                    </p:set>
                                  </p:childTnLst>
                                </p:cTn>
                              </p:par>
                              <p:par>
                                <p:cTn id="84" presetID="1" presetClass="exit" presetSubtype="0" fill="hold" grpId="1" nodeType="withEffect">
                                  <p:stCondLst>
                                    <p:cond delay="500"/>
                                  </p:stCondLst>
                                  <p:childTnLst>
                                    <p:set>
                                      <p:cBhvr>
                                        <p:cTn id="85" dur="1" fill="hold">
                                          <p:stCondLst>
                                            <p:cond delay="0"/>
                                          </p:stCondLst>
                                        </p:cTn>
                                        <p:tgtEl>
                                          <p:spTgt spid="57"/>
                                        </p:tgtEl>
                                        <p:attrNameLst>
                                          <p:attrName>style.visibility</p:attrName>
                                        </p:attrNameLst>
                                      </p:cBhvr>
                                      <p:to>
                                        <p:strVal val="hidden"/>
                                      </p:to>
                                    </p:set>
                                  </p:childTnLst>
                                </p:cTn>
                              </p:par>
                              <p:par>
                                <p:cTn id="86" presetID="10" presetClass="exit" presetSubtype="0" fill="hold" nodeType="withEffect">
                                  <p:stCondLst>
                                    <p:cond delay="500"/>
                                  </p:stCondLst>
                                  <p:childTnLst>
                                    <p:animEffect transition="out" filter="fade">
                                      <p:cBhvr>
                                        <p:cTn id="87" dur="500"/>
                                        <p:tgtEl>
                                          <p:spTgt spid="52"/>
                                        </p:tgtEl>
                                      </p:cBhvr>
                                    </p:animEffect>
                                    <p:set>
                                      <p:cBhvr>
                                        <p:cTn id="88" dur="1" fill="hold">
                                          <p:stCondLst>
                                            <p:cond delay="499"/>
                                          </p:stCondLst>
                                        </p:cTn>
                                        <p:tgtEl>
                                          <p:spTgt spid="52"/>
                                        </p:tgtEl>
                                        <p:attrNameLst>
                                          <p:attrName>style.visibility</p:attrName>
                                        </p:attrNameLst>
                                      </p:cBhvr>
                                      <p:to>
                                        <p:strVal val="hidden"/>
                                      </p:to>
                                    </p:set>
                                  </p:childTnLst>
                                </p:cTn>
                              </p:par>
                              <p:par>
                                <p:cTn id="89" presetID="10" presetClass="exit" presetSubtype="0" fill="hold" nodeType="withEffect">
                                  <p:stCondLst>
                                    <p:cond delay="500"/>
                                  </p:stCondLst>
                                  <p:childTnLst>
                                    <p:animEffect transition="out" filter="fade">
                                      <p:cBhvr>
                                        <p:cTn id="90" dur="500"/>
                                        <p:tgtEl>
                                          <p:spTgt spid="11"/>
                                        </p:tgtEl>
                                      </p:cBhvr>
                                    </p:animEffect>
                                    <p:set>
                                      <p:cBhvr>
                                        <p:cTn id="91" dur="1" fill="hold">
                                          <p:stCondLst>
                                            <p:cond delay="499"/>
                                          </p:stCondLst>
                                        </p:cTn>
                                        <p:tgtEl>
                                          <p:spTgt spid="11"/>
                                        </p:tgtEl>
                                        <p:attrNameLst>
                                          <p:attrName>style.visibility</p:attrName>
                                        </p:attrNameLst>
                                      </p:cBhvr>
                                      <p:to>
                                        <p:strVal val="hidden"/>
                                      </p:to>
                                    </p:set>
                                  </p:childTnLst>
                                </p:cTn>
                              </p:par>
                              <p:par>
                                <p:cTn id="92" presetID="10" presetClass="exit" presetSubtype="0" fill="hold" grpId="1" nodeType="withEffect">
                                  <p:stCondLst>
                                    <p:cond delay="500"/>
                                  </p:stCondLst>
                                  <p:childTnLst>
                                    <p:animEffect transition="out" filter="fade">
                                      <p:cBhvr>
                                        <p:cTn id="93" dur="500"/>
                                        <p:tgtEl>
                                          <p:spTgt spid="18"/>
                                        </p:tgtEl>
                                      </p:cBhvr>
                                    </p:animEffect>
                                    <p:set>
                                      <p:cBhvr>
                                        <p:cTn id="94" dur="1" fill="hold">
                                          <p:stCondLst>
                                            <p:cond delay="499"/>
                                          </p:stCondLst>
                                        </p:cTn>
                                        <p:tgtEl>
                                          <p:spTgt spid="18"/>
                                        </p:tgtEl>
                                        <p:attrNameLst>
                                          <p:attrName>style.visibility</p:attrName>
                                        </p:attrNameLst>
                                      </p:cBhvr>
                                      <p:to>
                                        <p:strVal val="hidden"/>
                                      </p:to>
                                    </p:set>
                                  </p:childTnLst>
                                </p:cTn>
                              </p:par>
                              <p:par>
                                <p:cTn id="95" presetID="10" presetClass="exit" presetSubtype="0" fill="hold" nodeType="withEffect">
                                  <p:stCondLst>
                                    <p:cond delay="500"/>
                                  </p:stCondLst>
                                  <p:childTnLst>
                                    <p:animEffect transition="out" filter="fade">
                                      <p:cBhvr>
                                        <p:cTn id="96" dur="500"/>
                                        <p:tgtEl>
                                          <p:spTgt spid="45"/>
                                        </p:tgtEl>
                                      </p:cBhvr>
                                    </p:animEffect>
                                    <p:set>
                                      <p:cBhvr>
                                        <p:cTn id="97" dur="1" fill="hold">
                                          <p:stCondLst>
                                            <p:cond delay="499"/>
                                          </p:stCondLst>
                                        </p:cTn>
                                        <p:tgtEl>
                                          <p:spTgt spid="45"/>
                                        </p:tgtEl>
                                        <p:attrNameLst>
                                          <p:attrName>style.visibility</p:attrName>
                                        </p:attrNameLst>
                                      </p:cBhvr>
                                      <p:to>
                                        <p:strVal val="hidden"/>
                                      </p:to>
                                    </p:set>
                                  </p:childTnLst>
                                </p:cTn>
                              </p:par>
                            </p:childTnLst>
                          </p:cTn>
                        </p:par>
                        <p:par>
                          <p:cTn id="98" fill="hold">
                            <p:stCondLst>
                              <p:cond delay="7250"/>
                            </p:stCondLst>
                            <p:childTnLst>
                              <p:par>
                                <p:cTn id="99" presetID="1" presetClass="exit" presetSubtype="0" fill="hold" grpId="1" nodeType="afterEffect">
                                  <p:stCondLst>
                                    <p:cond delay="0"/>
                                  </p:stCondLst>
                                  <p:childTnLst>
                                    <p:set>
                                      <p:cBhvr>
                                        <p:cTn id="100" dur="1" fill="hold">
                                          <p:stCondLst>
                                            <p:cond delay="0"/>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9" grpId="1" animBg="1"/>
      <p:bldP spid="10" grpId="0" animBg="1"/>
      <p:bldP spid="18" grpId="0"/>
      <p:bldP spid="18" grpId="1"/>
      <p:bldP spid="26" grpId="0"/>
      <p:bldP spid="37" grpId="0"/>
      <p:bldP spid="55" grpId="0" animBg="1"/>
      <p:bldP spid="55" grpId="1" animBg="1"/>
      <p:bldP spid="56" grpId="0"/>
      <p:bldP spid="57" grpId="0"/>
      <p:bldP spid="57" grpId="1"/>
      <p:bldP spid="58" grpId="0" animBg="1"/>
      <p:bldP spid="5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99" dirty="0"/>
              <a:t>Physical Security</a:t>
            </a:r>
          </a:p>
        </p:txBody>
      </p:sp>
      <p:pic>
        <p:nvPicPr>
          <p:cNvPr id="3" name="Picture 2"/>
          <p:cNvPicPr>
            <a:picLocks noChangeAspect="1"/>
          </p:cNvPicPr>
          <p:nvPr/>
        </p:nvPicPr>
        <p:blipFill rotWithShape="1">
          <a:blip r:embed="rId2" cstate="screen">
            <a:extLst>
              <a:ext uri="{28A0092B-C50C-407E-A947-70E740481C1C}">
                <a14:useLocalDpi xmlns:a14="http://schemas.microsoft.com/office/drawing/2010/main"/>
              </a:ext>
            </a:extLst>
          </a:blip>
          <a:srcRect l="-2" t="149" r="1" b="285"/>
          <a:stretch/>
        </p:blipFill>
        <p:spPr>
          <a:xfrm>
            <a:off x="6031597" y="2082166"/>
            <a:ext cx="2769594" cy="2790100"/>
          </a:xfrm>
          <a:prstGeom prst="rect">
            <a:avLst/>
          </a:prstGeom>
          <a:effectLst/>
        </p:spPr>
      </p:pic>
      <p:pic>
        <p:nvPicPr>
          <p:cNvPr id="4" name="Picture 3"/>
          <p:cNvPicPr>
            <a:picLocks/>
          </p:cNvPicPr>
          <p:nvPr/>
        </p:nvPicPr>
        <p:blipFill rotWithShape="1">
          <a:blip r:embed="rId3" cstate="screen">
            <a:extLst>
              <a:ext uri="{BEBA8EAE-BF5A-486C-A8C5-ECC9F3942E4B}">
                <a14:imgProps xmlns:a14="http://schemas.microsoft.com/office/drawing/2010/main">
                  <a14:imgLayer r:embed="rId4">
                    <a14:imgEffect>
                      <a14:brightnessContrast contrast="12000"/>
                    </a14:imgEffect>
                  </a14:imgLayer>
                </a14:imgProps>
              </a:ext>
              <a:ext uri="{28A0092B-C50C-407E-A947-70E740481C1C}">
                <a14:useLocalDpi xmlns:a14="http://schemas.microsoft.com/office/drawing/2010/main"/>
              </a:ext>
            </a:extLst>
          </a:blip>
          <a:srcRect t="-64" b="275"/>
          <a:stretch/>
        </p:blipFill>
        <p:spPr>
          <a:xfrm>
            <a:off x="3121032" y="2082166"/>
            <a:ext cx="2767612" cy="2790100"/>
          </a:xfrm>
          <a:prstGeom prst="rect">
            <a:avLst/>
          </a:prstGeom>
          <a:noFill/>
          <a:ln>
            <a:noFill/>
          </a:ln>
        </p:spPr>
      </p:pic>
      <p:pic>
        <p:nvPicPr>
          <p:cNvPr id="5" name="Picture 4"/>
          <p:cNvPicPr>
            <a:picLocks noChangeAspect="1"/>
          </p:cNvPicPr>
          <p:nvPr/>
        </p:nvPicPr>
        <p:blipFill rotWithShape="1">
          <a:blip r:embed="rId5" cstate="screen">
            <a:extLst>
              <a:ext uri="{28A0092B-C50C-407E-A947-70E740481C1C}">
                <a14:useLocalDpi xmlns:a14="http://schemas.microsoft.com/office/drawing/2010/main"/>
              </a:ext>
            </a:extLst>
          </a:blip>
          <a:srcRect t="1" b="250"/>
          <a:stretch/>
        </p:blipFill>
        <p:spPr>
          <a:xfrm>
            <a:off x="8928381" y="2082166"/>
            <a:ext cx="2766492" cy="2790100"/>
          </a:xfrm>
          <a:prstGeom prst="rect">
            <a:avLst/>
          </a:prstGeom>
        </p:spPr>
      </p:pic>
      <p:sp>
        <p:nvSpPr>
          <p:cNvPr id="6" name="Rectangle 5"/>
          <p:cNvSpPr/>
          <p:nvPr/>
        </p:nvSpPr>
        <p:spPr>
          <a:xfrm>
            <a:off x="593230" y="2082166"/>
            <a:ext cx="2386895" cy="274282"/>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31"/>
            <a:r>
              <a:rPr lang="en-US" sz="1400" dirty="0">
                <a:solidFill>
                  <a:srgbClr val="FFFFFF"/>
                </a:solidFill>
              </a:rPr>
              <a:t>Cameras</a:t>
            </a:r>
          </a:p>
        </p:txBody>
      </p:sp>
      <p:sp>
        <p:nvSpPr>
          <p:cNvPr id="7" name="Rectangle 6"/>
          <p:cNvSpPr/>
          <p:nvPr/>
        </p:nvSpPr>
        <p:spPr>
          <a:xfrm>
            <a:off x="593230" y="2403652"/>
            <a:ext cx="2386895" cy="274282"/>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31"/>
            <a:r>
              <a:rPr lang="en-US" sz="1400" dirty="0">
                <a:solidFill>
                  <a:srgbClr val="FFFFFF"/>
                </a:solidFill>
              </a:rPr>
              <a:t>24X7 security staff</a:t>
            </a:r>
          </a:p>
        </p:txBody>
      </p:sp>
      <p:sp>
        <p:nvSpPr>
          <p:cNvPr id="8" name="Rectangle 7"/>
          <p:cNvSpPr/>
          <p:nvPr/>
        </p:nvSpPr>
        <p:spPr>
          <a:xfrm>
            <a:off x="593230" y="2725138"/>
            <a:ext cx="2386895" cy="274282"/>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31"/>
            <a:r>
              <a:rPr lang="en-US" sz="1400" dirty="0">
                <a:solidFill>
                  <a:srgbClr val="FFFFFF"/>
                </a:solidFill>
              </a:rPr>
              <a:t>Barriers</a:t>
            </a:r>
          </a:p>
        </p:txBody>
      </p:sp>
      <p:sp>
        <p:nvSpPr>
          <p:cNvPr id="9" name="Rectangle 8"/>
          <p:cNvSpPr/>
          <p:nvPr/>
        </p:nvSpPr>
        <p:spPr>
          <a:xfrm>
            <a:off x="593230" y="3046623"/>
            <a:ext cx="2386895" cy="274282"/>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31"/>
            <a:r>
              <a:rPr lang="en-US" sz="1400" dirty="0">
                <a:solidFill>
                  <a:srgbClr val="FFFFFF"/>
                </a:solidFill>
              </a:rPr>
              <a:t>Fencing</a:t>
            </a:r>
          </a:p>
        </p:txBody>
      </p:sp>
      <p:sp>
        <p:nvSpPr>
          <p:cNvPr id="10" name="Rectangle 9"/>
          <p:cNvSpPr/>
          <p:nvPr/>
        </p:nvSpPr>
        <p:spPr>
          <a:xfrm>
            <a:off x="593230" y="3368108"/>
            <a:ext cx="2386895" cy="274282"/>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31"/>
            <a:r>
              <a:rPr lang="en-US" sz="1400" dirty="0">
                <a:solidFill>
                  <a:srgbClr val="FFFFFF"/>
                </a:solidFill>
              </a:rPr>
              <a:t>Alarms</a:t>
            </a:r>
          </a:p>
        </p:txBody>
      </p:sp>
      <p:sp>
        <p:nvSpPr>
          <p:cNvPr id="11" name="Rectangle 10"/>
          <p:cNvSpPr/>
          <p:nvPr/>
        </p:nvSpPr>
        <p:spPr>
          <a:xfrm>
            <a:off x="593230" y="3689593"/>
            <a:ext cx="2386895" cy="63998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31">
              <a:lnSpc>
                <a:spcPts val="1400"/>
              </a:lnSpc>
            </a:pPr>
            <a:r>
              <a:rPr lang="en-US" sz="1400" dirty="0">
                <a:solidFill>
                  <a:srgbClr val="FFFFFF"/>
                </a:solidFill>
              </a:rPr>
              <a:t>Two-factor access control: Biometric readers &amp; card readers</a:t>
            </a:r>
          </a:p>
        </p:txBody>
      </p:sp>
      <p:sp>
        <p:nvSpPr>
          <p:cNvPr id="12" name="Rectangle 11"/>
          <p:cNvSpPr/>
          <p:nvPr/>
        </p:nvSpPr>
        <p:spPr>
          <a:xfrm>
            <a:off x="593230" y="4376787"/>
            <a:ext cx="2386895" cy="274282"/>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31"/>
            <a:r>
              <a:rPr lang="en-US" sz="1400" dirty="0">
                <a:solidFill>
                  <a:srgbClr val="FFFFFF"/>
                </a:solidFill>
              </a:rPr>
              <a:t>Security operations center</a:t>
            </a:r>
          </a:p>
        </p:txBody>
      </p:sp>
      <p:sp>
        <p:nvSpPr>
          <p:cNvPr id="13" name="Rectangle 12"/>
          <p:cNvSpPr/>
          <p:nvPr/>
        </p:nvSpPr>
        <p:spPr>
          <a:xfrm>
            <a:off x="593230" y="5019758"/>
            <a:ext cx="2386895" cy="274282"/>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31"/>
            <a:r>
              <a:rPr lang="en-US" sz="1400" dirty="0">
                <a:solidFill>
                  <a:srgbClr val="FFFFFF"/>
                </a:solidFill>
              </a:rPr>
              <a:t>Days of backup power</a:t>
            </a:r>
          </a:p>
        </p:txBody>
      </p:sp>
      <p:sp>
        <p:nvSpPr>
          <p:cNvPr id="14" name="Rectangle 13"/>
          <p:cNvSpPr/>
          <p:nvPr/>
        </p:nvSpPr>
        <p:spPr>
          <a:xfrm>
            <a:off x="593230" y="4698272"/>
            <a:ext cx="2386895" cy="274282"/>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31"/>
            <a:r>
              <a:rPr lang="en-US" sz="1400" dirty="0">
                <a:solidFill>
                  <a:srgbClr val="FFFFFF"/>
                </a:solidFill>
              </a:rPr>
              <a:t>Seismic bracing</a:t>
            </a:r>
          </a:p>
        </p:txBody>
      </p:sp>
      <p:sp>
        <p:nvSpPr>
          <p:cNvPr id="15" name="Rectangle 14"/>
          <p:cNvSpPr/>
          <p:nvPr/>
        </p:nvSpPr>
        <p:spPr>
          <a:xfrm>
            <a:off x="3121033" y="4872268"/>
            <a:ext cx="2767611" cy="421773"/>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1"/>
            <a:endParaRPr lang="en-US" sz="1799" dirty="0">
              <a:solidFill>
                <a:prstClr val="white"/>
              </a:solidFill>
            </a:endParaRPr>
          </a:p>
        </p:txBody>
      </p:sp>
      <p:sp>
        <p:nvSpPr>
          <p:cNvPr id="16" name="Rectangle 15"/>
          <p:cNvSpPr/>
          <p:nvPr/>
        </p:nvSpPr>
        <p:spPr>
          <a:xfrm>
            <a:off x="6031597" y="4872268"/>
            <a:ext cx="2767611" cy="421773"/>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1"/>
            <a:endParaRPr lang="en-US" sz="1799" dirty="0">
              <a:solidFill>
                <a:prstClr val="white"/>
              </a:solidFill>
            </a:endParaRPr>
          </a:p>
        </p:txBody>
      </p:sp>
      <p:sp>
        <p:nvSpPr>
          <p:cNvPr id="17" name="Rectangle 16"/>
          <p:cNvSpPr/>
          <p:nvPr/>
        </p:nvSpPr>
        <p:spPr>
          <a:xfrm>
            <a:off x="8928381" y="4872268"/>
            <a:ext cx="2767611" cy="421773"/>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1"/>
            <a:endParaRPr lang="en-US" sz="1799" dirty="0">
              <a:solidFill>
                <a:prstClr val="white"/>
              </a:solidFill>
            </a:endParaRPr>
          </a:p>
        </p:txBody>
      </p:sp>
      <p:sp>
        <p:nvSpPr>
          <p:cNvPr id="18" name="TextBox 17"/>
          <p:cNvSpPr txBox="1"/>
          <p:nvPr/>
        </p:nvSpPr>
        <p:spPr>
          <a:xfrm>
            <a:off x="6460113" y="4903693"/>
            <a:ext cx="1928323" cy="374792"/>
          </a:xfrm>
          <a:prstGeom prst="rect">
            <a:avLst/>
          </a:prstGeom>
          <a:solidFill>
            <a:srgbClr val="002050"/>
          </a:solidFill>
        </p:spPr>
        <p:txBody>
          <a:bodyPr wrap="square" rtlCol="0">
            <a:spAutoFit/>
          </a:bodyPr>
          <a:lstStyle/>
          <a:p>
            <a:pPr algn="ctr" defTabSz="914231">
              <a:lnSpc>
                <a:spcPct val="90000"/>
              </a:lnSpc>
              <a:spcBef>
                <a:spcPct val="20000"/>
              </a:spcBef>
              <a:buSzPct val="90000"/>
            </a:pPr>
            <a:r>
              <a:rPr lang="en-US" sz="1999" b="1" spc="-30" dirty="0">
                <a:solidFill>
                  <a:prstClr val="white"/>
                </a:solidFill>
                <a:ea typeface="Segoe UI" pitchFamily="34" charset="0"/>
                <a:cs typeface="Segoe UI" pitchFamily="34" charset="0"/>
              </a:rPr>
              <a:t>Building</a:t>
            </a:r>
          </a:p>
        </p:txBody>
      </p:sp>
      <p:sp>
        <p:nvSpPr>
          <p:cNvPr id="19" name="TextBox 18"/>
          <p:cNvSpPr txBox="1"/>
          <p:nvPr/>
        </p:nvSpPr>
        <p:spPr>
          <a:xfrm>
            <a:off x="3699789" y="4903693"/>
            <a:ext cx="1568366" cy="374792"/>
          </a:xfrm>
          <a:prstGeom prst="rect">
            <a:avLst/>
          </a:prstGeom>
          <a:solidFill>
            <a:srgbClr val="002050"/>
          </a:solidFill>
        </p:spPr>
        <p:txBody>
          <a:bodyPr wrap="square" rtlCol="0">
            <a:spAutoFit/>
          </a:bodyPr>
          <a:lstStyle/>
          <a:p>
            <a:pPr algn="ctr" defTabSz="914231">
              <a:lnSpc>
                <a:spcPct val="90000"/>
              </a:lnSpc>
              <a:spcBef>
                <a:spcPct val="20000"/>
              </a:spcBef>
              <a:buSzPct val="90000"/>
            </a:pPr>
            <a:r>
              <a:rPr lang="en-US" sz="1999" b="1" spc="-30" dirty="0">
                <a:solidFill>
                  <a:prstClr val="white"/>
                </a:solidFill>
                <a:ea typeface="Segoe UI" pitchFamily="34" charset="0"/>
                <a:cs typeface="Segoe UI" pitchFamily="34" charset="0"/>
              </a:rPr>
              <a:t>Perimeter</a:t>
            </a:r>
          </a:p>
        </p:txBody>
      </p:sp>
      <p:sp>
        <p:nvSpPr>
          <p:cNvPr id="20" name="TextBox 19"/>
          <p:cNvSpPr txBox="1"/>
          <p:nvPr/>
        </p:nvSpPr>
        <p:spPr>
          <a:xfrm>
            <a:off x="9034695" y="4903693"/>
            <a:ext cx="2541637" cy="374792"/>
          </a:xfrm>
          <a:prstGeom prst="rect">
            <a:avLst/>
          </a:prstGeom>
          <a:solidFill>
            <a:srgbClr val="002050"/>
          </a:solidFill>
        </p:spPr>
        <p:txBody>
          <a:bodyPr wrap="square" rtlCol="0">
            <a:spAutoFit/>
          </a:bodyPr>
          <a:lstStyle/>
          <a:p>
            <a:pPr algn="ctr" defTabSz="914231">
              <a:lnSpc>
                <a:spcPct val="90000"/>
              </a:lnSpc>
              <a:spcBef>
                <a:spcPct val="20000"/>
              </a:spcBef>
              <a:buSzPct val="90000"/>
            </a:pPr>
            <a:r>
              <a:rPr lang="en-US" sz="1999" b="1" spc="-30" dirty="0">
                <a:solidFill>
                  <a:prstClr val="white"/>
                </a:solidFill>
                <a:ea typeface="Segoe UI" pitchFamily="34" charset="0"/>
                <a:cs typeface="Segoe UI" pitchFamily="34" charset="0"/>
              </a:rPr>
              <a:t>Computer room</a:t>
            </a:r>
          </a:p>
        </p:txBody>
      </p:sp>
    </p:spTree>
    <p:extLst>
      <p:ext uri="{BB962C8B-B14F-4D97-AF65-F5344CB8AC3E}">
        <p14:creationId xmlns:p14="http://schemas.microsoft.com/office/powerpoint/2010/main" val="16402792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1583" y="-19750"/>
            <a:ext cx="11078251" cy="1325376"/>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2799" dirty="0">
                <a:solidFill>
                  <a:prstClr val="white"/>
                </a:solidFill>
              </a:rPr>
              <a:t>Network isolation</a:t>
            </a:r>
          </a:p>
        </p:txBody>
      </p:sp>
      <p:sp>
        <p:nvSpPr>
          <p:cNvPr id="7" name="Rectangle 6"/>
          <p:cNvSpPr/>
          <p:nvPr/>
        </p:nvSpPr>
        <p:spPr>
          <a:xfrm>
            <a:off x="1704816" y="2298077"/>
            <a:ext cx="6486654" cy="37506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8" name="Rectangle 7"/>
          <p:cNvSpPr/>
          <p:nvPr/>
        </p:nvSpPr>
        <p:spPr>
          <a:xfrm>
            <a:off x="4730670" y="3377513"/>
            <a:ext cx="2935106" cy="24333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B9BD5">
                    <a:lumMod val="50000"/>
                  </a:srgbClr>
                </a:solidFill>
              </a:rPr>
              <a:t>Customer 2</a:t>
            </a:r>
          </a:p>
        </p:txBody>
      </p:sp>
      <p:grpSp>
        <p:nvGrpSpPr>
          <p:cNvPr id="9" name="Group 8"/>
          <p:cNvGrpSpPr/>
          <p:nvPr/>
        </p:nvGrpSpPr>
        <p:grpSpPr>
          <a:xfrm>
            <a:off x="4861486" y="3825310"/>
            <a:ext cx="1094917" cy="1459071"/>
            <a:chOff x="3026281" y="3816366"/>
            <a:chExt cx="838562" cy="1117456"/>
          </a:xfrm>
        </p:grpSpPr>
        <p:sp>
          <p:nvSpPr>
            <p:cNvPr id="48" name="Rounded Rectangle 47"/>
            <p:cNvSpPr/>
            <p:nvPr/>
          </p:nvSpPr>
          <p:spPr>
            <a:xfrm>
              <a:off x="3026281" y="3816366"/>
              <a:ext cx="838562" cy="1117456"/>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pic>
          <p:nvPicPr>
            <p:cNvPr id="49" name="Picture 48"/>
            <p:cNvPicPr>
              <a:picLocks noChangeAspect="1"/>
            </p:cNvPicPr>
            <p:nvPr/>
          </p:nvPicPr>
          <p:blipFill>
            <a:blip r:embed="rId3"/>
            <a:stretch>
              <a:fillRect/>
            </a:stretch>
          </p:blipFill>
          <p:spPr>
            <a:xfrm>
              <a:off x="3286169" y="3888974"/>
              <a:ext cx="318786" cy="292950"/>
            </a:xfrm>
            <a:prstGeom prst="rect">
              <a:avLst/>
            </a:prstGeom>
          </p:spPr>
        </p:pic>
        <p:pic>
          <p:nvPicPr>
            <p:cNvPr id="50" name="Picture 49"/>
            <p:cNvPicPr>
              <a:picLocks noChangeAspect="1"/>
            </p:cNvPicPr>
            <p:nvPr/>
          </p:nvPicPr>
          <p:blipFill>
            <a:blip r:embed="rId3"/>
            <a:stretch>
              <a:fillRect/>
            </a:stretch>
          </p:blipFill>
          <p:spPr>
            <a:xfrm>
              <a:off x="3286169" y="4245895"/>
              <a:ext cx="318786" cy="292950"/>
            </a:xfrm>
            <a:prstGeom prst="rect">
              <a:avLst/>
            </a:prstGeom>
          </p:spPr>
        </p:pic>
        <p:pic>
          <p:nvPicPr>
            <p:cNvPr id="51" name="Picture 50"/>
            <p:cNvPicPr>
              <a:picLocks noChangeAspect="1"/>
            </p:cNvPicPr>
            <p:nvPr/>
          </p:nvPicPr>
          <p:blipFill>
            <a:blip r:embed="rId3"/>
            <a:stretch>
              <a:fillRect/>
            </a:stretch>
          </p:blipFill>
          <p:spPr>
            <a:xfrm>
              <a:off x="3286169" y="4590970"/>
              <a:ext cx="318786" cy="292950"/>
            </a:xfrm>
            <a:prstGeom prst="rect">
              <a:avLst/>
            </a:prstGeom>
          </p:spPr>
        </p:pic>
      </p:grpSp>
      <p:grpSp>
        <p:nvGrpSpPr>
          <p:cNvPr id="10" name="Group 9"/>
          <p:cNvGrpSpPr/>
          <p:nvPr/>
        </p:nvGrpSpPr>
        <p:grpSpPr>
          <a:xfrm>
            <a:off x="6410753" y="3825310"/>
            <a:ext cx="1094917" cy="1459071"/>
            <a:chOff x="3026281" y="3816366"/>
            <a:chExt cx="838562" cy="1117456"/>
          </a:xfrm>
        </p:grpSpPr>
        <p:sp>
          <p:nvSpPr>
            <p:cNvPr id="44" name="Rounded Rectangle 43"/>
            <p:cNvSpPr/>
            <p:nvPr/>
          </p:nvSpPr>
          <p:spPr>
            <a:xfrm>
              <a:off x="3026281" y="3816366"/>
              <a:ext cx="838562" cy="1117456"/>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pic>
          <p:nvPicPr>
            <p:cNvPr id="45" name="Picture 44"/>
            <p:cNvPicPr>
              <a:picLocks noChangeAspect="1"/>
            </p:cNvPicPr>
            <p:nvPr/>
          </p:nvPicPr>
          <p:blipFill>
            <a:blip r:embed="rId3"/>
            <a:stretch>
              <a:fillRect/>
            </a:stretch>
          </p:blipFill>
          <p:spPr>
            <a:xfrm>
              <a:off x="3286169" y="3888974"/>
              <a:ext cx="318786" cy="292950"/>
            </a:xfrm>
            <a:prstGeom prst="rect">
              <a:avLst/>
            </a:prstGeom>
          </p:spPr>
        </p:pic>
        <p:pic>
          <p:nvPicPr>
            <p:cNvPr id="46" name="Picture 45"/>
            <p:cNvPicPr>
              <a:picLocks noChangeAspect="1"/>
            </p:cNvPicPr>
            <p:nvPr/>
          </p:nvPicPr>
          <p:blipFill>
            <a:blip r:embed="rId3"/>
            <a:stretch>
              <a:fillRect/>
            </a:stretch>
          </p:blipFill>
          <p:spPr>
            <a:xfrm>
              <a:off x="3286169" y="4245895"/>
              <a:ext cx="318786" cy="292950"/>
            </a:xfrm>
            <a:prstGeom prst="rect">
              <a:avLst/>
            </a:prstGeom>
          </p:spPr>
        </p:pic>
        <p:pic>
          <p:nvPicPr>
            <p:cNvPr id="47" name="Picture 46"/>
            <p:cNvPicPr>
              <a:picLocks noChangeAspect="1"/>
            </p:cNvPicPr>
            <p:nvPr/>
          </p:nvPicPr>
          <p:blipFill>
            <a:blip r:embed="rId3"/>
            <a:stretch>
              <a:fillRect/>
            </a:stretch>
          </p:blipFill>
          <p:spPr>
            <a:xfrm>
              <a:off x="3286169" y="4590970"/>
              <a:ext cx="318786" cy="292950"/>
            </a:xfrm>
            <a:prstGeom prst="rect">
              <a:avLst/>
            </a:prstGeom>
          </p:spPr>
        </p:pic>
      </p:grpSp>
      <p:sp>
        <p:nvSpPr>
          <p:cNvPr id="11" name="Rounded Rectangle 10"/>
          <p:cNvSpPr/>
          <p:nvPr/>
        </p:nvSpPr>
        <p:spPr>
          <a:xfrm>
            <a:off x="2144730" y="2665121"/>
            <a:ext cx="5681211" cy="3244230"/>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12" name="Rounded Rectangle 11"/>
          <p:cNvSpPr/>
          <p:nvPr/>
        </p:nvSpPr>
        <p:spPr>
          <a:xfrm>
            <a:off x="1721688" y="1603079"/>
            <a:ext cx="6486654" cy="618477"/>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ts val="1200"/>
              </a:lnSpc>
            </a:pPr>
            <a:r>
              <a:rPr lang="en-US" sz="1200" b="1" dirty="0">
                <a:solidFill>
                  <a:srgbClr val="5B9BD5">
                    <a:lumMod val="50000"/>
                  </a:srgbClr>
                </a:solidFill>
              </a:rPr>
              <a:t>INTERNET</a:t>
            </a:r>
          </a:p>
        </p:txBody>
      </p:sp>
      <p:sp>
        <p:nvSpPr>
          <p:cNvPr id="14" name="Rectangle 13"/>
          <p:cNvSpPr/>
          <p:nvPr/>
        </p:nvSpPr>
        <p:spPr>
          <a:xfrm>
            <a:off x="5436609" y="5355437"/>
            <a:ext cx="1569748" cy="23355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C00000"/>
                </a:solidFill>
                <a:latin typeface="Segoe UI Semibold" panose="020B0702040204020203" pitchFamily="34" charset="0"/>
              </a:rPr>
              <a:t>Isolated Virtual Networks</a:t>
            </a:r>
          </a:p>
        </p:txBody>
      </p:sp>
      <p:sp>
        <p:nvSpPr>
          <p:cNvPr id="15" name="Rectangle 14"/>
          <p:cNvSpPr/>
          <p:nvPr/>
        </p:nvSpPr>
        <p:spPr>
          <a:xfrm>
            <a:off x="2299400" y="3358404"/>
            <a:ext cx="2169385" cy="24333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B9BD5">
                    <a:lumMod val="50000"/>
                  </a:srgbClr>
                </a:solidFill>
              </a:rPr>
              <a:t>Customer 1</a:t>
            </a:r>
          </a:p>
        </p:txBody>
      </p:sp>
      <p:sp>
        <p:nvSpPr>
          <p:cNvPr id="16" name="Rectangle 15"/>
          <p:cNvSpPr/>
          <p:nvPr/>
        </p:nvSpPr>
        <p:spPr>
          <a:xfrm>
            <a:off x="2512211" y="5355437"/>
            <a:ext cx="1589516" cy="23355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C00000"/>
                </a:solidFill>
                <a:latin typeface="Segoe UI Semibold" panose="020B0702040204020203" pitchFamily="34" charset="0"/>
              </a:rPr>
              <a:t>Isolated Virtual Network</a:t>
            </a:r>
          </a:p>
        </p:txBody>
      </p:sp>
      <p:sp>
        <p:nvSpPr>
          <p:cNvPr id="17" name="TextBox 198"/>
          <p:cNvSpPr txBox="1"/>
          <p:nvPr/>
        </p:nvSpPr>
        <p:spPr>
          <a:xfrm>
            <a:off x="2792654" y="3638048"/>
            <a:ext cx="666675"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Deployment X</a:t>
            </a:r>
          </a:p>
        </p:txBody>
      </p:sp>
      <p:grpSp>
        <p:nvGrpSpPr>
          <p:cNvPr id="18" name="Group 17"/>
          <p:cNvGrpSpPr/>
          <p:nvPr/>
        </p:nvGrpSpPr>
        <p:grpSpPr>
          <a:xfrm>
            <a:off x="2781166" y="3825310"/>
            <a:ext cx="1094917" cy="1459071"/>
            <a:chOff x="3026281" y="3816366"/>
            <a:chExt cx="838562" cy="1117456"/>
          </a:xfrm>
        </p:grpSpPr>
        <p:sp>
          <p:nvSpPr>
            <p:cNvPr id="21" name="Rounded Rectangle 20"/>
            <p:cNvSpPr/>
            <p:nvPr/>
          </p:nvSpPr>
          <p:spPr>
            <a:xfrm>
              <a:off x="3026281" y="3816366"/>
              <a:ext cx="838562" cy="1117456"/>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pic>
          <p:nvPicPr>
            <p:cNvPr id="22" name="Picture 21"/>
            <p:cNvPicPr>
              <a:picLocks noChangeAspect="1"/>
            </p:cNvPicPr>
            <p:nvPr/>
          </p:nvPicPr>
          <p:blipFill>
            <a:blip r:embed="rId3"/>
            <a:stretch>
              <a:fillRect/>
            </a:stretch>
          </p:blipFill>
          <p:spPr>
            <a:xfrm>
              <a:off x="3286169" y="3888974"/>
              <a:ext cx="318786" cy="292950"/>
            </a:xfrm>
            <a:prstGeom prst="rect">
              <a:avLst/>
            </a:prstGeom>
          </p:spPr>
        </p:pic>
        <p:pic>
          <p:nvPicPr>
            <p:cNvPr id="23" name="Picture 22"/>
            <p:cNvPicPr>
              <a:picLocks noChangeAspect="1"/>
            </p:cNvPicPr>
            <p:nvPr/>
          </p:nvPicPr>
          <p:blipFill>
            <a:blip r:embed="rId3"/>
            <a:stretch>
              <a:fillRect/>
            </a:stretch>
          </p:blipFill>
          <p:spPr>
            <a:xfrm>
              <a:off x="3286169" y="4245895"/>
              <a:ext cx="318786" cy="292950"/>
            </a:xfrm>
            <a:prstGeom prst="rect">
              <a:avLst/>
            </a:prstGeom>
          </p:spPr>
        </p:pic>
        <p:pic>
          <p:nvPicPr>
            <p:cNvPr id="24" name="Picture 23"/>
            <p:cNvPicPr>
              <a:picLocks noChangeAspect="1"/>
            </p:cNvPicPr>
            <p:nvPr/>
          </p:nvPicPr>
          <p:blipFill>
            <a:blip r:embed="rId3"/>
            <a:stretch>
              <a:fillRect/>
            </a:stretch>
          </p:blipFill>
          <p:spPr>
            <a:xfrm>
              <a:off x="3286169" y="4590970"/>
              <a:ext cx="318786" cy="292950"/>
            </a:xfrm>
            <a:prstGeom prst="rect">
              <a:avLst/>
            </a:prstGeom>
          </p:spPr>
        </p:pic>
      </p:grpSp>
      <p:sp>
        <p:nvSpPr>
          <p:cNvPr id="19" name="TextBox 198"/>
          <p:cNvSpPr txBox="1"/>
          <p:nvPr/>
        </p:nvSpPr>
        <p:spPr>
          <a:xfrm>
            <a:off x="4911067" y="3657559"/>
            <a:ext cx="666675"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Deployment X</a:t>
            </a:r>
          </a:p>
        </p:txBody>
      </p:sp>
      <p:sp>
        <p:nvSpPr>
          <p:cNvPr id="20" name="TextBox 198"/>
          <p:cNvSpPr txBox="1"/>
          <p:nvPr/>
        </p:nvSpPr>
        <p:spPr>
          <a:xfrm>
            <a:off x="6426707" y="3649430"/>
            <a:ext cx="661869"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Deployment Y</a:t>
            </a:r>
          </a:p>
        </p:txBody>
      </p:sp>
      <p:sp>
        <p:nvSpPr>
          <p:cNvPr id="52" name="Rectangle 51"/>
          <p:cNvSpPr/>
          <p:nvPr/>
        </p:nvSpPr>
        <p:spPr>
          <a:xfrm>
            <a:off x="8793567" y="1676922"/>
            <a:ext cx="3152055" cy="4059927"/>
          </a:xfrm>
          <a:prstGeom prst="rect">
            <a:avLst/>
          </a:prstGeom>
        </p:spPr>
        <p:txBody>
          <a:bodyPr wrap="square">
            <a:spAutoFit/>
          </a:bodyPr>
          <a:lstStyle/>
          <a:p>
            <a:pPr defTabSz="696875">
              <a:spcAft>
                <a:spcPts val="600"/>
              </a:spcAft>
            </a:pPr>
            <a:r>
              <a:rPr lang="en-US" sz="1999" b="1" dirty="0">
                <a:solidFill>
                  <a:srgbClr val="247BC2"/>
                </a:solidFill>
              </a:rPr>
              <a:t>AZURE:</a:t>
            </a:r>
          </a:p>
          <a:p>
            <a:pPr marL="217775" indent="-217775" defTabSz="696875">
              <a:spcAft>
                <a:spcPts val="600"/>
              </a:spcAft>
              <a:buFont typeface="Arial" panose="020B0604020202020204" pitchFamily="34" charset="0"/>
              <a:buChar char="•"/>
            </a:pPr>
            <a:r>
              <a:rPr lang="en-US" sz="1799" dirty="0">
                <a:solidFill>
                  <a:prstClr val="white"/>
                </a:solidFill>
              </a:rPr>
              <a:t>Does not enable general internet access by default, except remote administration endpoints configured when Virtual Machines are created in the Portal</a:t>
            </a:r>
          </a:p>
          <a:p>
            <a:pPr defTabSz="696875">
              <a:spcAft>
                <a:spcPts val="600"/>
              </a:spcAft>
            </a:pPr>
            <a:r>
              <a:rPr lang="en-US" sz="1999" b="1" dirty="0">
                <a:solidFill>
                  <a:srgbClr val="247BC2"/>
                </a:solidFill>
              </a:rPr>
              <a:t>CUSTOMER:</a:t>
            </a:r>
          </a:p>
          <a:p>
            <a:pPr marL="217775" indent="-217775" defTabSz="696875">
              <a:spcAft>
                <a:spcPts val="600"/>
              </a:spcAft>
              <a:buFont typeface="Arial" panose="020B0604020202020204" pitchFamily="34" charset="0"/>
              <a:buChar char="•"/>
            </a:pPr>
            <a:r>
              <a:rPr lang="en-US" sz="1799" dirty="0">
                <a:solidFill>
                  <a:prstClr val="white"/>
                </a:solidFill>
              </a:rPr>
              <a:t>Configure endpoints for required access</a:t>
            </a:r>
          </a:p>
          <a:p>
            <a:pPr marL="217775" indent="-217775" defTabSz="696875">
              <a:spcAft>
                <a:spcPts val="600"/>
              </a:spcAft>
              <a:buFont typeface="Arial" panose="020B0604020202020204" pitchFamily="34" charset="0"/>
              <a:buChar char="•"/>
            </a:pPr>
            <a:r>
              <a:rPr lang="en-US" sz="1799" dirty="0">
                <a:solidFill>
                  <a:prstClr val="white"/>
                </a:solidFill>
              </a:rPr>
              <a:t>Creates connections to other cloud and on-premises resources</a:t>
            </a:r>
          </a:p>
        </p:txBody>
      </p:sp>
      <p:sp>
        <p:nvSpPr>
          <p:cNvPr id="54" name="TextBox 152"/>
          <p:cNvSpPr txBox="1"/>
          <p:nvPr/>
        </p:nvSpPr>
        <p:spPr>
          <a:xfrm>
            <a:off x="470371" y="2832794"/>
            <a:ext cx="860242" cy="46903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spc="-30" dirty="0">
                <a:solidFill>
                  <a:srgbClr val="44546A"/>
                </a:solidFill>
                <a:latin typeface="Segoe UI Semibold" panose="020B0702040204020203" pitchFamily="34" charset="0"/>
              </a:rPr>
              <a:t>Portal</a:t>
            </a:r>
          </a:p>
          <a:p>
            <a:pPr algn="ctr"/>
            <a:r>
              <a:rPr lang="en-US" sz="1200" spc="-30" dirty="0">
                <a:solidFill>
                  <a:srgbClr val="44546A"/>
                </a:solidFill>
                <a:latin typeface="Segoe UI Semibold" panose="020B0702040204020203" pitchFamily="34" charset="0"/>
              </a:rPr>
              <a:t>Smart API</a:t>
            </a:r>
          </a:p>
        </p:txBody>
      </p:sp>
      <p:sp>
        <p:nvSpPr>
          <p:cNvPr id="56" name="TextBox 152"/>
          <p:cNvSpPr txBox="1"/>
          <p:nvPr/>
        </p:nvSpPr>
        <p:spPr>
          <a:xfrm>
            <a:off x="492608" y="2234367"/>
            <a:ext cx="837931" cy="46903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spc="-30" dirty="0">
                <a:solidFill>
                  <a:prstClr val="white"/>
                </a:solidFill>
                <a:latin typeface="Segoe UI Semibold" panose="020B0702040204020203" pitchFamily="34" charset="0"/>
              </a:rPr>
              <a:t>Customer</a:t>
            </a:r>
          </a:p>
          <a:p>
            <a:pPr algn="ctr"/>
            <a:r>
              <a:rPr lang="en-US" sz="1200" spc="-30" dirty="0">
                <a:solidFill>
                  <a:prstClr val="white"/>
                </a:solidFill>
                <a:latin typeface="Segoe UI Semibold" panose="020B0702040204020203" pitchFamily="34" charset="0"/>
              </a:rPr>
              <a:t>Admin</a:t>
            </a:r>
          </a:p>
        </p:txBody>
      </p:sp>
      <p:cxnSp>
        <p:nvCxnSpPr>
          <p:cNvPr id="57" name="Straight Connector 56"/>
          <p:cNvCxnSpPr/>
          <p:nvPr/>
        </p:nvCxnSpPr>
        <p:spPr>
          <a:xfrm flipV="1">
            <a:off x="912473" y="3400150"/>
            <a:ext cx="5637" cy="627031"/>
          </a:xfrm>
          <a:prstGeom prst="line">
            <a:avLst/>
          </a:prstGeom>
          <a:ln w="25400" cap="rnd">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911573" y="4027181"/>
            <a:ext cx="2011176" cy="0"/>
          </a:xfrm>
          <a:prstGeom prst="straightConnector1">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4">
            <a:biLevel thresh="25000"/>
          </a:blip>
          <a:stretch>
            <a:fillRect/>
          </a:stretch>
        </p:blipFill>
        <p:spPr>
          <a:xfrm>
            <a:off x="399549" y="2685451"/>
            <a:ext cx="1013744" cy="935179"/>
          </a:xfrm>
          <a:prstGeom prst="rect">
            <a:avLst/>
          </a:prstGeom>
        </p:spPr>
      </p:pic>
      <p:cxnSp>
        <p:nvCxnSpPr>
          <p:cNvPr id="60" name="Straight Arrow Connector 59"/>
          <p:cNvCxnSpPr/>
          <p:nvPr/>
        </p:nvCxnSpPr>
        <p:spPr>
          <a:xfrm>
            <a:off x="5656446" y="4538688"/>
            <a:ext cx="1020219" cy="0"/>
          </a:xfrm>
          <a:prstGeom prst="straightConnector1">
            <a:avLst/>
          </a:prstGeom>
          <a:ln w="254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TextBox 152"/>
          <p:cNvSpPr txBox="1"/>
          <p:nvPr/>
        </p:nvSpPr>
        <p:spPr>
          <a:xfrm>
            <a:off x="5819796" y="4275205"/>
            <a:ext cx="929821" cy="24615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b="1" dirty="0">
                <a:solidFill>
                  <a:srgbClr val="5B9BD5">
                    <a:lumMod val="50000"/>
                  </a:srgbClr>
                </a:solidFill>
              </a:rPr>
              <a:t>VNET to VNET</a:t>
            </a:r>
          </a:p>
        </p:txBody>
      </p:sp>
      <p:grpSp>
        <p:nvGrpSpPr>
          <p:cNvPr id="62" name="Group 61"/>
          <p:cNvGrpSpPr/>
          <p:nvPr/>
        </p:nvGrpSpPr>
        <p:grpSpPr>
          <a:xfrm>
            <a:off x="2299400" y="1724269"/>
            <a:ext cx="5428077" cy="2420089"/>
            <a:chOff x="2545749" y="1724027"/>
            <a:chExt cx="5428848" cy="2420432"/>
          </a:xfrm>
        </p:grpSpPr>
        <p:sp>
          <p:nvSpPr>
            <p:cNvPr id="63" name="Rounded Rectangle 62"/>
            <p:cNvSpPr/>
            <p:nvPr/>
          </p:nvSpPr>
          <p:spPr>
            <a:xfrm>
              <a:off x="2545749" y="2851979"/>
              <a:ext cx="5367138" cy="433177"/>
            </a:xfrm>
            <a:prstGeom prst="roundRect">
              <a:avLst>
                <a:gd name="adj" fmla="val 0"/>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ts val="1100"/>
                </a:lnSpc>
              </a:pPr>
              <a:r>
                <a:rPr lang="en-US" sz="1050" dirty="0">
                  <a:solidFill>
                    <a:prstClr val="white"/>
                  </a:solidFill>
                  <a:latin typeface="Segoe UI Semibold" panose="020B0702040204020203" pitchFamily="34" charset="0"/>
                </a:rPr>
                <a:t>Cloud Access </a:t>
              </a:r>
            </a:p>
            <a:p>
              <a:pPr>
                <a:lnSpc>
                  <a:spcPts val="1100"/>
                </a:lnSpc>
              </a:pPr>
              <a:r>
                <a:rPr lang="en-US" sz="1050" dirty="0">
                  <a:solidFill>
                    <a:prstClr val="white"/>
                  </a:solidFill>
                  <a:latin typeface="Segoe UI Semibold" panose="020B0702040204020203" pitchFamily="34" charset="0"/>
                </a:rPr>
                <a:t>Layer</a:t>
              </a:r>
            </a:p>
          </p:txBody>
        </p:sp>
        <p:sp>
          <p:nvSpPr>
            <p:cNvPr id="64" name="TextBox 173"/>
            <p:cNvSpPr txBox="1"/>
            <p:nvPr/>
          </p:nvSpPr>
          <p:spPr>
            <a:xfrm>
              <a:off x="3970731" y="2917693"/>
              <a:ext cx="1085802" cy="32316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00"/>
                </a:lnSpc>
              </a:pPr>
              <a:r>
                <a:rPr lang="en-US" sz="900" spc="-30" dirty="0">
                  <a:solidFill>
                    <a:prstClr val="white"/>
                  </a:solidFill>
                </a:rPr>
                <a:t>Web Endpoint (public access)</a:t>
              </a:r>
            </a:p>
          </p:txBody>
        </p:sp>
        <p:sp>
          <p:nvSpPr>
            <p:cNvPr id="65" name="TextBox 175"/>
            <p:cNvSpPr txBox="1"/>
            <p:nvPr/>
          </p:nvSpPr>
          <p:spPr>
            <a:xfrm>
              <a:off x="6362900" y="2917711"/>
              <a:ext cx="1129495" cy="32312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00"/>
                </a:lnSpc>
              </a:pPr>
              <a:r>
                <a:rPr lang="en-US" sz="900" spc="-30" dirty="0">
                  <a:solidFill>
                    <a:prstClr val="white"/>
                  </a:solidFill>
                </a:rPr>
                <a:t>RDP Endpoint</a:t>
              </a:r>
            </a:p>
            <a:p>
              <a:pPr>
                <a:lnSpc>
                  <a:spcPts val="900"/>
                </a:lnSpc>
              </a:pPr>
              <a:r>
                <a:rPr lang="en-US" sz="900" spc="-30" dirty="0">
                  <a:solidFill>
                    <a:prstClr val="white"/>
                  </a:solidFill>
                </a:rPr>
                <a:t>(password access)</a:t>
              </a:r>
            </a:p>
          </p:txBody>
        </p:sp>
        <p:sp>
          <p:nvSpPr>
            <p:cNvPr id="66" name="Octagon 65"/>
            <p:cNvSpPr/>
            <p:nvPr/>
          </p:nvSpPr>
          <p:spPr>
            <a:xfrm>
              <a:off x="3738631" y="2925217"/>
              <a:ext cx="276312" cy="276312"/>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67" name="Octagon 66"/>
            <p:cNvSpPr/>
            <p:nvPr/>
          </p:nvSpPr>
          <p:spPr>
            <a:xfrm>
              <a:off x="7452917" y="2925217"/>
              <a:ext cx="276312" cy="276312"/>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cxnSp>
          <p:nvCxnSpPr>
            <p:cNvPr id="68" name="Straight Arrow Connector 67"/>
            <p:cNvCxnSpPr/>
            <p:nvPr/>
          </p:nvCxnSpPr>
          <p:spPr>
            <a:xfrm>
              <a:off x="3871474" y="2063274"/>
              <a:ext cx="0" cy="844957"/>
            </a:xfrm>
            <a:prstGeom prst="straightConnector1">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7591058" y="2063274"/>
              <a:ext cx="0" cy="844957"/>
            </a:xfrm>
            <a:prstGeom prst="straightConnector1">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063975" y="1724027"/>
              <a:ext cx="4670035" cy="395740"/>
              <a:chOff x="3063975" y="1724027"/>
              <a:chExt cx="4670035" cy="395740"/>
            </a:xfrm>
          </p:grpSpPr>
          <p:sp>
            <p:nvSpPr>
              <p:cNvPr id="75" name="TextBox 152"/>
              <p:cNvSpPr txBox="1"/>
              <p:nvPr/>
            </p:nvSpPr>
            <p:spPr>
              <a:xfrm>
                <a:off x="3063975" y="1778014"/>
                <a:ext cx="572786" cy="28071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spc="-30" dirty="0">
                    <a:solidFill>
                      <a:prstClr val="black">
                        <a:lumMod val="75000"/>
                        <a:lumOff val="25000"/>
                      </a:prstClr>
                    </a:solidFill>
                    <a:latin typeface="Segoe UI Semibold" panose="020B0702040204020203" pitchFamily="34" charset="0"/>
                  </a:rPr>
                  <a:t>Client</a:t>
                </a:r>
              </a:p>
            </p:txBody>
          </p:sp>
          <p:pic>
            <p:nvPicPr>
              <p:cNvPr id="76" name="Picture 75"/>
              <p:cNvPicPr>
                <a:picLocks noChangeAspect="1"/>
              </p:cNvPicPr>
              <p:nvPr/>
            </p:nvPicPr>
            <p:blipFill>
              <a:blip r:embed="rId5"/>
              <a:stretch>
                <a:fillRect/>
              </a:stretch>
            </p:blipFill>
            <p:spPr>
              <a:xfrm>
                <a:off x="3930422" y="1817918"/>
                <a:ext cx="214065" cy="301849"/>
              </a:xfrm>
              <a:prstGeom prst="rect">
                <a:avLst/>
              </a:prstGeom>
            </p:spPr>
          </p:pic>
          <p:pic>
            <p:nvPicPr>
              <p:cNvPr id="77" name="Picture 76"/>
              <p:cNvPicPr>
                <a:picLocks noChangeAspect="1"/>
              </p:cNvPicPr>
              <p:nvPr/>
            </p:nvPicPr>
            <p:blipFill>
              <a:blip r:embed="rId6"/>
              <a:stretch>
                <a:fillRect/>
              </a:stretch>
            </p:blipFill>
            <p:spPr>
              <a:xfrm>
                <a:off x="3705882" y="1859383"/>
                <a:ext cx="308795" cy="203891"/>
              </a:xfrm>
              <a:prstGeom prst="rect">
                <a:avLst/>
              </a:prstGeom>
            </p:spPr>
          </p:pic>
          <p:pic>
            <p:nvPicPr>
              <p:cNvPr id="78" name="Picture 77"/>
              <p:cNvPicPr>
                <a:picLocks noChangeAspect="1"/>
              </p:cNvPicPr>
              <p:nvPr/>
            </p:nvPicPr>
            <p:blipFill>
              <a:blip r:embed="rId4"/>
              <a:stretch>
                <a:fillRect/>
              </a:stretch>
            </p:blipFill>
            <p:spPr>
              <a:xfrm>
                <a:off x="3616331" y="1724027"/>
                <a:ext cx="308544" cy="284632"/>
              </a:xfrm>
              <a:prstGeom prst="rect">
                <a:avLst/>
              </a:prstGeom>
            </p:spPr>
          </p:pic>
          <p:sp>
            <p:nvSpPr>
              <p:cNvPr id="79" name="TextBox 154"/>
              <p:cNvSpPr txBox="1"/>
              <p:nvPr/>
            </p:nvSpPr>
            <p:spPr>
              <a:xfrm>
                <a:off x="6880695" y="1778014"/>
                <a:ext cx="572786" cy="28071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spc="-30" dirty="0">
                    <a:solidFill>
                      <a:prstClr val="black">
                        <a:lumMod val="75000"/>
                        <a:lumOff val="25000"/>
                      </a:prstClr>
                    </a:solidFill>
                    <a:latin typeface="Segoe UI Semibold" panose="020B0702040204020203" pitchFamily="34" charset="0"/>
                  </a:rPr>
                  <a:t>Client</a:t>
                </a:r>
              </a:p>
            </p:txBody>
          </p:sp>
          <p:pic>
            <p:nvPicPr>
              <p:cNvPr id="80" name="Picture 79"/>
              <p:cNvPicPr>
                <a:picLocks noChangeAspect="1"/>
              </p:cNvPicPr>
              <p:nvPr/>
            </p:nvPicPr>
            <p:blipFill>
              <a:blip r:embed="rId4"/>
              <a:stretch>
                <a:fillRect/>
              </a:stretch>
            </p:blipFill>
            <p:spPr>
              <a:xfrm>
                <a:off x="7425466" y="1795694"/>
                <a:ext cx="308544" cy="284632"/>
              </a:xfrm>
              <a:prstGeom prst="rect">
                <a:avLst/>
              </a:prstGeom>
            </p:spPr>
          </p:pic>
        </p:grpSp>
        <p:sp>
          <p:nvSpPr>
            <p:cNvPr id="71" name="Octagon 70"/>
            <p:cNvSpPr/>
            <p:nvPr/>
          </p:nvSpPr>
          <p:spPr>
            <a:xfrm>
              <a:off x="7471730" y="3868147"/>
              <a:ext cx="276312" cy="276312"/>
            </a:xfrm>
            <a:prstGeom prst="octagon">
              <a:avLst/>
            </a:prstGeom>
            <a:solidFill>
              <a:schemeClr val="accent6"/>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72" name="Arc 71"/>
            <p:cNvSpPr/>
            <p:nvPr/>
          </p:nvSpPr>
          <p:spPr>
            <a:xfrm>
              <a:off x="7472052" y="3064587"/>
              <a:ext cx="502545" cy="837559"/>
            </a:xfrm>
            <a:prstGeom prst="arc">
              <a:avLst>
                <a:gd name="adj1" fmla="val 16200000"/>
                <a:gd name="adj2" fmla="val 5230857"/>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799" dirty="0">
                <a:solidFill>
                  <a:prstClr val="black"/>
                </a:solidFill>
              </a:endParaRPr>
            </a:p>
          </p:txBody>
        </p:sp>
        <p:sp>
          <p:nvSpPr>
            <p:cNvPr id="73" name="Octagon 72"/>
            <p:cNvSpPr/>
            <p:nvPr/>
          </p:nvSpPr>
          <p:spPr>
            <a:xfrm>
              <a:off x="3743051" y="3868147"/>
              <a:ext cx="276312" cy="276312"/>
            </a:xfrm>
            <a:prstGeom prst="octagon">
              <a:avLst/>
            </a:prstGeom>
            <a:solidFill>
              <a:schemeClr val="accent6"/>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cxnSp>
          <p:nvCxnSpPr>
            <p:cNvPr id="74" name="Straight Arrow Connector 73"/>
            <p:cNvCxnSpPr/>
            <p:nvPr/>
          </p:nvCxnSpPr>
          <p:spPr>
            <a:xfrm>
              <a:off x="3871474" y="3169990"/>
              <a:ext cx="0" cy="844957"/>
            </a:xfrm>
            <a:prstGeom prst="straightConnector1">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1" name="TextBox 165"/>
          <p:cNvSpPr txBox="1"/>
          <p:nvPr/>
        </p:nvSpPr>
        <p:spPr>
          <a:xfrm>
            <a:off x="1633928" y="4299964"/>
            <a:ext cx="413788" cy="24615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a:solidFill>
                  <a:srgbClr val="5B9BD5">
                    <a:lumMod val="50000"/>
                  </a:srgbClr>
                </a:solidFill>
              </a:rPr>
              <a:t>VPN</a:t>
            </a:r>
          </a:p>
        </p:txBody>
      </p:sp>
      <p:grpSp>
        <p:nvGrpSpPr>
          <p:cNvPr id="82" name="Group 81"/>
          <p:cNvGrpSpPr/>
          <p:nvPr/>
        </p:nvGrpSpPr>
        <p:grpSpPr>
          <a:xfrm>
            <a:off x="329711" y="4362636"/>
            <a:ext cx="940389" cy="940389"/>
            <a:chOff x="2536162" y="4969433"/>
            <a:chExt cx="889279" cy="889279"/>
          </a:xfrm>
        </p:grpSpPr>
        <p:sp>
          <p:nvSpPr>
            <p:cNvPr id="83" name="Oval 82"/>
            <p:cNvSpPr/>
            <p:nvPr/>
          </p:nvSpPr>
          <p:spPr>
            <a:xfrm>
              <a:off x="2536162" y="4969433"/>
              <a:ext cx="889279" cy="88927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pic>
          <p:nvPicPr>
            <p:cNvPr id="84" name="Picture 83"/>
            <p:cNvPicPr>
              <a:picLocks noChangeAspect="1"/>
            </p:cNvPicPr>
            <p:nvPr/>
          </p:nvPicPr>
          <p:blipFill>
            <a:blip r:embed="rId7"/>
            <a:stretch>
              <a:fillRect/>
            </a:stretch>
          </p:blipFill>
          <p:spPr>
            <a:xfrm>
              <a:off x="2663605" y="5189974"/>
              <a:ext cx="294587" cy="457284"/>
            </a:xfrm>
            <a:prstGeom prst="rect">
              <a:avLst/>
            </a:prstGeom>
          </p:spPr>
        </p:pic>
        <p:pic>
          <p:nvPicPr>
            <p:cNvPr id="85" name="Picture 84"/>
            <p:cNvPicPr>
              <a:picLocks noChangeAspect="1"/>
            </p:cNvPicPr>
            <p:nvPr/>
          </p:nvPicPr>
          <p:blipFill>
            <a:blip r:embed="rId8"/>
            <a:stretch>
              <a:fillRect/>
            </a:stretch>
          </p:blipFill>
          <p:spPr>
            <a:xfrm>
              <a:off x="2995121" y="5392799"/>
              <a:ext cx="264522" cy="268765"/>
            </a:xfrm>
            <a:prstGeom prst="rect">
              <a:avLst/>
            </a:prstGeom>
          </p:spPr>
        </p:pic>
        <p:sp>
          <p:nvSpPr>
            <p:cNvPr id="86" name="TextBox 171"/>
            <p:cNvSpPr txBox="1"/>
            <p:nvPr/>
          </p:nvSpPr>
          <p:spPr>
            <a:xfrm>
              <a:off x="2869389" y="5140466"/>
              <a:ext cx="519508" cy="23277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spc="-30" dirty="0">
                  <a:solidFill>
                    <a:prstClr val="black">
                      <a:lumMod val="75000"/>
                      <a:lumOff val="25000"/>
                    </a:prstClr>
                  </a:solidFill>
                  <a:latin typeface="Segoe UI Semibold" panose="020B0702040204020203" pitchFamily="34" charset="0"/>
                </a:rPr>
                <a:t>Corp 1</a:t>
              </a:r>
            </a:p>
          </p:txBody>
        </p:sp>
      </p:grpSp>
      <p:cxnSp>
        <p:nvCxnSpPr>
          <p:cNvPr id="87" name="Straight Connector 86"/>
          <p:cNvCxnSpPr/>
          <p:nvPr/>
        </p:nvCxnSpPr>
        <p:spPr>
          <a:xfrm>
            <a:off x="1184729" y="4570609"/>
            <a:ext cx="1738022" cy="0"/>
          </a:xfrm>
          <a:prstGeom prst="line">
            <a:avLst/>
          </a:prstGeom>
          <a:ln w="25400" cap="rnd">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8539073" y="1566482"/>
            <a:ext cx="0" cy="4498274"/>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0" name="Slide Number Placeholder 5"/>
          <p:cNvSpPr txBox="1">
            <a:spLocks/>
          </p:cNvSpPr>
          <p:nvPr/>
        </p:nvSpPr>
        <p:spPr>
          <a:xfrm>
            <a:off x="5357887" y="2453150"/>
            <a:ext cx="1445915" cy="365074"/>
          </a:xfrm>
          <a:prstGeom prst="rect">
            <a:avLst/>
          </a:prstGeom>
          <a:solidFill>
            <a:schemeClr val="bg1">
              <a:lumMod val="95000"/>
            </a:schemeClr>
          </a:solid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rgbClr val="1F4E79"/>
                </a:solidFill>
                <a:latin typeface="Segoe UI"/>
              </a:rPr>
              <a:t>Microsoft Azure</a:t>
            </a:r>
          </a:p>
        </p:txBody>
      </p:sp>
      <p:sp>
        <p:nvSpPr>
          <p:cNvPr id="89" name="TextBox 152"/>
          <p:cNvSpPr txBox="1"/>
          <p:nvPr/>
        </p:nvSpPr>
        <p:spPr>
          <a:xfrm>
            <a:off x="538729" y="2841078"/>
            <a:ext cx="718798" cy="437622"/>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rgbClr val="44546A"/>
                </a:solidFill>
                <a:latin typeface="Segoe UI Semibold" panose="020B0702040204020203" pitchFamily="34" charset="0"/>
              </a:rPr>
              <a:t>Portal</a:t>
            </a:r>
          </a:p>
          <a:p>
            <a:pPr algn="ctr"/>
            <a:r>
              <a:rPr lang="en-US" sz="1100" dirty="0">
                <a:solidFill>
                  <a:srgbClr val="44546A"/>
                </a:solidFill>
                <a:latin typeface="Segoe UI Semibold" panose="020B0702040204020203" pitchFamily="34" charset="0"/>
              </a:rPr>
              <a:t>SMAPI</a:t>
            </a:r>
          </a:p>
        </p:txBody>
      </p:sp>
    </p:spTree>
    <p:extLst>
      <p:ext uri="{BB962C8B-B14F-4D97-AF65-F5344CB8AC3E}">
        <p14:creationId xmlns:p14="http://schemas.microsoft.com/office/powerpoint/2010/main" val="1665267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arn(outHorizontal)">
                                      <p:cBhvr>
                                        <p:cTn id="7" dur="500"/>
                                        <p:tgtEl>
                                          <p:spTgt spid="88"/>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barn(outHorizontal)">
                                      <p:cBhvr>
                                        <p:cTn id="1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439119" y="2525131"/>
            <a:ext cx="6486654" cy="37506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16" name="Rectangle 15"/>
          <p:cNvSpPr/>
          <p:nvPr/>
        </p:nvSpPr>
        <p:spPr>
          <a:xfrm>
            <a:off x="6033705" y="3585457"/>
            <a:ext cx="2369568" cy="24333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B9BD5">
                    <a:lumMod val="50000"/>
                  </a:srgbClr>
                </a:solidFill>
              </a:rPr>
              <a:t>Customer 1</a:t>
            </a:r>
          </a:p>
        </p:txBody>
      </p:sp>
      <p:sp>
        <p:nvSpPr>
          <p:cNvPr id="71" name="Rounded Rectangle 70"/>
          <p:cNvSpPr/>
          <p:nvPr/>
        </p:nvSpPr>
        <p:spPr>
          <a:xfrm>
            <a:off x="6134927" y="3871331"/>
            <a:ext cx="2140782" cy="1951346"/>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5" name="Title 1"/>
          <p:cNvSpPr txBox="1">
            <a:spLocks/>
          </p:cNvSpPr>
          <p:nvPr/>
        </p:nvSpPr>
        <p:spPr>
          <a:xfrm>
            <a:off x="561583" y="-19750"/>
            <a:ext cx="11078251" cy="1325376"/>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2799" dirty="0">
                <a:solidFill>
                  <a:prstClr val="white"/>
                </a:solidFill>
              </a:rPr>
              <a:t>Virtual networks</a:t>
            </a:r>
          </a:p>
        </p:txBody>
      </p:sp>
      <p:sp>
        <p:nvSpPr>
          <p:cNvPr id="6" name="TextBox 30"/>
          <p:cNvSpPr txBox="1"/>
          <p:nvPr/>
        </p:nvSpPr>
        <p:spPr>
          <a:xfrm>
            <a:off x="437532" y="1614162"/>
            <a:ext cx="3463708" cy="3636866"/>
          </a:xfrm>
          <a:prstGeom prst="rect">
            <a:avLst/>
          </a:prstGeom>
          <a:noFill/>
        </p:spPr>
        <p:txBody>
          <a:bodyPr wrap="square" lIns="68329" tIns="34165" rIns="68329" bIns="34165"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defTabSz="696875">
              <a:spcAft>
                <a:spcPts val="600"/>
              </a:spcAft>
            </a:pPr>
            <a:r>
              <a:rPr lang="en-US" sz="1999" b="1" dirty="0">
                <a:solidFill>
                  <a:srgbClr val="247BC2"/>
                </a:solidFill>
              </a:rPr>
              <a:t>AZURE:</a:t>
            </a:r>
          </a:p>
          <a:p>
            <a:pPr marL="285696" indent="-285696" defTabSz="696875">
              <a:spcAft>
                <a:spcPts val="600"/>
              </a:spcAft>
              <a:buFont typeface="Arial" panose="020B0604020202020204" pitchFamily="34" charset="0"/>
              <a:buChar char="•"/>
            </a:pPr>
            <a:r>
              <a:rPr lang="en-US" sz="1799" dirty="0">
                <a:solidFill>
                  <a:prstClr val="white"/>
                </a:solidFill>
              </a:rPr>
              <a:t>Allows customers to create isolated virtual private networks</a:t>
            </a:r>
          </a:p>
          <a:p>
            <a:pPr defTabSz="696875">
              <a:spcAft>
                <a:spcPts val="600"/>
              </a:spcAft>
            </a:pPr>
            <a:r>
              <a:rPr lang="en-US" sz="1999" b="1" dirty="0">
                <a:solidFill>
                  <a:srgbClr val="247BC2"/>
                </a:solidFill>
              </a:rPr>
              <a:t>CUSTOMER:</a:t>
            </a:r>
          </a:p>
          <a:p>
            <a:pPr marL="217775" indent="-217775" defTabSz="696875">
              <a:spcAft>
                <a:spcPts val="600"/>
              </a:spcAft>
              <a:buFont typeface="Arial" panose="020B0604020202020204" pitchFamily="34" charset="0"/>
              <a:buChar char="•"/>
            </a:pPr>
            <a:r>
              <a:rPr lang="en-US" sz="1799" dirty="0">
                <a:solidFill>
                  <a:prstClr val="white"/>
                </a:solidFill>
              </a:rPr>
              <a:t>Creates Virtual Networks with Subnets and Private IP addresses</a:t>
            </a:r>
          </a:p>
          <a:p>
            <a:pPr marL="217775" indent="-217775" defTabSz="696875">
              <a:spcAft>
                <a:spcPts val="600"/>
              </a:spcAft>
              <a:buFont typeface="Arial" panose="020B0604020202020204" pitchFamily="34" charset="0"/>
              <a:buChar char="•"/>
            </a:pPr>
            <a:r>
              <a:rPr lang="en-US" sz="1799" dirty="0">
                <a:solidFill>
                  <a:prstClr val="white"/>
                </a:solidFill>
              </a:rPr>
              <a:t>Enables communications between their Virtual Networks</a:t>
            </a:r>
          </a:p>
          <a:p>
            <a:pPr marL="217775" indent="-217775" defTabSz="696875">
              <a:spcAft>
                <a:spcPts val="600"/>
              </a:spcAft>
              <a:buFont typeface="Arial" panose="020B0604020202020204" pitchFamily="34" charset="0"/>
              <a:buChar char="•"/>
            </a:pPr>
            <a:r>
              <a:rPr lang="en-US" sz="1799" dirty="0">
                <a:solidFill>
                  <a:prstClr val="white"/>
                </a:solidFill>
              </a:rPr>
              <a:t>Can brings their own DNS</a:t>
            </a:r>
          </a:p>
          <a:p>
            <a:pPr marL="217775" indent="-217775" defTabSz="696875">
              <a:spcAft>
                <a:spcPts val="600"/>
              </a:spcAft>
              <a:buFont typeface="Arial" panose="020B0604020202020204" pitchFamily="34" charset="0"/>
              <a:buChar char="•"/>
            </a:pPr>
            <a:r>
              <a:rPr lang="en-US" sz="1799" dirty="0">
                <a:solidFill>
                  <a:prstClr val="white"/>
                </a:solidFill>
              </a:rPr>
              <a:t>Can domain join their Virtual Machines</a:t>
            </a:r>
          </a:p>
        </p:txBody>
      </p:sp>
      <p:sp>
        <p:nvSpPr>
          <p:cNvPr id="9" name="Rectangle 8"/>
          <p:cNvSpPr/>
          <p:nvPr/>
        </p:nvSpPr>
        <p:spPr>
          <a:xfrm>
            <a:off x="8464975" y="3604565"/>
            <a:ext cx="2935106" cy="24333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B9BD5">
                    <a:lumMod val="50000"/>
                  </a:srgbClr>
                </a:solidFill>
              </a:rPr>
              <a:t>Customer 2</a:t>
            </a:r>
          </a:p>
        </p:txBody>
      </p:sp>
      <p:grpSp>
        <p:nvGrpSpPr>
          <p:cNvPr id="10" name="Group 9"/>
          <p:cNvGrpSpPr/>
          <p:nvPr/>
        </p:nvGrpSpPr>
        <p:grpSpPr>
          <a:xfrm>
            <a:off x="8595790" y="4052363"/>
            <a:ext cx="1094917" cy="1459071"/>
            <a:chOff x="3026281" y="3816366"/>
            <a:chExt cx="838562" cy="1117456"/>
          </a:xfrm>
        </p:grpSpPr>
        <p:sp>
          <p:nvSpPr>
            <p:cNvPr id="57" name="Rounded Rectangle 56"/>
            <p:cNvSpPr/>
            <p:nvPr/>
          </p:nvSpPr>
          <p:spPr>
            <a:xfrm>
              <a:off x="3026281" y="3816366"/>
              <a:ext cx="838562" cy="1117456"/>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pic>
          <p:nvPicPr>
            <p:cNvPr id="58" name="Picture 57"/>
            <p:cNvPicPr>
              <a:picLocks noChangeAspect="1"/>
            </p:cNvPicPr>
            <p:nvPr/>
          </p:nvPicPr>
          <p:blipFill>
            <a:blip r:embed="rId3"/>
            <a:stretch>
              <a:fillRect/>
            </a:stretch>
          </p:blipFill>
          <p:spPr>
            <a:xfrm>
              <a:off x="3286169" y="3888974"/>
              <a:ext cx="318786" cy="292950"/>
            </a:xfrm>
            <a:prstGeom prst="rect">
              <a:avLst/>
            </a:prstGeom>
          </p:spPr>
        </p:pic>
        <p:pic>
          <p:nvPicPr>
            <p:cNvPr id="59" name="Picture 58"/>
            <p:cNvPicPr>
              <a:picLocks noChangeAspect="1"/>
            </p:cNvPicPr>
            <p:nvPr/>
          </p:nvPicPr>
          <p:blipFill>
            <a:blip r:embed="rId3"/>
            <a:stretch>
              <a:fillRect/>
            </a:stretch>
          </p:blipFill>
          <p:spPr>
            <a:xfrm>
              <a:off x="3286169" y="4245895"/>
              <a:ext cx="318786" cy="292950"/>
            </a:xfrm>
            <a:prstGeom prst="rect">
              <a:avLst/>
            </a:prstGeom>
          </p:spPr>
        </p:pic>
        <p:pic>
          <p:nvPicPr>
            <p:cNvPr id="60" name="Picture 59"/>
            <p:cNvPicPr>
              <a:picLocks noChangeAspect="1"/>
            </p:cNvPicPr>
            <p:nvPr/>
          </p:nvPicPr>
          <p:blipFill>
            <a:blip r:embed="rId3"/>
            <a:stretch>
              <a:fillRect/>
            </a:stretch>
          </p:blipFill>
          <p:spPr>
            <a:xfrm>
              <a:off x="3286169" y="4590970"/>
              <a:ext cx="318786" cy="292950"/>
            </a:xfrm>
            <a:prstGeom prst="rect">
              <a:avLst/>
            </a:prstGeom>
          </p:spPr>
        </p:pic>
      </p:grpSp>
      <p:grpSp>
        <p:nvGrpSpPr>
          <p:cNvPr id="11" name="Group 10"/>
          <p:cNvGrpSpPr/>
          <p:nvPr/>
        </p:nvGrpSpPr>
        <p:grpSpPr>
          <a:xfrm>
            <a:off x="10145057" y="4052363"/>
            <a:ext cx="1094917" cy="1459071"/>
            <a:chOff x="3026281" y="3816366"/>
            <a:chExt cx="838562" cy="1117456"/>
          </a:xfrm>
        </p:grpSpPr>
        <p:sp>
          <p:nvSpPr>
            <p:cNvPr id="53" name="Rounded Rectangle 52"/>
            <p:cNvSpPr/>
            <p:nvPr/>
          </p:nvSpPr>
          <p:spPr>
            <a:xfrm>
              <a:off x="3026281" y="3816366"/>
              <a:ext cx="838562" cy="1117456"/>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pic>
          <p:nvPicPr>
            <p:cNvPr id="54" name="Picture 53"/>
            <p:cNvPicPr>
              <a:picLocks noChangeAspect="1"/>
            </p:cNvPicPr>
            <p:nvPr/>
          </p:nvPicPr>
          <p:blipFill>
            <a:blip r:embed="rId3"/>
            <a:stretch>
              <a:fillRect/>
            </a:stretch>
          </p:blipFill>
          <p:spPr>
            <a:xfrm>
              <a:off x="3286169" y="3888974"/>
              <a:ext cx="318786" cy="292950"/>
            </a:xfrm>
            <a:prstGeom prst="rect">
              <a:avLst/>
            </a:prstGeom>
          </p:spPr>
        </p:pic>
        <p:pic>
          <p:nvPicPr>
            <p:cNvPr id="55" name="Picture 54"/>
            <p:cNvPicPr>
              <a:picLocks noChangeAspect="1"/>
            </p:cNvPicPr>
            <p:nvPr/>
          </p:nvPicPr>
          <p:blipFill>
            <a:blip r:embed="rId3"/>
            <a:stretch>
              <a:fillRect/>
            </a:stretch>
          </p:blipFill>
          <p:spPr>
            <a:xfrm>
              <a:off x="3286169" y="4245895"/>
              <a:ext cx="318786" cy="292950"/>
            </a:xfrm>
            <a:prstGeom prst="rect">
              <a:avLst/>
            </a:prstGeom>
          </p:spPr>
        </p:pic>
        <p:pic>
          <p:nvPicPr>
            <p:cNvPr id="56" name="Picture 55"/>
            <p:cNvPicPr>
              <a:picLocks noChangeAspect="1"/>
            </p:cNvPicPr>
            <p:nvPr/>
          </p:nvPicPr>
          <p:blipFill>
            <a:blip r:embed="rId3"/>
            <a:stretch>
              <a:fillRect/>
            </a:stretch>
          </p:blipFill>
          <p:spPr>
            <a:xfrm>
              <a:off x="3286169" y="4590970"/>
              <a:ext cx="318786" cy="292950"/>
            </a:xfrm>
            <a:prstGeom prst="rect">
              <a:avLst/>
            </a:prstGeom>
          </p:spPr>
        </p:pic>
      </p:grpSp>
      <p:sp>
        <p:nvSpPr>
          <p:cNvPr id="12" name="Rounded Rectangle 11"/>
          <p:cNvSpPr/>
          <p:nvPr/>
        </p:nvSpPr>
        <p:spPr>
          <a:xfrm>
            <a:off x="5879034" y="2892172"/>
            <a:ext cx="5681211" cy="3244230"/>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13" name="Rounded Rectangle 12"/>
          <p:cNvSpPr/>
          <p:nvPr/>
        </p:nvSpPr>
        <p:spPr>
          <a:xfrm>
            <a:off x="5455991" y="1830132"/>
            <a:ext cx="6486654" cy="618477"/>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ts val="1200"/>
              </a:lnSpc>
            </a:pPr>
            <a:r>
              <a:rPr lang="en-US" sz="1200" b="1" dirty="0">
                <a:solidFill>
                  <a:srgbClr val="5B9BD5">
                    <a:lumMod val="50000"/>
                  </a:srgbClr>
                </a:solidFill>
              </a:rPr>
              <a:t>INTERNET</a:t>
            </a:r>
          </a:p>
        </p:txBody>
      </p:sp>
      <p:sp>
        <p:nvSpPr>
          <p:cNvPr id="15" name="Rectangle 14"/>
          <p:cNvSpPr/>
          <p:nvPr/>
        </p:nvSpPr>
        <p:spPr>
          <a:xfrm>
            <a:off x="8952214" y="5677518"/>
            <a:ext cx="1897475" cy="21784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rgbClr val="C00000"/>
                </a:solidFill>
                <a:latin typeface="Segoe UI Semibold" panose="020B0702040204020203" pitchFamily="34" charset="0"/>
              </a:rPr>
              <a:t>Isolated Virtual Networks</a:t>
            </a:r>
          </a:p>
        </p:txBody>
      </p:sp>
      <p:sp>
        <p:nvSpPr>
          <p:cNvPr id="17" name="TextBox 198"/>
          <p:cNvSpPr txBox="1"/>
          <p:nvPr/>
        </p:nvSpPr>
        <p:spPr>
          <a:xfrm>
            <a:off x="6297393" y="3917765"/>
            <a:ext cx="415070"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Subnet 1</a:t>
            </a:r>
          </a:p>
        </p:txBody>
      </p:sp>
      <p:sp>
        <p:nvSpPr>
          <p:cNvPr id="18" name="Rounded Rectangle 17"/>
          <p:cNvSpPr/>
          <p:nvPr/>
        </p:nvSpPr>
        <p:spPr>
          <a:xfrm>
            <a:off x="6276488" y="4080539"/>
            <a:ext cx="514458" cy="1400420"/>
          </a:xfrm>
          <a:prstGeom prst="roundRect">
            <a:avLst>
              <a:gd name="adj" fmla="val 3644"/>
            </a:avLst>
          </a:prstGeom>
          <a:solidFill>
            <a:schemeClr val="bg1">
              <a:lumMod val="95000"/>
            </a:schemeClr>
          </a:solidFill>
          <a:ln w="28575" cap="rnd">
            <a:solidFill>
              <a:schemeClr val="tx1">
                <a:lumMod val="65000"/>
                <a:lumOff val="3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19" name="TextBox 198"/>
          <p:cNvSpPr txBox="1"/>
          <p:nvPr/>
        </p:nvSpPr>
        <p:spPr>
          <a:xfrm>
            <a:off x="8645370" y="3884612"/>
            <a:ext cx="666675"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Deployment X</a:t>
            </a:r>
          </a:p>
        </p:txBody>
      </p:sp>
      <p:sp>
        <p:nvSpPr>
          <p:cNvPr id="20" name="TextBox 198"/>
          <p:cNvSpPr txBox="1"/>
          <p:nvPr/>
        </p:nvSpPr>
        <p:spPr>
          <a:xfrm>
            <a:off x="10161012" y="3876483"/>
            <a:ext cx="661869"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Deployment Y</a:t>
            </a:r>
          </a:p>
        </p:txBody>
      </p:sp>
      <p:grpSp>
        <p:nvGrpSpPr>
          <p:cNvPr id="21" name="Group 20"/>
          <p:cNvGrpSpPr/>
          <p:nvPr/>
        </p:nvGrpSpPr>
        <p:grpSpPr>
          <a:xfrm>
            <a:off x="9390751" y="4502257"/>
            <a:ext cx="1093170" cy="263485"/>
            <a:chOff x="5903271" y="4275323"/>
            <a:chExt cx="1093326" cy="263523"/>
          </a:xfrm>
        </p:grpSpPr>
        <p:cxnSp>
          <p:nvCxnSpPr>
            <p:cNvPr id="32" name="Straight Arrow Connector 31"/>
            <p:cNvCxnSpPr/>
            <p:nvPr/>
          </p:nvCxnSpPr>
          <p:spPr>
            <a:xfrm>
              <a:off x="5903271" y="4538846"/>
              <a:ext cx="1020364" cy="0"/>
            </a:xfrm>
            <a:prstGeom prst="straightConnector1">
              <a:avLst/>
            </a:prstGeom>
            <a:ln w="254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152"/>
            <p:cNvSpPr txBox="1"/>
            <p:nvPr/>
          </p:nvSpPr>
          <p:spPr>
            <a:xfrm>
              <a:off x="6066644" y="4275323"/>
              <a:ext cx="929953" cy="24619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b="1" dirty="0">
                  <a:solidFill>
                    <a:srgbClr val="5B9BD5">
                      <a:lumMod val="50000"/>
                    </a:srgbClr>
                  </a:solidFill>
                </a:rPr>
                <a:t>VNET to VNET</a:t>
              </a:r>
            </a:p>
          </p:txBody>
        </p:sp>
      </p:grpSp>
      <p:grpSp>
        <p:nvGrpSpPr>
          <p:cNvPr id="22" name="Group 21"/>
          <p:cNvGrpSpPr/>
          <p:nvPr/>
        </p:nvGrpSpPr>
        <p:grpSpPr>
          <a:xfrm>
            <a:off x="6033705" y="2005302"/>
            <a:ext cx="5428077" cy="2366110"/>
            <a:chOff x="2545749" y="1778014"/>
            <a:chExt cx="5428848" cy="2366445"/>
          </a:xfrm>
        </p:grpSpPr>
        <p:sp>
          <p:nvSpPr>
            <p:cNvPr id="23" name="Rounded Rectangle 22"/>
            <p:cNvSpPr/>
            <p:nvPr/>
          </p:nvSpPr>
          <p:spPr>
            <a:xfrm>
              <a:off x="2545749" y="2851979"/>
              <a:ext cx="5367138" cy="433177"/>
            </a:xfrm>
            <a:prstGeom prst="roundRect">
              <a:avLst>
                <a:gd name="adj" fmla="val 0"/>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ts val="1100"/>
                </a:lnSpc>
              </a:pPr>
              <a:r>
                <a:rPr lang="en-US" sz="1050" dirty="0">
                  <a:solidFill>
                    <a:prstClr val="white"/>
                  </a:solidFill>
                  <a:latin typeface="Segoe UI Semibold" panose="020B0702040204020203" pitchFamily="34" charset="0"/>
                </a:rPr>
                <a:t>Cloud Access </a:t>
              </a:r>
            </a:p>
          </p:txBody>
        </p:sp>
        <p:sp>
          <p:nvSpPr>
            <p:cNvPr id="24" name="TextBox 175"/>
            <p:cNvSpPr txBox="1"/>
            <p:nvPr/>
          </p:nvSpPr>
          <p:spPr>
            <a:xfrm>
              <a:off x="6362900" y="2917711"/>
              <a:ext cx="1129495" cy="32312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00"/>
                </a:lnSpc>
              </a:pPr>
              <a:r>
                <a:rPr lang="en-US" sz="900" spc="-30" dirty="0">
                  <a:solidFill>
                    <a:prstClr val="white"/>
                  </a:solidFill>
                </a:rPr>
                <a:t>RDP Endpoint</a:t>
              </a:r>
            </a:p>
            <a:p>
              <a:pPr>
                <a:lnSpc>
                  <a:spcPts val="900"/>
                </a:lnSpc>
              </a:pPr>
              <a:r>
                <a:rPr lang="en-US" sz="900" spc="-30" dirty="0">
                  <a:solidFill>
                    <a:prstClr val="white"/>
                  </a:solidFill>
                </a:rPr>
                <a:t>(password access)</a:t>
              </a:r>
            </a:p>
          </p:txBody>
        </p:sp>
        <p:sp>
          <p:nvSpPr>
            <p:cNvPr id="25" name="Octagon 24"/>
            <p:cNvSpPr/>
            <p:nvPr/>
          </p:nvSpPr>
          <p:spPr>
            <a:xfrm>
              <a:off x="7452917" y="2925217"/>
              <a:ext cx="276312" cy="276312"/>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cxnSp>
          <p:nvCxnSpPr>
            <p:cNvPr id="26" name="Straight Arrow Connector 25"/>
            <p:cNvCxnSpPr/>
            <p:nvPr/>
          </p:nvCxnSpPr>
          <p:spPr>
            <a:xfrm>
              <a:off x="7591058" y="2063274"/>
              <a:ext cx="0" cy="844957"/>
            </a:xfrm>
            <a:prstGeom prst="straightConnector1">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6880695" y="1778014"/>
              <a:ext cx="853315" cy="302312"/>
              <a:chOff x="6880695" y="1778014"/>
              <a:chExt cx="853315" cy="302312"/>
            </a:xfrm>
          </p:grpSpPr>
          <p:sp>
            <p:nvSpPr>
              <p:cNvPr id="30" name="TextBox 154"/>
              <p:cNvSpPr txBox="1"/>
              <p:nvPr/>
            </p:nvSpPr>
            <p:spPr>
              <a:xfrm>
                <a:off x="6880695" y="1778014"/>
                <a:ext cx="572786" cy="28071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spc="-30" dirty="0">
                    <a:solidFill>
                      <a:prstClr val="black">
                        <a:lumMod val="75000"/>
                        <a:lumOff val="25000"/>
                      </a:prstClr>
                    </a:solidFill>
                    <a:latin typeface="Segoe UI Semibold" panose="020B0702040204020203" pitchFamily="34" charset="0"/>
                  </a:rPr>
                  <a:t>Client</a:t>
                </a:r>
              </a:p>
            </p:txBody>
          </p:sp>
          <p:pic>
            <p:nvPicPr>
              <p:cNvPr id="31" name="Picture 30"/>
              <p:cNvPicPr>
                <a:picLocks noChangeAspect="1"/>
              </p:cNvPicPr>
              <p:nvPr/>
            </p:nvPicPr>
            <p:blipFill>
              <a:blip r:embed="rId4"/>
              <a:stretch>
                <a:fillRect/>
              </a:stretch>
            </p:blipFill>
            <p:spPr>
              <a:xfrm>
                <a:off x="7425466" y="1795694"/>
                <a:ext cx="308544" cy="284632"/>
              </a:xfrm>
              <a:prstGeom prst="rect">
                <a:avLst/>
              </a:prstGeom>
            </p:spPr>
          </p:pic>
        </p:grpSp>
        <p:sp>
          <p:nvSpPr>
            <p:cNvPr id="28" name="Octagon 27"/>
            <p:cNvSpPr/>
            <p:nvPr/>
          </p:nvSpPr>
          <p:spPr>
            <a:xfrm>
              <a:off x="7471730" y="3868147"/>
              <a:ext cx="276312" cy="276312"/>
            </a:xfrm>
            <a:prstGeom prst="octagon">
              <a:avLst/>
            </a:prstGeom>
            <a:solidFill>
              <a:schemeClr val="accent6"/>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29" name="Arc 28"/>
            <p:cNvSpPr/>
            <p:nvPr/>
          </p:nvSpPr>
          <p:spPr>
            <a:xfrm>
              <a:off x="7472052" y="3064587"/>
              <a:ext cx="502545" cy="837559"/>
            </a:xfrm>
            <a:prstGeom prst="arc">
              <a:avLst>
                <a:gd name="adj1" fmla="val 16200000"/>
                <a:gd name="adj2" fmla="val 5230857"/>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799" dirty="0">
                <a:solidFill>
                  <a:prstClr val="black"/>
                </a:solidFill>
              </a:endParaRPr>
            </a:p>
          </p:txBody>
        </p:sp>
      </p:grpSp>
      <p:sp>
        <p:nvSpPr>
          <p:cNvPr id="62" name="Rounded Rectangle 61"/>
          <p:cNvSpPr/>
          <p:nvPr/>
        </p:nvSpPr>
        <p:spPr>
          <a:xfrm>
            <a:off x="6954939" y="4077869"/>
            <a:ext cx="514458" cy="1403091"/>
          </a:xfrm>
          <a:prstGeom prst="roundRect">
            <a:avLst>
              <a:gd name="adj" fmla="val 3644"/>
            </a:avLst>
          </a:prstGeom>
          <a:solidFill>
            <a:schemeClr val="bg1">
              <a:lumMod val="95000"/>
            </a:schemeClr>
          </a:solidFill>
          <a:ln w="28575" cap="rnd">
            <a:solidFill>
              <a:schemeClr val="tx1">
                <a:lumMod val="65000"/>
                <a:lumOff val="3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64" name="TextBox 198"/>
          <p:cNvSpPr txBox="1"/>
          <p:nvPr/>
        </p:nvSpPr>
        <p:spPr>
          <a:xfrm>
            <a:off x="6989864" y="3921576"/>
            <a:ext cx="415070"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Subnet 2</a:t>
            </a:r>
          </a:p>
        </p:txBody>
      </p:sp>
      <p:sp>
        <p:nvSpPr>
          <p:cNvPr id="65" name="TextBox 198"/>
          <p:cNvSpPr txBox="1"/>
          <p:nvPr/>
        </p:nvSpPr>
        <p:spPr>
          <a:xfrm>
            <a:off x="7662181" y="3924026"/>
            <a:ext cx="415070"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Subnet 3</a:t>
            </a:r>
          </a:p>
        </p:txBody>
      </p:sp>
      <p:sp>
        <p:nvSpPr>
          <p:cNvPr id="66" name="Rounded Rectangle 65"/>
          <p:cNvSpPr/>
          <p:nvPr/>
        </p:nvSpPr>
        <p:spPr>
          <a:xfrm>
            <a:off x="7623983" y="4072846"/>
            <a:ext cx="514458" cy="1408112"/>
          </a:xfrm>
          <a:prstGeom prst="roundRect">
            <a:avLst>
              <a:gd name="adj" fmla="val 3644"/>
            </a:avLst>
          </a:prstGeom>
          <a:solidFill>
            <a:schemeClr val="bg1">
              <a:lumMod val="95000"/>
            </a:schemeClr>
          </a:solidFill>
          <a:ln w="28575" cap="rnd">
            <a:solidFill>
              <a:schemeClr val="tx1">
                <a:lumMod val="65000"/>
                <a:lumOff val="3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pic>
        <p:nvPicPr>
          <p:cNvPr id="68" name="Picture 67"/>
          <p:cNvPicPr>
            <a:picLocks noChangeAspect="1"/>
          </p:cNvPicPr>
          <p:nvPr/>
        </p:nvPicPr>
        <p:blipFill>
          <a:blip r:embed="rId5"/>
          <a:stretch>
            <a:fillRect/>
          </a:stretch>
        </p:blipFill>
        <p:spPr>
          <a:xfrm>
            <a:off x="7078155" y="5559095"/>
            <a:ext cx="618460" cy="223423"/>
          </a:xfrm>
          <a:prstGeom prst="rect">
            <a:avLst/>
          </a:prstGeom>
        </p:spPr>
      </p:pic>
      <p:sp>
        <p:nvSpPr>
          <p:cNvPr id="69" name="TextBox 198"/>
          <p:cNvSpPr txBox="1"/>
          <p:nvPr/>
        </p:nvSpPr>
        <p:spPr>
          <a:xfrm>
            <a:off x="6499090" y="5591897"/>
            <a:ext cx="530456"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DNS Server</a:t>
            </a:r>
          </a:p>
        </p:txBody>
      </p:sp>
      <p:sp>
        <p:nvSpPr>
          <p:cNvPr id="70" name="TextBox 165"/>
          <p:cNvSpPr txBox="1"/>
          <p:nvPr/>
        </p:nvSpPr>
        <p:spPr>
          <a:xfrm>
            <a:off x="5375908" y="4248318"/>
            <a:ext cx="413788" cy="24615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a:solidFill>
                  <a:srgbClr val="5B9BD5">
                    <a:lumMod val="50000"/>
                  </a:srgbClr>
                </a:solidFill>
              </a:rPr>
              <a:t>VPN</a:t>
            </a:r>
          </a:p>
        </p:txBody>
      </p:sp>
      <p:cxnSp>
        <p:nvCxnSpPr>
          <p:cNvPr id="75" name="Straight Connector 74"/>
          <p:cNvCxnSpPr/>
          <p:nvPr/>
        </p:nvCxnSpPr>
        <p:spPr>
          <a:xfrm>
            <a:off x="5150410" y="4510187"/>
            <a:ext cx="986709" cy="0"/>
          </a:xfrm>
          <a:prstGeom prst="line">
            <a:avLst/>
          </a:prstGeom>
          <a:ln w="25400" cap="rnd">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3902397" y="1654570"/>
            <a:ext cx="0" cy="4498274"/>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3"/>
          <a:stretch>
            <a:fillRect/>
          </a:stretch>
        </p:blipFill>
        <p:spPr>
          <a:xfrm>
            <a:off x="7683153" y="4132218"/>
            <a:ext cx="416241" cy="382507"/>
          </a:xfrm>
          <a:prstGeom prst="rect">
            <a:avLst/>
          </a:prstGeom>
        </p:spPr>
      </p:pic>
      <p:pic>
        <p:nvPicPr>
          <p:cNvPr id="80" name="Picture 79"/>
          <p:cNvPicPr>
            <a:picLocks noChangeAspect="1"/>
          </p:cNvPicPr>
          <p:nvPr/>
        </p:nvPicPr>
        <p:blipFill>
          <a:blip r:embed="rId3"/>
          <a:stretch>
            <a:fillRect/>
          </a:stretch>
        </p:blipFill>
        <p:spPr>
          <a:xfrm>
            <a:off x="7693462" y="4566658"/>
            <a:ext cx="416241" cy="382507"/>
          </a:xfrm>
          <a:prstGeom prst="rect">
            <a:avLst/>
          </a:prstGeom>
        </p:spPr>
      </p:pic>
      <p:sp>
        <p:nvSpPr>
          <p:cNvPr id="81" name="Slide Number Placeholder 5"/>
          <p:cNvSpPr txBox="1">
            <a:spLocks/>
          </p:cNvSpPr>
          <p:nvPr/>
        </p:nvSpPr>
        <p:spPr>
          <a:xfrm>
            <a:off x="9143249" y="2671375"/>
            <a:ext cx="1445915" cy="365074"/>
          </a:xfrm>
          <a:prstGeom prst="rect">
            <a:avLst/>
          </a:prstGeom>
          <a:solidFill>
            <a:schemeClr val="bg1">
              <a:lumMod val="95000"/>
            </a:schemeClr>
          </a:solid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rgbClr val="1F4E79"/>
                </a:solidFill>
                <a:latin typeface="Segoe UI"/>
              </a:rPr>
              <a:t>Microsoft Azure</a:t>
            </a:r>
          </a:p>
        </p:txBody>
      </p:sp>
      <p:pic>
        <p:nvPicPr>
          <p:cNvPr id="61" name="Picture 60"/>
          <p:cNvPicPr>
            <a:picLocks noChangeAspect="1"/>
          </p:cNvPicPr>
          <p:nvPr/>
        </p:nvPicPr>
        <p:blipFill>
          <a:blip r:embed="rId3"/>
          <a:stretch>
            <a:fillRect/>
          </a:stretch>
        </p:blipFill>
        <p:spPr>
          <a:xfrm>
            <a:off x="7690880" y="5028958"/>
            <a:ext cx="416241" cy="382507"/>
          </a:xfrm>
          <a:prstGeom prst="rect">
            <a:avLst/>
          </a:prstGeom>
        </p:spPr>
      </p:pic>
      <p:pic>
        <p:nvPicPr>
          <p:cNvPr id="67" name="Picture 66"/>
          <p:cNvPicPr>
            <a:picLocks noChangeAspect="1"/>
          </p:cNvPicPr>
          <p:nvPr/>
        </p:nvPicPr>
        <p:blipFill>
          <a:blip r:embed="rId3"/>
          <a:stretch>
            <a:fillRect/>
          </a:stretch>
        </p:blipFill>
        <p:spPr>
          <a:xfrm>
            <a:off x="7003046" y="4129637"/>
            <a:ext cx="416241" cy="382507"/>
          </a:xfrm>
          <a:prstGeom prst="rect">
            <a:avLst/>
          </a:prstGeom>
        </p:spPr>
      </p:pic>
      <p:pic>
        <p:nvPicPr>
          <p:cNvPr id="86" name="Picture 85"/>
          <p:cNvPicPr>
            <a:picLocks noChangeAspect="1"/>
          </p:cNvPicPr>
          <p:nvPr/>
        </p:nvPicPr>
        <p:blipFill>
          <a:blip r:embed="rId3"/>
          <a:stretch>
            <a:fillRect/>
          </a:stretch>
        </p:blipFill>
        <p:spPr>
          <a:xfrm>
            <a:off x="7013355" y="4564078"/>
            <a:ext cx="416241" cy="382507"/>
          </a:xfrm>
          <a:prstGeom prst="rect">
            <a:avLst/>
          </a:prstGeom>
        </p:spPr>
      </p:pic>
      <p:pic>
        <p:nvPicPr>
          <p:cNvPr id="87" name="Picture 86"/>
          <p:cNvPicPr>
            <a:picLocks noChangeAspect="1"/>
          </p:cNvPicPr>
          <p:nvPr/>
        </p:nvPicPr>
        <p:blipFill>
          <a:blip r:embed="rId3"/>
          <a:stretch>
            <a:fillRect/>
          </a:stretch>
        </p:blipFill>
        <p:spPr>
          <a:xfrm>
            <a:off x="7026269" y="5026379"/>
            <a:ext cx="416241" cy="382507"/>
          </a:xfrm>
          <a:prstGeom prst="rect">
            <a:avLst/>
          </a:prstGeom>
        </p:spPr>
      </p:pic>
      <p:pic>
        <p:nvPicPr>
          <p:cNvPr id="88" name="Picture 87"/>
          <p:cNvPicPr>
            <a:picLocks noChangeAspect="1"/>
          </p:cNvPicPr>
          <p:nvPr/>
        </p:nvPicPr>
        <p:blipFill>
          <a:blip r:embed="rId3"/>
          <a:stretch>
            <a:fillRect/>
          </a:stretch>
        </p:blipFill>
        <p:spPr>
          <a:xfrm>
            <a:off x="6322936" y="4127053"/>
            <a:ext cx="416241" cy="382507"/>
          </a:xfrm>
          <a:prstGeom prst="rect">
            <a:avLst/>
          </a:prstGeom>
        </p:spPr>
      </p:pic>
      <p:pic>
        <p:nvPicPr>
          <p:cNvPr id="89" name="Picture 88"/>
          <p:cNvPicPr>
            <a:picLocks noChangeAspect="1"/>
          </p:cNvPicPr>
          <p:nvPr/>
        </p:nvPicPr>
        <p:blipFill>
          <a:blip r:embed="rId3"/>
          <a:stretch>
            <a:fillRect/>
          </a:stretch>
        </p:blipFill>
        <p:spPr>
          <a:xfrm>
            <a:off x="6333246" y="4561494"/>
            <a:ext cx="416241" cy="382507"/>
          </a:xfrm>
          <a:prstGeom prst="rect">
            <a:avLst/>
          </a:prstGeom>
        </p:spPr>
      </p:pic>
      <p:pic>
        <p:nvPicPr>
          <p:cNvPr id="90" name="Picture 89"/>
          <p:cNvPicPr>
            <a:picLocks noChangeAspect="1"/>
          </p:cNvPicPr>
          <p:nvPr/>
        </p:nvPicPr>
        <p:blipFill>
          <a:blip r:embed="rId3"/>
          <a:stretch>
            <a:fillRect/>
          </a:stretch>
        </p:blipFill>
        <p:spPr>
          <a:xfrm>
            <a:off x="6346158" y="5023793"/>
            <a:ext cx="416241" cy="382507"/>
          </a:xfrm>
          <a:prstGeom prst="rect">
            <a:avLst/>
          </a:prstGeom>
        </p:spPr>
      </p:pic>
      <p:grpSp>
        <p:nvGrpSpPr>
          <p:cNvPr id="63" name="Group 62"/>
          <p:cNvGrpSpPr/>
          <p:nvPr/>
        </p:nvGrpSpPr>
        <p:grpSpPr>
          <a:xfrm>
            <a:off x="4155994" y="4038717"/>
            <a:ext cx="940389" cy="940389"/>
            <a:chOff x="2536162" y="4969433"/>
            <a:chExt cx="889279" cy="889279"/>
          </a:xfrm>
        </p:grpSpPr>
        <p:sp>
          <p:nvSpPr>
            <p:cNvPr id="78" name="Oval 77"/>
            <p:cNvSpPr/>
            <p:nvPr/>
          </p:nvSpPr>
          <p:spPr>
            <a:xfrm>
              <a:off x="2536162" y="4969433"/>
              <a:ext cx="889279" cy="88927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pic>
          <p:nvPicPr>
            <p:cNvPr id="82" name="Picture 81"/>
            <p:cNvPicPr>
              <a:picLocks noChangeAspect="1"/>
            </p:cNvPicPr>
            <p:nvPr/>
          </p:nvPicPr>
          <p:blipFill>
            <a:blip r:embed="rId6"/>
            <a:stretch>
              <a:fillRect/>
            </a:stretch>
          </p:blipFill>
          <p:spPr>
            <a:xfrm>
              <a:off x="2663605" y="5189974"/>
              <a:ext cx="294587" cy="457284"/>
            </a:xfrm>
            <a:prstGeom prst="rect">
              <a:avLst/>
            </a:prstGeom>
          </p:spPr>
        </p:pic>
        <p:pic>
          <p:nvPicPr>
            <p:cNvPr id="83" name="Picture 82"/>
            <p:cNvPicPr>
              <a:picLocks noChangeAspect="1"/>
            </p:cNvPicPr>
            <p:nvPr/>
          </p:nvPicPr>
          <p:blipFill>
            <a:blip r:embed="rId7"/>
            <a:stretch>
              <a:fillRect/>
            </a:stretch>
          </p:blipFill>
          <p:spPr>
            <a:xfrm>
              <a:off x="2995121" y="5392799"/>
              <a:ext cx="264522" cy="268765"/>
            </a:xfrm>
            <a:prstGeom prst="rect">
              <a:avLst/>
            </a:prstGeom>
          </p:spPr>
        </p:pic>
        <p:sp>
          <p:nvSpPr>
            <p:cNvPr id="84" name="TextBox 171"/>
            <p:cNvSpPr txBox="1"/>
            <p:nvPr/>
          </p:nvSpPr>
          <p:spPr>
            <a:xfrm>
              <a:off x="2869389" y="5140466"/>
              <a:ext cx="519508" cy="23277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spc="-30" dirty="0">
                  <a:solidFill>
                    <a:prstClr val="black">
                      <a:lumMod val="75000"/>
                      <a:lumOff val="25000"/>
                    </a:prstClr>
                  </a:solidFill>
                  <a:latin typeface="Segoe UI Semibold" panose="020B0702040204020203" pitchFamily="34" charset="0"/>
                </a:rPr>
                <a:t>Corp 1</a:t>
              </a:r>
            </a:p>
          </p:txBody>
        </p:sp>
      </p:grpSp>
      <p:sp>
        <p:nvSpPr>
          <p:cNvPr id="72" name="Rectangle 71"/>
          <p:cNvSpPr/>
          <p:nvPr/>
        </p:nvSpPr>
        <p:spPr>
          <a:xfrm>
            <a:off x="6227122" y="5822678"/>
            <a:ext cx="2014536" cy="21784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rgbClr val="C00000"/>
                </a:solidFill>
                <a:latin typeface="Segoe UI Semibold" panose="020B0702040204020203" pitchFamily="34" charset="0"/>
              </a:rPr>
              <a:t>Isolated Virtual Network</a:t>
            </a:r>
          </a:p>
        </p:txBody>
      </p:sp>
    </p:spTree>
    <p:extLst>
      <p:ext uri="{BB962C8B-B14F-4D97-AF65-F5344CB8AC3E}">
        <p14:creationId xmlns:p14="http://schemas.microsoft.com/office/powerpoint/2010/main" val="2794055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Horizontal)">
                                      <p:cBhvr>
                                        <p:cTn id="7" dur="500"/>
                                        <p:tgtEl>
                                          <p:spTgt spid="77"/>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Azure Regions</a:t>
            </a:r>
            <a:endParaRPr lang="en-US" dirty="0"/>
          </a:p>
        </p:txBody>
      </p:sp>
      <p:pic>
        <p:nvPicPr>
          <p:cNvPr id="8" name="Content Placeholder 7"/>
          <p:cNvPicPr>
            <a:picLocks noGrp="1" noChangeAspect="1"/>
          </p:cNvPicPr>
          <p:nvPr>
            <p:ph idx="1"/>
          </p:nvPr>
        </p:nvPicPr>
        <p:blipFill>
          <a:blip r:embed="rId2"/>
          <a:stretch>
            <a:fillRect/>
          </a:stretch>
        </p:blipFill>
        <p:spPr>
          <a:xfrm>
            <a:off x="2213117" y="2095500"/>
            <a:ext cx="7756240" cy="3695700"/>
          </a:xfrm>
          <a:prstGeom prst="rect">
            <a:avLst/>
          </a:prstGeom>
        </p:spPr>
      </p:pic>
      <p:sp>
        <p:nvSpPr>
          <p:cNvPr id="9" name="TextBox 8"/>
          <p:cNvSpPr txBox="1"/>
          <p:nvPr/>
        </p:nvSpPr>
        <p:spPr>
          <a:xfrm>
            <a:off x="1312985" y="6365631"/>
            <a:ext cx="8710246" cy="646331"/>
          </a:xfrm>
          <a:prstGeom prst="rect">
            <a:avLst/>
          </a:prstGeom>
          <a:noFill/>
        </p:spPr>
        <p:txBody>
          <a:bodyPr wrap="square" rtlCol="0">
            <a:spAutoFit/>
          </a:bodyPr>
          <a:lstStyle/>
          <a:p>
            <a:r>
              <a:rPr lang="en-US" dirty="0">
                <a:hlinkClick r:id="rId3"/>
              </a:rPr>
              <a:t>https://azure.microsoft.com/en-us/regions</a:t>
            </a:r>
            <a:r>
              <a:rPr lang="en-US" dirty="0" smtClean="0">
                <a:hlinkClick r:id="rId3"/>
              </a:rPr>
              <a:t>/</a:t>
            </a:r>
            <a:endParaRPr lang="en-US" dirty="0" smtClean="0"/>
          </a:p>
          <a:p>
            <a:endParaRPr lang="en-US" dirty="0" smtClean="0"/>
          </a:p>
        </p:txBody>
      </p:sp>
    </p:spTree>
    <p:extLst>
      <p:ext uri="{BB962C8B-B14F-4D97-AF65-F5344CB8AC3E}">
        <p14:creationId xmlns:p14="http://schemas.microsoft.com/office/powerpoint/2010/main" val="18047000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6301652" y="3224903"/>
            <a:ext cx="391965" cy="502906"/>
            <a:chOff x="5866156" y="3188150"/>
            <a:chExt cx="399825" cy="512990"/>
          </a:xfrm>
        </p:grpSpPr>
        <p:pic>
          <p:nvPicPr>
            <p:cNvPr id="95" name="Picture 2" descr="http://icons.iconarchive.com/icons/visualpharm/icons8-metro-style/512/Very-Basic-Lock-icon.png"/>
            <p:cNvPicPr>
              <a:picLocks noChangeAspect="1" noChangeArrowheads="1"/>
            </p:cNvPicPr>
            <p:nvPr/>
          </p:nvPicPr>
          <p:blipFill rotWithShape="1">
            <a:blip r:embed="rId3" cstate="print">
              <a:biLevel thresh="25000"/>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l="22060"/>
            <a:stretch/>
          </p:blipFill>
          <p:spPr bwMode="auto">
            <a:xfrm>
              <a:off x="5866156" y="3188150"/>
              <a:ext cx="399825" cy="51299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bwMode="auto">
            <a:xfrm>
              <a:off x="6006259" y="3464347"/>
              <a:ext cx="131273" cy="22450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2" name="Freeform 25"/>
          <p:cNvSpPr>
            <a:spLocks/>
          </p:cNvSpPr>
          <p:nvPr/>
        </p:nvSpPr>
        <p:spPr bwMode="auto">
          <a:xfrm>
            <a:off x="5940504" y="2362635"/>
            <a:ext cx="6035972" cy="4069559"/>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tx1"/>
          </a:solidFill>
          <a:ln w="19050">
            <a:noFill/>
          </a:ln>
          <a:extLst/>
        </p:spPr>
        <p:txBody>
          <a:bodyPr vert="horz" wrap="square" lIns="91427" tIns="45713" rIns="91427" bIns="45713" numCol="1" anchor="t" anchorCtr="0" compatLnSpc="1">
            <a:prstTxWarp prst="textNoShape">
              <a:avLst/>
            </a:prstTxWarp>
          </a:bodyPr>
          <a:lstStyle/>
          <a:p>
            <a:pPr defTabSz="914231"/>
            <a:endParaRPr lang="en-US" sz="1799" dirty="0">
              <a:solidFill>
                <a:prstClr val="black"/>
              </a:solidFill>
            </a:endParaRPr>
          </a:p>
        </p:txBody>
      </p:sp>
      <p:sp>
        <p:nvSpPr>
          <p:cNvPr id="33" name="Slide Number Placeholder 5"/>
          <p:cNvSpPr txBox="1">
            <a:spLocks/>
          </p:cNvSpPr>
          <p:nvPr/>
        </p:nvSpPr>
        <p:spPr>
          <a:xfrm>
            <a:off x="7901783" y="2839626"/>
            <a:ext cx="1573836" cy="397372"/>
          </a:xfrm>
          <a:prstGeom prst="rect">
            <a:avLst/>
          </a:prstGeom>
          <a:no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rgbClr val="1F4E79"/>
                </a:solidFill>
                <a:latin typeface="Segoe UI"/>
              </a:rPr>
              <a:t>Microsoft Azure</a:t>
            </a:r>
          </a:p>
        </p:txBody>
      </p:sp>
      <p:sp>
        <p:nvSpPr>
          <p:cNvPr id="2" name="Title 1"/>
          <p:cNvSpPr>
            <a:spLocks noGrp="1"/>
          </p:cNvSpPr>
          <p:nvPr>
            <p:ph type="title"/>
          </p:nvPr>
        </p:nvSpPr>
        <p:spPr>
          <a:xfrm>
            <a:off x="646112" y="352547"/>
            <a:ext cx="9404723" cy="1400489"/>
          </a:xfrm>
        </p:spPr>
        <p:txBody>
          <a:bodyPr/>
          <a:lstStyle/>
          <a:p>
            <a:r>
              <a:rPr lang="en-US" sz="2799" dirty="0"/>
              <a:t>Network Security Groups (NSG)</a:t>
            </a:r>
          </a:p>
        </p:txBody>
      </p:sp>
      <p:sp>
        <p:nvSpPr>
          <p:cNvPr id="36" name="TextBox 35"/>
          <p:cNvSpPr txBox="1"/>
          <p:nvPr/>
        </p:nvSpPr>
        <p:spPr>
          <a:xfrm>
            <a:off x="263428" y="1636150"/>
            <a:ext cx="5032714" cy="5062256"/>
          </a:xfrm>
          <a:prstGeom prst="rect">
            <a:avLst/>
          </a:prstGeom>
          <a:noFill/>
        </p:spPr>
        <p:txBody>
          <a:bodyPr wrap="square" lIns="179259" tIns="143408" rIns="179259" bIns="143408" rtlCol="0">
            <a:noAutofit/>
          </a:bodyPr>
          <a:lstStyle/>
          <a:p>
            <a:pPr marL="224056" lvl="1" indent="-224056">
              <a:lnSpc>
                <a:spcPct val="90000"/>
              </a:lnSpc>
              <a:spcBef>
                <a:spcPts val="1764"/>
              </a:spcBef>
              <a:spcAft>
                <a:spcPts val="588"/>
              </a:spcAft>
              <a:buClr>
                <a:srgbClr val="FFFFFF"/>
              </a:buClr>
              <a:buSzPct val="100000"/>
              <a:buBlip>
                <a:blip r:embed="rId5"/>
              </a:buBlip>
            </a:pPr>
            <a:r>
              <a:rPr lang="en-US" sz="1960" dirty="0">
                <a:gradFill>
                  <a:gsLst>
                    <a:gs pos="1250">
                      <a:srgbClr val="FFFFFF"/>
                    </a:gs>
                    <a:gs pos="100000">
                      <a:srgbClr val="FFFFFF"/>
                    </a:gs>
                  </a:gsLst>
                  <a:lin ang="5400000" scaled="0"/>
                </a:gradFill>
              </a:rPr>
              <a:t>Grouping of network traffic rules as security group</a:t>
            </a:r>
          </a:p>
          <a:p>
            <a:pPr marL="224056" lvl="1" indent="-224056">
              <a:lnSpc>
                <a:spcPct val="90000"/>
              </a:lnSpc>
              <a:spcBef>
                <a:spcPts val="1764"/>
              </a:spcBef>
              <a:spcAft>
                <a:spcPts val="588"/>
              </a:spcAft>
              <a:buClr>
                <a:srgbClr val="FFFFFF"/>
              </a:buClr>
              <a:buSzPct val="100000"/>
              <a:buBlip>
                <a:blip r:embed="rId5"/>
              </a:buBlip>
            </a:pPr>
            <a:r>
              <a:rPr lang="en-US" sz="1960" dirty="0">
                <a:gradFill>
                  <a:gsLst>
                    <a:gs pos="1250">
                      <a:srgbClr val="FFFFFF"/>
                    </a:gs>
                    <a:gs pos="100000">
                      <a:srgbClr val="FFFFFF"/>
                    </a:gs>
                  </a:gsLst>
                  <a:lin ang="5400000" scaled="0"/>
                </a:gradFill>
              </a:rPr>
              <a:t>Security groups associated with virtual machines or virtual subnets</a:t>
            </a:r>
          </a:p>
          <a:p>
            <a:pPr marL="224056" lvl="1" indent="-224056">
              <a:lnSpc>
                <a:spcPct val="90000"/>
              </a:lnSpc>
              <a:spcBef>
                <a:spcPts val="1764"/>
              </a:spcBef>
              <a:spcAft>
                <a:spcPts val="588"/>
              </a:spcAft>
              <a:buClr>
                <a:srgbClr val="FFFFFF"/>
              </a:buClr>
              <a:buSzPct val="100000"/>
              <a:buBlip>
                <a:blip r:embed="rId5"/>
              </a:buBlip>
            </a:pPr>
            <a:r>
              <a:rPr lang="en-US" sz="1960" dirty="0">
                <a:gradFill>
                  <a:gsLst>
                    <a:gs pos="1250">
                      <a:srgbClr val="FFFFFF"/>
                    </a:gs>
                    <a:gs pos="100000">
                      <a:srgbClr val="FFFFFF"/>
                    </a:gs>
                  </a:gsLst>
                  <a:lin ang="5400000" scaled="0"/>
                </a:gradFill>
              </a:rPr>
              <a:t>Controlled access between machines in subnets</a:t>
            </a:r>
          </a:p>
          <a:p>
            <a:pPr marL="224056" lvl="1" indent="-224056">
              <a:lnSpc>
                <a:spcPct val="90000"/>
              </a:lnSpc>
              <a:spcBef>
                <a:spcPts val="1764"/>
              </a:spcBef>
              <a:spcAft>
                <a:spcPts val="588"/>
              </a:spcAft>
              <a:buClr>
                <a:srgbClr val="FFFFFF"/>
              </a:buClr>
              <a:buSzPct val="100000"/>
              <a:buBlip>
                <a:blip r:embed="rId5"/>
              </a:buBlip>
            </a:pPr>
            <a:r>
              <a:rPr lang="en-US" sz="1960" dirty="0">
                <a:gradFill>
                  <a:gsLst>
                    <a:gs pos="1250">
                      <a:srgbClr val="FFFFFF"/>
                    </a:gs>
                    <a:gs pos="100000">
                      <a:srgbClr val="FFFFFF"/>
                    </a:gs>
                  </a:gsLst>
                  <a:lin ang="5400000" scaled="0"/>
                </a:gradFill>
              </a:rPr>
              <a:t>Controlled access to and from the  Internet</a:t>
            </a:r>
          </a:p>
          <a:p>
            <a:pPr marL="224056" lvl="1" indent="-224056">
              <a:lnSpc>
                <a:spcPct val="90000"/>
              </a:lnSpc>
              <a:spcBef>
                <a:spcPts val="1764"/>
              </a:spcBef>
              <a:spcAft>
                <a:spcPts val="588"/>
              </a:spcAft>
              <a:buClr>
                <a:srgbClr val="FFFFFF"/>
              </a:buClr>
              <a:buSzPct val="100000"/>
              <a:buBlip>
                <a:blip r:embed="rId5"/>
              </a:buBlip>
            </a:pPr>
            <a:r>
              <a:rPr lang="en-US" sz="1960" dirty="0">
                <a:gradFill>
                  <a:gsLst>
                    <a:gs pos="1250">
                      <a:srgbClr val="FFFFFF"/>
                    </a:gs>
                    <a:gs pos="100000">
                      <a:srgbClr val="FFFFFF"/>
                    </a:gs>
                  </a:gsLst>
                  <a:lin ang="5400000" scaled="0"/>
                </a:gradFill>
              </a:rPr>
              <a:t>Network traffic rules updated independent of virtual machines</a:t>
            </a:r>
          </a:p>
        </p:txBody>
      </p:sp>
      <p:cxnSp>
        <p:nvCxnSpPr>
          <p:cNvPr id="20" name="Elbow Connector 19"/>
          <p:cNvCxnSpPr>
            <a:stCxn id="78" idx="1"/>
          </p:cNvCxnSpPr>
          <p:nvPr/>
        </p:nvCxnSpPr>
        <p:spPr>
          <a:xfrm rot="10800000">
            <a:off x="6567693" y="2546807"/>
            <a:ext cx="885992" cy="2224521"/>
          </a:xfrm>
          <a:prstGeom prst="bentConnector2">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170703" y="3354299"/>
            <a:ext cx="702393" cy="452589"/>
          </a:xfrm>
          <a:prstGeom prst="rect">
            <a:avLst/>
          </a:prstGeom>
          <a:noFill/>
        </p:spPr>
        <p:txBody>
          <a:bodyPr wrap="square" lIns="179285" tIns="143428" rIns="179285" bIns="143428" rtlCol="0">
            <a:spAutoFit/>
            <a:scene3d>
              <a:camera prst="orthographicFront"/>
              <a:lightRig rig="threePt" dir="t">
                <a:rot lat="0" lon="0" rev="1200000"/>
              </a:lightRig>
            </a:scene3d>
            <a:sp3d contourW="6350">
              <a:bevelB w="50800" h="57150"/>
            </a:sp3d>
          </a:bodyPr>
          <a:lstStyle/>
          <a:p>
            <a:pPr>
              <a:lnSpc>
                <a:spcPct val="90000"/>
              </a:lnSpc>
              <a:spcAft>
                <a:spcPts val="588"/>
              </a:spcAft>
            </a:pPr>
            <a:r>
              <a:rPr lang="en-US" sz="1177" dirty="0">
                <a:solidFill>
                  <a:sysClr val="windowText" lastClr="000000"/>
                </a:solidFill>
              </a:rPr>
              <a:t>NSG</a:t>
            </a:r>
          </a:p>
        </p:txBody>
      </p:sp>
      <p:grpSp>
        <p:nvGrpSpPr>
          <p:cNvPr id="17" name="Group 16"/>
          <p:cNvGrpSpPr/>
          <p:nvPr/>
        </p:nvGrpSpPr>
        <p:grpSpPr>
          <a:xfrm>
            <a:off x="5788648" y="1474928"/>
            <a:ext cx="1535217" cy="1027205"/>
            <a:chOff x="6109987" y="1227437"/>
            <a:chExt cx="1566001" cy="1047803"/>
          </a:xfrm>
        </p:grpSpPr>
        <p:sp>
          <p:nvSpPr>
            <p:cNvPr id="40" name="Freeform 25"/>
            <p:cNvSpPr>
              <a:spLocks/>
            </p:cNvSpPr>
            <p:nvPr/>
          </p:nvSpPr>
          <p:spPr bwMode="auto">
            <a:xfrm>
              <a:off x="6109987" y="1227437"/>
              <a:ext cx="1566001" cy="1047803"/>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bg1">
                <a:lumMod val="40000"/>
                <a:lumOff val="60000"/>
              </a:schemeClr>
            </a:solidFill>
            <a:ln w="19050">
              <a:noFill/>
            </a:ln>
            <a:extLst/>
          </p:spPr>
          <p:txBody>
            <a:bodyPr vert="horz" wrap="square" lIns="91427" tIns="45713" rIns="91427" bIns="45713" numCol="1" anchor="t" anchorCtr="0" compatLnSpc="1">
              <a:prstTxWarp prst="textNoShape">
                <a:avLst/>
              </a:prstTxWarp>
            </a:bodyPr>
            <a:lstStyle/>
            <a:p>
              <a:pPr defTabSz="914231"/>
              <a:endParaRPr lang="en-US" sz="1799" dirty="0">
                <a:solidFill>
                  <a:prstClr val="black"/>
                </a:solidFill>
              </a:endParaRPr>
            </a:p>
          </p:txBody>
        </p:sp>
        <p:sp>
          <p:nvSpPr>
            <p:cNvPr id="41" name="Slide Number Placeholder 5"/>
            <p:cNvSpPr txBox="1">
              <a:spLocks/>
            </p:cNvSpPr>
            <p:nvPr/>
          </p:nvSpPr>
          <p:spPr>
            <a:xfrm>
              <a:off x="6237244" y="1628313"/>
              <a:ext cx="1352593" cy="362801"/>
            </a:xfrm>
            <a:prstGeom prst="rect">
              <a:avLst/>
            </a:prstGeom>
            <a:no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FFFF"/>
                  </a:solidFill>
                  <a:latin typeface="Segoe UI"/>
                </a:rPr>
                <a:t>Internet</a:t>
              </a:r>
            </a:p>
          </p:txBody>
        </p:sp>
      </p:grpSp>
      <p:sp>
        <p:nvSpPr>
          <p:cNvPr id="93" name="Rounded Rectangle 92"/>
          <p:cNvSpPr/>
          <p:nvPr/>
        </p:nvSpPr>
        <p:spPr>
          <a:xfrm>
            <a:off x="7323865" y="3616821"/>
            <a:ext cx="3627770" cy="2315691"/>
          </a:xfrm>
          <a:prstGeom prst="roundRect">
            <a:avLst>
              <a:gd name="adj" fmla="val 3644"/>
            </a:avLst>
          </a:prstGeom>
          <a:solidFill>
            <a:sysClr val="window" lastClr="FFFFFF">
              <a:lumMod val="95000"/>
            </a:sysClr>
          </a:solidFill>
          <a:ln w="28575" cap="rnd" cmpd="sng" algn="ctr">
            <a:solidFill>
              <a:srgbClr val="C00000"/>
            </a:solidFill>
            <a:prstDash val="sysDot"/>
            <a:roun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799" dirty="0">
              <a:solidFill>
                <a:prstClr val="white"/>
              </a:solidFill>
            </a:endParaRPr>
          </a:p>
        </p:txBody>
      </p:sp>
      <p:grpSp>
        <p:nvGrpSpPr>
          <p:cNvPr id="77" name="Group 76"/>
          <p:cNvGrpSpPr/>
          <p:nvPr/>
        </p:nvGrpSpPr>
        <p:grpSpPr>
          <a:xfrm>
            <a:off x="7453684" y="4041791"/>
            <a:ext cx="1094917" cy="1459071"/>
            <a:chOff x="3026281" y="3816366"/>
            <a:chExt cx="838562" cy="1117456"/>
          </a:xfrm>
        </p:grpSpPr>
        <p:sp>
          <p:nvSpPr>
            <p:cNvPr id="78" name="Rounded Rectangle 77"/>
            <p:cNvSpPr/>
            <p:nvPr/>
          </p:nvSpPr>
          <p:spPr>
            <a:xfrm>
              <a:off x="3026281" y="3816366"/>
              <a:ext cx="838562" cy="1117456"/>
            </a:xfrm>
            <a:prstGeom prst="roundRect">
              <a:avLst>
                <a:gd name="adj" fmla="val 3644"/>
              </a:avLst>
            </a:prstGeom>
            <a:solidFill>
              <a:schemeClr val="tx1"/>
            </a:solidFill>
            <a:ln w="28575" cap="rnd" cmpd="sng" algn="ctr">
              <a:solidFill>
                <a:schemeClr val="bg1">
                  <a:lumMod val="75000"/>
                </a:schemeClr>
              </a:solidFill>
              <a:prstDash val="sysDot"/>
              <a:roun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799" dirty="0">
                <a:solidFill>
                  <a:prstClr val="white"/>
                </a:solidFill>
              </a:endParaRPr>
            </a:p>
          </p:txBody>
        </p:sp>
        <p:pic>
          <p:nvPicPr>
            <p:cNvPr id="79" name="Picture 78"/>
            <p:cNvPicPr>
              <a:picLocks noChangeAspect="1"/>
            </p:cNvPicPr>
            <p:nvPr/>
          </p:nvPicPr>
          <p:blipFill>
            <a:blip r:embed="rId6"/>
            <a:stretch>
              <a:fillRect/>
            </a:stretch>
          </p:blipFill>
          <p:spPr>
            <a:xfrm>
              <a:off x="3286169" y="3888974"/>
              <a:ext cx="318786" cy="292950"/>
            </a:xfrm>
            <a:prstGeom prst="rect">
              <a:avLst/>
            </a:prstGeom>
          </p:spPr>
        </p:pic>
        <p:pic>
          <p:nvPicPr>
            <p:cNvPr id="80" name="Picture 79"/>
            <p:cNvPicPr>
              <a:picLocks noChangeAspect="1"/>
            </p:cNvPicPr>
            <p:nvPr/>
          </p:nvPicPr>
          <p:blipFill>
            <a:blip r:embed="rId6"/>
            <a:stretch>
              <a:fillRect/>
            </a:stretch>
          </p:blipFill>
          <p:spPr>
            <a:xfrm>
              <a:off x="3286169" y="4245895"/>
              <a:ext cx="318786" cy="292950"/>
            </a:xfrm>
            <a:prstGeom prst="rect">
              <a:avLst/>
            </a:prstGeom>
          </p:spPr>
        </p:pic>
        <p:pic>
          <p:nvPicPr>
            <p:cNvPr id="81" name="Picture 80"/>
            <p:cNvPicPr>
              <a:picLocks noChangeAspect="1"/>
            </p:cNvPicPr>
            <p:nvPr/>
          </p:nvPicPr>
          <p:blipFill>
            <a:blip r:embed="rId6"/>
            <a:stretch>
              <a:fillRect/>
            </a:stretch>
          </p:blipFill>
          <p:spPr>
            <a:xfrm>
              <a:off x="3286169" y="4590970"/>
              <a:ext cx="318786" cy="292950"/>
            </a:xfrm>
            <a:prstGeom prst="rect">
              <a:avLst/>
            </a:prstGeom>
          </p:spPr>
        </p:pic>
      </p:grpSp>
      <p:grpSp>
        <p:nvGrpSpPr>
          <p:cNvPr id="82" name="Group 81"/>
          <p:cNvGrpSpPr/>
          <p:nvPr/>
        </p:nvGrpSpPr>
        <p:grpSpPr>
          <a:xfrm>
            <a:off x="9710108" y="4041791"/>
            <a:ext cx="1094917" cy="1459071"/>
            <a:chOff x="3026281" y="3816366"/>
            <a:chExt cx="838562" cy="1117456"/>
          </a:xfrm>
        </p:grpSpPr>
        <p:sp>
          <p:nvSpPr>
            <p:cNvPr id="83" name="Rounded Rectangle 82"/>
            <p:cNvSpPr/>
            <p:nvPr/>
          </p:nvSpPr>
          <p:spPr>
            <a:xfrm>
              <a:off x="3026281" y="3816366"/>
              <a:ext cx="838562" cy="1117456"/>
            </a:xfrm>
            <a:prstGeom prst="roundRect">
              <a:avLst>
                <a:gd name="adj" fmla="val 3644"/>
              </a:avLst>
            </a:prstGeom>
            <a:solidFill>
              <a:schemeClr val="tx1"/>
            </a:solidFill>
            <a:ln w="28575" cap="rnd" cmpd="sng" algn="ctr">
              <a:solidFill>
                <a:schemeClr val="bg1">
                  <a:lumMod val="75000"/>
                </a:schemeClr>
              </a:solidFill>
              <a:prstDash val="sysDot"/>
              <a:roun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799" dirty="0">
                <a:solidFill>
                  <a:prstClr val="white"/>
                </a:solidFill>
              </a:endParaRPr>
            </a:p>
          </p:txBody>
        </p:sp>
        <p:pic>
          <p:nvPicPr>
            <p:cNvPr id="84" name="Picture 83"/>
            <p:cNvPicPr>
              <a:picLocks noChangeAspect="1"/>
            </p:cNvPicPr>
            <p:nvPr/>
          </p:nvPicPr>
          <p:blipFill>
            <a:blip r:embed="rId6"/>
            <a:stretch>
              <a:fillRect/>
            </a:stretch>
          </p:blipFill>
          <p:spPr>
            <a:xfrm>
              <a:off x="3286169" y="3888974"/>
              <a:ext cx="318786" cy="292950"/>
            </a:xfrm>
            <a:prstGeom prst="rect">
              <a:avLst/>
            </a:prstGeom>
          </p:spPr>
        </p:pic>
        <p:pic>
          <p:nvPicPr>
            <p:cNvPr id="85" name="Picture 84"/>
            <p:cNvPicPr>
              <a:picLocks noChangeAspect="1"/>
            </p:cNvPicPr>
            <p:nvPr/>
          </p:nvPicPr>
          <p:blipFill>
            <a:blip r:embed="rId6"/>
            <a:stretch>
              <a:fillRect/>
            </a:stretch>
          </p:blipFill>
          <p:spPr>
            <a:xfrm>
              <a:off x="3286169" y="4245895"/>
              <a:ext cx="318786" cy="292950"/>
            </a:xfrm>
            <a:prstGeom prst="rect">
              <a:avLst/>
            </a:prstGeom>
          </p:spPr>
        </p:pic>
        <p:pic>
          <p:nvPicPr>
            <p:cNvPr id="86" name="Picture 85"/>
            <p:cNvPicPr>
              <a:picLocks noChangeAspect="1"/>
            </p:cNvPicPr>
            <p:nvPr/>
          </p:nvPicPr>
          <p:blipFill>
            <a:blip r:embed="rId6"/>
            <a:stretch>
              <a:fillRect/>
            </a:stretch>
          </p:blipFill>
          <p:spPr>
            <a:xfrm>
              <a:off x="3286169" y="4590970"/>
              <a:ext cx="318786" cy="292950"/>
            </a:xfrm>
            <a:prstGeom prst="rect">
              <a:avLst/>
            </a:prstGeom>
          </p:spPr>
        </p:pic>
      </p:grpSp>
      <p:sp>
        <p:nvSpPr>
          <p:cNvPr id="88" name="TextBox 198"/>
          <p:cNvSpPr txBox="1"/>
          <p:nvPr/>
        </p:nvSpPr>
        <p:spPr>
          <a:xfrm>
            <a:off x="7431946" y="3874039"/>
            <a:ext cx="809318"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Front End Subnet</a:t>
            </a:r>
          </a:p>
        </p:txBody>
      </p:sp>
      <p:sp>
        <p:nvSpPr>
          <p:cNvPr id="89" name="TextBox 198"/>
          <p:cNvSpPr txBox="1"/>
          <p:nvPr/>
        </p:nvSpPr>
        <p:spPr>
          <a:xfrm>
            <a:off x="9668055" y="3865910"/>
            <a:ext cx="777888"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Back End Subnet</a:t>
            </a:r>
          </a:p>
        </p:txBody>
      </p:sp>
      <p:cxnSp>
        <p:nvCxnSpPr>
          <p:cNvPr id="91" name="Straight Arrow Connector 90"/>
          <p:cNvCxnSpPr/>
          <p:nvPr/>
        </p:nvCxnSpPr>
        <p:spPr>
          <a:xfrm>
            <a:off x="8604824" y="4755169"/>
            <a:ext cx="1063231" cy="0"/>
          </a:xfrm>
          <a:prstGeom prst="straightConnector1">
            <a:avLst/>
          </a:prstGeom>
          <a:noFill/>
          <a:ln w="25400" cap="flat" cmpd="sng" algn="ctr">
            <a:solidFill>
              <a:srgbClr val="70AD47"/>
            </a:solidFill>
            <a:prstDash val="solid"/>
            <a:miter lim="800000"/>
            <a:headEnd type="triangle"/>
            <a:tailEnd type="triangle"/>
          </a:ln>
          <a:effectLst/>
        </p:spPr>
      </p:cxnSp>
      <p:sp>
        <p:nvSpPr>
          <p:cNvPr id="94" name="TextBox 198"/>
          <p:cNvSpPr txBox="1"/>
          <p:nvPr/>
        </p:nvSpPr>
        <p:spPr>
          <a:xfrm>
            <a:off x="8617036" y="5654769"/>
            <a:ext cx="996327" cy="16595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79" dirty="0">
                <a:solidFill>
                  <a:prstClr val="black">
                    <a:lumMod val="75000"/>
                    <a:lumOff val="25000"/>
                  </a:prstClr>
                </a:solidFill>
                <a:latin typeface="Segoe UI Semibold" panose="020B0702040204020203" pitchFamily="34" charset="0"/>
              </a:rPr>
              <a:t>Virtual Network</a:t>
            </a:r>
          </a:p>
        </p:txBody>
      </p:sp>
      <p:grpSp>
        <p:nvGrpSpPr>
          <p:cNvPr id="97" name="Group 96"/>
          <p:cNvGrpSpPr/>
          <p:nvPr/>
        </p:nvGrpSpPr>
        <p:grpSpPr>
          <a:xfrm>
            <a:off x="8965801" y="4400128"/>
            <a:ext cx="391965" cy="502906"/>
            <a:chOff x="5866156" y="3188150"/>
            <a:chExt cx="399825" cy="512990"/>
          </a:xfrm>
        </p:grpSpPr>
        <p:pic>
          <p:nvPicPr>
            <p:cNvPr id="98" name="Picture 2" descr="http://icons.iconarchive.com/icons/visualpharm/icons8-metro-style/512/Very-Basic-Lock-icon.png"/>
            <p:cNvPicPr>
              <a:picLocks noChangeAspect="1" noChangeArrowheads="1"/>
            </p:cNvPicPr>
            <p:nvPr/>
          </p:nvPicPr>
          <p:blipFill rotWithShape="1">
            <a:blip r:embed="rId3" cstate="print">
              <a:graysc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l="22060"/>
            <a:stretch/>
          </p:blipFill>
          <p:spPr bwMode="auto">
            <a:xfrm>
              <a:off x="5866156" y="3188150"/>
              <a:ext cx="399825" cy="512990"/>
            </a:xfrm>
            <a:prstGeom prst="rect">
              <a:avLst/>
            </a:prstGeom>
            <a:noFill/>
            <a:extLst>
              <a:ext uri="{909E8E84-426E-40DD-AFC4-6F175D3DCCD1}">
                <a14:hiddenFill xmlns:a14="http://schemas.microsoft.com/office/drawing/2010/main">
                  <a:solidFill>
                    <a:srgbClr val="FFFFFF"/>
                  </a:solidFill>
                </a14:hiddenFill>
              </a:ext>
            </a:extLst>
          </p:spPr>
        </p:pic>
        <p:sp>
          <p:nvSpPr>
            <p:cNvPr id="99" name="Rectangle 98"/>
            <p:cNvSpPr/>
            <p:nvPr/>
          </p:nvSpPr>
          <p:spPr bwMode="auto">
            <a:xfrm>
              <a:off x="6006259" y="3464347"/>
              <a:ext cx="131273" cy="224502"/>
            </a:xfrm>
            <a:prstGeom prst="rect">
              <a:avLst/>
            </a:prstGeom>
            <a:solidFill>
              <a:srgbClr val="55555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2" name="TextBox 152"/>
          <p:cNvSpPr txBox="1"/>
          <p:nvPr/>
        </p:nvSpPr>
        <p:spPr>
          <a:xfrm>
            <a:off x="8660033" y="4632299"/>
            <a:ext cx="1047274" cy="2443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b="1" dirty="0">
                <a:solidFill>
                  <a:srgbClr val="FFFFFF"/>
                </a:solidFill>
              </a:rPr>
              <a:t>NSG</a:t>
            </a:r>
          </a:p>
        </p:txBody>
      </p:sp>
    </p:spTree>
    <p:extLst>
      <p:ext uri="{BB962C8B-B14F-4D97-AF65-F5344CB8AC3E}">
        <p14:creationId xmlns:p14="http://schemas.microsoft.com/office/powerpoint/2010/main" val="3544500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p:tgtEl>
                                          <p:spTgt spid="3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anim calcmode="lin" valueType="num">
                                      <p:cBhvr>
                                        <p:cTn id="11" dur="500" fill="hold"/>
                                        <p:tgtEl>
                                          <p:spTgt spid="32"/>
                                        </p:tgtEl>
                                        <p:attrNameLst>
                                          <p:attrName>ppt_x</p:attrName>
                                        </p:attrNameLst>
                                      </p:cBhvr>
                                      <p:tavLst>
                                        <p:tav tm="0">
                                          <p:val>
                                            <p:strVal val="#ppt_x"/>
                                          </p:val>
                                        </p:tav>
                                        <p:tav tm="100000">
                                          <p:val>
                                            <p:strVal val="#ppt_x"/>
                                          </p:val>
                                        </p:tav>
                                      </p:tavLst>
                                    </p:anim>
                                    <p:anim calcmode="lin" valueType="num">
                                      <p:cBhvr>
                                        <p:cTn id="12"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bwMode="auto">
          <a:xfrm>
            <a:off x="123678" y="487"/>
            <a:ext cx="12067459" cy="120791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8"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Title 1"/>
          <p:cNvSpPr txBox="1">
            <a:spLocks/>
          </p:cNvSpPr>
          <p:nvPr/>
        </p:nvSpPr>
        <p:spPr>
          <a:xfrm>
            <a:off x="561583" y="-19750"/>
            <a:ext cx="11078251" cy="1325376"/>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2799" dirty="0">
                <a:solidFill>
                  <a:prstClr val="white"/>
                </a:solidFill>
              </a:rPr>
              <a:t>VPN connections</a:t>
            </a:r>
          </a:p>
        </p:txBody>
      </p:sp>
      <p:cxnSp>
        <p:nvCxnSpPr>
          <p:cNvPr id="104" name="Straight Connector 103"/>
          <p:cNvCxnSpPr/>
          <p:nvPr/>
        </p:nvCxnSpPr>
        <p:spPr>
          <a:xfrm flipV="1">
            <a:off x="7515089" y="1654491"/>
            <a:ext cx="0" cy="4498274"/>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655056" y="1627408"/>
            <a:ext cx="2419423" cy="45670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42" name="Rectangle 41"/>
          <p:cNvSpPr/>
          <p:nvPr/>
        </p:nvSpPr>
        <p:spPr>
          <a:xfrm>
            <a:off x="5117757" y="2212073"/>
            <a:ext cx="1463149" cy="3541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B9BD5">
                    <a:lumMod val="50000"/>
                  </a:srgbClr>
                </a:solidFill>
              </a:rPr>
              <a:t>Customer 1</a:t>
            </a:r>
          </a:p>
        </p:txBody>
      </p:sp>
      <p:sp>
        <p:nvSpPr>
          <p:cNvPr id="43" name="Rounded Rectangle 42"/>
          <p:cNvSpPr/>
          <p:nvPr/>
        </p:nvSpPr>
        <p:spPr>
          <a:xfrm>
            <a:off x="4891589" y="1994451"/>
            <a:ext cx="1884080" cy="3924652"/>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44" name="Rectangle 43"/>
          <p:cNvSpPr/>
          <p:nvPr/>
        </p:nvSpPr>
        <p:spPr>
          <a:xfrm>
            <a:off x="5064457" y="5360787"/>
            <a:ext cx="1569748" cy="40000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C00000"/>
                </a:solidFill>
                <a:latin typeface="Segoe UI Semibold" panose="020B0702040204020203" pitchFamily="34" charset="0"/>
              </a:rPr>
              <a:t>Isolated Virtual Network</a:t>
            </a:r>
          </a:p>
        </p:txBody>
      </p:sp>
      <p:sp>
        <p:nvSpPr>
          <p:cNvPr id="45" name="TextBox 198"/>
          <p:cNvSpPr txBox="1"/>
          <p:nvPr/>
        </p:nvSpPr>
        <p:spPr>
          <a:xfrm>
            <a:off x="5298152" y="2492119"/>
            <a:ext cx="666675"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Deployment X</a:t>
            </a:r>
          </a:p>
        </p:txBody>
      </p:sp>
      <p:sp>
        <p:nvSpPr>
          <p:cNvPr id="46" name="Slide Number Placeholder 5"/>
          <p:cNvSpPr txBox="1">
            <a:spLocks/>
          </p:cNvSpPr>
          <p:nvPr/>
        </p:nvSpPr>
        <p:spPr>
          <a:xfrm>
            <a:off x="5137121" y="1804185"/>
            <a:ext cx="1445915" cy="365074"/>
          </a:xfrm>
          <a:prstGeom prst="rect">
            <a:avLst/>
          </a:prstGeom>
          <a:solidFill>
            <a:schemeClr val="bg1">
              <a:lumMod val="95000"/>
            </a:schemeClr>
          </a:solid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rgbClr val="1F4E79"/>
                </a:solidFill>
                <a:latin typeface="Segoe UI"/>
              </a:rPr>
              <a:t>Microsoft Azure</a:t>
            </a:r>
          </a:p>
        </p:txBody>
      </p:sp>
      <p:grpSp>
        <p:nvGrpSpPr>
          <p:cNvPr id="2" name="Group 1"/>
          <p:cNvGrpSpPr/>
          <p:nvPr/>
        </p:nvGrpSpPr>
        <p:grpSpPr>
          <a:xfrm>
            <a:off x="404621" y="2768394"/>
            <a:ext cx="4994686" cy="3388798"/>
            <a:chOff x="403812" y="2768300"/>
            <a:chExt cx="4995395" cy="3389278"/>
          </a:xfrm>
        </p:grpSpPr>
        <p:sp>
          <p:nvSpPr>
            <p:cNvPr id="47" name="Oval 46"/>
            <p:cNvSpPr/>
            <p:nvPr/>
          </p:nvSpPr>
          <p:spPr>
            <a:xfrm>
              <a:off x="2831419" y="5226719"/>
              <a:ext cx="632390" cy="632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49" name="Oval 48"/>
            <p:cNvSpPr/>
            <p:nvPr/>
          </p:nvSpPr>
          <p:spPr>
            <a:xfrm>
              <a:off x="3552936" y="5216134"/>
              <a:ext cx="632390" cy="632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50" name="Oval 49"/>
            <p:cNvSpPr/>
            <p:nvPr/>
          </p:nvSpPr>
          <p:spPr>
            <a:xfrm>
              <a:off x="403812" y="2768300"/>
              <a:ext cx="2940330" cy="29403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51" name="Freeform 5"/>
            <p:cNvSpPr>
              <a:spLocks noEditPoints="1"/>
            </p:cNvSpPr>
            <p:nvPr/>
          </p:nvSpPr>
          <p:spPr bwMode="auto">
            <a:xfrm>
              <a:off x="2427315" y="3579805"/>
              <a:ext cx="581728" cy="433093"/>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tx1">
                <a:lumMod val="50000"/>
                <a:lumOff val="50000"/>
              </a:schemeClr>
            </a:solidFill>
            <a:ln>
              <a:noFill/>
            </a:ln>
          </p:spPr>
          <p:txBody>
            <a:bodyPr vert="horz" wrap="square" lIns="89617" tIns="44807" rIns="89617" bIns="44807" numCol="1" anchor="t" anchorCtr="0" compatLnSpc="1">
              <a:prstTxWarp prst="textNoShape">
                <a:avLst/>
              </a:prstTxWarp>
            </a:bodyPr>
            <a:lstStyle/>
            <a:p>
              <a:pPr defTabSz="913787"/>
              <a:endParaRPr lang="en-US" sz="2352">
                <a:solidFill>
                  <a:srgbClr val="505050"/>
                </a:solidFill>
              </a:endParaRPr>
            </a:p>
          </p:txBody>
        </p:sp>
        <p:sp>
          <p:nvSpPr>
            <p:cNvPr id="52" name="Rectangle 51"/>
            <p:cNvSpPr/>
            <p:nvPr/>
          </p:nvSpPr>
          <p:spPr>
            <a:xfrm>
              <a:off x="2420676" y="4054988"/>
              <a:ext cx="498784" cy="307604"/>
            </a:xfrm>
            <a:prstGeom prst="rect">
              <a:avLst/>
            </a:prstGeom>
          </p:spPr>
          <p:txBody>
            <a:bodyPr wrap="none">
              <a:spAutoFit/>
            </a:bodyPr>
            <a:lstStyle/>
            <a:p>
              <a:pPr algn="ctr" defTabSz="913787"/>
              <a:r>
                <a:rPr lang="en-US" sz="1371" b="1" spc="-49" dirty="0">
                  <a:solidFill>
                    <a:prstClr val="black">
                      <a:lumMod val="50000"/>
                      <a:lumOff val="50000"/>
                    </a:prstClr>
                  </a:solidFill>
                  <a:latin typeface="Segoe UI Light"/>
                </a:rPr>
                <a:t>VPN</a:t>
              </a:r>
              <a:endParaRPr lang="en-US" sz="1028" dirty="0">
                <a:solidFill>
                  <a:prstClr val="black">
                    <a:lumMod val="50000"/>
                    <a:lumOff val="50000"/>
                  </a:prstClr>
                </a:solidFill>
              </a:endParaRPr>
            </a:p>
          </p:txBody>
        </p:sp>
        <p:cxnSp>
          <p:nvCxnSpPr>
            <p:cNvPr id="53" name="Straight Connector 52"/>
            <p:cNvCxnSpPr>
              <a:stCxn id="47" idx="0"/>
            </p:cNvCxnSpPr>
            <p:nvPr/>
          </p:nvCxnSpPr>
          <p:spPr>
            <a:xfrm flipV="1">
              <a:off x="3147614" y="3897176"/>
              <a:ext cx="2224150" cy="1329543"/>
            </a:xfrm>
            <a:prstGeom prst="line">
              <a:avLst/>
            </a:prstGeom>
            <a:ln w="31750">
              <a:solidFill>
                <a:srgbClr val="7AB13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9" idx="0"/>
            </p:cNvCxnSpPr>
            <p:nvPr/>
          </p:nvCxnSpPr>
          <p:spPr>
            <a:xfrm flipV="1">
              <a:off x="2187559" y="3786032"/>
              <a:ext cx="3184205" cy="889164"/>
            </a:xfrm>
            <a:prstGeom prst="line">
              <a:avLst/>
            </a:prstGeom>
            <a:ln w="31750">
              <a:solidFill>
                <a:srgbClr val="7AB13D"/>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2907787" y="5294020"/>
              <a:ext cx="378190" cy="468412"/>
              <a:chOff x="10937718" y="2035607"/>
              <a:chExt cx="863086" cy="1068988"/>
            </a:xfrm>
            <a:solidFill>
              <a:schemeClr val="tx1">
                <a:lumMod val="50000"/>
                <a:lumOff val="50000"/>
              </a:schemeClr>
            </a:solidFill>
          </p:grpSpPr>
          <p:sp>
            <p:nvSpPr>
              <p:cNvPr id="86" name="Oval 742"/>
              <p:cNvSpPr>
                <a:spLocks noChangeArrowheads="1"/>
              </p:cNvSpPr>
              <p:nvPr/>
            </p:nvSpPr>
            <p:spPr bwMode="auto">
              <a:xfrm>
                <a:off x="11480295" y="2035607"/>
                <a:ext cx="239439" cy="241323"/>
              </a:xfrm>
              <a:prstGeom prst="ellipse">
                <a:avLst/>
              </a:prstGeom>
              <a:grpFill/>
              <a:ln>
                <a:noFill/>
              </a:ln>
              <a:extLst/>
            </p:spPr>
            <p:txBody>
              <a:bodyPr vert="horz" wrap="square" lIns="89617" tIns="44807" rIns="89617" bIns="44807" numCol="1" anchor="t" anchorCtr="0" compatLnSpc="1">
                <a:prstTxWarp prst="textNoShape">
                  <a:avLst/>
                </a:prstTxWarp>
              </a:bodyPr>
              <a:lstStyle/>
              <a:p>
                <a:pPr defTabSz="895324"/>
                <a:endParaRPr lang="en-US" sz="2352">
                  <a:solidFill>
                    <a:srgbClr val="FFFFFF"/>
                  </a:solidFill>
                </a:endParaRPr>
              </a:p>
            </p:txBody>
          </p:sp>
          <p:sp>
            <p:nvSpPr>
              <p:cNvPr id="87"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7" tIns="44807" rIns="89617" bIns="44807" numCol="1" anchor="t" anchorCtr="0" compatLnSpc="1">
                <a:prstTxWarp prst="textNoShape">
                  <a:avLst/>
                </a:prstTxWarp>
              </a:bodyPr>
              <a:lstStyle/>
              <a:p>
                <a:pPr defTabSz="895324"/>
                <a:endParaRPr lang="en-US" sz="2352">
                  <a:solidFill>
                    <a:srgbClr val="FFFFFF"/>
                  </a:solidFill>
                </a:endParaRPr>
              </a:p>
            </p:txBody>
          </p:sp>
          <p:sp>
            <p:nvSpPr>
              <p:cNvPr id="88"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7" tIns="44807" rIns="89617" bIns="44807" numCol="1" anchor="t" anchorCtr="0" compatLnSpc="1">
                <a:prstTxWarp prst="textNoShape">
                  <a:avLst/>
                </a:prstTxWarp>
              </a:bodyPr>
              <a:lstStyle/>
              <a:p>
                <a:pPr defTabSz="913787"/>
                <a:endParaRPr lang="en-US" sz="2352">
                  <a:solidFill>
                    <a:srgbClr val="505050"/>
                  </a:solidFill>
                </a:endParaRPr>
              </a:p>
            </p:txBody>
          </p:sp>
        </p:grpSp>
        <p:cxnSp>
          <p:nvCxnSpPr>
            <p:cNvPr id="58" name="Straight Connector 57"/>
            <p:cNvCxnSpPr>
              <a:stCxn id="66" idx="0"/>
            </p:cNvCxnSpPr>
            <p:nvPr/>
          </p:nvCxnSpPr>
          <p:spPr>
            <a:xfrm flipV="1">
              <a:off x="1409713" y="3783186"/>
              <a:ext cx="3962051" cy="895050"/>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139878" y="3249272"/>
              <a:ext cx="1767821" cy="452352"/>
            </a:xfrm>
            <a:prstGeom prst="rect">
              <a:avLst/>
            </a:prstGeom>
            <a:noFill/>
          </p:spPr>
          <p:txBody>
            <a:bodyPr wrap="square" lIns="0" tIns="143387" rIns="179234" bIns="143387" rtlCol="0">
              <a:spAutoFit/>
            </a:bodyPr>
            <a:lstStyle/>
            <a:p>
              <a:pPr algn="ctr" defTabSz="913787">
                <a:lnSpc>
                  <a:spcPct val="90000"/>
                </a:lnSpc>
              </a:pPr>
              <a:r>
                <a:rPr lang="en-US" sz="1175" b="1" dirty="0">
                  <a:solidFill>
                    <a:prstClr val="white"/>
                  </a:solidFill>
                </a:rPr>
                <a:t>Site-to-Site VPN</a:t>
              </a:r>
            </a:p>
          </p:txBody>
        </p:sp>
        <p:sp>
          <p:nvSpPr>
            <p:cNvPr id="60" name="TextBox 59"/>
            <p:cNvSpPr txBox="1"/>
            <p:nvPr/>
          </p:nvSpPr>
          <p:spPr>
            <a:xfrm>
              <a:off x="3339024" y="4260229"/>
              <a:ext cx="1467033" cy="452526"/>
            </a:xfrm>
            <a:prstGeom prst="rect">
              <a:avLst/>
            </a:prstGeom>
            <a:noFill/>
          </p:spPr>
          <p:txBody>
            <a:bodyPr wrap="square" lIns="0" tIns="143387" rIns="179234" bIns="143387" rtlCol="0">
              <a:spAutoFit/>
            </a:bodyPr>
            <a:lstStyle/>
            <a:p>
              <a:pPr algn="ctr" defTabSz="913787">
                <a:lnSpc>
                  <a:spcPct val="90000"/>
                </a:lnSpc>
              </a:pPr>
              <a:r>
                <a:rPr lang="en-US" sz="1175" b="1" dirty="0">
                  <a:solidFill>
                    <a:prstClr val="white"/>
                  </a:solidFill>
                </a:rPr>
                <a:t>Point-to-Site VPN</a:t>
              </a:r>
              <a:endParaRPr lang="en-US" sz="1175" b="1" i="1" dirty="0">
                <a:solidFill>
                  <a:prstClr val="white"/>
                </a:solidFill>
              </a:endParaRPr>
            </a:p>
          </p:txBody>
        </p:sp>
        <p:cxnSp>
          <p:nvCxnSpPr>
            <p:cNvPr id="61" name="Straight Arrow Connector 60"/>
            <p:cNvCxnSpPr/>
            <p:nvPr/>
          </p:nvCxnSpPr>
          <p:spPr>
            <a:xfrm flipV="1">
              <a:off x="3031345" y="3586332"/>
              <a:ext cx="2314220" cy="82498"/>
            </a:xfrm>
            <a:prstGeom prst="straightConnector1">
              <a:avLst/>
            </a:prstGeom>
            <a:ln w="85725" cap="rnd">
              <a:solidFill>
                <a:srgbClr val="7AB13D"/>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171"/>
            <p:cNvSpPr txBox="1"/>
            <p:nvPr/>
          </p:nvSpPr>
          <p:spPr>
            <a:xfrm>
              <a:off x="3048808" y="5751313"/>
              <a:ext cx="1008255" cy="4062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spc="-30" dirty="0">
                  <a:solidFill>
                    <a:prstClr val="black">
                      <a:lumMod val="75000"/>
                      <a:lumOff val="25000"/>
                    </a:prstClr>
                  </a:solidFill>
                  <a:latin typeface="Segoe UI Semibold" panose="020B0702040204020203" pitchFamily="34" charset="0"/>
                </a:rPr>
                <a:t>Remote Workers</a:t>
              </a:r>
            </a:p>
          </p:txBody>
        </p:sp>
        <p:pic>
          <p:nvPicPr>
            <p:cNvPr id="63" name="Picture 62"/>
            <p:cNvPicPr>
              <a:picLocks noChangeAspect="1"/>
            </p:cNvPicPr>
            <p:nvPr/>
          </p:nvPicPr>
          <p:blipFill>
            <a:blip r:embed="rId3"/>
            <a:stretch>
              <a:fillRect/>
            </a:stretch>
          </p:blipFill>
          <p:spPr>
            <a:xfrm>
              <a:off x="773231" y="3315970"/>
              <a:ext cx="532817" cy="827086"/>
            </a:xfrm>
            <a:prstGeom prst="rect">
              <a:avLst/>
            </a:prstGeom>
          </p:spPr>
        </p:pic>
        <p:pic>
          <p:nvPicPr>
            <p:cNvPr id="64" name="Picture 63"/>
            <p:cNvPicPr>
              <a:picLocks noChangeAspect="1"/>
            </p:cNvPicPr>
            <p:nvPr/>
          </p:nvPicPr>
          <p:blipFill>
            <a:blip r:embed="rId4"/>
            <a:stretch>
              <a:fillRect/>
            </a:stretch>
          </p:blipFill>
          <p:spPr>
            <a:xfrm>
              <a:off x="1372842" y="3682818"/>
              <a:ext cx="478439" cy="486113"/>
            </a:xfrm>
            <a:prstGeom prst="rect">
              <a:avLst/>
            </a:prstGeom>
          </p:spPr>
        </p:pic>
        <p:sp>
          <p:nvSpPr>
            <p:cNvPr id="65" name="TextBox 171"/>
            <p:cNvSpPr txBox="1"/>
            <p:nvPr/>
          </p:nvSpPr>
          <p:spPr>
            <a:xfrm>
              <a:off x="1216090" y="3010611"/>
              <a:ext cx="1457835" cy="34349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pc="-30" dirty="0">
                  <a:solidFill>
                    <a:prstClr val="black">
                      <a:lumMod val="75000"/>
                      <a:lumOff val="25000"/>
                    </a:prstClr>
                  </a:solidFill>
                  <a:latin typeface="Segoe UI Semibold" panose="020B0702040204020203" pitchFamily="34" charset="0"/>
                </a:rPr>
                <a:t>Customer Site</a:t>
              </a:r>
            </a:p>
          </p:txBody>
        </p:sp>
        <p:pic>
          <p:nvPicPr>
            <p:cNvPr id="66" name="Picture 65"/>
            <p:cNvPicPr>
              <a:picLocks noChangeAspect="1"/>
            </p:cNvPicPr>
            <p:nvPr/>
          </p:nvPicPr>
          <p:blipFill>
            <a:blip r:embed="rId5"/>
            <a:stretch>
              <a:fillRect/>
            </a:stretch>
          </p:blipFill>
          <p:spPr>
            <a:xfrm>
              <a:off x="1202670" y="4678236"/>
              <a:ext cx="414085" cy="339812"/>
            </a:xfrm>
            <a:prstGeom prst="rect">
              <a:avLst/>
            </a:prstGeom>
          </p:spPr>
        </p:pic>
        <p:sp>
          <p:nvSpPr>
            <p:cNvPr id="67" name="Rectangle 66"/>
            <p:cNvSpPr/>
            <p:nvPr/>
          </p:nvSpPr>
          <p:spPr>
            <a:xfrm>
              <a:off x="1300630" y="4985302"/>
              <a:ext cx="1061574" cy="469103"/>
            </a:xfrm>
            <a:prstGeom prst="rect">
              <a:avLst/>
            </a:prstGeom>
          </p:spPr>
          <p:txBody>
            <a:bodyPr wrap="none">
              <a:spAutoFit/>
            </a:bodyPr>
            <a:lstStyle/>
            <a:p>
              <a:pPr algn="ctr" defTabSz="913787"/>
              <a:r>
                <a:rPr lang="en-US" sz="1200" b="1" spc="-49" dirty="0">
                  <a:solidFill>
                    <a:prstClr val="black">
                      <a:lumMod val="50000"/>
                      <a:lumOff val="50000"/>
                    </a:prstClr>
                  </a:solidFill>
                  <a:latin typeface="Segoe UI Light"/>
                </a:rPr>
                <a:t>Computers </a:t>
              </a:r>
              <a:br>
                <a:rPr lang="en-US" sz="1200" b="1" spc="-49" dirty="0">
                  <a:solidFill>
                    <a:prstClr val="black">
                      <a:lumMod val="50000"/>
                      <a:lumOff val="50000"/>
                    </a:prstClr>
                  </a:solidFill>
                  <a:latin typeface="Segoe UI Light"/>
                </a:rPr>
              </a:br>
              <a:r>
                <a:rPr lang="en-US" sz="1200" b="1" spc="-49" dirty="0">
                  <a:solidFill>
                    <a:prstClr val="black">
                      <a:lumMod val="50000"/>
                      <a:lumOff val="50000"/>
                    </a:prstClr>
                  </a:solidFill>
                  <a:latin typeface="Segoe UI Light"/>
                </a:rPr>
                <a:t>Behind Firewall</a:t>
              </a:r>
              <a:endParaRPr lang="en-US" sz="1000" dirty="0">
                <a:solidFill>
                  <a:prstClr val="black">
                    <a:lumMod val="50000"/>
                    <a:lumOff val="50000"/>
                  </a:prstClr>
                </a:solidFill>
              </a:endParaRPr>
            </a:p>
          </p:txBody>
        </p:sp>
        <p:pic>
          <p:nvPicPr>
            <p:cNvPr id="69" name="Picture 68"/>
            <p:cNvPicPr>
              <a:picLocks noChangeAspect="1"/>
            </p:cNvPicPr>
            <p:nvPr/>
          </p:nvPicPr>
          <p:blipFill>
            <a:blip r:embed="rId5"/>
            <a:stretch>
              <a:fillRect/>
            </a:stretch>
          </p:blipFill>
          <p:spPr>
            <a:xfrm>
              <a:off x="1980516" y="4675196"/>
              <a:ext cx="414085" cy="339812"/>
            </a:xfrm>
            <a:prstGeom prst="rect">
              <a:avLst/>
            </a:prstGeom>
          </p:spPr>
        </p:pic>
        <p:grpSp>
          <p:nvGrpSpPr>
            <p:cNvPr id="70" name="Group 69"/>
            <p:cNvGrpSpPr/>
            <p:nvPr/>
          </p:nvGrpSpPr>
          <p:grpSpPr>
            <a:xfrm>
              <a:off x="3662353" y="5301457"/>
              <a:ext cx="378190" cy="468412"/>
              <a:chOff x="10937718" y="2035607"/>
              <a:chExt cx="863086" cy="1068988"/>
            </a:xfrm>
            <a:solidFill>
              <a:schemeClr val="tx1">
                <a:lumMod val="50000"/>
                <a:lumOff val="50000"/>
              </a:schemeClr>
            </a:solidFill>
          </p:grpSpPr>
          <p:sp>
            <p:nvSpPr>
              <p:cNvPr id="78" name="Oval 742"/>
              <p:cNvSpPr>
                <a:spLocks noChangeArrowheads="1"/>
              </p:cNvSpPr>
              <p:nvPr/>
            </p:nvSpPr>
            <p:spPr bwMode="auto">
              <a:xfrm>
                <a:off x="11480295" y="2035607"/>
                <a:ext cx="239439" cy="241323"/>
              </a:xfrm>
              <a:prstGeom prst="ellipse">
                <a:avLst/>
              </a:prstGeom>
              <a:grpFill/>
              <a:ln>
                <a:noFill/>
              </a:ln>
              <a:extLst/>
            </p:spPr>
            <p:txBody>
              <a:bodyPr vert="horz" wrap="square" lIns="89617" tIns="44807" rIns="89617" bIns="44807" numCol="1" anchor="t" anchorCtr="0" compatLnSpc="1">
                <a:prstTxWarp prst="textNoShape">
                  <a:avLst/>
                </a:prstTxWarp>
              </a:bodyPr>
              <a:lstStyle/>
              <a:p>
                <a:pPr defTabSz="895324"/>
                <a:endParaRPr lang="en-US" sz="2352">
                  <a:solidFill>
                    <a:srgbClr val="FFFFFF"/>
                  </a:solidFill>
                </a:endParaRPr>
              </a:p>
            </p:txBody>
          </p:sp>
          <p:sp>
            <p:nvSpPr>
              <p:cNvPr id="81"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7" tIns="44807" rIns="89617" bIns="44807" numCol="1" anchor="t" anchorCtr="0" compatLnSpc="1">
                <a:prstTxWarp prst="textNoShape">
                  <a:avLst/>
                </a:prstTxWarp>
              </a:bodyPr>
              <a:lstStyle/>
              <a:p>
                <a:pPr defTabSz="895324"/>
                <a:endParaRPr lang="en-US" sz="2352">
                  <a:solidFill>
                    <a:srgbClr val="FFFFFF"/>
                  </a:solidFill>
                </a:endParaRPr>
              </a:p>
            </p:txBody>
          </p:sp>
          <p:sp>
            <p:nvSpPr>
              <p:cNvPr id="85"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7" tIns="44807" rIns="89617" bIns="44807" numCol="1" anchor="t" anchorCtr="0" compatLnSpc="1">
                <a:prstTxWarp prst="textNoShape">
                  <a:avLst/>
                </a:prstTxWarp>
              </a:bodyPr>
              <a:lstStyle/>
              <a:p>
                <a:pPr defTabSz="913787"/>
                <a:endParaRPr lang="en-US" sz="2352">
                  <a:solidFill>
                    <a:srgbClr val="505050"/>
                  </a:solidFill>
                </a:endParaRPr>
              </a:p>
            </p:txBody>
          </p:sp>
        </p:grpSp>
        <p:cxnSp>
          <p:nvCxnSpPr>
            <p:cNvPr id="71" name="Straight Connector 70"/>
            <p:cNvCxnSpPr/>
            <p:nvPr/>
          </p:nvCxnSpPr>
          <p:spPr>
            <a:xfrm flipV="1">
              <a:off x="3867501" y="3829875"/>
              <a:ext cx="1531706" cy="1380179"/>
            </a:xfrm>
            <a:prstGeom prst="line">
              <a:avLst/>
            </a:prstGeom>
            <a:ln w="31750">
              <a:solidFill>
                <a:srgbClr val="7AB13D"/>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Rounded Rectangle 71"/>
          <p:cNvSpPr/>
          <p:nvPr/>
        </p:nvSpPr>
        <p:spPr>
          <a:xfrm>
            <a:off x="5248574" y="2659871"/>
            <a:ext cx="1094917" cy="2654233"/>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pic>
        <p:nvPicPr>
          <p:cNvPr id="74" name="Picture 73"/>
          <p:cNvPicPr>
            <a:picLocks noChangeAspect="1"/>
          </p:cNvPicPr>
          <p:nvPr/>
        </p:nvPicPr>
        <p:blipFill>
          <a:blip r:embed="rId6"/>
          <a:stretch>
            <a:fillRect/>
          </a:stretch>
        </p:blipFill>
        <p:spPr>
          <a:xfrm>
            <a:off x="5579960" y="3760997"/>
            <a:ext cx="416241" cy="382507"/>
          </a:xfrm>
          <a:prstGeom prst="rect">
            <a:avLst/>
          </a:prstGeom>
        </p:spPr>
      </p:pic>
      <p:pic>
        <p:nvPicPr>
          <p:cNvPr id="76" name="Picture 75"/>
          <p:cNvPicPr>
            <a:picLocks noChangeAspect="1"/>
          </p:cNvPicPr>
          <p:nvPr/>
        </p:nvPicPr>
        <p:blipFill>
          <a:blip r:embed="rId6"/>
          <a:stretch>
            <a:fillRect/>
          </a:stretch>
        </p:blipFill>
        <p:spPr>
          <a:xfrm>
            <a:off x="5591680" y="4247438"/>
            <a:ext cx="416241" cy="382507"/>
          </a:xfrm>
          <a:prstGeom prst="rect">
            <a:avLst/>
          </a:prstGeom>
        </p:spPr>
      </p:pic>
      <p:pic>
        <p:nvPicPr>
          <p:cNvPr id="77" name="Picture 76"/>
          <p:cNvPicPr>
            <a:picLocks noChangeAspect="1"/>
          </p:cNvPicPr>
          <p:nvPr/>
        </p:nvPicPr>
        <p:blipFill>
          <a:blip r:embed="rId6"/>
          <a:stretch>
            <a:fillRect/>
          </a:stretch>
        </p:blipFill>
        <p:spPr>
          <a:xfrm>
            <a:off x="5585817" y="3239400"/>
            <a:ext cx="416241" cy="382507"/>
          </a:xfrm>
          <a:prstGeom prst="rect">
            <a:avLst/>
          </a:prstGeom>
        </p:spPr>
      </p:pic>
      <p:sp>
        <p:nvSpPr>
          <p:cNvPr id="144" name="TextBox 7"/>
          <p:cNvSpPr txBox="1"/>
          <p:nvPr/>
        </p:nvSpPr>
        <p:spPr>
          <a:xfrm>
            <a:off x="7833360" y="1524496"/>
            <a:ext cx="3997271" cy="4030460"/>
          </a:xfrm>
          <a:prstGeom prst="rect">
            <a:avLst/>
          </a:prstGeom>
          <a:noFill/>
        </p:spPr>
        <p:txBody>
          <a:bodyPr wrap="square" lIns="68329" tIns="34165" rIns="68329" bIns="34165"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defTabSz="696875">
              <a:lnSpc>
                <a:spcPct val="90000"/>
              </a:lnSpc>
              <a:spcBef>
                <a:spcPct val="20000"/>
              </a:spcBef>
              <a:spcAft>
                <a:spcPts val="600"/>
              </a:spcAft>
              <a:buSzPct val="80000"/>
            </a:pPr>
            <a:r>
              <a:rPr lang="en-US" sz="1999" b="1" dirty="0">
                <a:solidFill>
                  <a:srgbClr val="247BC2"/>
                </a:solidFill>
              </a:rPr>
              <a:t>AZURE:</a:t>
            </a:r>
          </a:p>
          <a:p>
            <a:pPr marL="285696" indent="-285696"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Enables connection from customer sites and remote workers to Azure Virtual Networks using Site-to-Site and Point-to-Site VPNs</a:t>
            </a:r>
          </a:p>
          <a:p>
            <a:pPr marL="285696" indent="-285696"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Offers forced tunneling capabilities to enable customers to mandate all internet-bound traffic go through the Site-to-Site tunnel </a:t>
            </a:r>
          </a:p>
          <a:p>
            <a:pPr defTabSz="696875">
              <a:lnSpc>
                <a:spcPct val="90000"/>
              </a:lnSpc>
              <a:spcBef>
                <a:spcPct val="20000"/>
              </a:spcBef>
              <a:spcAft>
                <a:spcPts val="600"/>
              </a:spcAft>
              <a:buSzPct val="80000"/>
            </a:pPr>
            <a:r>
              <a:rPr lang="en-US" sz="1999" b="1" dirty="0">
                <a:solidFill>
                  <a:srgbClr val="247BC2"/>
                </a:solidFill>
              </a:rPr>
              <a:t>CUSTOMERS:</a:t>
            </a:r>
          </a:p>
          <a:p>
            <a:pPr marL="217775" indent="-217775"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Configures the VPN client in Windows</a:t>
            </a:r>
          </a:p>
          <a:p>
            <a:pPr marL="217775" indent="-217775"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Manages certificates, policies, and user access</a:t>
            </a:r>
          </a:p>
        </p:txBody>
      </p:sp>
    </p:spTree>
    <p:extLst>
      <p:ext uri="{BB962C8B-B14F-4D97-AF65-F5344CB8AC3E}">
        <p14:creationId xmlns:p14="http://schemas.microsoft.com/office/powerpoint/2010/main" val="2883606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arn(outHorizontal)">
                                      <p:cBhvr>
                                        <p:cTn id="7" dur="500"/>
                                        <p:tgtEl>
                                          <p:spTgt spid="104"/>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144"/>
                                        </p:tgtEl>
                                        <p:attrNameLst>
                                          <p:attrName>style.visibility</p:attrName>
                                        </p:attrNameLst>
                                      </p:cBhvr>
                                      <p:to>
                                        <p:strVal val="visible"/>
                                      </p:to>
                                    </p:set>
                                    <p:animEffect transition="in" filter="barn(outHorizontal)">
                                      <p:cBhvr>
                                        <p:cTn id="10"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bwMode="auto">
          <a:xfrm>
            <a:off x="123678" y="487"/>
            <a:ext cx="12067459" cy="120791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8"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Title 1"/>
          <p:cNvSpPr txBox="1">
            <a:spLocks/>
          </p:cNvSpPr>
          <p:nvPr/>
        </p:nvSpPr>
        <p:spPr>
          <a:xfrm>
            <a:off x="561583" y="-19750"/>
            <a:ext cx="11078251" cy="1325376"/>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2799" dirty="0" err="1">
                <a:solidFill>
                  <a:prstClr val="white"/>
                </a:solidFill>
              </a:rPr>
              <a:t>ExpressRoute</a:t>
            </a:r>
            <a:r>
              <a:rPr lang="en-US" sz="2799" dirty="0">
                <a:solidFill>
                  <a:prstClr val="white"/>
                </a:solidFill>
              </a:rPr>
              <a:t> connections</a:t>
            </a:r>
          </a:p>
        </p:txBody>
      </p:sp>
      <p:cxnSp>
        <p:nvCxnSpPr>
          <p:cNvPr id="104" name="Straight Connector 103"/>
          <p:cNvCxnSpPr/>
          <p:nvPr/>
        </p:nvCxnSpPr>
        <p:spPr>
          <a:xfrm flipV="1">
            <a:off x="7141829" y="1170678"/>
            <a:ext cx="0" cy="4498274"/>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452555" y="1143595"/>
            <a:ext cx="2419423" cy="45670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42" name="Rectangle 41"/>
          <p:cNvSpPr/>
          <p:nvPr/>
        </p:nvSpPr>
        <p:spPr>
          <a:xfrm>
            <a:off x="4915256" y="1728260"/>
            <a:ext cx="1463149" cy="3541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B9BD5">
                    <a:lumMod val="50000"/>
                  </a:srgbClr>
                </a:solidFill>
              </a:rPr>
              <a:t>Customer 1</a:t>
            </a:r>
          </a:p>
        </p:txBody>
      </p:sp>
      <p:sp>
        <p:nvSpPr>
          <p:cNvPr id="43" name="Rounded Rectangle 42"/>
          <p:cNvSpPr/>
          <p:nvPr/>
        </p:nvSpPr>
        <p:spPr>
          <a:xfrm>
            <a:off x="4689089" y="1510638"/>
            <a:ext cx="1884080" cy="3924652"/>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44" name="Rectangle 43"/>
          <p:cNvSpPr/>
          <p:nvPr/>
        </p:nvSpPr>
        <p:spPr>
          <a:xfrm>
            <a:off x="4861957" y="4876974"/>
            <a:ext cx="1569748" cy="40000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C00000"/>
                </a:solidFill>
                <a:latin typeface="Segoe UI Semibold" panose="020B0702040204020203" pitchFamily="34" charset="0"/>
              </a:rPr>
              <a:t>Isolated Virtual Network</a:t>
            </a:r>
          </a:p>
        </p:txBody>
      </p:sp>
      <p:sp>
        <p:nvSpPr>
          <p:cNvPr id="45" name="TextBox 198"/>
          <p:cNvSpPr txBox="1"/>
          <p:nvPr/>
        </p:nvSpPr>
        <p:spPr>
          <a:xfrm>
            <a:off x="5095652" y="2008306"/>
            <a:ext cx="666675"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Deployment X</a:t>
            </a:r>
          </a:p>
        </p:txBody>
      </p:sp>
      <p:sp>
        <p:nvSpPr>
          <p:cNvPr id="46" name="Slide Number Placeholder 5"/>
          <p:cNvSpPr txBox="1">
            <a:spLocks/>
          </p:cNvSpPr>
          <p:nvPr/>
        </p:nvSpPr>
        <p:spPr>
          <a:xfrm>
            <a:off x="4934621" y="1320372"/>
            <a:ext cx="1445915" cy="365074"/>
          </a:xfrm>
          <a:prstGeom prst="rect">
            <a:avLst/>
          </a:prstGeom>
          <a:solidFill>
            <a:schemeClr val="bg1">
              <a:lumMod val="95000"/>
            </a:schemeClr>
          </a:solid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rgbClr val="1F4E79"/>
                </a:solidFill>
                <a:latin typeface="Segoe UI"/>
              </a:rPr>
              <a:t>Microsoft Azure</a:t>
            </a:r>
          </a:p>
        </p:txBody>
      </p:sp>
      <p:sp>
        <p:nvSpPr>
          <p:cNvPr id="72" name="Rounded Rectangle 71"/>
          <p:cNvSpPr/>
          <p:nvPr/>
        </p:nvSpPr>
        <p:spPr>
          <a:xfrm>
            <a:off x="5046073" y="2176058"/>
            <a:ext cx="1094917" cy="2654233"/>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pic>
        <p:nvPicPr>
          <p:cNvPr id="74" name="Picture 73"/>
          <p:cNvPicPr>
            <a:picLocks noChangeAspect="1"/>
          </p:cNvPicPr>
          <p:nvPr/>
        </p:nvPicPr>
        <p:blipFill>
          <a:blip r:embed="rId3"/>
          <a:stretch>
            <a:fillRect/>
          </a:stretch>
        </p:blipFill>
        <p:spPr>
          <a:xfrm>
            <a:off x="5377459" y="3277184"/>
            <a:ext cx="416241" cy="382507"/>
          </a:xfrm>
          <a:prstGeom prst="rect">
            <a:avLst/>
          </a:prstGeom>
        </p:spPr>
      </p:pic>
      <p:pic>
        <p:nvPicPr>
          <p:cNvPr id="76" name="Picture 75"/>
          <p:cNvPicPr>
            <a:picLocks noChangeAspect="1"/>
          </p:cNvPicPr>
          <p:nvPr/>
        </p:nvPicPr>
        <p:blipFill>
          <a:blip r:embed="rId3"/>
          <a:stretch>
            <a:fillRect/>
          </a:stretch>
        </p:blipFill>
        <p:spPr>
          <a:xfrm>
            <a:off x="5389179" y="3763625"/>
            <a:ext cx="416241" cy="382507"/>
          </a:xfrm>
          <a:prstGeom prst="rect">
            <a:avLst/>
          </a:prstGeom>
        </p:spPr>
      </p:pic>
      <p:pic>
        <p:nvPicPr>
          <p:cNvPr id="77" name="Picture 76"/>
          <p:cNvPicPr>
            <a:picLocks noChangeAspect="1"/>
          </p:cNvPicPr>
          <p:nvPr/>
        </p:nvPicPr>
        <p:blipFill>
          <a:blip r:embed="rId3"/>
          <a:stretch>
            <a:fillRect/>
          </a:stretch>
        </p:blipFill>
        <p:spPr>
          <a:xfrm>
            <a:off x="5383317" y="2755587"/>
            <a:ext cx="416241" cy="382507"/>
          </a:xfrm>
          <a:prstGeom prst="rect">
            <a:avLst/>
          </a:prstGeom>
        </p:spPr>
      </p:pic>
      <p:grpSp>
        <p:nvGrpSpPr>
          <p:cNvPr id="123" name="Group 122"/>
          <p:cNvGrpSpPr/>
          <p:nvPr/>
        </p:nvGrpSpPr>
        <p:grpSpPr>
          <a:xfrm>
            <a:off x="425837" y="1753625"/>
            <a:ext cx="4627772" cy="4018379"/>
            <a:chOff x="474983" y="2237268"/>
            <a:chExt cx="4628427" cy="4018948"/>
          </a:xfrm>
        </p:grpSpPr>
        <p:cxnSp>
          <p:nvCxnSpPr>
            <p:cNvPr id="124" name="Straight Connector 123"/>
            <p:cNvCxnSpPr>
              <a:stCxn id="140" idx="5"/>
            </p:cNvCxnSpPr>
            <p:nvPr/>
          </p:nvCxnSpPr>
          <p:spPr>
            <a:xfrm>
              <a:off x="1835796" y="3598081"/>
              <a:ext cx="1209909" cy="917723"/>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1759703" y="4950407"/>
              <a:ext cx="1220323" cy="410653"/>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729833" y="3058602"/>
              <a:ext cx="3366041" cy="1"/>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474983" y="2237268"/>
              <a:ext cx="1594292" cy="1594292"/>
              <a:chOff x="403812" y="2768300"/>
              <a:chExt cx="1594292" cy="1594292"/>
            </a:xfrm>
          </p:grpSpPr>
          <p:sp>
            <p:nvSpPr>
              <p:cNvPr id="140" name="Oval 139"/>
              <p:cNvSpPr/>
              <p:nvPr/>
            </p:nvSpPr>
            <p:spPr>
              <a:xfrm>
                <a:off x="403812" y="2768300"/>
                <a:ext cx="1594292" cy="159429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pic>
            <p:nvPicPr>
              <p:cNvPr id="141" name="Picture 140"/>
              <p:cNvPicPr>
                <a:picLocks noChangeAspect="1"/>
              </p:cNvPicPr>
              <p:nvPr/>
            </p:nvPicPr>
            <p:blipFill>
              <a:blip r:embed="rId4"/>
              <a:stretch>
                <a:fillRect/>
              </a:stretch>
            </p:blipFill>
            <p:spPr>
              <a:xfrm>
                <a:off x="616187" y="3193407"/>
                <a:ext cx="532817" cy="827086"/>
              </a:xfrm>
              <a:prstGeom prst="rect">
                <a:avLst/>
              </a:prstGeom>
            </p:spPr>
          </p:pic>
          <p:pic>
            <p:nvPicPr>
              <p:cNvPr id="142" name="Picture 141"/>
              <p:cNvPicPr>
                <a:picLocks noChangeAspect="1"/>
              </p:cNvPicPr>
              <p:nvPr/>
            </p:nvPicPr>
            <p:blipFill>
              <a:blip r:embed="rId5"/>
              <a:stretch>
                <a:fillRect/>
              </a:stretch>
            </p:blipFill>
            <p:spPr>
              <a:xfrm>
                <a:off x="1215798" y="3560255"/>
                <a:ext cx="478439" cy="486113"/>
              </a:xfrm>
              <a:prstGeom prst="rect">
                <a:avLst/>
              </a:prstGeom>
            </p:spPr>
          </p:pic>
          <p:sp>
            <p:nvSpPr>
              <p:cNvPr id="143" name="TextBox 171"/>
              <p:cNvSpPr txBox="1"/>
              <p:nvPr/>
            </p:nvSpPr>
            <p:spPr>
              <a:xfrm>
                <a:off x="1149004" y="3125912"/>
                <a:ext cx="678054" cy="33851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pc="-30" dirty="0">
                    <a:solidFill>
                      <a:prstClr val="black">
                        <a:lumMod val="75000"/>
                        <a:lumOff val="25000"/>
                      </a:prstClr>
                    </a:solidFill>
                    <a:latin typeface="Segoe UI Semibold" panose="020B0702040204020203" pitchFamily="34" charset="0"/>
                  </a:rPr>
                  <a:t>Site 1</a:t>
                </a:r>
              </a:p>
            </p:txBody>
          </p:sp>
        </p:grpSp>
        <p:grpSp>
          <p:nvGrpSpPr>
            <p:cNvPr id="128" name="Group 127"/>
            <p:cNvGrpSpPr/>
            <p:nvPr/>
          </p:nvGrpSpPr>
          <p:grpSpPr>
            <a:xfrm>
              <a:off x="2577394" y="2237268"/>
              <a:ext cx="1594292" cy="1594292"/>
              <a:chOff x="2185369" y="2874575"/>
              <a:chExt cx="1594292" cy="1594292"/>
            </a:xfrm>
          </p:grpSpPr>
          <p:sp>
            <p:nvSpPr>
              <p:cNvPr id="137" name="Oval 136"/>
              <p:cNvSpPr/>
              <p:nvPr/>
            </p:nvSpPr>
            <p:spPr>
              <a:xfrm>
                <a:off x="2185369" y="2874575"/>
                <a:ext cx="1594292" cy="159429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138" name="Freeform 23"/>
              <p:cNvSpPr>
                <a:spLocks noEditPoints="1"/>
              </p:cNvSpPr>
              <p:nvPr/>
            </p:nvSpPr>
            <p:spPr bwMode="auto">
              <a:xfrm>
                <a:off x="2684241" y="3336314"/>
                <a:ext cx="435339" cy="841646"/>
              </a:xfrm>
              <a:custGeom>
                <a:avLst/>
                <a:gdLst>
                  <a:gd name="T0" fmla="*/ 69 w 168"/>
                  <a:gd name="T1" fmla="*/ 288 h 326"/>
                  <a:gd name="T2" fmla="*/ 0 w 168"/>
                  <a:gd name="T3" fmla="*/ 326 h 326"/>
                  <a:gd name="T4" fmla="*/ 0 w 168"/>
                  <a:gd name="T5" fmla="*/ 288 h 326"/>
                  <a:gd name="T6" fmla="*/ 99 w 168"/>
                  <a:gd name="T7" fmla="*/ 288 h 326"/>
                  <a:gd name="T8" fmla="*/ 168 w 168"/>
                  <a:gd name="T9" fmla="*/ 326 h 326"/>
                  <a:gd name="T10" fmla="*/ 99 w 168"/>
                  <a:gd name="T11" fmla="*/ 288 h 326"/>
                  <a:gd name="T12" fmla="*/ 99 w 168"/>
                  <a:gd name="T13" fmla="*/ 288 h 326"/>
                  <a:gd name="T14" fmla="*/ 168 w 168"/>
                  <a:gd name="T15" fmla="*/ 286 h 326"/>
                  <a:gd name="T16" fmla="*/ 0 w 168"/>
                  <a:gd name="T17" fmla="*/ 42 h 326"/>
                  <a:gd name="T18" fmla="*/ 0 w 168"/>
                  <a:gd name="T19" fmla="*/ 286 h 326"/>
                  <a:gd name="T20" fmla="*/ 118 w 168"/>
                  <a:gd name="T21" fmla="*/ 59 h 326"/>
                  <a:gd name="T22" fmla="*/ 151 w 168"/>
                  <a:gd name="T23" fmla="*/ 99 h 326"/>
                  <a:gd name="T24" fmla="*/ 118 w 168"/>
                  <a:gd name="T25" fmla="*/ 59 h 326"/>
                  <a:gd name="T26" fmla="*/ 118 w 168"/>
                  <a:gd name="T27" fmla="*/ 59 h 326"/>
                  <a:gd name="T28" fmla="*/ 151 w 168"/>
                  <a:gd name="T29" fmla="*/ 111 h 326"/>
                  <a:gd name="T30" fmla="*/ 118 w 168"/>
                  <a:gd name="T31" fmla="*/ 151 h 326"/>
                  <a:gd name="T32" fmla="*/ 118 w 168"/>
                  <a:gd name="T33" fmla="*/ 111 h 326"/>
                  <a:gd name="T34" fmla="*/ 118 w 168"/>
                  <a:gd name="T35" fmla="*/ 165 h 326"/>
                  <a:gd name="T36" fmla="*/ 151 w 168"/>
                  <a:gd name="T37" fmla="*/ 203 h 326"/>
                  <a:gd name="T38" fmla="*/ 118 w 168"/>
                  <a:gd name="T39" fmla="*/ 165 h 326"/>
                  <a:gd name="T40" fmla="*/ 118 w 168"/>
                  <a:gd name="T41" fmla="*/ 165 h 326"/>
                  <a:gd name="T42" fmla="*/ 151 w 168"/>
                  <a:gd name="T43" fmla="*/ 222 h 326"/>
                  <a:gd name="T44" fmla="*/ 118 w 168"/>
                  <a:gd name="T45" fmla="*/ 262 h 326"/>
                  <a:gd name="T46" fmla="*/ 118 w 168"/>
                  <a:gd name="T47" fmla="*/ 222 h 326"/>
                  <a:gd name="T48" fmla="*/ 69 w 168"/>
                  <a:gd name="T49" fmla="*/ 59 h 326"/>
                  <a:gd name="T50" fmla="*/ 99 w 168"/>
                  <a:gd name="T51" fmla="*/ 99 h 326"/>
                  <a:gd name="T52" fmla="*/ 69 w 168"/>
                  <a:gd name="T53" fmla="*/ 59 h 326"/>
                  <a:gd name="T54" fmla="*/ 69 w 168"/>
                  <a:gd name="T55" fmla="*/ 59 h 326"/>
                  <a:gd name="T56" fmla="*/ 99 w 168"/>
                  <a:gd name="T57" fmla="*/ 111 h 326"/>
                  <a:gd name="T58" fmla="*/ 69 w 168"/>
                  <a:gd name="T59" fmla="*/ 151 h 326"/>
                  <a:gd name="T60" fmla="*/ 69 w 168"/>
                  <a:gd name="T61" fmla="*/ 111 h 326"/>
                  <a:gd name="T62" fmla="*/ 69 w 168"/>
                  <a:gd name="T63" fmla="*/ 165 h 326"/>
                  <a:gd name="T64" fmla="*/ 99 w 168"/>
                  <a:gd name="T65" fmla="*/ 203 h 326"/>
                  <a:gd name="T66" fmla="*/ 69 w 168"/>
                  <a:gd name="T67" fmla="*/ 165 h 326"/>
                  <a:gd name="T68" fmla="*/ 69 w 168"/>
                  <a:gd name="T69" fmla="*/ 165 h 326"/>
                  <a:gd name="T70" fmla="*/ 99 w 168"/>
                  <a:gd name="T71" fmla="*/ 222 h 326"/>
                  <a:gd name="T72" fmla="*/ 69 w 168"/>
                  <a:gd name="T73" fmla="*/ 262 h 326"/>
                  <a:gd name="T74" fmla="*/ 69 w 168"/>
                  <a:gd name="T75" fmla="*/ 222 h 326"/>
                  <a:gd name="T76" fmla="*/ 17 w 168"/>
                  <a:gd name="T77" fmla="*/ 59 h 326"/>
                  <a:gd name="T78" fmla="*/ 50 w 168"/>
                  <a:gd name="T79" fmla="*/ 99 h 326"/>
                  <a:gd name="T80" fmla="*/ 17 w 168"/>
                  <a:gd name="T81" fmla="*/ 59 h 326"/>
                  <a:gd name="T82" fmla="*/ 17 w 168"/>
                  <a:gd name="T83" fmla="*/ 59 h 326"/>
                  <a:gd name="T84" fmla="*/ 50 w 168"/>
                  <a:gd name="T85" fmla="*/ 111 h 326"/>
                  <a:gd name="T86" fmla="*/ 17 w 168"/>
                  <a:gd name="T87" fmla="*/ 151 h 326"/>
                  <a:gd name="T88" fmla="*/ 17 w 168"/>
                  <a:gd name="T89" fmla="*/ 111 h 326"/>
                  <a:gd name="T90" fmla="*/ 17 w 168"/>
                  <a:gd name="T91" fmla="*/ 165 h 326"/>
                  <a:gd name="T92" fmla="*/ 50 w 168"/>
                  <a:gd name="T93" fmla="*/ 203 h 326"/>
                  <a:gd name="T94" fmla="*/ 17 w 168"/>
                  <a:gd name="T95" fmla="*/ 165 h 326"/>
                  <a:gd name="T96" fmla="*/ 17 w 168"/>
                  <a:gd name="T97" fmla="*/ 165 h 326"/>
                  <a:gd name="T98" fmla="*/ 50 w 168"/>
                  <a:gd name="T99" fmla="*/ 222 h 326"/>
                  <a:gd name="T100" fmla="*/ 17 w 168"/>
                  <a:gd name="T101" fmla="*/ 262 h 326"/>
                  <a:gd name="T102" fmla="*/ 17 w 168"/>
                  <a:gd name="T103" fmla="*/ 222 h 326"/>
                  <a:gd name="T104" fmla="*/ 135 w 168"/>
                  <a:gd name="T105" fmla="*/ 16 h 326"/>
                  <a:gd name="T106" fmla="*/ 33 w 168"/>
                  <a:gd name="T107" fmla="*/ 0 h 326"/>
                  <a:gd name="T108" fmla="*/ 0 w 168"/>
                  <a:gd name="T109" fmla="*/ 16 h 326"/>
                  <a:gd name="T110" fmla="*/ 168 w 168"/>
                  <a:gd name="T111" fmla="*/ 40 h 326"/>
                  <a:gd name="T112" fmla="*/ 135 w 168"/>
                  <a:gd name="T113" fmla="*/ 16 h 326"/>
                  <a:gd name="T114" fmla="*/ 135 w 168"/>
                  <a:gd name="T115" fmla="*/ 1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 h="326">
                    <a:moveTo>
                      <a:pt x="0" y="288"/>
                    </a:moveTo>
                    <a:lnTo>
                      <a:pt x="69" y="288"/>
                    </a:lnTo>
                    <a:lnTo>
                      <a:pt x="69" y="326"/>
                    </a:lnTo>
                    <a:lnTo>
                      <a:pt x="0" y="326"/>
                    </a:lnTo>
                    <a:lnTo>
                      <a:pt x="0" y="288"/>
                    </a:lnTo>
                    <a:lnTo>
                      <a:pt x="0" y="288"/>
                    </a:lnTo>
                    <a:lnTo>
                      <a:pt x="0" y="288"/>
                    </a:lnTo>
                    <a:close/>
                    <a:moveTo>
                      <a:pt x="99" y="288"/>
                    </a:moveTo>
                    <a:lnTo>
                      <a:pt x="168" y="288"/>
                    </a:lnTo>
                    <a:lnTo>
                      <a:pt x="168" y="326"/>
                    </a:lnTo>
                    <a:lnTo>
                      <a:pt x="99" y="326"/>
                    </a:lnTo>
                    <a:lnTo>
                      <a:pt x="99" y="288"/>
                    </a:lnTo>
                    <a:lnTo>
                      <a:pt x="99" y="288"/>
                    </a:lnTo>
                    <a:lnTo>
                      <a:pt x="99" y="288"/>
                    </a:lnTo>
                    <a:close/>
                    <a:moveTo>
                      <a:pt x="0" y="286"/>
                    </a:moveTo>
                    <a:lnTo>
                      <a:pt x="168" y="286"/>
                    </a:lnTo>
                    <a:lnTo>
                      <a:pt x="168" y="42"/>
                    </a:lnTo>
                    <a:lnTo>
                      <a:pt x="0" y="42"/>
                    </a:lnTo>
                    <a:lnTo>
                      <a:pt x="0" y="286"/>
                    </a:lnTo>
                    <a:lnTo>
                      <a:pt x="0" y="286"/>
                    </a:lnTo>
                    <a:lnTo>
                      <a:pt x="0" y="286"/>
                    </a:lnTo>
                    <a:close/>
                    <a:moveTo>
                      <a:pt x="118" y="59"/>
                    </a:moveTo>
                    <a:lnTo>
                      <a:pt x="151" y="59"/>
                    </a:lnTo>
                    <a:lnTo>
                      <a:pt x="151" y="99"/>
                    </a:lnTo>
                    <a:lnTo>
                      <a:pt x="118" y="99"/>
                    </a:lnTo>
                    <a:lnTo>
                      <a:pt x="118" y="59"/>
                    </a:lnTo>
                    <a:lnTo>
                      <a:pt x="118" y="59"/>
                    </a:lnTo>
                    <a:lnTo>
                      <a:pt x="118" y="59"/>
                    </a:lnTo>
                    <a:close/>
                    <a:moveTo>
                      <a:pt x="118" y="111"/>
                    </a:moveTo>
                    <a:lnTo>
                      <a:pt x="151" y="111"/>
                    </a:lnTo>
                    <a:lnTo>
                      <a:pt x="151" y="151"/>
                    </a:lnTo>
                    <a:lnTo>
                      <a:pt x="118" y="151"/>
                    </a:lnTo>
                    <a:lnTo>
                      <a:pt x="118" y="111"/>
                    </a:lnTo>
                    <a:lnTo>
                      <a:pt x="118" y="111"/>
                    </a:lnTo>
                    <a:lnTo>
                      <a:pt x="118" y="111"/>
                    </a:lnTo>
                    <a:close/>
                    <a:moveTo>
                      <a:pt x="118" y="165"/>
                    </a:moveTo>
                    <a:lnTo>
                      <a:pt x="151" y="165"/>
                    </a:lnTo>
                    <a:lnTo>
                      <a:pt x="151" y="203"/>
                    </a:lnTo>
                    <a:lnTo>
                      <a:pt x="118" y="203"/>
                    </a:lnTo>
                    <a:lnTo>
                      <a:pt x="118" y="165"/>
                    </a:lnTo>
                    <a:lnTo>
                      <a:pt x="118" y="165"/>
                    </a:lnTo>
                    <a:lnTo>
                      <a:pt x="118" y="165"/>
                    </a:lnTo>
                    <a:close/>
                    <a:moveTo>
                      <a:pt x="118" y="222"/>
                    </a:moveTo>
                    <a:lnTo>
                      <a:pt x="151" y="222"/>
                    </a:lnTo>
                    <a:lnTo>
                      <a:pt x="151" y="262"/>
                    </a:lnTo>
                    <a:lnTo>
                      <a:pt x="118" y="262"/>
                    </a:lnTo>
                    <a:lnTo>
                      <a:pt x="118" y="222"/>
                    </a:lnTo>
                    <a:lnTo>
                      <a:pt x="118" y="222"/>
                    </a:lnTo>
                    <a:lnTo>
                      <a:pt x="118" y="222"/>
                    </a:lnTo>
                    <a:close/>
                    <a:moveTo>
                      <a:pt x="69" y="59"/>
                    </a:moveTo>
                    <a:lnTo>
                      <a:pt x="99" y="59"/>
                    </a:lnTo>
                    <a:lnTo>
                      <a:pt x="99" y="99"/>
                    </a:lnTo>
                    <a:lnTo>
                      <a:pt x="69" y="99"/>
                    </a:lnTo>
                    <a:lnTo>
                      <a:pt x="69" y="59"/>
                    </a:lnTo>
                    <a:lnTo>
                      <a:pt x="69" y="59"/>
                    </a:lnTo>
                    <a:lnTo>
                      <a:pt x="69" y="59"/>
                    </a:lnTo>
                    <a:close/>
                    <a:moveTo>
                      <a:pt x="69" y="111"/>
                    </a:moveTo>
                    <a:lnTo>
                      <a:pt x="99" y="111"/>
                    </a:lnTo>
                    <a:lnTo>
                      <a:pt x="99" y="151"/>
                    </a:lnTo>
                    <a:lnTo>
                      <a:pt x="69" y="151"/>
                    </a:lnTo>
                    <a:lnTo>
                      <a:pt x="69" y="111"/>
                    </a:lnTo>
                    <a:lnTo>
                      <a:pt x="69" y="111"/>
                    </a:lnTo>
                    <a:lnTo>
                      <a:pt x="69" y="111"/>
                    </a:lnTo>
                    <a:close/>
                    <a:moveTo>
                      <a:pt x="69" y="165"/>
                    </a:moveTo>
                    <a:lnTo>
                      <a:pt x="99" y="165"/>
                    </a:lnTo>
                    <a:lnTo>
                      <a:pt x="99" y="203"/>
                    </a:lnTo>
                    <a:lnTo>
                      <a:pt x="69" y="203"/>
                    </a:lnTo>
                    <a:lnTo>
                      <a:pt x="69" y="165"/>
                    </a:lnTo>
                    <a:lnTo>
                      <a:pt x="69" y="165"/>
                    </a:lnTo>
                    <a:lnTo>
                      <a:pt x="69" y="165"/>
                    </a:lnTo>
                    <a:close/>
                    <a:moveTo>
                      <a:pt x="69" y="222"/>
                    </a:moveTo>
                    <a:lnTo>
                      <a:pt x="99" y="222"/>
                    </a:lnTo>
                    <a:lnTo>
                      <a:pt x="99" y="262"/>
                    </a:lnTo>
                    <a:lnTo>
                      <a:pt x="69" y="262"/>
                    </a:lnTo>
                    <a:lnTo>
                      <a:pt x="69" y="222"/>
                    </a:lnTo>
                    <a:lnTo>
                      <a:pt x="69" y="222"/>
                    </a:lnTo>
                    <a:lnTo>
                      <a:pt x="69" y="222"/>
                    </a:lnTo>
                    <a:close/>
                    <a:moveTo>
                      <a:pt x="17" y="59"/>
                    </a:moveTo>
                    <a:lnTo>
                      <a:pt x="50" y="59"/>
                    </a:lnTo>
                    <a:lnTo>
                      <a:pt x="50" y="99"/>
                    </a:lnTo>
                    <a:lnTo>
                      <a:pt x="17" y="99"/>
                    </a:lnTo>
                    <a:lnTo>
                      <a:pt x="17" y="59"/>
                    </a:lnTo>
                    <a:lnTo>
                      <a:pt x="17" y="59"/>
                    </a:lnTo>
                    <a:lnTo>
                      <a:pt x="17" y="59"/>
                    </a:lnTo>
                    <a:close/>
                    <a:moveTo>
                      <a:pt x="17" y="111"/>
                    </a:moveTo>
                    <a:lnTo>
                      <a:pt x="50" y="111"/>
                    </a:lnTo>
                    <a:lnTo>
                      <a:pt x="50" y="151"/>
                    </a:lnTo>
                    <a:lnTo>
                      <a:pt x="17" y="151"/>
                    </a:lnTo>
                    <a:lnTo>
                      <a:pt x="17" y="111"/>
                    </a:lnTo>
                    <a:lnTo>
                      <a:pt x="17" y="111"/>
                    </a:lnTo>
                    <a:lnTo>
                      <a:pt x="17" y="111"/>
                    </a:lnTo>
                    <a:close/>
                    <a:moveTo>
                      <a:pt x="17" y="165"/>
                    </a:moveTo>
                    <a:lnTo>
                      <a:pt x="50" y="165"/>
                    </a:lnTo>
                    <a:lnTo>
                      <a:pt x="50" y="203"/>
                    </a:lnTo>
                    <a:lnTo>
                      <a:pt x="17" y="203"/>
                    </a:lnTo>
                    <a:lnTo>
                      <a:pt x="17" y="165"/>
                    </a:lnTo>
                    <a:lnTo>
                      <a:pt x="17" y="165"/>
                    </a:lnTo>
                    <a:lnTo>
                      <a:pt x="17" y="165"/>
                    </a:lnTo>
                    <a:close/>
                    <a:moveTo>
                      <a:pt x="17" y="222"/>
                    </a:moveTo>
                    <a:lnTo>
                      <a:pt x="50" y="222"/>
                    </a:lnTo>
                    <a:lnTo>
                      <a:pt x="50" y="262"/>
                    </a:lnTo>
                    <a:lnTo>
                      <a:pt x="17" y="262"/>
                    </a:lnTo>
                    <a:lnTo>
                      <a:pt x="17" y="222"/>
                    </a:lnTo>
                    <a:lnTo>
                      <a:pt x="17" y="222"/>
                    </a:lnTo>
                    <a:lnTo>
                      <a:pt x="17" y="222"/>
                    </a:lnTo>
                    <a:close/>
                    <a:moveTo>
                      <a:pt x="135" y="16"/>
                    </a:moveTo>
                    <a:lnTo>
                      <a:pt x="135" y="0"/>
                    </a:lnTo>
                    <a:lnTo>
                      <a:pt x="33" y="0"/>
                    </a:lnTo>
                    <a:lnTo>
                      <a:pt x="33" y="16"/>
                    </a:lnTo>
                    <a:lnTo>
                      <a:pt x="0" y="16"/>
                    </a:lnTo>
                    <a:lnTo>
                      <a:pt x="0" y="40"/>
                    </a:lnTo>
                    <a:lnTo>
                      <a:pt x="168" y="40"/>
                    </a:lnTo>
                    <a:lnTo>
                      <a:pt x="168" y="16"/>
                    </a:lnTo>
                    <a:lnTo>
                      <a:pt x="135" y="16"/>
                    </a:lnTo>
                    <a:lnTo>
                      <a:pt x="135" y="16"/>
                    </a:lnTo>
                    <a:lnTo>
                      <a:pt x="135" y="16"/>
                    </a:lnTo>
                    <a:close/>
                  </a:path>
                </a:pathLst>
              </a:custGeom>
              <a:solidFill>
                <a:schemeClr val="tx1">
                  <a:lumMod val="50000"/>
                  <a:lumOff val="50000"/>
                </a:schemeClr>
              </a:solidFill>
              <a:ln>
                <a:noFill/>
              </a:ln>
            </p:spPr>
            <p:txBody>
              <a:bodyPr vert="horz" wrap="square" lIns="89630" tIns="44814" rIns="89630" bIns="44814" numCol="1" anchor="t" anchorCtr="0" compatLnSpc="1">
                <a:prstTxWarp prst="textNoShape">
                  <a:avLst/>
                </a:prstTxWarp>
              </a:bodyPr>
              <a:lstStyle/>
              <a:p>
                <a:pPr defTabSz="913963"/>
                <a:endParaRPr lang="en-US" sz="2352" dirty="0">
                  <a:solidFill>
                    <a:srgbClr val="505050"/>
                  </a:solidFill>
                </a:endParaRPr>
              </a:p>
            </p:txBody>
          </p:sp>
          <p:sp>
            <p:nvSpPr>
              <p:cNvPr id="139" name="TextBox 171"/>
              <p:cNvSpPr txBox="1"/>
              <p:nvPr/>
            </p:nvSpPr>
            <p:spPr>
              <a:xfrm>
                <a:off x="2365803" y="3026569"/>
                <a:ext cx="1241815" cy="53181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spc="-30" dirty="0" err="1">
                    <a:solidFill>
                      <a:prstClr val="black">
                        <a:lumMod val="75000"/>
                        <a:lumOff val="25000"/>
                      </a:prstClr>
                    </a:solidFill>
                    <a:latin typeface="Segoe UI Semibold" panose="020B0702040204020203" pitchFamily="34" charset="0"/>
                  </a:rPr>
                  <a:t>ExpressRoute</a:t>
                </a:r>
                <a:endParaRPr lang="en-US" sz="1400" spc="-30" dirty="0">
                  <a:solidFill>
                    <a:prstClr val="black">
                      <a:lumMod val="75000"/>
                      <a:lumOff val="25000"/>
                    </a:prstClr>
                  </a:solidFill>
                  <a:latin typeface="Segoe UI Semibold" panose="020B0702040204020203" pitchFamily="34" charset="0"/>
                </a:endParaRPr>
              </a:p>
              <a:p>
                <a:pPr algn="r"/>
                <a:r>
                  <a:rPr lang="en-US" sz="1400" spc="-30" dirty="0">
                    <a:solidFill>
                      <a:prstClr val="black">
                        <a:lumMod val="75000"/>
                        <a:lumOff val="25000"/>
                      </a:prstClr>
                    </a:solidFill>
                    <a:latin typeface="Segoe UI Semibold" panose="020B0702040204020203" pitchFamily="34" charset="0"/>
                  </a:rPr>
                  <a:t>Peer</a:t>
                </a:r>
              </a:p>
            </p:txBody>
          </p:sp>
        </p:grpSp>
        <p:grpSp>
          <p:nvGrpSpPr>
            <p:cNvPr id="131" name="Group 130"/>
            <p:cNvGrpSpPr/>
            <p:nvPr/>
          </p:nvGrpSpPr>
          <p:grpSpPr>
            <a:xfrm>
              <a:off x="482941" y="4661924"/>
              <a:ext cx="1594292" cy="1594292"/>
              <a:chOff x="403812" y="2768300"/>
              <a:chExt cx="1594292" cy="1594292"/>
            </a:xfrm>
          </p:grpSpPr>
          <p:sp>
            <p:nvSpPr>
              <p:cNvPr id="133" name="Oval 132"/>
              <p:cNvSpPr/>
              <p:nvPr/>
            </p:nvSpPr>
            <p:spPr>
              <a:xfrm>
                <a:off x="403812" y="2768300"/>
                <a:ext cx="1594292" cy="159429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pic>
            <p:nvPicPr>
              <p:cNvPr id="134" name="Picture 133"/>
              <p:cNvPicPr>
                <a:picLocks noChangeAspect="1"/>
              </p:cNvPicPr>
              <p:nvPr/>
            </p:nvPicPr>
            <p:blipFill>
              <a:blip r:embed="rId4"/>
              <a:stretch>
                <a:fillRect/>
              </a:stretch>
            </p:blipFill>
            <p:spPr>
              <a:xfrm>
                <a:off x="616187" y="3193407"/>
                <a:ext cx="532817" cy="827086"/>
              </a:xfrm>
              <a:prstGeom prst="rect">
                <a:avLst/>
              </a:prstGeom>
            </p:spPr>
          </p:pic>
          <p:pic>
            <p:nvPicPr>
              <p:cNvPr id="135" name="Picture 134"/>
              <p:cNvPicPr>
                <a:picLocks noChangeAspect="1"/>
              </p:cNvPicPr>
              <p:nvPr/>
            </p:nvPicPr>
            <p:blipFill>
              <a:blip r:embed="rId5"/>
              <a:stretch>
                <a:fillRect/>
              </a:stretch>
            </p:blipFill>
            <p:spPr>
              <a:xfrm>
                <a:off x="1215798" y="3560255"/>
                <a:ext cx="478439" cy="486113"/>
              </a:xfrm>
              <a:prstGeom prst="rect">
                <a:avLst/>
              </a:prstGeom>
            </p:spPr>
          </p:pic>
          <p:sp>
            <p:nvSpPr>
              <p:cNvPr id="136" name="TextBox 171"/>
              <p:cNvSpPr txBox="1"/>
              <p:nvPr/>
            </p:nvSpPr>
            <p:spPr>
              <a:xfrm>
                <a:off x="1149004" y="3125912"/>
                <a:ext cx="686983" cy="34349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pc="-30" dirty="0">
                    <a:solidFill>
                      <a:prstClr val="black">
                        <a:lumMod val="75000"/>
                        <a:lumOff val="25000"/>
                      </a:prstClr>
                    </a:solidFill>
                    <a:latin typeface="Segoe UI Semibold" panose="020B0702040204020203" pitchFamily="34" charset="0"/>
                  </a:rPr>
                  <a:t>Site 2</a:t>
                </a:r>
              </a:p>
            </p:txBody>
          </p:sp>
        </p:grpSp>
        <p:cxnSp>
          <p:nvCxnSpPr>
            <p:cNvPr id="132" name="Straight Connector 131"/>
            <p:cNvCxnSpPr/>
            <p:nvPr/>
          </p:nvCxnSpPr>
          <p:spPr>
            <a:xfrm>
              <a:off x="3999642" y="4650659"/>
              <a:ext cx="1103768" cy="0"/>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29" name="Freeform 539"/>
            <p:cNvSpPr>
              <a:spLocks noChangeAspect="1"/>
            </p:cNvSpPr>
            <p:nvPr/>
          </p:nvSpPr>
          <p:spPr bwMode="auto">
            <a:xfrm>
              <a:off x="2577394" y="4111249"/>
              <a:ext cx="1582339" cy="86995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lumMod val="50000"/>
                <a:lumOff val="50000"/>
              </a:schemeClr>
            </a:solidFill>
            <a:ln>
              <a:noFill/>
            </a:ln>
            <a:extLst/>
          </p:spPr>
          <p:txBody>
            <a:bodyPr vert="horz" wrap="square" lIns="89630" tIns="44814" rIns="89630" bIns="44814" numCol="1" anchor="t" anchorCtr="0" compatLnSpc="1">
              <a:prstTxWarp prst="textNoShape">
                <a:avLst/>
              </a:prstTxWarp>
            </a:bodyPr>
            <a:lstStyle/>
            <a:p>
              <a:pPr defTabSz="913963"/>
              <a:endParaRPr lang="en-US" sz="2352" dirty="0">
                <a:solidFill>
                  <a:srgbClr val="505050"/>
                </a:solidFill>
              </a:endParaRPr>
            </a:p>
          </p:txBody>
        </p:sp>
        <p:sp>
          <p:nvSpPr>
            <p:cNvPr id="130" name="TextBox 50"/>
            <p:cNvSpPr txBox="1"/>
            <p:nvPr/>
          </p:nvSpPr>
          <p:spPr>
            <a:xfrm>
              <a:off x="2927063" y="4400055"/>
              <a:ext cx="783098" cy="501115"/>
            </a:xfrm>
            <a:prstGeom prst="rect">
              <a:avLst/>
            </a:prstGeom>
            <a:noFill/>
          </p:spPr>
          <p:txBody>
            <a:bodyPr wrap="none" lIns="175736" tIns="140589" rIns="175736" bIns="140589" rtlCol="0">
              <a:spAutoFit/>
            </a:bodyPr>
            <a:lstStyle>
              <a:defPPr>
                <a:defRPr lang="en-US"/>
              </a:defPPr>
              <a:lvl1pPr defTabSz="914400">
                <a:lnSpc>
                  <a:spcPct val="90000"/>
                </a:lnSpc>
                <a:defRPr sz="1200" b="1">
                  <a:gradFill>
                    <a:gsLst>
                      <a:gs pos="25664">
                        <a:schemeClr val="tx1"/>
                      </a:gs>
                      <a:gs pos="52000">
                        <a:schemeClr val="tx1"/>
                      </a:gs>
                    </a:gsLst>
                    <a:lin ang="5400000" scaled="0"/>
                  </a:gra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sz="1568" dirty="0">
                  <a:solidFill>
                    <a:prstClr val="white"/>
                  </a:solidFill>
                </a:rPr>
                <a:t>WAN</a:t>
              </a:r>
            </a:p>
          </p:txBody>
        </p:sp>
      </p:grpSp>
      <p:sp>
        <p:nvSpPr>
          <p:cNvPr id="144" name="TextBox 7"/>
          <p:cNvSpPr txBox="1"/>
          <p:nvPr/>
        </p:nvSpPr>
        <p:spPr>
          <a:xfrm>
            <a:off x="7250701" y="1198209"/>
            <a:ext cx="4746762" cy="4544186"/>
          </a:xfrm>
          <a:prstGeom prst="rect">
            <a:avLst/>
          </a:prstGeom>
          <a:noFill/>
        </p:spPr>
        <p:txBody>
          <a:bodyPr wrap="square" lIns="68329" tIns="34165" rIns="68329" bIns="34165"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defTabSz="696875">
              <a:lnSpc>
                <a:spcPct val="90000"/>
              </a:lnSpc>
              <a:spcBef>
                <a:spcPct val="20000"/>
              </a:spcBef>
              <a:spcAft>
                <a:spcPts val="600"/>
              </a:spcAft>
              <a:buSzPct val="80000"/>
            </a:pPr>
            <a:r>
              <a:rPr lang="en-US" sz="1999" b="1" dirty="0">
                <a:solidFill>
                  <a:srgbClr val="247BC2"/>
                </a:solidFill>
              </a:rPr>
              <a:t>AZURE:</a:t>
            </a:r>
          </a:p>
          <a:p>
            <a:pPr marL="285696" indent="-285696"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Offers private fiber connections via </a:t>
            </a:r>
            <a:r>
              <a:rPr lang="en-US" sz="1799" dirty="0" err="1">
                <a:solidFill>
                  <a:prstClr val="white"/>
                </a:solidFill>
              </a:rPr>
              <a:t>ExpressRoute</a:t>
            </a:r>
            <a:r>
              <a:rPr lang="en-US" sz="1799" dirty="0">
                <a:solidFill>
                  <a:prstClr val="white"/>
                </a:solidFill>
              </a:rPr>
              <a:t> </a:t>
            </a:r>
          </a:p>
          <a:p>
            <a:pPr marL="285696" indent="-285696"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Enables access to Compute, Storage, and other Azure services</a:t>
            </a:r>
          </a:p>
          <a:p>
            <a:pPr defTabSz="696875">
              <a:lnSpc>
                <a:spcPct val="90000"/>
              </a:lnSpc>
              <a:spcBef>
                <a:spcPct val="20000"/>
              </a:spcBef>
              <a:spcAft>
                <a:spcPts val="600"/>
              </a:spcAft>
              <a:buSzPct val="80000"/>
            </a:pPr>
            <a:r>
              <a:rPr lang="en-US" sz="1999" b="1" dirty="0">
                <a:solidFill>
                  <a:srgbClr val="247BC2"/>
                </a:solidFill>
              </a:rPr>
              <a:t>CUSTOMERS:</a:t>
            </a:r>
          </a:p>
          <a:p>
            <a:pPr marL="285696" indent="-285696"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Establish connections to Azure at an </a:t>
            </a:r>
            <a:r>
              <a:rPr lang="en-US" sz="1799" dirty="0" err="1">
                <a:solidFill>
                  <a:prstClr val="white"/>
                </a:solidFill>
              </a:rPr>
              <a:t>ExpressRoute</a:t>
            </a:r>
            <a:r>
              <a:rPr lang="en-US" sz="1799" dirty="0">
                <a:solidFill>
                  <a:prstClr val="white"/>
                </a:solidFill>
              </a:rPr>
              <a:t> location </a:t>
            </a:r>
          </a:p>
          <a:p>
            <a:pPr marL="285696" indent="-285696"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Directly connect to Azure from an existing WAN network (such as a MPLS VPN) provided by a network service provider</a:t>
            </a:r>
          </a:p>
          <a:p>
            <a:pPr marL="285696" indent="-285696"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Can now authorize other Azure accounts to use a common </a:t>
            </a:r>
            <a:r>
              <a:rPr lang="en-US" sz="1799" dirty="0" err="1">
                <a:solidFill>
                  <a:prstClr val="white"/>
                </a:solidFill>
              </a:rPr>
              <a:t>ExpressRoute</a:t>
            </a:r>
            <a:r>
              <a:rPr lang="en-US" sz="1799" dirty="0">
                <a:solidFill>
                  <a:prstClr val="white"/>
                </a:solidFill>
              </a:rPr>
              <a:t> circuit</a:t>
            </a:r>
          </a:p>
          <a:p>
            <a:pPr marL="285696" indent="-285696" defTabSz="696875">
              <a:lnSpc>
                <a:spcPct val="90000"/>
              </a:lnSpc>
              <a:spcBef>
                <a:spcPct val="20000"/>
              </a:spcBef>
              <a:spcAft>
                <a:spcPts val="600"/>
              </a:spcAft>
              <a:buSzPct val="80000"/>
              <a:buFont typeface="Arial" panose="020B0604020202020204" pitchFamily="34" charset="0"/>
              <a:buChar char="•"/>
            </a:pPr>
            <a:r>
              <a:rPr lang="en-US" sz="1799" dirty="0">
                <a:solidFill>
                  <a:prstClr val="white"/>
                </a:solidFill>
              </a:rPr>
              <a:t>Manages certificates, policies, and user access</a:t>
            </a:r>
          </a:p>
        </p:txBody>
      </p:sp>
    </p:spTree>
    <p:extLst>
      <p:ext uri="{BB962C8B-B14F-4D97-AF65-F5344CB8AC3E}">
        <p14:creationId xmlns:p14="http://schemas.microsoft.com/office/powerpoint/2010/main" val="782172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arn(outHorizontal)">
                                      <p:cBhvr>
                                        <p:cTn id="7" dur="500"/>
                                        <p:tgtEl>
                                          <p:spTgt spid="104"/>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144"/>
                                        </p:tgtEl>
                                        <p:attrNameLst>
                                          <p:attrName>style.visibility</p:attrName>
                                        </p:attrNameLst>
                                      </p:cBhvr>
                                      <p:to>
                                        <p:strVal val="visible"/>
                                      </p:to>
                                    </p:set>
                                    <p:animEffect transition="in" filter="barn(outHorizontal)">
                                      <p:cBhvr>
                                        <p:cTn id="10"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grey circle"/>
          <p:cNvSpPr/>
          <p:nvPr/>
        </p:nvSpPr>
        <p:spPr bwMode="auto">
          <a:xfrm>
            <a:off x="1795628" y="1776370"/>
            <a:ext cx="3558752" cy="3560390"/>
          </a:xfrm>
          <a:prstGeom prst="ellipse">
            <a:avLst/>
          </a:prstGeom>
          <a:noFill/>
          <a:ln w="142875">
            <a:solidFill>
              <a:schemeClr val="bg2">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9275" tIns="39638" rIns="79275" bIns="39638" numCol="1" rtlCol="0" anchor="ctr" anchorCtr="0" compatLnSpc="1">
            <a:prstTxWarp prst="textNoShape">
              <a:avLst/>
            </a:prstTxWarp>
          </a:bodyPr>
          <a:lstStyle/>
          <a:p>
            <a:pPr algn="ctr" defTabSz="792500" fontAlgn="base">
              <a:lnSpc>
                <a:spcPct val="90000"/>
              </a:lnSpc>
              <a:spcBef>
                <a:spcPct val="0"/>
              </a:spcBef>
              <a:spcAft>
                <a:spcPct val="0"/>
              </a:spcAft>
            </a:pPr>
            <a:endParaRPr lang="en-US" sz="1699" spc="-44" dirty="0">
              <a:gradFill>
                <a:gsLst>
                  <a:gs pos="0">
                    <a:srgbClr val="EFEFEF"/>
                  </a:gs>
                  <a:gs pos="100000">
                    <a:srgbClr val="EFEFEF"/>
                  </a:gs>
                </a:gsLst>
                <a:lin ang="5400000" scaled="0"/>
              </a:gradFill>
            </a:endParaRPr>
          </a:p>
        </p:txBody>
      </p:sp>
      <p:sp>
        <p:nvSpPr>
          <p:cNvPr id="9" name="Rectangle 8"/>
          <p:cNvSpPr/>
          <p:nvPr/>
        </p:nvSpPr>
        <p:spPr bwMode="auto">
          <a:xfrm>
            <a:off x="123678" y="487"/>
            <a:ext cx="12067459" cy="120791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8"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itle 1"/>
          <p:cNvSpPr txBox="1">
            <a:spLocks/>
          </p:cNvSpPr>
          <p:nvPr/>
        </p:nvSpPr>
        <p:spPr>
          <a:xfrm>
            <a:off x="561583" y="-19750"/>
            <a:ext cx="11078251" cy="1325376"/>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2799" dirty="0">
                <a:solidFill>
                  <a:prstClr val="white"/>
                </a:solidFill>
              </a:rPr>
              <a:t>Encryption in transit</a:t>
            </a:r>
          </a:p>
        </p:txBody>
      </p:sp>
      <p:cxnSp>
        <p:nvCxnSpPr>
          <p:cNvPr id="37" name="Straight Connector 36"/>
          <p:cNvCxnSpPr/>
          <p:nvPr/>
        </p:nvCxnSpPr>
        <p:spPr>
          <a:xfrm flipV="1">
            <a:off x="7105544" y="1608086"/>
            <a:ext cx="0" cy="4498274"/>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8" name="TextBox 7"/>
          <p:cNvSpPr txBox="1"/>
          <p:nvPr/>
        </p:nvSpPr>
        <p:spPr>
          <a:xfrm>
            <a:off x="7265180" y="1776369"/>
            <a:ext cx="4676045" cy="4701917"/>
          </a:xfrm>
          <a:prstGeom prst="rect">
            <a:avLst/>
          </a:prstGeom>
          <a:noFill/>
        </p:spPr>
        <p:txBody>
          <a:bodyPr wrap="square" lIns="68329" tIns="34165" rIns="68329" bIns="34165"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449">
              <a:spcAft>
                <a:spcPts val="600"/>
              </a:spcAft>
            </a:pPr>
            <a:r>
              <a:rPr lang="en-US" sz="1999" b="1" dirty="0">
                <a:solidFill>
                  <a:srgbClr val="0171B0"/>
                </a:solidFill>
              </a:rPr>
              <a:t>AZURE:</a:t>
            </a:r>
          </a:p>
          <a:p>
            <a:pPr marL="236494" indent="-236494">
              <a:spcAft>
                <a:spcPts val="600"/>
              </a:spcAft>
              <a:buFont typeface="Arial" panose="020B0604020202020204" pitchFamily="34" charset="0"/>
              <a:buChar char="•"/>
            </a:pPr>
            <a:r>
              <a:rPr lang="en-US" sz="1799" dirty="0">
                <a:solidFill>
                  <a:prstClr val="white"/>
                </a:solidFill>
              </a:rPr>
              <a:t>Encrypts most communication between Azure datacenters</a:t>
            </a:r>
          </a:p>
          <a:p>
            <a:pPr marL="236494" indent="-236494">
              <a:spcAft>
                <a:spcPts val="600"/>
              </a:spcAft>
              <a:buFont typeface="Arial" panose="020B0604020202020204" pitchFamily="34" charset="0"/>
              <a:buChar char="•"/>
            </a:pPr>
            <a:r>
              <a:rPr lang="en-US" sz="1799" dirty="0">
                <a:solidFill>
                  <a:prstClr val="white"/>
                </a:solidFill>
              </a:rPr>
              <a:t>Encrypts transactions through Azure Portal using HTTPS</a:t>
            </a:r>
          </a:p>
          <a:p>
            <a:pPr marL="236494" indent="-236494">
              <a:spcAft>
                <a:spcPts val="600"/>
              </a:spcAft>
              <a:buFont typeface="Arial" panose="020B0604020202020204" pitchFamily="34" charset="0"/>
              <a:buChar char="•"/>
            </a:pPr>
            <a:r>
              <a:rPr lang="en-US" sz="1799" dirty="0">
                <a:solidFill>
                  <a:prstClr val="white"/>
                </a:solidFill>
              </a:rPr>
              <a:t>Supports FIPS 140-2</a:t>
            </a:r>
          </a:p>
          <a:p>
            <a:pPr defTabSz="932449">
              <a:spcAft>
                <a:spcPts val="600"/>
              </a:spcAft>
            </a:pPr>
            <a:r>
              <a:rPr lang="en-US" sz="1999" b="1" dirty="0">
                <a:solidFill>
                  <a:srgbClr val="0171B0"/>
                </a:solidFill>
              </a:rPr>
              <a:t>CUSTOMER:</a:t>
            </a:r>
          </a:p>
          <a:p>
            <a:pPr marL="236494" indent="-236494">
              <a:spcAft>
                <a:spcPts val="600"/>
              </a:spcAft>
              <a:buFont typeface="Arial" panose="020B0604020202020204" pitchFamily="34" charset="0"/>
              <a:buChar char="•"/>
            </a:pPr>
            <a:r>
              <a:rPr lang="en-US" sz="1799" dirty="0">
                <a:solidFill>
                  <a:prstClr val="white"/>
                </a:solidFill>
              </a:rPr>
              <a:t>Can choose HTTPS for REST API (recommended) </a:t>
            </a:r>
          </a:p>
          <a:p>
            <a:pPr marL="236494" indent="-236494">
              <a:spcAft>
                <a:spcPts val="600"/>
              </a:spcAft>
              <a:buFont typeface="Arial" panose="020B0604020202020204" pitchFamily="34" charset="0"/>
              <a:buChar char="•"/>
            </a:pPr>
            <a:r>
              <a:rPr lang="en-US" sz="1799" dirty="0">
                <a:solidFill>
                  <a:prstClr val="white"/>
                </a:solidFill>
              </a:rPr>
              <a:t>Configures HTTPS endpoints for application running in Azure</a:t>
            </a:r>
          </a:p>
          <a:p>
            <a:pPr marL="236494" indent="-236494">
              <a:spcAft>
                <a:spcPts val="600"/>
              </a:spcAft>
              <a:buFont typeface="Arial" panose="020B0604020202020204" pitchFamily="34" charset="0"/>
              <a:buChar char="•"/>
              <a:defRPr/>
            </a:pPr>
            <a:r>
              <a:rPr lang="en-US" sz="1799" dirty="0">
                <a:solidFill>
                  <a:prstClr val="white"/>
                </a:solidFill>
              </a:rPr>
              <a:t>Encrypts traffic between Web client and server by implementing TLS on IIS</a:t>
            </a:r>
          </a:p>
          <a:p>
            <a:pPr marL="236494" indent="-236494">
              <a:spcAft>
                <a:spcPts val="600"/>
              </a:spcAft>
              <a:buFont typeface="Arial" panose="020B0604020202020204" pitchFamily="34" charset="0"/>
              <a:buChar char="•"/>
            </a:pPr>
            <a:endParaRPr lang="en-US" sz="1799" dirty="0">
              <a:solidFill>
                <a:srgbClr val="44546A"/>
              </a:solidFill>
            </a:endParaRPr>
          </a:p>
        </p:txBody>
      </p:sp>
      <p:grpSp>
        <p:nvGrpSpPr>
          <p:cNvPr id="2" name="Group 1"/>
          <p:cNvGrpSpPr/>
          <p:nvPr/>
        </p:nvGrpSpPr>
        <p:grpSpPr>
          <a:xfrm>
            <a:off x="1192805" y="3125371"/>
            <a:ext cx="1142837" cy="1139855"/>
            <a:chOff x="4754458" y="2998503"/>
            <a:chExt cx="1143000" cy="1140017"/>
          </a:xfrm>
        </p:grpSpPr>
        <p:sp>
          <p:nvSpPr>
            <p:cNvPr id="41" name="Rectangle 40"/>
            <p:cNvSpPr/>
            <p:nvPr/>
          </p:nvSpPr>
          <p:spPr>
            <a:xfrm>
              <a:off x="4754458" y="2998503"/>
              <a:ext cx="1143000" cy="114001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pic>
          <p:nvPicPr>
            <p:cNvPr id="39" name="Picture 38"/>
            <p:cNvPicPr>
              <a:picLocks noChangeAspect="1"/>
            </p:cNvPicPr>
            <p:nvPr/>
          </p:nvPicPr>
          <p:blipFill>
            <a:blip r:embed="rId3">
              <a:biLevel thresh="25000"/>
            </a:blip>
            <a:stretch>
              <a:fillRect/>
            </a:stretch>
          </p:blipFill>
          <p:spPr>
            <a:xfrm>
              <a:off x="4825114" y="3100463"/>
              <a:ext cx="1013888" cy="935312"/>
            </a:xfrm>
            <a:prstGeom prst="rect">
              <a:avLst/>
            </a:prstGeom>
          </p:spPr>
        </p:pic>
        <p:sp>
          <p:nvSpPr>
            <p:cNvPr id="40" name="TextBox 152"/>
            <p:cNvSpPr txBox="1"/>
            <p:nvPr/>
          </p:nvSpPr>
          <p:spPr>
            <a:xfrm>
              <a:off x="5038365" y="3271713"/>
              <a:ext cx="562975" cy="4062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prstClr val="white"/>
                  </a:solidFill>
                  <a:latin typeface="Segoe UI Semibold" panose="020B0702040204020203" pitchFamily="34" charset="0"/>
                </a:rPr>
                <a:t>Azure </a:t>
              </a:r>
            </a:p>
            <a:p>
              <a:pPr algn="ctr"/>
              <a:r>
                <a:rPr lang="en-US" sz="1000" dirty="0">
                  <a:solidFill>
                    <a:prstClr val="white"/>
                  </a:solidFill>
                  <a:latin typeface="Segoe UI Semibold" panose="020B0702040204020203" pitchFamily="34" charset="0"/>
                </a:rPr>
                <a:t>Portal</a:t>
              </a:r>
            </a:p>
          </p:txBody>
        </p:sp>
      </p:grpSp>
      <p:grpSp>
        <p:nvGrpSpPr>
          <p:cNvPr id="3" name="Group 2"/>
          <p:cNvGrpSpPr/>
          <p:nvPr/>
        </p:nvGrpSpPr>
        <p:grpSpPr>
          <a:xfrm>
            <a:off x="4786896" y="2418767"/>
            <a:ext cx="1553856" cy="2553065"/>
            <a:chOff x="1243410" y="2304323"/>
            <a:chExt cx="1554076" cy="2553427"/>
          </a:xfrm>
        </p:grpSpPr>
        <p:sp>
          <p:nvSpPr>
            <p:cNvPr id="24" name="Rectangle 23"/>
            <p:cNvSpPr/>
            <p:nvPr/>
          </p:nvSpPr>
          <p:spPr>
            <a:xfrm>
              <a:off x="1243410" y="2304323"/>
              <a:ext cx="1554076" cy="255342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grpSp>
          <p:nvGrpSpPr>
            <p:cNvPr id="45" name="Group 44"/>
            <p:cNvGrpSpPr/>
            <p:nvPr/>
          </p:nvGrpSpPr>
          <p:grpSpPr>
            <a:xfrm>
              <a:off x="1566243" y="2380992"/>
              <a:ext cx="940524" cy="940523"/>
              <a:chOff x="2536162" y="4969433"/>
              <a:chExt cx="889279" cy="889279"/>
            </a:xfrm>
          </p:grpSpPr>
          <p:sp>
            <p:nvSpPr>
              <p:cNvPr id="46" name="Oval 45"/>
              <p:cNvSpPr/>
              <p:nvPr/>
            </p:nvSpPr>
            <p:spPr>
              <a:xfrm>
                <a:off x="2536162" y="4969433"/>
                <a:ext cx="889279" cy="88927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pic>
            <p:nvPicPr>
              <p:cNvPr id="47" name="Picture 46"/>
              <p:cNvPicPr>
                <a:picLocks noChangeAspect="1"/>
              </p:cNvPicPr>
              <p:nvPr/>
            </p:nvPicPr>
            <p:blipFill>
              <a:blip r:embed="rId4"/>
              <a:stretch>
                <a:fillRect/>
              </a:stretch>
            </p:blipFill>
            <p:spPr>
              <a:xfrm>
                <a:off x="2995121" y="5392799"/>
                <a:ext cx="264522" cy="268765"/>
              </a:xfrm>
              <a:prstGeom prst="rect">
                <a:avLst/>
              </a:prstGeom>
            </p:spPr>
          </p:pic>
          <p:sp>
            <p:nvSpPr>
              <p:cNvPr id="48" name="TextBox 171"/>
              <p:cNvSpPr txBox="1"/>
              <p:nvPr/>
            </p:nvSpPr>
            <p:spPr>
              <a:xfrm>
                <a:off x="2594862" y="5045663"/>
                <a:ext cx="800149" cy="3841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spc="-30" dirty="0">
                    <a:solidFill>
                      <a:prstClr val="black">
                        <a:lumMod val="75000"/>
                        <a:lumOff val="25000"/>
                      </a:prstClr>
                    </a:solidFill>
                    <a:latin typeface="Segoe UI Semibold" panose="020B0702040204020203" pitchFamily="34" charset="0"/>
                  </a:rPr>
                  <a:t>Azure</a:t>
                </a:r>
              </a:p>
              <a:p>
                <a:pPr algn="ctr"/>
                <a:r>
                  <a:rPr lang="en-US" sz="1000" spc="-30" dirty="0">
                    <a:solidFill>
                      <a:prstClr val="black">
                        <a:lumMod val="75000"/>
                        <a:lumOff val="25000"/>
                      </a:prstClr>
                    </a:solidFill>
                    <a:latin typeface="Segoe UI Semibold" panose="020B0702040204020203" pitchFamily="34" charset="0"/>
                  </a:rPr>
                  <a:t>Data Center</a:t>
                </a:r>
              </a:p>
            </p:txBody>
          </p:sp>
        </p:grpSp>
        <p:pic>
          <p:nvPicPr>
            <p:cNvPr id="49" name="Picture 48"/>
            <p:cNvPicPr>
              <a:picLocks noChangeAspect="1"/>
            </p:cNvPicPr>
            <p:nvPr/>
          </p:nvPicPr>
          <p:blipFill>
            <a:blip r:embed="rId4"/>
            <a:stretch>
              <a:fillRect/>
            </a:stretch>
          </p:blipFill>
          <p:spPr>
            <a:xfrm>
              <a:off x="1751578" y="2826927"/>
              <a:ext cx="279765" cy="284252"/>
            </a:xfrm>
            <a:prstGeom prst="rect">
              <a:avLst/>
            </a:prstGeom>
          </p:spPr>
        </p:pic>
        <p:grpSp>
          <p:nvGrpSpPr>
            <p:cNvPr id="50" name="Group 49"/>
            <p:cNvGrpSpPr/>
            <p:nvPr/>
          </p:nvGrpSpPr>
          <p:grpSpPr>
            <a:xfrm>
              <a:off x="1576836" y="3709212"/>
              <a:ext cx="940524" cy="940523"/>
              <a:chOff x="2536162" y="4969433"/>
              <a:chExt cx="889279" cy="889279"/>
            </a:xfrm>
          </p:grpSpPr>
          <p:sp>
            <p:nvSpPr>
              <p:cNvPr id="51" name="Oval 50"/>
              <p:cNvSpPr/>
              <p:nvPr/>
            </p:nvSpPr>
            <p:spPr>
              <a:xfrm>
                <a:off x="2536162" y="4969433"/>
                <a:ext cx="889279" cy="88927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pic>
            <p:nvPicPr>
              <p:cNvPr id="52" name="Picture 51"/>
              <p:cNvPicPr>
                <a:picLocks noChangeAspect="1"/>
              </p:cNvPicPr>
              <p:nvPr/>
            </p:nvPicPr>
            <p:blipFill>
              <a:blip r:embed="rId4"/>
              <a:stretch>
                <a:fillRect/>
              </a:stretch>
            </p:blipFill>
            <p:spPr>
              <a:xfrm>
                <a:off x="2995121" y="5392799"/>
                <a:ext cx="264522" cy="268765"/>
              </a:xfrm>
              <a:prstGeom prst="rect">
                <a:avLst/>
              </a:prstGeom>
            </p:spPr>
          </p:pic>
          <p:sp>
            <p:nvSpPr>
              <p:cNvPr id="53" name="TextBox 171"/>
              <p:cNvSpPr txBox="1"/>
              <p:nvPr/>
            </p:nvSpPr>
            <p:spPr>
              <a:xfrm>
                <a:off x="2594862" y="5045663"/>
                <a:ext cx="800149" cy="3841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spc="-30" dirty="0">
                    <a:solidFill>
                      <a:prstClr val="black">
                        <a:lumMod val="75000"/>
                        <a:lumOff val="25000"/>
                      </a:prstClr>
                    </a:solidFill>
                    <a:latin typeface="Segoe UI Semibold" panose="020B0702040204020203" pitchFamily="34" charset="0"/>
                  </a:rPr>
                  <a:t>Azure</a:t>
                </a:r>
              </a:p>
              <a:p>
                <a:pPr algn="ctr"/>
                <a:r>
                  <a:rPr lang="en-US" sz="1000" spc="-30" dirty="0">
                    <a:solidFill>
                      <a:prstClr val="black">
                        <a:lumMod val="75000"/>
                        <a:lumOff val="25000"/>
                      </a:prstClr>
                    </a:solidFill>
                    <a:latin typeface="Segoe UI Semibold" panose="020B0702040204020203" pitchFamily="34" charset="0"/>
                  </a:rPr>
                  <a:t>Data Center</a:t>
                </a:r>
              </a:p>
            </p:txBody>
          </p:sp>
        </p:grpSp>
        <p:pic>
          <p:nvPicPr>
            <p:cNvPr id="54" name="Picture 53"/>
            <p:cNvPicPr>
              <a:picLocks noChangeAspect="1"/>
            </p:cNvPicPr>
            <p:nvPr/>
          </p:nvPicPr>
          <p:blipFill>
            <a:blip r:embed="rId4"/>
            <a:stretch>
              <a:fillRect/>
            </a:stretch>
          </p:blipFill>
          <p:spPr>
            <a:xfrm>
              <a:off x="1762171" y="4155147"/>
              <a:ext cx="279765" cy="284252"/>
            </a:xfrm>
            <a:prstGeom prst="rect">
              <a:avLst/>
            </a:prstGeom>
          </p:spPr>
        </p:pic>
        <p:sp>
          <p:nvSpPr>
            <p:cNvPr id="55" name="Arc 54"/>
            <p:cNvSpPr/>
            <p:nvPr/>
          </p:nvSpPr>
          <p:spPr>
            <a:xfrm rot="2606551" flipH="1">
              <a:off x="1317256" y="2815241"/>
              <a:ext cx="1406003" cy="1393002"/>
            </a:xfrm>
            <a:prstGeom prst="arc">
              <a:avLst>
                <a:gd name="adj1" fmla="val 21226584"/>
                <a:gd name="adj2" fmla="val 5230857"/>
              </a:avLst>
            </a:prstGeom>
            <a:ln w="38100" cap="rnd">
              <a:solidFill>
                <a:schemeClr val="bg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799" dirty="0">
                <a:solidFill>
                  <a:prstClr val="black"/>
                </a:solidFill>
              </a:endParaRPr>
            </a:p>
          </p:txBody>
        </p:sp>
        <p:sp>
          <p:nvSpPr>
            <p:cNvPr id="57" name="Arc 56"/>
            <p:cNvSpPr/>
            <p:nvPr/>
          </p:nvSpPr>
          <p:spPr>
            <a:xfrm rot="13281180" flipH="1">
              <a:off x="1339026" y="2774423"/>
              <a:ext cx="1406003" cy="1393002"/>
            </a:xfrm>
            <a:prstGeom prst="arc">
              <a:avLst>
                <a:gd name="adj1" fmla="val 21095219"/>
                <a:gd name="adj2" fmla="val 5230857"/>
              </a:avLst>
            </a:prstGeom>
            <a:ln w="38100" cap="rnd">
              <a:solidFill>
                <a:schemeClr val="bg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799" dirty="0">
                <a:solidFill>
                  <a:prstClr val="black"/>
                </a:solidFill>
              </a:endParaRPr>
            </a:p>
          </p:txBody>
        </p:sp>
      </p:grpSp>
      <p:pic>
        <p:nvPicPr>
          <p:cNvPr id="27" name="Picture 2" descr="http://icons.iconarchive.com/icons/visualpharm/icons8-metro-style/512/Very-Basic-Lock-icon.png"/>
          <p:cNvPicPr>
            <a:picLocks noChangeAspect="1" noChangeArrowheads="1"/>
          </p:cNvPicPr>
          <p:nvPr/>
        </p:nvPicPr>
        <p:blipFill rotWithShape="1">
          <a:blip r:embed="rId5" cstate="print">
            <a:lum bright="70000" contrast="-70000"/>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rcRect l="22060"/>
          <a:stretch/>
        </p:blipFill>
        <p:spPr bwMode="auto">
          <a:xfrm>
            <a:off x="2906105" y="2684881"/>
            <a:ext cx="1236345" cy="158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944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outHorizontal)">
                                      <p:cBhvr>
                                        <p:cTn id="7" dur="500"/>
                                        <p:tgtEl>
                                          <p:spTgt spid="37"/>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arn(outHorizontal)">
                                      <p:cBhvr>
                                        <p:cTn id="10" dur="500"/>
                                        <p:tgtEl>
                                          <p:spTgt spid="38"/>
                                        </p:tgtEl>
                                      </p:cBhvr>
                                    </p:animEffect>
                                  </p:childTnLst>
                                </p:cTn>
                              </p:par>
                            </p:childTnLst>
                          </p:cTn>
                        </p:par>
                        <p:par>
                          <p:cTn id="11" fill="hold">
                            <p:stCondLst>
                              <p:cond delay="500"/>
                            </p:stCondLst>
                            <p:childTnLst>
                              <p:par>
                                <p:cTn id="12" presetID="1" presetClass="entr" presetSubtype="0" fill="hold" grpId="1"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 presetClass="emph" presetSubtype="0" accel="100000" autoRev="1" fill="hold" grpId="0" nodeType="withEffect">
                                  <p:stCondLst>
                                    <p:cond delay="0"/>
                                  </p:stCondLst>
                                  <p:childTnLst>
                                    <p:animScale>
                                      <p:cBhvr>
                                        <p:cTn id="15" dur="750" fill="hold"/>
                                        <p:tgtEl>
                                          <p:spTgt spid="26"/>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3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10231" y="487"/>
            <a:ext cx="12080905" cy="120791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8"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itle 1"/>
          <p:cNvSpPr txBox="1">
            <a:spLocks/>
          </p:cNvSpPr>
          <p:nvPr/>
        </p:nvSpPr>
        <p:spPr>
          <a:xfrm>
            <a:off x="561583" y="-19750"/>
            <a:ext cx="11078251" cy="1325376"/>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2799" dirty="0">
                <a:solidFill>
                  <a:prstClr val="white"/>
                </a:solidFill>
              </a:rPr>
              <a:t>Encryption at rest</a:t>
            </a:r>
          </a:p>
        </p:txBody>
      </p:sp>
      <p:cxnSp>
        <p:nvCxnSpPr>
          <p:cNvPr id="32" name="Straight Connector 31"/>
          <p:cNvCxnSpPr/>
          <p:nvPr/>
        </p:nvCxnSpPr>
        <p:spPr>
          <a:xfrm flipV="1">
            <a:off x="6910307" y="1601326"/>
            <a:ext cx="0" cy="4498274"/>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TextBox 7"/>
          <p:cNvSpPr txBox="1"/>
          <p:nvPr/>
        </p:nvSpPr>
        <p:spPr>
          <a:xfrm>
            <a:off x="7089579" y="1574513"/>
            <a:ext cx="4924858" cy="3775073"/>
          </a:xfrm>
          <a:prstGeom prst="rect">
            <a:avLst/>
          </a:prstGeom>
          <a:noFill/>
        </p:spPr>
        <p:txBody>
          <a:bodyPr wrap="square" lIns="68329" tIns="34165" rIns="68329" bIns="34165"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999" b="1" dirty="0">
                <a:solidFill>
                  <a:srgbClr val="0171B0"/>
                </a:solidFill>
              </a:rPr>
              <a:t>Virtual Machines:</a:t>
            </a:r>
          </a:p>
          <a:p>
            <a:pPr marL="236494" indent="-236494">
              <a:buFont typeface="Arial" panose="020B0604020202020204" pitchFamily="34" charset="0"/>
              <a:buChar char="•"/>
            </a:pPr>
            <a:r>
              <a:rPr lang="en-US" sz="1799" dirty="0">
                <a:solidFill>
                  <a:prstClr val="white"/>
                </a:solidFill>
              </a:rPr>
              <a:t>Data drives – full disk encryption using BitLocker</a:t>
            </a:r>
          </a:p>
          <a:p>
            <a:pPr marL="236494" indent="-236494">
              <a:buFont typeface="Arial" panose="020B0604020202020204" pitchFamily="34" charset="0"/>
              <a:buChar char="•"/>
            </a:pPr>
            <a:r>
              <a:rPr lang="en-US" sz="1799" dirty="0">
                <a:solidFill>
                  <a:prstClr val="white"/>
                </a:solidFill>
              </a:rPr>
              <a:t>Boot drives – BitLocker and partner solutions</a:t>
            </a:r>
          </a:p>
          <a:p>
            <a:pPr marL="236494" indent="-236494">
              <a:buFont typeface="Arial" panose="020B0604020202020204" pitchFamily="34" charset="0"/>
              <a:buChar char="•"/>
            </a:pPr>
            <a:r>
              <a:rPr lang="en-US" sz="1799" dirty="0">
                <a:solidFill>
                  <a:prstClr val="white"/>
                </a:solidFill>
              </a:rPr>
              <a:t>SQL Server – Transparent Data and Column Level Encryption</a:t>
            </a:r>
          </a:p>
          <a:p>
            <a:pPr marL="236494" indent="-236494">
              <a:buFont typeface="Arial" panose="020B0604020202020204" pitchFamily="34" charset="0"/>
              <a:buChar char="•"/>
            </a:pPr>
            <a:r>
              <a:rPr lang="en-US" sz="1799" dirty="0">
                <a:solidFill>
                  <a:prstClr val="white"/>
                </a:solidFill>
              </a:rPr>
              <a:t>Files &amp; folders - EFS in Windows Server</a:t>
            </a:r>
          </a:p>
          <a:p>
            <a:r>
              <a:rPr lang="en-US" sz="1799" b="1" dirty="0">
                <a:solidFill>
                  <a:srgbClr val="0171B0"/>
                </a:solidFill>
              </a:rPr>
              <a:t>Storage:</a:t>
            </a:r>
            <a:endParaRPr lang="en-US" sz="1799" b="1" dirty="0">
              <a:solidFill>
                <a:srgbClr val="44546A"/>
              </a:solidFill>
            </a:endParaRPr>
          </a:p>
          <a:p>
            <a:pPr marL="236494" indent="-236494">
              <a:buFont typeface="Arial" panose="020B0604020202020204" pitchFamily="34" charset="0"/>
              <a:buChar char="•"/>
            </a:pPr>
            <a:r>
              <a:rPr lang="en-US" sz="1799" dirty="0" err="1">
                <a:solidFill>
                  <a:prstClr val="white"/>
                </a:solidFill>
              </a:rPr>
              <a:t>Bitlocker</a:t>
            </a:r>
            <a:r>
              <a:rPr lang="en-US" sz="1799" dirty="0">
                <a:solidFill>
                  <a:prstClr val="white"/>
                </a:solidFill>
              </a:rPr>
              <a:t> encryption of drives using Azure Import/Export service</a:t>
            </a:r>
          </a:p>
          <a:p>
            <a:pPr marL="236494" indent="-236494">
              <a:buFont typeface="Arial" panose="020B0604020202020204" pitchFamily="34" charset="0"/>
              <a:buChar char="•"/>
            </a:pPr>
            <a:r>
              <a:rPr lang="en-US" sz="1799" dirty="0">
                <a:solidFill>
                  <a:prstClr val="white"/>
                </a:solidFill>
              </a:rPr>
              <a:t>Blob encryption</a:t>
            </a:r>
          </a:p>
          <a:p>
            <a:r>
              <a:rPr lang="en-US" sz="1799" b="1" dirty="0">
                <a:solidFill>
                  <a:srgbClr val="0171B0"/>
                </a:solidFill>
              </a:rPr>
              <a:t>Applications:</a:t>
            </a:r>
            <a:endParaRPr lang="en-US" sz="1799" b="1" dirty="0">
              <a:solidFill>
                <a:srgbClr val="44546A"/>
              </a:solidFill>
            </a:endParaRPr>
          </a:p>
          <a:p>
            <a:pPr marL="285696" indent="-285696">
              <a:buFont typeface="Arial" panose="020B0604020202020204" pitchFamily="34" charset="0"/>
              <a:buChar char="•"/>
            </a:pPr>
            <a:r>
              <a:rPr lang="en-US" sz="1799" dirty="0">
                <a:solidFill>
                  <a:prstClr val="white"/>
                </a:solidFill>
              </a:rPr>
              <a:t>Client Side encryption through .NET Crypto API</a:t>
            </a:r>
          </a:p>
          <a:p>
            <a:pPr marL="285696" indent="-285696">
              <a:buFont typeface="Arial" panose="020B0604020202020204" pitchFamily="34" charset="0"/>
              <a:buChar char="•"/>
            </a:pPr>
            <a:r>
              <a:rPr lang="en-US" sz="1799" dirty="0">
                <a:solidFill>
                  <a:prstClr val="white"/>
                </a:solidFill>
              </a:rPr>
              <a:t>SDK for file encryption by your applications</a:t>
            </a:r>
          </a:p>
        </p:txBody>
      </p:sp>
      <p:grpSp>
        <p:nvGrpSpPr>
          <p:cNvPr id="5" name="Group 4"/>
          <p:cNvGrpSpPr/>
          <p:nvPr/>
        </p:nvGrpSpPr>
        <p:grpSpPr>
          <a:xfrm>
            <a:off x="1676476" y="4467586"/>
            <a:ext cx="2465363" cy="1289492"/>
            <a:chOff x="1675848" y="4802265"/>
            <a:chExt cx="2465713" cy="1289675"/>
          </a:xfrm>
        </p:grpSpPr>
        <p:sp>
          <p:nvSpPr>
            <p:cNvPr id="75" name="Rectangle 74"/>
            <p:cNvSpPr/>
            <p:nvPr/>
          </p:nvSpPr>
          <p:spPr>
            <a:xfrm>
              <a:off x="1675849" y="4802265"/>
              <a:ext cx="2465712" cy="12299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79" name="Rectangle 78"/>
            <p:cNvSpPr/>
            <p:nvPr/>
          </p:nvSpPr>
          <p:spPr bwMode="auto">
            <a:xfrm>
              <a:off x="2874149" y="4872433"/>
              <a:ext cx="1267412" cy="11528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a:gradFill>
                    <a:gsLst>
                      <a:gs pos="0">
                        <a:srgbClr val="FFFFFF"/>
                      </a:gs>
                      <a:gs pos="100000">
                        <a:srgbClr val="FFFFFF"/>
                      </a:gs>
                    </a:gsLst>
                    <a:lin ang="5400000" scaled="0"/>
                  </a:gradFill>
                </a:rPr>
                <a:t>RMS SDK</a:t>
              </a:r>
            </a:p>
          </p:txBody>
        </p:sp>
        <p:pic>
          <p:nvPicPr>
            <p:cNvPr id="8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3176529" y="4958892"/>
              <a:ext cx="653410" cy="66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Rectangle 89"/>
            <p:cNvSpPr/>
            <p:nvPr/>
          </p:nvSpPr>
          <p:spPr bwMode="auto">
            <a:xfrm>
              <a:off x="1675848" y="4850261"/>
              <a:ext cx="1254695" cy="124167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a:gradFill>
                    <a:gsLst>
                      <a:gs pos="0">
                        <a:srgbClr val="FFFFFF"/>
                      </a:gs>
                      <a:gs pos="100000">
                        <a:srgbClr val="FFFFFF"/>
                      </a:gs>
                    </a:gsLst>
                    <a:lin ang="5400000" scaled="0"/>
                  </a:gradFill>
                </a:rPr>
                <a:t>.NET Crypto</a:t>
              </a:r>
            </a:p>
          </p:txBody>
        </p:sp>
        <p:pic>
          <p:nvPicPr>
            <p:cNvPr id="92" name="Picture 3" descr="C:\Users\hannahr\Dropbox\MOD Servers Metro Icon Library\victor melniciuc\PNGs\Tech_Words\TechWords_06-13-12-Security.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1768368" y="4850261"/>
              <a:ext cx="1055061" cy="9473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1761431" y="1796802"/>
            <a:ext cx="4767017" cy="1270554"/>
            <a:chOff x="1760815" y="1796569"/>
            <a:chExt cx="4767693" cy="1270734"/>
          </a:xfrm>
        </p:grpSpPr>
        <p:sp>
          <p:nvSpPr>
            <p:cNvPr id="52" name="Rectangle 51"/>
            <p:cNvSpPr/>
            <p:nvPr/>
          </p:nvSpPr>
          <p:spPr>
            <a:xfrm>
              <a:off x="1760815" y="1812056"/>
              <a:ext cx="4767693" cy="1255247"/>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70" name="Rectangle 69"/>
            <p:cNvSpPr/>
            <p:nvPr/>
          </p:nvSpPr>
          <p:spPr bwMode="auto">
            <a:xfrm>
              <a:off x="1773525" y="1812057"/>
              <a:ext cx="1174634" cy="12321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a:gradFill>
                    <a:gsLst>
                      <a:gs pos="0">
                        <a:srgbClr val="FFFFFF"/>
                      </a:gs>
                      <a:gs pos="100000">
                        <a:srgbClr val="FFFFFF"/>
                      </a:gs>
                    </a:gsLst>
                    <a:lin ang="5400000" scaled="0"/>
                  </a:gradFill>
                </a:rPr>
                <a:t>SQL TDE</a:t>
              </a:r>
            </a:p>
          </p:txBody>
        </p:sp>
        <p:sp>
          <p:nvSpPr>
            <p:cNvPr id="71" name="Freeform 70"/>
            <p:cNvSpPr>
              <a:spLocks noEditPoints="1"/>
            </p:cNvSpPr>
            <p:nvPr/>
          </p:nvSpPr>
          <p:spPr bwMode="auto">
            <a:xfrm flipH="1">
              <a:off x="2076289" y="2006984"/>
              <a:ext cx="564146" cy="570294"/>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FFFFFF"/>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505050"/>
                </a:solidFill>
              </a:endParaRPr>
            </a:p>
          </p:txBody>
        </p:sp>
        <p:sp>
          <p:nvSpPr>
            <p:cNvPr id="68" name="Freeform 67"/>
            <p:cNvSpPr>
              <a:spLocks noEditPoints="1"/>
            </p:cNvSpPr>
            <p:nvPr/>
          </p:nvSpPr>
          <p:spPr bwMode="black">
            <a:xfrm>
              <a:off x="3249110" y="1992800"/>
              <a:ext cx="510623" cy="69029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82293" tIns="41147" rIns="82293" bIns="4114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solidFill>
                  <a:prstClr val="black"/>
                </a:solidFill>
              </a:endParaRPr>
            </a:p>
          </p:txBody>
        </p:sp>
        <p:sp>
          <p:nvSpPr>
            <p:cNvPr id="69" name="Rectangle 68"/>
            <p:cNvSpPr/>
            <p:nvPr/>
          </p:nvSpPr>
          <p:spPr bwMode="auto">
            <a:xfrm>
              <a:off x="3030548" y="1796569"/>
              <a:ext cx="1024666" cy="12613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err="1">
                  <a:gradFill>
                    <a:gsLst>
                      <a:gs pos="0">
                        <a:srgbClr val="FFFFFF"/>
                      </a:gs>
                      <a:gs pos="100000">
                        <a:srgbClr val="FFFFFF"/>
                      </a:gs>
                    </a:gsLst>
                    <a:lin ang="5400000" scaled="0"/>
                  </a:gradFill>
                </a:rPr>
                <a:t>Bitlocker</a:t>
              </a:r>
              <a:endParaRPr lang="en-US" sz="1067" dirty="0">
                <a:gradFill>
                  <a:gsLst>
                    <a:gs pos="0">
                      <a:srgbClr val="FFFFFF"/>
                    </a:gs>
                    <a:gs pos="100000">
                      <a:srgbClr val="FFFFFF"/>
                    </a:gs>
                  </a:gsLst>
                  <a:lin ang="5400000" scaled="0"/>
                </a:gradFill>
              </a:endParaRPr>
            </a:p>
          </p:txBody>
        </p:sp>
        <p:sp>
          <p:nvSpPr>
            <p:cNvPr id="65" name="Rectangle 64"/>
            <p:cNvSpPr/>
            <p:nvPr/>
          </p:nvSpPr>
          <p:spPr bwMode="auto">
            <a:xfrm>
              <a:off x="4144590" y="1812055"/>
              <a:ext cx="1024666" cy="12405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a:gradFill>
                    <a:gsLst>
                      <a:gs pos="0">
                        <a:srgbClr val="FFFFFF"/>
                      </a:gs>
                      <a:gs pos="100000">
                        <a:srgbClr val="FFFFFF"/>
                      </a:gs>
                    </a:gsLst>
                    <a:lin ang="5400000" scaled="0"/>
                  </a:gradFill>
                </a:rPr>
                <a:t>Partners</a:t>
              </a:r>
            </a:p>
          </p:txBody>
        </p:sp>
        <p:pic>
          <p:nvPicPr>
            <p:cNvPr id="66" name="Picture 65"/>
            <p:cNvPicPr>
              <a:picLocks noChangeAspect="1"/>
            </p:cNvPicPr>
            <p:nvPr/>
          </p:nvPicPr>
          <p:blipFill>
            <a:blip r:embed="rId5">
              <a:biLevel thresh="25000"/>
            </a:blip>
            <a:stretch>
              <a:fillRect/>
            </a:stretch>
          </p:blipFill>
          <p:spPr>
            <a:xfrm>
              <a:off x="4322092" y="1973071"/>
              <a:ext cx="620909" cy="638119"/>
            </a:xfrm>
            <a:prstGeom prst="rect">
              <a:avLst/>
            </a:prstGeom>
          </p:spPr>
        </p:pic>
        <p:sp>
          <p:nvSpPr>
            <p:cNvPr id="63" name="Rectangle 62"/>
            <p:cNvSpPr/>
            <p:nvPr/>
          </p:nvSpPr>
          <p:spPr bwMode="auto">
            <a:xfrm>
              <a:off x="5348552" y="1812057"/>
              <a:ext cx="1071138" cy="12552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a:gradFill>
                    <a:gsLst>
                      <a:gs pos="0">
                        <a:srgbClr val="FFFFFF"/>
                      </a:gs>
                      <a:gs pos="100000">
                        <a:srgbClr val="FFFFFF"/>
                      </a:gs>
                    </a:gsLst>
                    <a:lin ang="5400000" scaled="0"/>
                  </a:gradFill>
                </a:rPr>
                <a:t>EFS</a:t>
              </a:r>
            </a:p>
          </p:txBody>
        </p:sp>
        <p:pic>
          <p:nvPicPr>
            <p:cNvPr id="64" name="Picture 63"/>
            <p:cNvPicPr>
              <a:picLocks noChangeAspect="1"/>
            </p:cNvPicPr>
            <p:nvPr/>
          </p:nvPicPr>
          <p:blipFill>
            <a:blip r:embed="rId6">
              <a:biLevel thresh="25000"/>
            </a:blip>
            <a:stretch>
              <a:fillRect/>
            </a:stretch>
          </p:blipFill>
          <p:spPr>
            <a:xfrm>
              <a:off x="5576161" y="1977967"/>
              <a:ext cx="615919" cy="645888"/>
            </a:xfrm>
            <a:prstGeom prst="rect">
              <a:avLst/>
            </a:prstGeom>
          </p:spPr>
        </p:pic>
      </p:grpSp>
      <p:sp>
        <p:nvSpPr>
          <p:cNvPr id="54" name="Rectangle 53"/>
          <p:cNvSpPr/>
          <p:nvPr/>
        </p:nvSpPr>
        <p:spPr>
          <a:xfrm>
            <a:off x="543946" y="1812288"/>
            <a:ext cx="1242037" cy="1255068"/>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55" name="Virtual Machines - Label"/>
          <p:cNvSpPr/>
          <p:nvPr/>
        </p:nvSpPr>
        <p:spPr bwMode="auto">
          <a:xfrm>
            <a:off x="551551" y="1796801"/>
            <a:ext cx="1254628" cy="11412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62153"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a:gradFill>
                  <a:gsLst>
                    <a:gs pos="0">
                      <a:srgbClr val="FFFFFF"/>
                    </a:gs>
                    <a:gs pos="100000">
                      <a:srgbClr val="FFFFFF"/>
                    </a:gs>
                  </a:gsLst>
                  <a:lin ang="5400000" scaled="0"/>
                </a:gradFill>
              </a:rPr>
              <a:t>Virtual Machines</a:t>
            </a:r>
          </a:p>
        </p:txBody>
      </p:sp>
      <p:pic>
        <p:nvPicPr>
          <p:cNvPr id="58" name="Picture 5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3034" y="2100704"/>
            <a:ext cx="526914" cy="476695"/>
          </a:xfrm>
          <a:prstGeom prst="rect">
            <a:avLst/>
          </a:prstGeom>
          <a:noFill/>
          <a:ln>
            <a:noFill/>
          </a:ln>
        </p:spPr>
      </p:pic>
      <p:pic>
        <p:nvPicPr>
          <p:cNvPr id="72" name="Picture 2" descr="http://icons.iconarchive.com/icons/visualpharm/icons8-metro-style/512/Very-Basic-Lock-icon.png"/>
          <p:cNvPicPr>
            <a:picLocks noChangeAspect="1" noChangeArrowheads="1"/>
          </p:cNvPicPr>
          <p:nvPr/>
        </p:nvPicPr>
        <p:blipFill rotWithShape="1">
          <a:blip r:embed="rId8" cstate="print">
            <a:biLevel thresh="25000"/>
            <a:extLst>
              <a:ext uri="{BEBA8EAE-BF5A-486C-A8C5-ECC9F3942E4B}">
                <a14:imgProps xmlns:a14="http://schemas.microsoft.com/office/drawing/2010/main">
                  <a14:imgLayer r:embed="rId9">
                    <a14:imgEffect>
                      <a14:brightnessContrast bright="20000" contrast="-20000"/>
                    </a14:imgEffect>
                  </a14:imgLayer>
                </a14:imgProps>
              </a:ext>
              <a:ext uri="{28A0092B-C50C-407E-A947-70E740481C1C}">
                <a14:useLocalDpi xmlns:a14="http://schemas.microsoft.com/office/drawing/2010/main" val="0"/>
              </a:ext>
            </a:extLst>
          </a:blip>
          <a:srcRect l="22060"/>
          <a:stretch/>
        </p:blipFill>
        <p:spPr bwMode="auto">
          <a:xfrm>
            <a:off x="4523698" y="3340077"/>
            <a:ext cx="1730403" cy="2220169"/>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p:cNvSpPr/>
          <p:nvPr/>
        </p:nvSpPr>
        <p:spPr bwMode="auto">
          <a:xfrm>
            <a:off x="545724" y="4467586"/>
            <a:ext cx="1240258" cy="122974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a:gradFill>
                  <a:gsLst>
                    <a:gs pos="0">
                      <a:srgbClr val="FFFFFF"/>
                    </a:gs>
                    <a:gs pos="100000">
                      <a:srgbClr val="FFFFFF"/>
                    </a:gs>
                  </a:gsLst>
                  <a:lin ang="5400000" scaled="0"/>
                </a:gradFill>
              </a:rPr>
              <a:t>Applications</a:t>
            </a:r>
          </a:p>
        </p:txBody>
      </p:sp>
      <p:pic>
        <p:nvPicPr>
          <p:cNvPr id="82" name="Picture 81"/>
          <p:cNvPicPr>
            <a:picLocks noChangeAspect="1"/>
          </p:cNvPicPr>
          <p:nvPr/>
        </p:nvPicPr>
        <p:blipFill>
          <a:blip r:embed="rId10">
            <a:biLevel thresh="25000"/>
          </a:blip>
          <a:stretch>
            <a:fillRect/>
          </a:stretch>
        </p:blipFill>
        <p:spPr>
          <a:xfrm>
            <a:off x="831270" y="4691921"/>
            <a:ext cx="696140" cy="584011"/>
          </a:xfrm>
          <a:prstGeom prst="rect">
            <a:avLst/>
          </a:prstGeom>
        </p:spPr>
      </p:pic>
      <p:sp>
        <p:nvSpPr>
          <p:cNvPr id="86" name="Rectangle 85"/>
          <p:cNvSpPr/>
          <p:nvPr/>
        </p:nvSpPr>
        <p:spPr>
          <a:xfrm>
            <a:off x="545479" y="3143417"/>
            <a:ext cx="1243786" cy="1257797"/>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87" name="Rectangle 86"/>
          <p:cNvSpPr/>
          <p:nvPr/>
        </p:nvSpPr>
        <p:spPr bwMode="auto">
          <a:xfrm>
            <a:off x="525075" y="3136547"/>
            <a:ext cx="1267299" cy="11527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62153"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a:gradFill>
                  <a:gsLst>
                    <a:gs pos="0">
                      <a:srgbClr val="FFFFFF"/>
                    </a:gs>
                    <a:gs pos="100000">
                      <a:srgbClr val="FFFFFF"/>
                    </a:gs>
                  </a:gsLst>
                  <a:lin ang="5400000" scaled="0"/>
                </a:gradFill>
              </a:rPr>
              <a:t>Storage</a:t>
            </a:r>
          </a:p>
        </p:txBody>
      </p:sp>
      <p:pic>
        <p:nvPicPr>
          <p:cNvPr id="88" name="Picture 87" descr="C:\Users\Jonahs\Dropbox\Projects SCOTT\MEET Windows Azure\source\Background\tile-icon-storag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71510" y="3415902"/>
            <a:ext cx="568416" cy="56849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1686659" y="3136548"/>
            <a:ext cx="2458318" cy="1261933"/>
            <a:chOff x="1686034" y="3314925"/>
            <a:chExt cx="2458666" cy="1262113"/>
          </a:xfrm>
        </p:grpSpPr>
        <p:sp>
          <p:nvSpPr>
            <p:cNvPr id="89" name="Rectangle 88"/>
            <p:cNvSpPr/>
            <p:nvPr/>
          </p:nvSpPr>
          <p:spPr>
            <a:xfrm>
              <a:off x="1785371" y="3321792"/>
              <a:ext cx="2260153" cy="12552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91" name="Rectangle 90"/>
            <p:cNvSpPr/>
            <p:nvPr/>
          </p:nvSpPr>
          <p:spPr bwMode="auto">
            <a:xfrm>
              <a:off x="1686034" y="3314925"/>
              <a:ext cx="1234768" cy="12621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err="1">
                  <a:gradFill>
                    <a:gsLst>
                      <a:gs pos="0">
                        <a:srgbClr val="FFFFFF"/>
                      </a:gs>
                      <a:gs pos="100000">
                        <a:srgbClr val="FFFFFF"/>
                      </a:gs>
                    </a:gsLst>
                    <a:lin ang="5400000" scaled="0"/>
                  </a:gradFill>
                </a:rPr>
                <a:t>Bitlocker</a:t>
              </a:r>
              <a:endParaRPr lang="en-US" sz="1067" dirty="0">
                <a:gradFill>
                  <a:gsLst>
                    <a:gs pos="0">
                      <a:srgbClr val="FFFFFF"/>
                    </a:gs>
                    <a:gs pos="100000">
                      <a:srgbClr val="FFFFFF"/>
                    </a:gs>
                  </a:gsLst>
                  <a:lin ang="5400000" scaled="0"/>
                </a:gradFill>
              </a:endParaRPr>
            </a:p>
          </p:txBody>
        </p:sp>
        <p:sp>
          <p:nvSpPr>
            <p:cNvPr id="93" name="Rectangle 92"/>
            <p:cNvSpPr/>
            <p:nvPr/>
          </p:nvSpPr>
          <p:spPr>
            <a:xfrm>
              <a:off x="4007887" y="3321792"/>
              <a:ext cx="133673" cy="12552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endParaRPr>
            </a:p>
          </p:txBody>
        </p:sp>
        <p:sp>
          <p:nvSpPr>
            <p:cNvPr id="94" name="Rectangle 93"/>
            <p:cNvSpPr/>
            <p:nvPr/>
          </p:nvSpPr>
          <p:spPr bwMode="auto">
            <a:xfrm>
              <a:off x="2877288" y="3358799"/>
              <a:ext cx="1267412" cy="121823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7" tIns="62153" rIns="124307"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6" fontAlgn="base">
                <a:lnSpc>
                  <a:spcPct val="80000"/>
                </a:lnSpc>
                <a:spcBef>
                  <a:spcPct val="0"/>
                </a:spcBef>
                <a:spcAft>
                  <a:spcPct val="0"/>
                </a:spcAft>
              </a:pPr>
              <a:r>
                <a:rPr lang="en-US" sz="1067" dirty="0">
                  <a:gradFill>
                    <a:gsLst>
                      <a:gs pos="0">
                        <a:srgbClr val="FFFFFF"/>
                      </a:gs>
                      <a:gs pos="100000">
                        <a:srgbClr val="FFFFFF"/>
                      </a:gs>
                    </a:gsLst>
                    <a:lin ang="5400000" scaled="0"/>
                  </a:gradFill>
                </a:rPr>
                <a:t>StorSimple</a:t>
              </a:r>
            </a:p>
          </p:txBody>
        </p:sp>
        <p:pic>
          <p:nvPicPr>
            <p:cNvPr id="95" name="Picture 14"/>
            <p:cNvPicPr>
              <a:picLocks noChangeAspect="1"/>
            </p:cNvPicPr>
            <p:nvPr/>
          </p:nvPicPr>
          <p:blipFill>
            <a:blip r:embed="rId12">
              <a:biLevel thresh="25000"/>
              <a:extLst>
                <a:ext uri="{28A0092B-C50C-407E-A947-70E740481C1C}">
                  <a14:useLocalDpi xmlns:a14="http://schemas.microsoft.com/office/drawing/2010/main" val="0"/>
                </a:ext>
              </a:extLst>
            </a:blip>
            <a:srcRect/>
            <a:stretch>
              <a:fillRect/>
            </a:stretch>
          </p:blipFill>
          <p:spPr bwMode="auto">
            <a:xfrm>
              <a:off x="2086755" y="3578748"/>
              <a:ext cx="466047" cy="57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15"/>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3142412" y="3513427"/>
              <a:ext cx="726657" cy="637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33400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outHorizontal)">
                                      <p:cBhvr>
                                        <p:cTn id="7" dur="500"/>
                                        <p:tgtEl>
                                          <p:spTgt spid="32"/>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arn(outHorizontal)">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p:cNvSpPr/>
          <p:nvPr/>
        </p:nvSpPr>
        <p:spPr bwMode="auto">
          <a:xfrm>
            <a:off x="123678" y="487"/>
            <a:ext cx="12067459" cy="120791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8"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40" name="Title 1"/>
          <p:cNvSpPr txBox="1">
            <a:spLocks/>
          </p:cNvSpPr>
          <p:nvPr/>
        </p:nvSpPr>
        <p:spPr>
          <a:xfrm>
            <a:off x="561583" y="-19750"/>
            <a:ext cx="11078251" cy="1325376"/>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2799" dirty="0">
                <a:solidFill>
                  <a:prstClr val="white"/>
                </a:solidFill>
              </a:rPr>
              <a:t>Data segregation</a:t>
            </a:r>
          </a:p>
        </p:txBody>
      </p:sp>
      <p:sp>
        <p:nvSpPr>
          <p:cNvPr id="141" name="TextBox 7"/>
          <p:cNvSpPr txBox="1"/>
          <p:nvPr/>
        </p:nvSpPr>
        <p:spPr>
          <a:xfrm>
            <a:off x="7888228" y="1801920"/>
            <a:ext cx="3808597" cy="3652123"/>
          </a:xfrm>
          <a:prstGeom prst="rect">
            <a:avLst/>
          </a:prstGeom>
          <a:noFill/>
        </p:spPr>
        <p:txBody>
          <a:bodyPr wrap="square" lIns="68329" tIns="34165" rIns="68329" bIns="34165"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a:spcAft>
                <a:spcPts val="300"/>
              </a:spcAft>
            </a:pPr>
            <a:r>
              <a:rPr lang="en-US" sz="1999" b="1" dirty="0">
                <a:solidFill>
                  <a:srgbClr val="0171B0"/>
                </a:solidFill>
              </a:rPr>
              <a:t>Storage isolation:</a:t>
            </a:r>
            <a:endParaRPr lang="en-US" sz="1999" b="1" dirty="0">
              <a:solidFill>
                <a:srgbClr val="44546A"/>
              </a:solidFill>
            </a:endParaRPr>
          </a:p>
          <a:p>
            <a:pPr marL="236494" indent="-236494">
              <a:spcAft>
                <a:spcPts val="300"/>
              </a:spcAft>
              <a:buFont typeface="Arial" panose="020B0604020202020204" pitchFamily="34" charset="0"/>
              <a:buChar char="•"/>
            </a:pPr>
            <a:r>
              <a:rPr lang="en-US" sz="1799" dirty="0">
                <a:solidFill>
                  <a:prstClr val="white"/>
                </a:solidFill>
              </a:rPr>
              <a:t>Access is through Storage account keys and Shared Access Signature (SAS) keys</a:t>
            </a:r>
            <a:endParaRPr lang="en-US" sz="1999" b="1" dirty="0">
              <a:solidFill>
                <a:prstClr val="white"/>
              </a:solidFill>
            </a:endParaRPr>
          </a:p>
          <a:p>
            <a:pPr marL="236494" indent="-236494">
              <a:spcAft>
                <a:spcPts val="300"/>
              </a:spcAft>
              <a:buFont typeface="Arial" panose="020B0604020202020204" pitchFamily="34" charset="0"/>
              <a:buChar char="•"/>
            </a:pPr>
            <a:r>
              <a:rPr lang="en-US" sz="1799" dirty="0">
                <a:solidFill>
                  <a:prstClr val="white"/>
                </a:solidFill>
              </a:rPr>
              <a:t>Storage blocks are hashed by the hypervisor to separate accounts</a:t>
            </a:r>
          </a:p>
          <a:p>
            <a:pPr>
              <a:spcAft>
                <a:spcPts val="300"/>
              </a:spcAft>
            </a:pPr>
            <a:r>
              <a:rPr lang="en-US" sz="1799" b="1" dirty="0">
                <a:solidFill>
                  <a:srgbClr val="0171B0"/>
                </a:solidFill>
              </a:rPr>
              <a:t>SQL isolation:</a:t>
            </a:r>
            <a:endParaRPr lang="en-US" sz="1799" b="1" dirty="0">
              <a:solidFill>
                <a:srgbClr val="44546A"/>
              </a:solidFill>
            </a:endParaRPr>
          </a:p>
          <a:p>
            <a:pPr marL="236494" indent="-236494">
              <a:spcAft>
                <a:spcPts val="300"/>
              </a:spcAft>
              <a:buFont typeface="Arial" panose="020B0604020202020204" pitchFamily="34" charset="0"/>
              <a:buChar char="•"/>
            </a:pPr>
            <a:r>
              <a:rPr lang="en-US" sz="1799" dirty="0">
                <a:solidFill>
                  <a:prstClr val="white"/>
                </a:solidFill>
              </a:rPr>
              <a:t>SQL Database isolates separate databases using SQL accounts</a:t>
            </a:r>
          </a:p>
          <a:p>
            <a:pPr>
              <a:spcAft>
                <a:spcPts val="300"/>
              </a:spcAft>
            </a:pPr>
            <a:r>
              <a:rPr lang="en-US" sz="1799" b="1" dirty="0">
                <a:solidFill>
                  <a:srgbClr val="0171B0"/>
                </a:solidFill>
              </a:rPr>
              <a:t>Network isolation:</a:t>
            </a:r>
            <a:endParaRPr lang="en-US" sz="1799" b="1" dirty="0">
              <a:solidFill>
                <a:srgbClr val="44546A"/>
              </a:solidFill>
            </a:endParaRPr>
          </a:p>
          <a:p>
            <a:pPr marL="236494" indent="-236494">
              <a:spcAft>
                <a:spcPts val="300"/>
              </a:spcAft>
              <a:buFont typeface="Arial" panose="020B0604020202020204" pitchFamily="34" charset="0"/>
              <a:buChar char="•"/>
            </a:pPr>
            <a:r>
              <a:rPr lang="en-US" sz="1799" dirty="0">
                <a:solidFill>
                  <a:prstClr val="white"/>
                </a:solidFill>
              </a:rPr>
              <a:t>VM switch at the host level blocks inter-tenant communication</a:t>
            </a:r>
          </a:p>
        </p:txBody>
      </p:sp>
      <p:cxnSp>
        <p:nvCxnSpPr>
          <p:cNvPr id="142" name="Straight Connector 141"/>
          <p:cNvCxnSpPr/>
          <p:nvPr/>
        </p:nvCxnSpPr>
        <p:spPr>
          <a:xfrm flipV="1">
            <a:off x="7515089" y="1654491"/>
            <a:ext cx="0" cy="4498274"/>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2" name="Freeform 25"/>
          <p:cNvSpPr>
            <a:spLocks/>
          </p:cNvSpPr>
          <p:nvPr/>
        </p:nvSpPr>
        <p:spPr bwMode="auto">
          <a:xfrm>
            <a:off x="684400" y="1889203"/>
            <a:ext cx="5898055" cy="3946357"/>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bg1">
              <a:lumMod val="95000"/>
            </a:schemeClr>
          </a:solidFill>
          <a:ln w="19050">
            <a:noFill/>
          </a:ln>
          <a:extLst/>
        </p:spPr>
        <p:txBody>
          <a:bodyPr vert="horz" wrap="square" lIns="91427" tIns="45713" rIns="91427" bIns="45713" numCol="1" anchor="t" anchorCtr="0" compatLnSpc="1">
            <a:prstTxWarp prst="textNoShape">
              <a:avLst/>
            </a:prstTxWarp>
          </a:bodyPr>
          <a:lstStyle/>
          <a:p>
            <a:pPr defTabSz="914231"/>
            <a:endParaRPr lang="en-US" sz="1799" dirty="0">
              <a:solidFill>
                <a:prstClr val="black"/>
              </a:solidFill>
            </a:endParaRPr>
          </a:p>
        </p:txBody>
      </p:sp>
      <p:sp>
        <p:nvSpPr>
          <p:cNvPr id="193" name="Rectangle 192"/>
          <p:cNvSpPr/>
          <p:nvPr/>
        </p:nvSpPr>
        <p:spPr>
          <a:xfrm>
            <a:off x="2898767" y="2832258"/>
            <a:ext cx="2686693" cy="2869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197" name="Trapezoid 196"/>
          <p:cNvSpPr/>
          <p:nvPr/>
        </p:nvSpPr>
        <p:spPr>
          <a:xfrm rot="5400000">
            <a:off x="1194545" y="4100292"/>
            <a:ext cx="2416447" cy="786816"/>
          </a:xfrm>
          <a:prstGeom prst="trapezoid">
            <a:avLst>
              <a:gd name="adj" fmla="val 31044"/>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1"/>
            <a:endParaRPr lang="en-US" sz="1799" dirty="0">
              <a:solidFill>
                <a:prstClr val="white"/>
              </a:solidFill>
              <a:latin typeface="Segoe UI Semibold" panose="020B0702040204020203" pitchFamily="34" charset="0"/>
            </a:endParaRPr>
          </a:p>
        </p:txBody>
      </p:sp>
      <p:sp>
        <p:nvSpPr>
          <p:cNvPr id="198" name="TextBox 172"/>
          <p:cNvSpPr txBox="1"/>
          <p:nvPr/>
        </p:nvSpPr>
        <p:spPr>
          <a:xfrm>
            <a:off x="2110800" y="3904266"/>
            <a:ext cx="1060624" cy="282089"/>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100"/>
              </a:lnSpc>
            </a:pPr>
            <a:r>
              <a:rPr lang="en-US" sz="1050" dirty="0">
                <a:solidFill>
                  <a:prstClr val="white"/>
                </a:solidFill>
                <a:latin typeface="Segoe UI Semibold" panose="020B0702040204020203" pitchFamily="34" charset="0"/>
              </a:rPr>
              <a:t>Fabric</a:t>
            </a:r>
          </a:p>
          <a:p>
            <a:pPr>
              <a:lnSpc>
                <a:spcPts val="1100"/>
              </a:lnSpc>
            </a:pPr>
            <a:r>
              <a:rPr lang="en-US" sz="1050" dirty="0">
                <a:solidFill>
                  <a:prstClr val="white"/>
                </a:solidFill>
                <a:latin typeface="Segoe UI Semibold" panose="020B0702040204020203" pitchFamily="34" charset="0"/>
              </a:rPr>
              <a:t>Controller</a:t>
            </a:r>
          </a:p>
        </p:txBody>
      </p:sp>
      <p:grpSp>
        <p:nvGrpSpPr>
          <p:cNvPr id="199" name="Group 198"/>
          <p:cNvGrpSpPr/>
          <p:nvPr/>
        </p:nvGrpSpPr>
        <p:grpSpPr>
          <a:xfrm>
            <a:off x="420731" y="2448683"/>
            <a:ext cx="1524761" cy="1631019"/>
            <a:chOff x="991607" y="2441052"/>
            <a:chExt cx="1524978" cy="1631251"/>
          </a:xfrm>
        </p:grpSpPr>
        <p:sp>
          <p:nvSpPr>
            <p:cNvPr id="200" name="TextBox 152"/>
            <p:cNvSpPr txBox="1"/>
            <p:nvPr/>
          </p:nvSpPr>
          <p:spPr>
            <a:xfrm>
              <a:off x="991607" y="2441052"/>
              <a:ext cx="838050" cy="46910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spc="-30" dirty="0">
                  <a:solidFill>
                    <a:prstClr val="white"/>
                  </a:solidFill>
                  <a:latin typeface="Segoe UI Semibold" panose="020B0702040204020203" pitchFamily="34" charset="0"/>
                </a:rPr>
                <a:t>Customer</a:t>
              </a:r>
            </a:p>
            <a:p>
              <a:pPr algn="ctr"/>
              <a:r>
                <a:rPr lang="en-US" sz="1200" spc="-30" dirty="0">
                  <a:solidFill>
                    <a:prstClr val="white"/>
                  </a:solidFill>
                  <a:latin typeface="Segoe UI Semibold" panose="020B0702040204020203" pitchFamily="34" charset="0"/>
                </a:rPr>
                <a:t>Admin</a:t>
              </a:r>
            </a:p>
          </p:txBody>
        </p:sp>
        <p:cxnSp>
          <p:nvCxnSpPr>
            <p:cNvPr id="201" name="Straight Arrow Connector 200"/>
            <p:cNvCxnSpPr/>
            <p:nvPr/>
          </p:nvCxnSpPr>
          <p:spPr>
            <a:xfrm>
              <a:off x="1393106" y="4068173"/>
              <a:ext cx="1123479" cy="413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V="1">
              <a:off x="1393106" y="3789515"/>
              <a:ext cx="0" cy="27865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203" name="Straight Arrow Connector 202"/>
          <p:cNvCxnSpPr/>
          <p:nvPr/>
        </p:nvCxnSpPr>
        <p:spPr>
          <a:xfrm>
            <a:off x="2793456" y="3739779"/>
            <a:ext cx="249119"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6" name="Rounded Rectangle 205"/>
          <p:cNvSpPr/>
          <p:nvPr/>
        </p:nvSpPr>
        <p:spPr>
          <a:xfrm>
            <a:off x="3928652" y="3081812"/>
            <a:ext cx="1450940" cy="846700"/>
          </a:xfrm>
          <a:prstGeom prst="roundRect">
            <a:avLst>
              <a:gd name="adj" fmla="val 2778"/>
            </a:avLst>
          </a:prstGeom>
          <a:solidFill>
            <a:schemeClr val="bg1"/>
          </a:solidFill>
          <a:ln w="19050"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207" name="Rounded Rectangle 206"/>
          <p:cNvSpPr/>
          <p:nvPr/>
        </p:nvSpPr>
        <p:spPr>
          <a:xfrm>
            <a:off x="4032232" y="3371728"/>
            <a:ext cx="569098" cy="515354"/>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grpSp>
        <p:nvGrpSpPr>
          <p:cNvPr id="208" name="Group 207"/>
          <p:cNvGrpSpPr/>
          <p:nvPr/>
        </p:nvGrpSpPr>
        <p:grpSpPr>
          <a:xfrm>
            <a:off x="4102739" y="3432141"/>
            <a:ext cx="456737" cy="427565"/>
            <a:chOff x="4406140" y="3262974"/>
            <a:chExt cx="456802" cy="427625"/>
          </a:xfrm>
        </p:grpSpPr>
        <p:pic>
          <p:nvPicPr>
            <p:cNvPr id="209" name="Picture 208"/>
            <p:cNvPicPr>
              <a:picLocks noChangeAspect="1"/>
            </p:cNvPicPr>
            <p:nvPr/>
          </p:nvPicPr>
          <p:blipFill>
            <a:blip r:embed="rId3"/>
            <a:stretch>
              <a:fillRect/>
            </a:stretch>
          </p:blipFill>
          <p:spPr>
            <a:xfrm>
              <a:off x="4481323" y="3262974"/>
              <a:ext cx="318786" cy="292950"/>
            </a:xfrm>
            <a:prstGeom prst="rect">
              <a:avLst/>
            </a:prstGeom>
          </p:spPr>
        </p:pic>
        <p:sp>
          <p:nvSpPr>
            <p:cNvPr id="210" name="TextBox 146"/>
            <p:cNvSpPr txBox="1"/>
            <p:nvPr/>
          </p:nvSpPr>
          <p:spPr>
            <a:xfrm>
              <a:off x="4406140" y="3567503"/>
              <a:ext cx="456802" cy="12309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rgbClr val="44546A"/>
                  </a:solidFill>
                  <a:latin typeface="Segoe UI Semibold" panose="020B0702040204020203" pitchFamily="34" charset="0"/>
                </a:rPr>
                <a:t>Guest VM</a:t>
              </a:r>
            </a:p>
          </p:txBody>
        </p:sp>
      </p:grpSp>
      <p:sp>
        <p:nvSpPr>
          <p:cNvPr id="211" name="Rounded Rectangle 210"/>
          <p:cNvSpPr/>
          <p:nvPr/>
        </p:nvSpPr>
        <p:spPr>
          <a:xfrm>
            <a:off x="4701528" y="3369750"/>
            <a:ext cx="569098" cy="515354"/>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grpSp>
        <p:nvGrpSpPr>
          <p:cNvPr id="212" name="Group 211"/>
          <p:cNvGrpSpPr/>
          <p:nvPr/>
        </p:nvGrpSpPr>
        <p:grpSpPr>
          <a:xfrm>
            <a:off x="4759959" y="3423162"/>
            <a:ext cx="456737" cy="427565"/>
            <a:chOff x="4406140" y="3262974"/>
            <a:chExt cx="456802" cy="427625"/>
          </a:xfrm>
        </p:grpSpPr>
        <p:pic>
          <p:nvPicPr>
            <p:cNvPr id="213" name="Picture 212"/>
            <p:cNvPicPr>
              <a:picLocks noChangeAspect="1"/>
            </p:cNvPicPr>
            <p:nvPr/>
          </p:nvPicPr>
          <p:blipFill>
            <a:blip r:embed="rId3"/>
            <a:stretch>
              <a:fillRect/>
            </a:stretch>
          </p:blipFill>
          <p:spPr>
            <a:xfrm>
              <a:off x="4481323" y="3262974"/>
              <a:ext cx="318786" cy="292950"/>
            </a:xfrm>
            <a:prstGeom prst="rect">
              <a:avLst/>
            </a:prstGeom>
          </p:spPr>
        </p:pic>
        <p:sp>
          <p:nvSpPr>
            <p:cNvPr id="214" name="TextBox 146"/>
            <p:cNvSpPr txBox="1"/>
            <p:nvPr/>
          </p:nvSpPr>
          <p:spPr>
            <a:xfrm>
              <a:off x="4406140" y="3567503"/>
              <a:ext cx="456802" cy="12309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rgbClr val="44546A"/>
                  </a:solidFill>
                  <a:latin typeface="Segoe UI Semibold" panose="020B0702040204020203" pitchFamily="34" charset="0"/>
                </a:rPr>
                <a:t>Guest VM</a:t>
              </a:r>
            </a:p>
          </p:txBody>
        </p:sp>
      </p:grpSp>
      <p:sp>
        <p:nvSpPr>
          <p:cNvPr id="215" name="TextBox 214"/>
          <p:cNvSpPr txBox="1"/>
          <p:nvPr/>
        </p:nvSpPr>
        <p:spPr>
          <a:xfrm>
            <a:off x="4199500" y="3110368"/>
            <a:ext cx="847348" cy="244398"/>
          </a:xfrm>
          <a:prstGeom prst="rect">
            <a:avLst/>
          </a:prstGeom>
          <a:noFill/>
        </p:spPr>
        <p:txBody>
          <a:bodyPr wrap="none" rtlCol="0">
            <a:spAutoFit/>
          </a:bodyPr>
          <a:lstStyle/>
          <a:p>
            <a:pPr algn="ctr" defTabSz="914231"/>
            <a:r>
              <a:rPr lang="en-US" sz="1000" dirty="0">
                <a:solidFill>
                  <a:srgbClr val="44546A"/>
                </a:solidFill>
                <a:latin typeface="Segoe UI Semibold" panose="020B0702040204020203" pitchFamily="34" charset="0"/>
              </a:rPr>
              <a:t>Customer 2</a:t>
            </a:r>
          </a:p>
        </p:txBody>
      </p:sp>
      <p:sp>
        <p:nvSpPr>
          <p:cNvPr id="216" name="Rounded Rectangle 215"/>
          <p:cNvSpPr/>
          <p:nvPr/>
        </p:nvSpPr>
        <p:spPr>
          <a:xfrm>
            <a:off x="3065824" y="3073423"/>
            <a:ext cx="758099" cy="849244"/>
          </a:xfrm>
          <a:prstGeom prst="roundRect">
            <a:avLst>
              <a:gd name="adj" fmla="val 2778"/>
            </a:avLst>
          </a:prstGeom>
          <a:solidFill>
            <a:schemeClr val="bg1"/>
          </a:solidFill>
          <a:ln w="19050"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217" name="Rounded Rectangle 216"/>
          <p:cNvSpPr/>
          <p:nvPr/>
        </p:nvSpPr>
        <p:spPr>
          <a:xfrm>
            <a:off x="3169405" y="3365881"/>
            <a:ext cx="569098" cy="515354"/>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grpSp>
        <p:nvGrpSpPr>
          <p:cNvPr id="218" name="Group 217"/>
          <p:cNvGrpSpPr/>
          <p:nvPr/>
        </p:nvGrpSpPr>
        <p:grpSpPr>
          <a:xfrm>
            <a:off x="3239910" y="3426296"/>
            <a:ext cx="456737" cy="427565"/>
            <a:chOff x="4406140" y="3262974"/>
            <a:chExt cx="456802" cy="427625"/>
          </a:xfrm>
        </p:grpSpPr>
        <p:pic>
          <p:nvPicPr>
            <p:cNvPr id="219" name="Picture 218"/>
            <p:cNvPicPr>
              <a:picLocks noChangeAspect="1"/>
            </p:cNvPicPr>
            <p:nvPr/>
          </p:nvPicPr>
          <p:blipFill>
            <a:blip r:embed="rId3"/>
            <a:stretch>
              <a:fillRect/>
            </a:stretch>
          </p:blipFill>
          <p:spPr>
            <a:xfrm>
              <a:off x="4481323" y="3262974"/>
              <a:ext cx="318786" cy="292950"/>
            </a:xfrm>
            <a:prstGeom prst="rect">
              <a:avLst/>
            </a:prstGeom>
          </p:spPr>
        </p:pic>
        <p:sp>
          <p:nvSpPr>
            <p:cNvPr id="220" name="TextBox 146"/>
            <p:cNvSpPr txBox="1"/>
            <p:nvPr/>
          </p:nvSpPr>
          <p:spPr>
            <a:xfrm>
              <a:off x="4406140" y="3567503"/>
              <a:ext cx="456802" cy="12309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rgbClr val="44546A"/>
                  </a:solidFill>
                  <a:latin typeface="Segoe UI Semibold" panose="020B0702040204020203" pitchFamily="34" charset="0"/>
                </a:rPr>
                <a:t>Guest VM</a:t>
              </a:r>
            </a:p>
          </p:txBody>
        </p:sp>
      </p:grpSp>
      <p:sp>
        <p:nvSpPr>
          <p:cNvPr id="221" name="TextBox 220"/>
          <p:cNvSpPr txBox="1"/>
          <p:nvPr/>
        </p:nvSpPr>
        <p:spPr>
          <a:xfrm>
            <a:off x="3017626" y="3103534"/>
            <a:ext cx="854498" cy="246157"/>
          </a:xfrm>
          <a:prstGeom prst="rect">
            <a:avLst/>
          </a:prstGeom>
          <a:noFill/>
        </p:spPr>
        <p:txBody>
          <a:bodyPr wrap="none" rtlCol="0">
            <a:spAutoFit/>
          </a:bodyPr>
          <a:lstStyle/>
          <a:p>
            <a:pPr algn="ctr" defTabSz="914231"/>
            <a:r>
              <a:rPr lang="en-US" sz="1000" dirty="0">
                <a:solidFill>
                  <a:srgbClr val="44546A"/>
                </a:solidFill>
                <a:latin typeface="Segoe UI Semibold" panose="020B0702040204020203" pitchFamily="34" charset="0"/>
              </a:rPr>
              <a:t>Customer 1</a:t>
            </a:r>
          </a:p>
        </p:txBody>
      </p:sp>
      <p:pic>
        <p:nvPicPr>
          <p:cNvPr id="223" name="Picture 222"/>
          <p:cNvPicPr>
            <a:picLocks noChangeAspect="1"/>
          </p:cNvPicPr>
          <p:nvPr/>
        </p:nvPicPr>
        <p:blipFill>
          <a:blip r:embed="rId4">
            <a:biLevel thresh="25000"/>
          </a:blip>
          <a:stretch>
            <a:fillRect/>
          </a:stretch>
        </p:blipFill>
        <p:spPr>
          <a:xfrm>
            <a:off x="327049" y="2893294"/>
            <a:ext cx="1013744" cy="935179"/>
          </a:xfrm>
          <a:prstGeom prst="rect">
            <a:avLst/>
          </a:prstGeom>
        </p:spPr>
      </p:pic>
      <p:sp>
        <p:nvSpPr>
          <p:cNvPr id="224" name="TextBox 152"/>
          <p:cNvSpPr txBox="1"/>
          <p:nvPr/>
        </p:nvSpPr>
        <p:spPr>
          <a:xfrm>
            <a:off x="532257" y="3064520"/>
            <a:ext cx="578922" cy="40620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prstClr val="white"/>
                </a:solidFill>
                <a:latin typeface="Segoe UI Semibold" panose="020B0702040204020203" pitchFamily="34" charset="0"/>
              </a:rPr>
              <a:t>Portal</a:t>
            </a:r>
          </a:p>
          <a:p>
            <a:pPr algn="ctr"/>
            <a:r>
              <a:rPr lang="en-US" sz="1000" dirty="0">
                <a:solidFill>
                  <a:prstClr val="white"/>
                </a:solidFill>
                <a:latin typeface="Segoe UI Semibold" panose="020B0702040204020203" pitchFamily="34" charset="0"/>
              </a:rPr>
              <a:t>SMAPI</a:t>
            </a:r>
          </a:p>
        </p:txBody>
      </p:sp>
      <p:cxnSp>
        <p:nvCxnSpPr>
          <p:cNvPr id="225" name="Straight Arrow Connector 224"/>
          <p:cNvCxnSpPr/>
          <p:nvPr/>
        </p:nvCxnSpPr>
        <p:spPr>
          <a:xfrm rot="5400000">
            <a:off x="5145260" y="2272710"/>
            <a:ext cx="429820"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4571324" y="1602576"/>
            <a:ext cx="1107806" cy="469037"/>
            <a:chOff x="4548677" y="3147612"/>
            <a:chExt cx="1107962" cy="469103"/>
          </a:xfrm>
        </p:grpSpPr>
        <p:sp>
          <p:nvSpPr>
            <p:cNvPr id="227" name="TextBox 152"/>
            <p:cNvSpPr txBox="1"/>
            <p:nvPr/>
          </p:nvSpPr>
          <p:spPr>
            <a:xfrm>
              <a:off x="4548677" y="3147612"/>
              <a:ext cx="552139" cy="46910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spc="-30" dirty="0">
                  <a:solidFill>
                    <a:prstClr val="white"/>
                  </a:solidFill>
                  <a:latin typeface="Segoe UI Semibold" panose="020B0702040204020203" pitchFamily="34" charset="0"/>
                </a:rPr>
                <a:t>End</a:t>
              </a:r>
            </a:p>
            <a:p>
              <a:pPr algn="r"/>
              <a:r>
                <a:rPr lang="en-US" sz="1200" spc="-30" dirty="0">
                  <a:solidFill>
                    <a:prstClr val="white"/>
                  </a:solidFill>
                  <a:latin typeface="Segoe UI Semibold" panose="020B0702040204020203" pitchFamily="34" charset="0"/>
                </a:rPr>
                <a:t>Users</a:t>
              </a:r>
            </a:p>
          </p:txBody>
        </p:sp>
        <p:pic>
          <p:nvPicPr>
            <p:cNvPr id="228" name="Picture 227"/>
            <p:cNvPicPr>
              <a:picLocks noChangeAspect="1"/>
            </p:cNvPicPr>
            <p:nvPr/>
          </p:nvPicPr>
          <p:blipFill>
            <a:blip r:embed="rId5">
              <a:biLevel thresh="25000"/>
            </a:blip>
            <a:stretch>
              <a:fillRect/>
            </a:stretch>
          </p:blipFill>
          <p:spPr>
            <a:xfrm>
              <a:off x="5442574" y="3301052"/>
              <a:ext cx="214065" cy="301849"/>
            </a:xfrm>
            <a:prstGeom prst="rect">
              <a:avLst/>
            </a:prstGeom>
          </p:spPr>
        </p:pic>
        <p:pic>
          <p:nvPicPr>
            <p:cNvPr id="229" name="Picture 228"/>
            <p:cNvPicPr>
              <a:picLocks noChangeAspect="1"/>
            </p:cNvPicPr>
            <p:nvPr/>
          </p:nvPicPr>
          <p:blipFill>
            <a:blip r:embed="rId6">
              <a:biLevel thresh="25000"/>
            </a:blip>
            <a:stretch>
              <a:fillRect/>
            </a:stretch>
          </p:blipFill>
          <p:spPr>
            <a:xfrm>
              <a:off x="5161595" y="3342517"/>
              <a:ext cx="308795" cy="203891"/>
            </a:xfrm>
            <a:prstGeom prst="rect">
              <a:avLst/>
            </a:prstGeom>
          </p:spPr>
        </p:pic>
        <p:pic>
          <p:nvPicPr>
            <p:cNvPr id="230" name="Picture 229"/>
            <p:cNvPicPr>
              <a:picLocks noChangeAspect="1"/>
            </p:cNvPicPr>
            <p:nvPr/>
          </p:nvPicPr>
          <p:blipFill>
            <a:blip r:embed="rId4">
              <a:biLevel thresh="25000"/>
            </a:blip>
            <a:stretch>
              <a:fillRect/>
            </a:stretch>
          </p:blipFill>
          <p:spPr>
            <a:xfrm>
              <a:off x="5080386" y="3213537"/>
              <a:ext cx="308544" cy="284632"/>
            </a:xfrm>
            <a:prstGeom prst="rect">
              <a:avLst/>
            </a:prstGeom>
          </p:spPr>
        </p:pic>
      </p:grpSp>
      <p:sp>
        <p:nvSpPr>
          <p:cNvPr id="231" name="Rounded Rectangle 230"/>
          <p:cNvSpPr/>
          <p:nvPr/>
        </p:nvSpPr>
        <p:spPr>
          <a:xfrm>
            <a:off x="3054015" y="4201285"/>
            <a:ext cx="2345417" cy="208798"/>
          </a:xfrm>
          <a:prstGeom prst="roundRect">
            <a:avLst>
              <a:gd name="adj" fmla="val 0"/>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232" name="TextBox 130"/>
          <p:cNvSpPr txBox="1"/>
          <p:nvPr/>
        </p:nvSpPr>
        <p:spPr>
          <a:xfrm>
            <a:off x="4031656" y="4215077"/>
            <a:ext cx="641894" cy="15384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a:solidFill>
                  <a:prstClr val="white"/>
                </a:solidFill>
              </a:rPr>
              <a:t>Host OS</a:t>
            </a:r>
          </a:p>
        </p:txBody>
      </p:sp>
      <p:grpSp>
        <p:nvGrpSpPr>
          <p:cNvPr id="233" name="Group 232"/>
          <p:cNvGrpSpPr/>
          <p:nvPr/>
        </p:nvGrpSpPr>
        <p:grpSpPr>
          <a:xfrm>
            <a:off x="3056363" y="3972300"/>
            <a:ext cx="2344725" cy="187539"/>
            <a:chOff x="3740389" y="3237740"/>
            <a:chExt cx="1794055" cy="203046"/>
          </a:xfrm>
        </p:grpSpPr>
        <p:sp>
          <p:nvSpPr>
            <p:cNvPr id="234" name="Rounded Rectangle 233"/>
            <p:cNvSpPr/>
            <p:nvPr/>
          </p:nvSpPr>
          <p:spPr>
            <a:xfrm>
              <a:off x="3740389" y="3237740"/>
              <a:ext cx="1794055" cy="203046"/>
            </a:xfrm>
            <a:prstGeom prst="roundRect">
              <a:avLst>
                <a:gd name="adj" fmla="val 0"/>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prstClr val="white"/>
                </a:solidFill>
                <a:latin typeface="Segoe UI Semibold" panose="020B0702040204020203" pitchFamily="34" charset="0"/>
              </a:endParaRPr>
            </a:p>
          </p:txBody>
        </p:sp>
        <p:sp>
          <p:nvSpPr>
            <p:cNvPr id="235" name="TextBox 130"/>
            <p:cNvSpPr txBox="1"/>
            <p:nvPr/>
          </p:nvSpPr>
          <p:spPr>
            <a:xfrm>
              <a:off x="4446408" y="3262002"/>
              <a:ext cx="441436" cy="16656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a:solidFill>
                    <a:prstClr val="white"/>
                  </a:solidFill>
                </a:rPr>
                <a:t>Hypervisor</a:t>
              </a:r>
            </a:p>
          </p:txBody>
        </p:sp>
      </p:grpSp>
      <p:sp>
        <p:nvSpPr>
          <p:cNvPr id="236" name="Slide Number Placeholder 5"/>
          <p:cNvSpPr txBox="1">
            <a:spLocks/>
          </p:cNvSpPr>
          <p:nvPr/>
        </p:nvSpPr>
        <p:spPr>
          <a:xfrm>
            <a:off x="2472110" y="2306112"/>
            <a:ext cx="1445915" cy="365074"/>
          </a:xfrm>
          <a:prstGeom prst="rect">
            <a:avLst/>
          </a:prstGeom>
          <a:no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rgbClr val="1F4E79"/>
                </a:solidFill>
                <a:latin typeface="Segoe UI"/>
              </a:rPr>
              <a:t>Microsoft Azure</a:t>
            </a:r>
          </a:p>
        </p:txBody>
      </p:sp>
      <p:grpSp>
        <p:nvGrpSpPr>
          <p:cNvPr id="2" name="Group 1"/>
          <p:cNvGrpSpPr/>
          <p:nvPr/>
        </p:nvGrpSpPr>
        <p:grpSpPr>
          <a:xfrm>
            <a:off x="2793456" y="4594764"/>
            <a:ext cx="2455498" cy="954606"/>
            <a:chOff x="3411524" y="4663120"/>
            <a:chExt cx="2455845" cy="954742"/>
          </a:xfrm>
        </p:grpSpPr>
        <p:sp>
          <p:nvSpPr>
            <p:cNvPr id="44" name="TextBox 132"/>
            <p:cNvSpPr txBox="1"/>
            <p:nvPr/>
          </p:nvSpPr>
          <p:spPr>
            <a:xfrm>
              <a:off x="4904172" y="4663120"/>
              <a:ext cx="460661" cy="30774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44546A"/>
                  </a:solidFill>
                  <a:latin typeface="Segoe UI Semibold" panose="020B0702040204020203" pitchFamily="34" charset="0"/>
                </a:rPr>
                <a:t>Azure Storage </a:t>
              </a:r>
            </a:p>
          </p:txBody>
        </p:sp>
        <p:pic>
          <p:nvPicPr>
            <p:cNvPr id="53" name="Picture 52"/>
            <p:cNvPicPr>
              <a:picLocks noChangeAspect="1"/>
            </p:cNvPicPr>
            <p:nvPr/>
          </p:nvPicPr>
          <p:blipFill>
            <a:blip r:embed="rId7"/>
            <a:stretch>
              <a:fillRect/>
            </a:stretch>
          </p:blipFill>
          <p:spPr>
            <a:xfrm>
              <a:off x="5505264" y="5182375"/>
              <a:ext cx="313692" cy="406868"/>
            </a:xfrm>
            <a:prstGeom prst="rect">
              <a:avLst/>
            </a:prstGeom>
          </p:spPr>
        </p:pic>
        <p:sp>
          <p:nvSpPr>
            <p:cNvPr id="102" name="TextBox 132"/>
            <p:cNvSpPr txBox="1"/>
            <p:nvPr/>
          </p:nvSpPr>
          <p:spPr>
            <a:xfrm>
              <a:off x="4893875" y="5263966"/>
              <a:ext cx="601255" cy="30774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44546A"/>
                  </a:solidFill>
                  <a:latin typeface="Segoe UI Semibold" panose="020B0702040204020203" pitchFamily="34" charset="0"/>
                </a:rPr>
                <a:t>SQL Database</a:t>
              </a:r>
            </a:p>
          </p:txBody>
        </p:sp>
        <p:cxnSp>
          <p:nvCxnSpPr>
            <p:cNvPr id="110" name="Straight Arrow Connector 109"/>
            <p:cNvCxnSpPr/>
            <p:nvPr/>
          </p:nvCxnSpPr>
          <p:spPr>
            <a:xfrm>
              <a:off x="3411524" y="5103639"/>
              <a:ext cx="669557"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13" name="Picture 112"/>
            <p:cNvPicPr>
              <a:picLocks noChangeAspect="1"/>
            </p:cNvPicPr>
            <p:nvPr/>
          </p:nvPicPr>
          <p:blipFill>
            <a:blip r:embed="rId8"/>
            <a:stretch>
              <a:fillRect/>
            </a:stretch>
          </p:blipFill>
          <p:spPr>
            <a:xfrm>
              <a:off x="5486703" y="4663120"/>
              <a:ext cx="380666" cy="332058"/>
            </a:xfrm>
            <a:prstGeom prst="rect">
              <a:avLst/>
            </a:prstGeom>
          </p:spPr>
        </p:pic>
        <p:pic>
          <p:nvPicPr>
            <p:cNvPr id="143" name="Picture 142"/>
            <p:cNvPicPr>
              <a:picLocks noChangeAspect="1"/>
            </p:cNvPicPr>
            <p:nvPr/>
          </p:nvPicPr>
          <p:blipFill>
            <a:blip r:embed="rId9"/>
            <a:stretch>
              <a:fillRect/>
            </a:stretch>
          </p:blipFill>
          <p:spPr>
            <a:xfrm>
              <a:off x="4161183" y="4862063"/>
              <a:ext cx="404548" cy="401903"/>
            </a:xfrm>
            <a:prstGeom prst="rect">
              <a:avLst/>
            </a:prstGeom>
          </p:spPr>
        </p:pic>
        <p:sp>
          <p:nvSpPr>
            <p:cNvPr id="154" name="Rectangle 153"/>
            <p:cNvSpPr/>
            <p:nvPr/>
          </p:nvSpPr>
          <p:spPr>
            <a:xfrm>
              <a:off x="4027742" y="5217799"/>
              <a:ext cx="622212" cy="400063"/>
            </a:xfrm>
            <a:prstGeom prst="rect">
              <a:avLst/>
            </a:prstGeom>
          </p:spPr>
          <p:txBody>
            <a:bodyPr wrap="none">
              <a:spAutoFit/>
            </a:bodyPr>
            <a:lstStyle/>
            <a:p>
              <a:pPr defTabSz="914231">
                <a:lnSpc>
                  <a:spcPts val="1200"/>
                </a:lnSpc>
              </a:pPr>
              <a:r>
                <a:rPr lang="en-US" sz="1000" dirty="0">
                  <a:solidFill>
                    <a:srgbClr val="44546A"/>
                  </a:solidFill>
                  <a:latin typeface="Segoe UI Semibold" panose="020B0702040204020203" pitchFamily="34" charset="0"/>
                </a:rPr>
                <a:t>Access</a:t>
              </a:r>
            </a:p>
            <a:p>
              <a:pPr defTabSz="914231">
                <a:lnSpc>
                  <a:spcPts val="1200"/>
                </a:lnSpc>
              </a:pPr>
              <a:r>
                <a:rPr lang="en-US" sz="1000" dirty="0">
                  <a:solidFill>
                    <a:srgbClr val="44546A"/>
                  </a:solidFill>
                  <a:latin typeface="Segoe UI Semibold" panose="020B0702040204020203" pitchFamily="34" charset="0"/>
                </a:rPr>
                <a:t>Control</a:t>
              </a:r>
            </a:p>
          </p:txBody>
        </p:sp>
        <p:cxnSp>
          <p:nvCxnSpPr>
            <p:cNvPr id="82" name="Straight Arrow Connector 81"/>
            <p:cNvCxnSpPr/>
            <p:nvPr/>
          </p:nvCxnSpPr>
          <p:spPr>
            <a:xfrm flipV="1">
              <a:off x="4558629" y="4856330"/>
              <a:ext cx="218118" cy="146886"/>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543566" y="5232830"/>
              <a:ext cx="218118" cy="146886"/>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791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par>
                                <p:cTn id="8" presetID="16" presetClass="entr" presetSubtype="42" fill="hold"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barn(outHorizontal)">
                                      <p:cBhvr>
                                        <p:cTn id="10" dur="500"/>
                                        <p:tgtEl>
                                          <p:spTgt spid="14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92"/>
                                        </p:tgtEl>
                                        <p:attrNameLst>
                                          <p:attrName>style.visibility</p:attrName>
                                        </p:attrNameLst>
                                      </p:cBhvr>
                                      <p:to>
                                        <p:strVal val="visible"/>
                                      </p:to>
                                    </p:set>
                                    <p:animEffect transition="in" filter="fade">
                                      <p:cBhvr>
                                        <p:cTn id="13" dur="500"/>
                                        <p:tgtEl>
                                          <p:spTgt spid="192"/>
                                        </p:tgtEl>
                                      </p:cBhvr>
                                    </p:animEffect>
                                    <p:anim calcmode="lin" valueType="num">
                                      <p:cBhvr>
                                        <p:cTn id="14" dur="500" fill="hold"/>
                                        <p:tgtEl>
                                          <p:spTgt spid="192"/>
                                        </p:tgtEl>
                                        <p:attrNameLst>
                                          <p:attrName>ppt_x</p:attrName>
                                        </p:attrNameLst>
                                      </p:cBhvr>
                                      <p:tavLst>
                                        <p:tav tm="0">
                                          <p:val>
                                            <p:strVal val="#ppt_x"/>
                                          </p:val>
                                        </p:tav>
                                        <p:tav tm="100000">
                                          <p:val>
                                            <p:strVal val="#ppt_x"/>
                                          </p:val>
                                        </p:tav>
                                      </p:tavLst>
                                    </p:anim>
                                    <p:anim calcmode="lin" valueType="num">
                                      <p:cBhvr>
                                        <p:cTn id="15" dur="500" fill="hold"/>
                                        <p:tgtEl>
                                          <p:spTgt spid="1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19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194537" y="1188712"/>
            <a:ext cx="11832454" cy="5452477"/>
          </a:xfrm>
          <a:prstGeom prst="ellipse">
            <a:avLst/>
          </a:prstGeom>
          <a:solidFill>
            <a:srgbClr val="00BCF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4" name="Title 3"/>
          <p:cNvSpPr>
            <a:spLocks noGrp="1"/>
          </p:cNvSpPr>
          <p:nvPr>
            <p:ph type="title"/>
          </p:nvPr>
        </p:nvSpPr>
        <p:spPr/>
        <p:txBody>
          <a:bodyPr/>
          <a:lstStyle/>
          <a:p>
            <a:r>
              <a:rPr lang="en-US" dirty="0"/>
              <a:t>Azure Regional Hierarchy</a:t>
            </a:r>
            <a:endParaRPr lang="en-US" dirty="0">
              <a:solidFill>
                <a:srgbClr val="FF0000"/>
              </a:solidFill>
            </a:endParaRPr>
          </a:p>
        </p:txBody>
      </p:sp>
      <p:sp>
        <p:nvSpPr>
          <p:cNvPr id="7" name="Oval 6"/>
          <p:cNvSpPr/>
          <p:nvPr/>
        </p:nvSpPr>
        <p:spPr>
          <a:xfrm>
            <a:off x="940084" y="2309084"/>
            <a:ext cx="10385061" cy="4033340"/>
          </a:xfrm>
          <a:prstGeom prst="ellipse">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9" name="TextBox 8"/>
          <p:cNvSpPr txBox="1"/>
          <p:nvPr/>
        </p:nvSpPr>
        <p:spPr>
          <a:xfrm>
            <a:off x="4762001" y="2464519"/>
            <a:ext cx="1103031" cy="707658"/>
          </a:xfrm>
          <a:prstGeom prst="rect">
            <a:avLst/>
          </a:prstGeom>
          <a:noFill/>
        </p:spPr>
        <p:txBody>
          <a:bodyPr wrap="none" rtlCol="0">
            <a:spAutoFit/>
          </a:bodyPr>
          <a:lstStyle/>
          <a:p>
            <a:pPr marL="0" marR="0" lvl="0" indent="0" algn="r" defTabSz="896214" rtl="0" eaLnBrk="1" fontAlgn="auto" latinLnBrk="0" hangingPunct="1">
              <a:lnSpc>
                <a:spcPct val="100000"/>
              </a:lnSpc>
              <a:spcBef>
                <a:spcPts val="0"/>
              </a:spcBef>
              <a:spcAft>
                <a:spcPts val="0"/>
              </a:spcAft>
              <a:buClrTx/>
              <a:buSzTx/>
              <a:buFontTx/>
              <a:buNone/>
              <a:tabLst/>
              <a:defRPr/>
            </a:pPr>
            <a:r>
              <a:rPr kumimoji="0" lang="en-US" sz="3920" b="0" i="0" u="none" strike="noStrike" kern="0" cap="none" spc="0" normalizeH="0" baseline="0" noProof="0" dirty="0">
                <a:ln>
                  <a:noFill/>
                </a:ln>
                <a:solidFill>
                  <a:srgbClr val="FFFFFF"/>
                </a:solidFill>
                <a:effectLst/>
                <a:uLnTx/>
                <a:uFillTx/>
                <a:latin typeface="Segoe UI"/>
                <a:ea typeface="+mn-ea"/>
                <a:cs typeface="+mn-cs"/>
              </a:rPr>
              <a:t>Geo</a:t>
            </a:r>
          </a:p>
        </p:txBody>
      </p:sp>
      <p:sp>
        <p:nvSpPr>
          <p:cNvPr id="12" name="TextBox 11"/>
          <p:cNvSpPr txBox="1"/>
          <p:nvPr/>
        </p:nvSpPr>
        <p:spPr>
          <a:xfrm>
            <a:off x="5891527" y="2350822"/>
            <a:ext cx="1727201" cy="921397"/>
          </a:xfrm>
          <a:prstGeom prst="rect">
            <a:avLst/>
          </a:prstGeom>
          <a:noFill/>
          <a:ln>
            <a:noFill/>
          </a:ln>
        </p:spPr>
        <p:txBody>
          <a:bodyPr wrap="squar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Jurisdiction</a:t>
            </a:r>
          </a:p>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Tax</a:t>
            </a:r>
          </a:p>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Data Residency</a:t>
            </a:r>
          </a:p>
        </p:txBody>
      </p:sp>
      <p:sp>
        <p:nvSpPr>
          <p:cNvPr id="14" name="Oval 13"/>
          <p:cNvSpPr/>
          <p:nvPr/>
        </p:nvSpPr>
        <p:spPr>
          <a:xfrm>
            <a:off x="1227376" y="3228395"/>
            <a:ext cx="9724258" cy="2633490"/>
          </a:xfrm>
          <a:prstGeom prst="ellipse">
            <a:avLst/>
          </a:prstGeom>
          <a:solidFill>
            <a:srgbClr val="0078D7"/>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6" name="TextBox 15"/>
          <p:cNvSpPr txBox="1"/>
          <p:nvPr/>
        </p:nvSpPr>
        <p:spPr>
          <a:xfrm>
            <a:off x="4092041" y="3553617"/>
            <a:ext cx="1772991" cy="707658"/>
          </a:xfrm>
          <a:prstGeom prst="rect">
            <a:avLst/>
          </a:prstGeom>
          <a:noFill/>
        </p:spPr>
        <p:txBody>
          <a:bodyPr wrap="none" rtlCol="0">
            <a:spAutoFit/>
          </a:bodyPr>
          <a:lstStyle/>
          <a:p>
            <a:pPr marL="0" marR="0" lvl="0" indent="0" algn="r" defTabSz="896214" rtl="0" eaLnBrk="1" fontAlgn="auto" latinLnBrk="0" hangingPunct="1">
              <a:lnSpc>
                <a:spcPct val="100000"/>
              </a:lnSpc>
              <a:spcBef>
                <a:spcPts val="0"/>
              </a:spcBef>
              <a:spcAft>
                <a:spcPts val="0"/>
              </a:spcAft>
              <a:buClrTx/>
              <a:buSzTx/>
              <a:buFontTx/>
              <a:buNone/>
              <a:tabLst/>
              <a:defRPr/>
            </a:pPr>
            <a:r>
              <a:rPr kumimoji="0" lang="en-US" sz="3920" b="0" i="0" u="none" strike="noStrike" kern="0" cap="none" spc="0" normalizeH="0" baseline="0" noProof="0" dirty="0">
                <a:ln>
                  <a:noFill/>
                </a:ln>
                <a:solidFill>
                  <a:srgbClr val="FFFFFF"/>
                </a:solidFill>
                <a:effectLst/>
                <a:uLnTx/>
                <a:uFillTx/>
                <a:latin typeface="Segoe UI"/>
                <a:ea typeface="+mn-ea"/>
                <a:cs typeface="+mn-cs"/>
              </a:rPr>
              <a:t>Region</a:t>
            </a:r>
          </a:p>
        </p:txBody>
      </p:sp>
      <p:sp>
        <p:nvSpPr>
          <p:cNvPr id="19" name="TextBox 18"/>
          <p:cNvSpPr txBox="1"/>
          <p:nvPr/>
        </p:nvSpPr>
        <p:spPr>
          <a:xfrm>
            <a:off x="4350013" y="1420790"/>
            <a:ext cx="1515017" cy="705938"/>
          </a:xfrm>
          <a:prstGeom prst="rect">
            <a:avLst/>
          </a:prstGeom>
          <a:noFill/>
        </p:spPr>
        <p:txBody>
          <a:bodyPr wrap="none" rtlCol="0">
            <a:spAutoFit/>
          </a:bodyPr>
          <a:lstStyle/>
          <a:p>
            <a:pPr marL="0" marR="0" lvl="0" indent="0" algn="r" defTabSz="896214" rtl="0" eaLnBrk="1" fontAlgn="auto" latinLnBrk="0" hangingPunct="1">
              <a:lnSpc>
                <a:spcPct val="100000"/>
              </a:lnSpc>
              <a:spcBef>
                <a:spcPts val="0"/>
              </a:spcBef>
              <a:spcAft>
                <a:spcPts val="0"/>
              </a:spcAft>
              <a:buClrTx/>
              <a:buSzTx/>
              <a:buFontTx/>
              <a:buNone/>
              <a:tabLst/>
              <a:defRPr/>
            </a:pPr>
            <a:r>
              <a:rPr kumimoji="0" lang="en-US" sz="3920" b="0" i="0" u="none" strike="noStrike" kern="0" cap="none" spc="0" normalizeH="0" baseline="0" noProof="0" dirty="0">
                <a:ln>
                  <a:noFill/>
                </a:ln>
                <a:solidFill>
                  <a:srgbClr val="FFFFFF"/>
                </a:solidFill>
                <a:effectLst/>
                <a:uLnTx/>
                <a:uFillTx/>
                <a:latin typeface="Segoe UI"/>
                <a:ea typeface="+mn-ea"/>
                <a:cs typeface="+mn-cs"/>
              </a:rPr>
              <a:t>Cloud</a:t>
            </a:r>
          </a:p>
        </p:txBody>
      </p:sp>
      <p:sp>
        <p:nvSpPr>
          <p:cNvPr id="21" name="TextBox 20"/>
          <p:cNvSpPr txBox="1"/>
          <p:nvPr/>
        </p:nvSpPr>
        <p:spPr>
          <a:xfrm>
            <a:off x="5891527" y="1313127"/>
            <a:ext cx="3908442" cy="923330"/>
          </a:xfrm>
          <a:prstGeom prst="rect">
            <a:avLst/>
          </a:prstGeom>
          <a:noFill/>
        </p:spPr>
        <p:txBody>
          <a:bodyPr wrap="non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Public Azure</a:t>
            </a:r>
          </a:p>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Azure Government</a:t>
            </a:r>
          </a:p>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Azure in China operated by 21Vianet</a:t>
            </a:r>
          </a:p>
        </p:txBody>
      </p:sp>
      <p:sp>
        <p:nvSpPr>
          <p:cNvPr id="23" name="TextBox 22"/>
          <p:cNvSpPr txBox="1"/>
          <p:nvPr/>
        </p:nvSpPr>
        <p:spPr>
          <a:xfrm>
            <a:off x="5891526" y="3578382"/>
            <a:ext cx="2182008" cy="646331"/>
          </a:xfrm>
          <a:prstGeom prst="rect">
            <a:avLst/>
          </a:prstGeom>
          <a:noFill/>
        </p:spPr>
        <p:txBody>
          <a:bodyPr wrap="non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Customer Proximity</a:t>
            </a:r>
          </a:p>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Disaster Isolation</a:t>
            </a:r>
          </a:p>
        </p:txBody>
      </p:sp>
      <p:sp>
        <p:nvSpPr>
          <p:cNvPr id="36" name="Oval 35"/>
          <p:cNvSpPr/>
          <p:nvPr/>
        </p:nvSpPr>
        <p:spPr>
          <a:xfrm>
            <a:off x="1777647" y="4246359"/>
            <a:ext cx="8725775" cy="1125076"/>
          </a:xfrm>
          <a:prstGeom prst="ellipse">
            <a:avLst/>
          </a:prstGeom>
          <a:solidFill>
            <a:srgbClr val="D83B01"/>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6" name="TextBox 25"/>
          <p:cNvSpPr txBox="1"/>
          <p:nvPr/>
        </p:nvSpPr>
        <p:spPr>
          <a:xfrm>
            <a:off x="2665570" y="4470718"/>
            <a:ext cx="3199461" cy="707658"/>
          </a:xfrm>
          <a:prstGeom prst="rect">
            <a:avLst/>
          </a:prstGeom>
          <a:noFill/>
        </p:spPr>
        <p:txBody>
          <a:bodyPr wrap="none" rtlCol="0">
            <a:spAutoFit/>
          </a:bodyPr>
          <a:lstStyle/>
          <a:p>
            <a:pPr marL="0" marR="0" lvl="0" indent="0" algn="r" defTabSz="896214" rtl="0" eaLnBrk="1" fontAlgn="auto" latinLnBrk="0" hangingPunct="1">
              <a:lnSpc>
                <a:spcPct val="100000"/>
              </a:lnSpc>
              <a:spcBef>
                <a:spcPts val="0"/>
              </a:spcBef>
              <a:spcAft>
                <a:spcPts val="0"/>
              </a:spcAft>
              <a:buClrTx/>
              <a:buSzTx/>
              <a:buFontTx/>
              <a:buNone/>
              <a:tabLst/>
              <a:defRPr/>
            </a:pPr>
            <a:r>
              <a:rPr kumimoji="0" lang="en-US" sz="3920" b="0" i="0" u="none" strike="noStrike" kern="0" cap="none" spc="0" normalizeH="0" baseline="0" noProof="0" dirty="0">
                <a:ln>
                  <a:noFill/>
                </a:ln>
                <a:solidFill>
                  <a:srgbClr val="FFFFFF"/>
                </a:solidFill>
                <a:effectLst/>
                <a:uLnTx/>
                <a:uFillTx/>
                <a:latin typeface="Segoe UI"/>
                <a:ea typeface="+mn-ea"/>
                <a:cs typeface="+mn-cs"/>
              </a:rPr>
              <a:t>Fault Domain</a:t>
            </a:r>
          </a:p>
        </p:txBody>
      </p:sp>
      <p:sp>
        <p:nvSpPr>
          <p:cNvPr id="29" name="TextBox 28"/>
          <p:cNvSpPr txBox="1"/>
          <p:nvPr/>
        </p:nvSpPr>
        <p:spPr>
          <a:xfrm>
            <a:off x="5891526" y="4633942"/>
            <a:ext cx="1606530" cy="369332"/>
          </a:xfrm>
          <a:prstGeom prst="rect">
            <a:avLst/>
          </a:prstGeom>
          <a:noFill/>
        </p:spPr>
        <p:txBody>
          <a:bodyPr wrap="non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Fault Isolation</a:t>
            </a:r>
          </a:p>
        </p:txBody>
      </p:sp>
    </p:spTree>
    <p:extLst>
      <p:ext uri="{BB962C8B-B14F-4D97-AF65-F5344CB8AC3E}">
        <p14:creationId xmlns:p14="http://schemas.microsoft.com/office/powerpoint/2010/main" val="19878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Sizes</a:t>
            </a:r>
          </a:p>
        </p:txBody>
      </p:sp>
      <p:sp>
        <p:nvSpPr>
          <p:cNvPr id="3" name="Content Placeholder 2"/>
          <p:cNvSpPr>
            <a:spLocks noGrp="1"/>
          </p:cNvSpPr>
          <p:nvPr>
            <p:ph idx="1"/>
          </p:nvPr>
        </p:nvSpPr>
        <p:spPr>
          <a:xfrm>
            <a:off x="838200" y="1825625"/>
            <a:ext cx="10515600" cy="1130226"/>
          </a:xfrm>
        </p:spPr>
        <p:txBody>
          <a:bodyPr>
            <a:normAutofit fontScale="92500" lnSpcReduction="20000"/>
          </a:bodyPr>
          <a:lstStyle/>
          <a:p>
            <a:r>
              <a:rPr lang="en-US" dirty="0"/>
              <a:t>Determine Cores, RAM, ACUs, Disks, NICs, Network Speed, Temporary Storage, SSD support</a:t>
            </a:r>
          </a:p>
          <a:p>
            <a:r>
              <a:rPr lang="en-US" dirty="0"/>
              <a:t>High level categories:</a:t>
            </a:r>
          </a:p>
        </p:txBody>
      </p:sp>
      <p:sp>
        <p:nvSpPr>
          <p:cNvPr id="7" name="Rectangle 6"/>
          <p:cNvSpPr/>
          <p:nvPr/>
        </p:nvSpPr>
        <p:spPr>
          <a:xfrm>
            <a:off x="838200" y="6311900"/>
            <a:ext cx="9009192" cy="646331"/>
          </a:xfrm>
          <a:prstGeom prst="rect">
            <a:avLst/>
          </a:prstGeom>
        </p:spPr>
        <p:txBody>
          <a:bodyPr wrap="square">
            <a:spAutoFit/>
          </a:bodyPr>
          <a:lstStyle/>
          <a:p>
            <a:r>
              <a:rPr lang="en-US" dirty="0">
                <a:hlinkClick r:id="rId2"/>
              </a:rPr>
              <a:t>https://docs.microsoft.com/en-us/azure/virtual-machines/virtual-machines-windows-sizes</a:t>
            </a:r>
            <a:endParaRPr lang="en-US" dirty="0"/>
          </a:p>
          <a:p>
            <a:endParaRPr lang="en-US" dirty="0"/>
          </a:p>
        </p:txBody>
      </p:sp>
      <p:pic>
        <p:nvPicPr>
          <p:cNvPr id="4" name="Picture 3"/>
          <p:cNvPicPr>
            <a:picLocks noChangeAspect="1"/>
          </p:cNvPicPr>
          <p:nvPr/>
        </p:nvPicPr>
        <p:blipFill>
          <a:blip r:embed="rId3"/>
          <a:stretch>
            <a:fillRect/>
          </a:stretch>
        </p:blipFill>
        <p:spPr>
          <a:xfrm>
            <a:off x="967886" y="2911842"/>
            <a:ext cx="9201150" cy="3390900"/>
          </a:xfrm>
          <a:prstGeom prst="rect">
            <a:avLst/>
          </a:prstGeom>
        </p:spPr>
      </p:pic>
    </p:spTree>
    <p:extLst>
      <p:ext uri="{BB962C8B-B14F-4D97-AF65-F5344CB8AC3E}">
        <p14:creationId xmlns:p14="http://schemas.microsoft.com/office/powerpoint/2010/main" val="249603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Disks</a:t>
            </a:r>
          </a:p>
        </p:txBody>
      </p:sp>
      <p:sp>
        <p:nvSpPr>
          <p:cNvPr id="3" name="Content Placeholder 2"/>
          <p:cNvSpPr>
            <a:spLocks noGrp="1"/>
          </p:cNvSpPr>
          <p:nvPr>
            <p:ph idx="1"/>
          </p:nvPr>
        </p:nvSpPr>
        <p:spPr/>
        <p:txBody>
          <a:bodyPr numCol="2">
            <a:normAutofit fontScale="62500" lnSpcReduction="20000"/>
          </a:bodyPr>
          <a:lstStyle/>
          <a:p>
            <a:r>
              <a:rPr lang="en-US" b="1" dirty="0">
                <a:solidFill>
                  <a:srgbClr val="FF0000"/>
                </a:solidFill>
              </a:rPr>
              <a:t>Unmanaged Disks – Requires Azure Storage Container </a:t>
            </a:r>
            <a:r>
              <a:rPr lang="en-US" dirty="0"/>
              <a:t/>
            </a:r>
            <a:br>
              <a:rPr lang="en-US" dirty="0"/>
            </a:br>
            <a:r>
              <a:rPr lang="en-US" sz="1600" dirty="0">
                <a:hlinkClick r:id="rId2"/>
              </a:rPr>
              <a:t>https://docs.microsoft.com/en-us/azure/storage/storage-scalability-targets#unmanaged-virtual-machine-disks</a:t>
            </a:r>
            <a:endParaRPr lang="en-US" sz="1600" dirty="0"/>
          </a:p>
          <a:p>
            <a:pPr lvl="1"/>
            <a:r>
              <a:rPr lang="en-US" dirty="0"/>
              <a:t>Disks are stored in Page Blob VHD files. </a:t>
            </a:r>
          </a:p>
          <a:p>
            <a:pPr lvl="1"/>
            <a:r>
              <a:rPr lang="en-US" dirty="0"/>
              <a:t>VM disks in an availability set should be in separate storage accounts.</a:t>
            </a:r>
            <a:endParaRPr lang="en-US" sz="2000" dirty="0"/>
          </a:p>
          <a:p>
            <a:pPr lvl="1"/>
            <a:r>
              <a:rPr lang="en-US" b="1" dirty="0">
                <a:solidFill>
                  <a:srgbClr val="FF0000"/>
                </a:solidFill>
              </a:rPr>
              <a:t>Standard Storage</a:t>
            </a:r>
          </a:p>
          <a:p>
            <a:pPr lvl="2"/>
            <a:r>
              <a:rPr lang="en-US" b="1" dirty="0">
                <a:solidFill>
                  <a:srgbClr val="FF0000"/>
                </a:solidFill>
              </a:rPr>
              <a:t>No performance SLAs</a:t>
            </a:r>
          </a:p>
          <a:p>
            <a:pPr lvl="2"/>
            <a:r>
              <a:rPr lang="en-US" dirty="0"/>
              <a:t>Charged for disk usage, not the size. (If you have provisioned a 100GB disk and are only using 20GB, you pay for 20GB).</a:t>
            </a:r>
          </a:p>
          <a:p>
            <a:pPr lvl="2"/>
            <a:r>
              <a:rPr lang="en-US" dirty="0"/>
              <a:t>Max IOPS per storage account: 20,000 (e.g. 40 disks @ 500 IOPS each)</a:t>
            </a:r>
          </a:p>
          <a:p>
            <a:pPr lvl="1"/>
            <a:r>
              <a:rPr lang="en-US" b="1" dirty="0">
                <a:solidFill>
                  <a:srgbClr val="FF0000"/>
                </a:solidFill>
              </a:rPr>
              <a:t>Premium Storage</a:t>
            </a:r>
          </a:p>
          <a:p>
            <a:pPr lvl="2"/>
            <a:r>
              <a:rPr lang="en-US" b="1" dirty="0">
                <a:solidFill>
                  <a:srgbClr val="FF0000"/>
                </a:solidFill>
              </a:rPr>
              <a:t>Yes performance SLAs</a:t>
            </a:r>
          </a:p>
          <a:p>
            <a:pPr lvl="2"/>
            <a:r>
              <a:rPr lang="en-US" dirty="0"/>
              <a:t>Disk Capacity is 35TB</a:t>
            </a:r>
          </a:p>
          <a:p>
            <a:pPr lvl="2"/>
            <a:r>
              <a:rPr lang="en-US" dirty="0"/>
              <a:t>50 </a:t>
            </a:r>
            <a:r>
              <a:rPr lang="en-US" dirty="0" err="1"/>
              <a:t>GiB</a:t>
            </a:r>
            <a:r>
              <a:rPr lang="en-US" dirty="0"/>
              <a:t>/s for inbound/outbound</a:t>
            </a:r>
          </a:p>
          <a:p>
            <a:pPr lvl="2"/>
            <a:r>
              <a:rPr lang="en-US" dirty="0"/>
              <a:t>Billed for the provisioned amount at the closest tier, rounded up. 100GB disk is charged a P10 rate (128GB), even if it is completely empty.</a:t>
            </a:r>
          </a:p>
          <a:p>
            <a:r>
              <a:rPr lang="en-US" dirty="0"/>
              <a:t>Managed Disks – Azure manages the disks for you. </a:t>
            </a:r>
            <a:r>
              <a:rPr lang="en-US" sz="2100" dirty="0">
                <a:hlinkClick r:id="rId3"/>
              </a:rPr>
              <a:t>https://docs.microsoft.com/en-us/azure/storage/storage-managed-disks-overview</a:t>
            </a:r>
            <a:endParaRPr lang="en-US" sz="2100" dirty="0"/>
          </a:p>
          <a:p>
            <a:pPr lvl="1"/>
            <a:r>
              <a:rPr lang="en-US" b="1" dirty="0">
                <a:solidFill>
                  <a:srgbClr val="FF0000"/>
                </a:solidFill>
              </a:rPr>
              <a:t>No storage account required.</a:t>
            </a:r>
          </a:p>
          <a:p>
            <a:pPr lvl="1"/>
            <a:r>
              <a:rPr lang="en-US" dirty="0"/>
              <a:t>Disks can be exported to Snapshots and downloaded as VHD files.</a:t>
            </a:r>
          </a:p>
          <a:p>
            <a:pPr lvl="1"/>
            <a:r>
              <a:rPr lang="en-US" dirty="0"/>
              <a:t>Isolates disks for VMs in an availability set for increased resiliency. </a:t>
            </a:r>
          </a:p>
          <a:p>
            <a:pPr lvl="1"/>
            <a:r>
              <a:rPr lang="en-US" dirty="0"/>
              <a:t>Standard and Premium as well</a:t>
            </a:r>
          </a:p>
          <a:p>
            <a:endParaRPr lang="en-US" dirty="0"/>
          </a:p>
          <a:p>
            <a:pPr lvl="2"/>
            <a:endParaRPr lang="en-US" dirty="0"/>
          </a:p>
          <a:p>
            <a:pPr lvl="2"/>
            <a:endParaRPr lang="en-US" dirty="0"/>
          </a:p>
          <a:p>
            <a:pPr lvl="2"/>
            <a:endParaRPr lang="en-US" dirty="0"/>
          </a:p>
          <a:p>
            <a:pPr lvl="2"/>
            <a:endParaRPr lang="en-US" sz="2200" dirty="0"/>
          </a:p>
        </p:txBody>
      </p:sp>
    </p:spTree>
    <p:extLst>
      <p:ext uri="{BB962C8B-B14F-4D97-AF65-F5344CB8AC3E}">
        <p14:creationId xmlns:p14="http://schemas.microsoft.com/office/powerpoint/2010/main" val="3387046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D77D1-B84B-4A29-A9FC-18E9DA44F12C}"/>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a16="http://schemas.microsoft.com/office/drawing/2014/main" xmlns="" id="{9A084D11-B70D-40EE-B04A-A4D4D869172E}"/>
              </a:ext>
            </a:extLst>
          </p:cNvPr>
          <p:cNvSpPr>
            <a:spLocks noGrp="1"/>
          </p:cNvSpPr>
          <p:nvPr>
            <p:ph idx="1"/>
          </p:nvPr>
        </p:nvSpPr>
        <p:spPr/>
        <p:txBody>
          <a:bodyPr>
            <a:normAutofit fontScale="55000" lnSpcReduction="20000"/>
          </a:bodyPr>
          <a:lstStyle/>
          <a:p>
            <a:r>
              <a:rPr lang="en-US" b="1" dirty="0">
                <a:solidFill>
                  <a:srgbClr val="FF0000"/>
                </a:solidFill>
              </a:rPr>
              <a:t>Disks can be resized up to 1TB</a:t>
            </a:r>
          </a:p>
          <a:p>
            <a:r>
              <a:rPr lang="en-US" b="1" dirty="0">
                <a:solidFill>
                  <a:srgbClr val="FF0000"/>
                </a:solidFill>
              </a:rPr>
              <a:t>Disks can be striped to achieve greater IOPS/Storage Size.</a:t>
            </a:r>
          </a:p>
          <a:p>
            <a:r>
              <a:rPr lang="en-US" dirty="0"/>
              <a:t>VMs can achieve 80,000 IOPS with disk throughput of 2MB/s.</a:t>
            </a:r>
          </a:p>
          <a:p>
            <a:r>
              <a:rPr lang="en-US" dirty="0"/>
              <a:t>Disk and Azure Storage pricing: </a:t>
            </a:r>
            <a:r>
              <a:rPr lang="en-US" dirty="0">
                <a:hlinkClick r:id="rId2"/>
              </a:rPr>
              <a:t>https://azure.microsoft.com/en-us/pricing/details/storage/blobs/</a:t>
            </a:r>
            <a:endParaRPr lang="en-US" dirty="0"/>
          </a:p>
          <a:p>
            <a:r>
              <a:rPr lang="en-US" dirty="0"/>
              <a:t>Encryption:</a:t>
            </a:r>
          </a:p>
          <a:p>
            <a:pPr lvl="1"/>
            <a:r>
              <a:rPr lang="en-US" dirty="0"/>
              <a:t>IaaS VMs are secured at rest, because you can use industry-standard encryption technology to address organizational security and compliance requirements.</a:t>
            </a:r>
          </a:p>
          <a:p>
            <a:pPr lvl="1"/>
            <a:r>
              <a:rPr lang="en-US" dirty="0"/>
              <a:t>IaaS VMs boot under customer-controlled keys and policies, and you can audit their usage in your key vault.</a:t>
            </a:r>
          </a:p>
          <a:p>
            <a:pPr lvl="1"/>
            <a:r>
              <a:rPr lang="en-US" dirty="0">
                <a:hlinkClick r:id="rId3"/>
              </a:rPr>
              <a:t>https://docs.microsoft.com/en-us/azure/security/azure-security-disk-encryption#disk-encryption-deployment-scenarios-and-user-experiences</a:t>
            </a:r>
            <a:endParaRPr lang="en-US" dirty="0"/>
          </a:p>
          <a:p>
            <a:r>
              <a:rPr lang="en-US" dirty="0"/>
              <a:t>Disk Caching</a:t>
            </a:r>
          </a:p>
          <a:p>
            <a:pPr lvl="1"/>
            <a:r>
              <a:rPr lang="en-US" b="1" dirty="0">
                <a:solidFill>
                  <a:srgbClr val="FF0000"/>
                </a:solidFill>
              </a:rPr>
              <a:t>None – for Write only and Write heavy (SQL Logs)</a:t>
            </a:r>
          </a:p>
          <a:p>
            <a:pPr lvl="1"/>
            <a:r>
              <a:rPr lang="en-US" b="1" dirty="0" err="1">
                <a:solidFill>
                  <a:srgbClr val="FF0000"/>
                </a:solidFill>
              </a:rPr>
              <a:t>ReadOnly</a:t>
            </a:r>
            <a:r>
              <a:rPr lang="en-US" b="1" dirty="0">
                <a:solidFill>
                  <a:srgbClr val="FF0000"/>
                </a:solidFill>
              </a:rPr>
              <a:t> – for Read only or read-write disks (SQL Data files)</a:t>
            </a:r>
          </a:p>
          <a:p>
            <a:pPr lvl="1"/>
            <a:r>
              <a:rPr lang="en-US" b="1" dirty="0" err="1">
                <a:solidFill>
                  <a:srgbClr val="FF0000"/>
                </a:solidFill>
              </a:rPr>
              <a:t>ReadWrite</a:t>
            </a:r>
            <a:r>
              <a:rPr lang="en-US" b="1" dirty="0">
                <a:solidFill>
                  <a:srgbClr val="FF0000"/>
                </a:solidFill>
              </a:rPr>
              <a:t> – for Operating System disks</a:t>
            </a:r>
          </a:p>
          <a:p>
            <a:pPr lvl="1"/>
            <a:r>
              <a:rPr lang="en-US" dirty="0">
                <a:hlinkClick r:id="rId4"/>
              </a:rPr>
              <a:t>https://docs.microsoft.com/en-us/azure/storage/storage-premium-storage</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0694729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1299</TotalTime>
  <Words>3564</Words>
  <Application>Microsoft Office PowerPoint</Application>
  <PresentationFormat>Widescreen</PresentationFormat>
  <Paragraphs>653</Paragraphs>
  <Slides>55</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55</vt:i4>
      </vt:variant>
    </vt:vector>
  </HeadingPairs>
  <TitlesOfParts>
    <vt:vector size="67" baseType="lpstr">
      <vt:lpstr>Arial</vt:lpstr>
      <vt:lpstr>Bookman Old Style</vt:lpstr>
      <vt:lpstr>Calibri</vt:lpstr>
      <vt:lpstr>Consolas</vt:lpstr>
      <vt:lpstr>Rockwell</vt:lpstr>
      <vt:lpstr>Segoe UI</vt:lpstr>
      <vt:lpstr>Segoe UI Light</vt:lpstr>
      <vt:lpstr>Segoe UI Semibold</vt:lpstr>
      <vt:lpstr>segoe-ui_bold</vt:lpstr>
      <vt:lpstr>segoe-ui_normal</vt:lpstr>
      <vt:lpstr>segoe-ui_semibold</vt:lpstr>
      <vt:lpstr>Damask</vt:lpstr>
      <vt:lpstr>Azure Fundamentals</vt:lpstr>
      <vt:lpstr>IaaS vs PaaS vs SaaS</vt:lpstr>
      <vt:lpstr>MIND MAP – Azure Services</vt:lpstr>
      <vt:lpstr>PowerPoint Presentation</vt:lpstr>
      <vt:lpstr>Azure Regions</vt:lpstr>
      <vt:lpstr>Azure Regional Hierarchy</vt:lpstr>
      <vt:lpstr>VM Sizes</vt:lpstr>
      <vt:lpstr>VM Disks</vt:lpstr>
      <vt:lpstr>VM Disks</vt:lpstr>
      <vt:lpstr>What is ARM?</vt:lpstr>
      <vt:lpstr>Author ARM Templates - </vt:lpstr>
      <vt:lpstr>ARM Templates - Structure</vt:lpstr>
      <vt:lpstr>ARM Templates - Parameters</vt:lpstr>
      <vt:lpstr>ARM Templates – Parameters</vt:lpstr>
      <vt:lpstr>ARM Templates –Variables</vt:lpstr>
      <vt:lpstr>ARM Templates -Resources</vt:lpstr>
      <vt:lpstr>ARM Templates -Resources</vt:lpstr>
      <vt:lpstr>ARM Templates –Outputs</vt:lpstr>
      <vt:lpstr>ARM Templates – Functions and Expressions</vt:lpstr>
      <vt:lpstr>ARM Templates - Nesting</vt:lpstr>
      <vt:lpstr>ARM Templates - Dependencies</vt:lpstr>
      <vt:lpstr>ARM Templates – Multiple Instances</vt:lpstr>
      <vt:lpstr>ARM Templates Advanced Topics</vt:lpstr>
      <vt:lpstr>Deploy Templates</vt:lpstr>
      <vt:lpstr>Deploy Templates – Portal, Custom Template </vt:lpstr>
      <vt:lpstr>Deploy Templates – Portal, Quickstart </vt:lpstr>
      <vt:lpstr>Deploy Templates – Portal, from Account </vt:lpstr>
      <vt:lpstr>Deploy Templates - Powershell</vt:lpstr>
      <vt:lpstr>Deploy Templates - PowerShell</vt:lpstr>
      <vt:lpstr>Deploy Templates – CLI (similar to PowerShell)</vt:lpstr>
      <vt:lpstr>Regional Availability</vt:lpstr>
      <vt:lpstr>Regional Availability - Regions</vt:lpstr>
      <vt:lpstr>Regional Availability - Design</vt:lpstr>
      <vt:lpstr>Regional Availability - Design</vt:lpstr>
      <vt:lpstr>High Availability</vt:lpstr>
      <vt:lpstr>Lab</vt:lpstr>
      <vt:lpstr>Lab</vt:lpstr>
      <vt:lpstr>App Service</vt:lpstr>
      <vt:lpstr>App Service Plan Tiers</vt:lpstr>
      <vt:lpstr>App Service Plan</vt:lpstr>
      <vt:lpstr>Design Azure App Service Web Apps</vt:lpstr>
      <vt:lpstr>Design Azure App Service Web Apps</vt:lpstr>
      <vt:lpstr>Design Custom Web API</vt:lpstr>
      <vt:lpstr>4 Major Security Pillars</vt:lpstr>
      <vt:lpstr>Identity &amp; Access Management</vt:lpstr>
      <vt:lpstr>Access security &amp; monitoring</vt:lpstr>
      <vt:lpstr>Physical Security</vt:lpstr>
      <vt:lpstr>PowerPoint Presentation</vt:lpstr>
      <vt:lpstr>PowerPoint Presentation</vt:lpstr>
      <vt:lpstr>Network Security Groups (NSG)</vt:lpstr>
      <vt:lpstr>PowerPoint Presentation</vt:lpstr>
      <vt:lpstr>PowerPoint Presentation</vt:lpstr>
      <vt:lpstr>PowerPoint Presentation</vt:lpstr>
      <vt:lpstr>PowerPoint Presentation</vt:lpstr>
      <vt:lpstr>PowerPoint Presentation</vt:lpstr>
    </vt:vector>
  </TitlesOfParts>
  <Company>Diebold,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Choudhary, Amlendu</dc:creator>
  <cp:lastModifiedBy>Choudhary, Amlendu</cp:lastModifiedBy>
  <cp:revision>18</cp:revision>
  <dcterms:created xsi:type="dcterms:W3CDTF">2018-02-05T09:48:37Z</dcterms:created>
  <dcterms:modified xsi:type="dcterms:W3CDTF">2018-02-09T03:33:07Z</dcterms:modified>
</cp:coreProperties>
</file>