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92" d="100"/>
          <a:sy n="92" d="100"/>
        </p:scale>
        <p:origin x="13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sMoguel%201/Desktop/fronteras%20copy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sMoguel%201/Desktop/fronteras%20copy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sMoguel%201/Desktop/fronteras%20copy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sMoguel%201/Desktop/fronteras%20copy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resMoguel%201/Desktop/fronteras%20copy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/AndresMoguel%201/Desktop/fronteras%20copy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'Estadisticas Juntas'!$B$1</c:f>
              <c:strCache>
                <c:ptCount val="1"/>
                <c:pt idx="0">
                  <c:v>Average of Value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'Estadisticas Juntas'!$A$2:$A$14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Grand Total</c:v>
                </c:pt>
              </c:strCache>
            </c:strRef>
          </c:xVal>
          <c:yVal>
            <c:numRef>
              <c:f>'Estadisticas Juntas'!$B$2:$B$14</c:f>
              <c:numCache>
                <c:formatCode>General</c:formatCode>
                <c:ptCount val="13"/>
                <c:pt idx="0">
                  <c:v>22429.4</c:v>
                </c:pt>
                <c:pt idx="1">
                  <c:v>19253.8</c:v>
                </c:pt>
                <c:pt idx="2">
                  <c:v>26794.2</c:v>
                </c:pt>
                <c:pt idx="3">
                  <c:v>24856.2</c:v>
                </c:pt>
                <c:pt idx="4">
                  <c:v>22958.799999999999</c:v>
                </c:pt>
                <c:pt idx="5">
                  <c:v>16248.4</c:v>
                </c:pt>
                <c:pt idx="6">
                  <c:v>17941</c:v>
                </c:pt>
                <c:pt idx="7">
                  <c:v>14723.2</c:v>
                </c:pt>
                <c:pt idx="8">
                  <c:v>18622.8</c:v>
                </c:pt>
                <c:pt idx="9">
                  <c:v>22548.799999999999</c:v>
                </c:pt>
                <c:pt idx="10">
                  <c:v>32092.400000000001</c:v>
                </c:pt>
                <c:pt idx="11">
                  <c:v>45694.6</c:v>
                </c:pt>
                <c:pt idx="12">
                  <c:v>23680.3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45-A645-BAC7-269D0179D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039599"/>
        <c:axId val="630266639"/>
      </c:scatterChart>
      <c:valAx>
        <c:axId val="666039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630266639"/>
        <c:crosses val="autoZero"/>
        <c:crossBetween val="midCat"/>
      </c:valAx>
      <c:valAx>
        <c:axId val="63026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6660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Rango</a:t>
            </a:r>
            <a:r>
              <a:rPr lang="en-US" baseline="0"/>
              <a:t> De Valores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'Estadisticas Juntas'!$F$1</c:f>
              <c:strCache>
                <c:ptCount val="1"/>
                <c:pt idx="0">
                  <c:v>Max of 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'Estadisticas Juntas'!$A$2:$A$14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Grand Total</c:v>
                </c:pt>
              </c:strCache>
            </c:strRef>
          </c:xVal>
          <c:yVal>
            <c:numRef>
              <c:f>'Estadisticas Juntas'!$F$2:$F$14</c:f>
              <c:numCache>
                <c:formatCode>General</c:formatCode>
                <c:ptCount val="13"/>
                <c:pt idx="0">
                  <c:v>25325</c:v>
                </c:pt>
                <c:pt idx="1">
                  <c:v>24213</c:v>
                </c:pt>
                <c:pt idx="2">
                  <c:v>38188</c:v>
                </c:pt>
                <c:pt idx="3">
                  <c:v>32713</c:v>
                </c:pt>
                <c:pt idx="4">
                  <c:v>29930</c:v>
                </c:pt>
                <c:pt idx="5">
                  <c:v>25162</c:v>
                </c:pt>
                <c:pt idx="6">
                  <c:v>24231</c:v>
                </c:pt>
                <c:pt idx="7">
                  <c:v>17744</c:v>
                </c:pt>
                <c:pt idx="8">
                  <c:v>25908</c:v>
                </c:pt>
                <c:pt idx="9">
                  <c:v>35210</c:v>
                </c:pt>
                <c:pt idx="10">
                  <c:v>46792</c:v>
                </c:pt>
                <c:pt idx="11">
                  <c:v>63568</c:v>
                </c:pt>
                <c:pt idx="12">
                  <c:v>63568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3A-D34D-8269-C29361B5AEC6}"/>
            </c:ext>
          </c:extLst>
        </c:ser>
        <c:ser>
          <c:idx val="1"/>
          <c:order val="1"/>
          <c:tx>
            <c:strRef>
              <c:f>'Estadisticas Juntas'!$G$1</c:f>
              <c:strCache>
                <c:ptCount val="1"/>
                <c:pt idx="0">
                  <c:v>Min of 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'Estadisticas Juntas'!$A$2:$A$14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Grand Total</c:v>
                </c:pt>
              </c:strCache>
            </c:strRef>
          </c:xVal>
          <c:yVal>
            <c:numRef>
              <c:f>'Estadisticas Juntas'!$G$2:$G$14</c:f>
              <c:numCache>
                <c:formatCode>General</c:formatCode>
                <c:ptCount val="13"/>
                <c:pt idx="0">
                  <c:v>17685</c:v>
                </c:pt>
                <c:pt idx="1">
                  <c:v>16192</c:v>
                </c:pt>
                <c:pt idx="2">
                  <c:v>19279</c:v>
                </c:pt>
                <c:pt idx="3">
                  <c:v>19457</c:v>
                </c:pt>
                <c:pt idx="4">
                  <c:v>18942</c:v>
                </c:pt>
                <c:pt idx="5">
                  <c:v>8974</c:v>
                </c:pt>
                <c:pt idx="6">
                  <c:v>13714</c:v>
                </c:pt>
                <c:pt idx="7">
                  <c:v>11239</c:v>
                </c:pt>
                <c:pt idx="8">
                  <c:v>9321</c:v>
                </c:pt>
                <c:pt idx="9">
                  <c:v>14380</c:v>
                </c:pt>
                <c:pt idx="10">
                  <c:v>24106</c:v>
                </c:pt>
                <c:pt idx="11">
                  <c:v>37710</c:v>
                </c:pt>
                <c:pt idx="12">
                  <c:v>8974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3A-D34D-8269-C29361B5AEC6}"/>
            </c:ext>
          </c:extLst>
        </c:ser>
        <c:ser>
          <c:idx val="2"/>
          <c:order val="2"/>
          <c:tx>
            <c:strRef>
              <c:f>'Estadisticas Juntas'!$H$1</c:f>
              <c:strCache>
                <c:ptCount val="1"/>
                <c:pt idx="0">
                  <c:v>Centro de Rango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'Estadisticas Juntas'!$A$2:$A$14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Grand Total</c:v>
                </c:pt>
              </c:strCache>
            </c:strRef>
          </c:xVal>
          <c:yVal>
            <c:numRef>
              <c:f>'Estadisticas Juntas'!$H$2:$H$14</c:f>
              <c:numCache>
                <c:formatCode>General</c:formatCode>
                <c:ptCount val="13"/>
                <c:pt idx="0">
                  <c:v>21505</c:v>
                </c:pt>
                <c:pt idx="1">
                  <c:v>20202.5</c:v>
                </c:pt>
                <c:pt idx="2">
                  <c:v>28733.5</c:v>
                </c:pt>
                <c:pt idx="3">
                  <c:v>26085</c:v>
                </c:pt>
                <c:pt idx="4">
                  <c:v>24436</c:v>
                </c:pt>
                <c:pt idx="5">
                  <c:v>17068</c:v>
                </c:pt>
                <c:pt idx="6">
                  <c:v>18972.5</c:v>
                </c:pt>
                <c:pt idx="7">
                  <c:v>14491.5</c:v>
                </c:pt>
                <c:pt idx="8">
                  <c:v>17614.5</c:v>
                </c:pt>
                <c:pt idx="9">
                  <c:v>24795</c:v>
                </c:pt>
                <c:pt idx="10">
                  <c:v>35449</c:v>
                </c:pt>
                <c:pt idx="11">
                  <c:v>50639</c:v>
                </c:pt>
                <c:pt idx="12">
                  <c:v>36271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3A-D34D-8269-C29361B5A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783775"/>
        <c:axId val="630274639"/>
      </c:scatterChart>
      <c:valAx>
        <c:axId val="650783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630274639"/>
        <c:crosses val="autoZero"/>
        <c:crossBetween val="midCat"/>
      </c:valAx>
      <c:valAx>
        <c:axId val="63027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650783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Media vs</a:t>
            </a:r>
            <a:r>
              <a:rPr lang="en-US" baseline="0"/>
              <a:t> Media Recortada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'Estadisticas Juntas'!$B$1</c:f>
              <c:strCache>
                <c:ptCount val="1"/>
                <c:pt idx="0">
                  <c:v>Average of Value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'Estadisticas Juntas'!$A$2:$A$13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'Estadisticas Juntas'!$B$2:$B$13</c:f>
              <c:numCache>
                <c:formatCode>General</c:formatCode>
                <c:ptCount val="12"/>
                <c:pt idx="0">
                  <c:v>22429.4</c:v>
                </c:pt>
                <c:pt idx="1">
                  <c:v>19253.8</c:v>
                </c:pt>
                <c:pt idx="2">
                  <c:v>26794.2</c:v>
                </c:pt>
                <c:pt idx="3">
                  <c:v>24856.2</c:v>
                </c:pt>
                <c:pt idx="4">
                  <c:v>22958.799999999999</c:v>
                </c:pt>
                <c:pt idx="5">
                  <c:v>16248.4</c:v>
                </c:pt>
                <c:pt idx="6">
                  <c:v>17941</c:v>
                </c:pt>
                <c:pt idx="7">
                  <c:v>14723.2</c:v>
                </c:pt>
                <c:pt idx="8">
                  <c:v>18622.8</c:v>
                </c:pt>
                <c:pt idx="9">
                  <c:v>22548.799999999999</c:v>
                </c:pt>
                <c:pt idx="10">
                  <c:v>32092.400000000001</c:v>
                </c:pt>
                <c:pt idx="11">
                  <c:v>45694.6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C6-DE40-B68B-0CA1F6FF228A}"/>
            </c:ext>
          </c:extLst>
        </c:ser>
        <c:ser>
          <c:idx val="8"/>
          <c:order val="1"/>
          <c:tx>
            <c:strRef>
              <c:f>'Estadisticas Juntas'!$J$1</c:f>
              <c:strCache>
                <c:ptCount val="1"/>
                <c:pt idx="0">
                  <c:v>MEDIA REC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strRef>
              <c:f>'Estadisticas Juntas'!$A$2:$A$13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'Estadisticas Juntas'!$J$2:$J$13</c:f>
              <c:numCache>
                <c:formatCode>General</c:formatCode>
                <c:ptCount val="12"/>
                <c:pt idx="0">
                  <c:v>23045.666666666668</c:v>
                </c:pt>
                <c:pt idx="1">
                  <c:v>18621.333333333332</c:v>
                </c:pt>
                <c:pt idx="2">
                  <c:v>25501.333333333332</c:v>
                </c:pt>
                <c:pt idx="3">
                  <c:v>24037</c:v>
                </c:pt>
                <c:pt idx="4">
                  <c:v>21974</c:v>
                </c:pt>
                <c:pt idx="5">
                  <c:v>15702</c:v>
                </c:pt>
                <c:pt idx="6">
                  <c:v>17253.333333333332</c:v>
                </c:pt>
                <c:pt idx="7">
                  <c:v>14877.666666666666</c:v>
                </c:pt>
                <c:pt idx="8">
                  <c:v>19295</c:v>
                </c:pt>
                <c:pt idx="9">
                  <c:v>21051.333333333332</c:v>
                </c:pt>
                <c:pt idx="10">
                  <c:v>29854.666666666668</c:v>
                </c:pt>
                <c:pt idx="11">
                  <c:v>42398.333333333336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C6-DE40-B68B-0CA1F6FF2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90847"/>
        <c:axId val="148063231"/>
      </c:scatterChart>
      <c:valAx>
        <c:axId val="14839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48063231"/>
        <c:crosses val="autoZero"/>
        <c:crossBetween val="midCat"/>
      </c:valAx>
      <c:valAx>
        <c:axId val="1480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48390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Gran</a:t>
            </a:r>
            <a:r>
              <a:rPr lang="en-US" baseline="0"/>
              <a:t> Total (SUMA) Por 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'Estadisticas Juntas'!$C$1</c:f>
              <c:strCache>
                <c:ptCount val="1"/>
                <c:pt idx="0">
                  <c:v>Sum of 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FB8-934B-BA84-6B866ABF26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FB8-934B-BA84-6B866ABF26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FB8-934B-BA84-6B866ABF26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FB8-934B-BA84-6B866ABF26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FB8-934B-BA84-6B866ABF26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FB8-934B-BA84-6B866ABF26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FB8-934B-BA84-6B866ABF26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FB8-934B-BA84-6B866ABF26C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FB8-934B-BA84-6B866ABF26C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FB8-934B-BA84-6B866ABF26C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FB8-934B-BA84-6B866ABF26C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0FB8-934B-BA84-6B866ABF26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'Estadisticas Juntas'!$A$2:$A$13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'Estadisticas Juntas'!$C$2:$C$13</c:f>
              <c:numCache>
                <c:formatCode>General</c:formatCode>
                <c:ptCount val="12"/>
                <c:pt idx="0">
                  <c:v>112147</c:v>
                </c:pt>
                <c:pt idx="1">
                  <c:v>96269</c:v>
                </c:pt>
                <c:pt idx="2">
                  <c:v>133971</c:v>
                </c:pt>
                <c:pt idx="3">
                  <c:v>124281</c:v>
                </c:pt>
                <c:pt idx="4">
                  <c:v>114794</c:v>
                </c:pt>
                <c:pt idx="5">
                  <c:v>81242</c:v>
                </c:pt>
                <c:pt idx="6">
                  <c:v>89705</c:v>
                </c:pt>
                <c:pt idx="7">
                  <c:v>73616</c:v>
                </c:pt>
                <c:pt idx="8">
                  <c:v>93114</c:v>
                </c:pt>
                <c:pt idx="9">
                  <c:v>112744</c:v>
                </c:pt>
                <c:pt idx="10">
                  <c:v>160462</c:v>
                </c:pt>
                <c:pt idx="11">
                  <c:v>228473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FB8-934B-BA84-6B866ABF26C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[fronteras copy 2.xlsx]Dinamica!PivotTable2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Dinamica!$B$3:$B$4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Dinamica!$A$5:$A$17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Dinamica!$B$5:$B$17</c:f>
              <c:numCache>
                <c:formatCode>General</c:formatCode>
                <c:ptCount val="12"/>
                <c:pt idx="0">
                  <c:v>23956</c:v>
                </c:pt>
                <c:pt idx="1">
                  <c:v>18102</c:v>
                </c:pt>
                <c:pt idx="2">
                  <c:v>22286</c:v>
                </c:pt>
                <c:pt idx="3">
                  <c:v>19457</c:v>
                </c:pt>
                <c:pt idx="4">
                  <c:v>18942</c:v>
                </c:pt>
                <c:pt idx="5">
                  <c:v>8974</c:v>
                </c:pt>
                <c:pt idx="6">
                  <c:v>14901</c:v>
                </c:pt>
                <c:pt idx="7">
                  <c:v>11239</c:v>
                </c:pt>
                <c:pt idx="8">
                  <c:v>9321</c:v>
                </c:pt>
                <c:pt idx="9">
                  <c:v>14380</c:v>
                </c:pt>
                <c:pt idx="10">
                  <c:v>24106</c:v>
                </c:pt>
                <c:pt idx="11">
                  <c:v>37710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9-4546-999A-199D19BE35FF}"/>
            </c:ext>
          </c:extLst>
        </c:ser>
        <c:ser>
          <c:idx val="1"/>
          <c:order val="1"/>
          <c:tx>
            <c:strRef>
              <c:f>Dinamica!$C$3:$C$4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Dinamica!$A$5:$A$17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Dinamica!$C$5:$C$17</c:f>
              <c:numCache>
                <c:formatCode>General</c:formatCode>
                <c:ptCount val="12"/>
                <c:pt idx="0">
                  <c:v>17685</c:v>
                </c:pt>
                <c:pt idx="1">
                  <c:v>16192</c:v>
                </c:pt>
                <c:pt idx="2">
                  <c:v>24649</c:v>
                </c:pt>
                <c:pt idx="3">
                  <c:v>20318</c:v>
                </c:pt>
                <c:pt idx="4">
                  <c:v>19950</c:v>
                </c:pt>
                <c:pt idx="5">
                  <c:v>12542</c:v>
                </c:pt>
                <c:pt idx="6">
                  <c:v>13714</c:v>
                </c:pt>
                <c:pt idx="7">
                  <c:v>12635</c:v>
                </c:pt>
                <c:pt idx="8">
                  <c:v>25908</c:v>
                </c:pt>
                <c:pt idx="9">
                  <c:v>22913</c:v>
                </c:pt>
                <c:pt idx="10">
                  <c:v>27184</c:v>
                </c:pt>
                <c:pt idx="11">
                  <c:v>40302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9-4546-999A-199D19BE35FF}"/>
            </c:ext>
          </c:extLst>
        </c:ser>
        <c:ser>
          <c:idx val="2"/>
          <c:order val="2"/>
          <c:tx>
            <c:strRef>
              <c:f>Dinamica!$D$3:$D$4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Dinamica!$A$5:$A$17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Dinamica!$D$5:$D$17</c:f>
              <c:numCache>
                <c:formatCode>General</c:formatCode>
                <c:ptCount val="12"/>
                <c:pt idx="0">
                  <c:v>22648</c:v>
                </c:pt>
                <c:pt idx="1">
                  <c:v>16368</c:v>
                </c:pt>
                <c:pt idx="2">
                  <c:v>19279</c:v>
                </c:pt>
                <c:pt idx="3">
                  <c:v>26198</c:v>
                </c:pt>
                <c:pt idx="4">
                  <c:v>20553</c:v>
                </c:pt>
                <c:pt idx="5">
                  <c:v>15268</c:v>
                </c:pt>
                <c:pt idx="6">
                  <c:v>17307</c:v>
                </c:pt>
                <c:pt idx="7">
                  <c:v>16060</c:v>
                </c:pt>
                <c:pt idx="8">
                  <c:v>15443</c:v>
                </c:pt>
                <c:pt idx="9">
                  <c:v>18763</c:v>
                </c:pt>
                <c:pt idx="10">
                  <c:v>30133</c:v>
                </c:pt>
                <c:pt idx="11">
                  <c:v>42434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D9-4546-999A-199D19BE35FF}"/>
            </c:ext>
          </c:extLst>
        </c:ser>
        <c:ser>
          <c:idx val="3"/>
          <c:order val="3"/>
          <c:tx>
            <c:strRef>
              <c:f>Dinamica!$E$3:$E$4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Dinamica!$A$5:$A$17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Dinamica!$E$5:$E$17</c:f>
              <c:numCache>
                <c:formatCode>General</c:formatCode>
                <c:ptCount val="12"/>
                <c:pt idx="0">
                  <c:v>25325</c:v>
                </c:pt>
                <c:pt idx="1">
                  <c:v>21394</c:v>
                </c:pt>
                <c:pt idx="2">
                  <c:v>29569</c:v>
                </c:pt>
                <c:pt idx="3">
                  <c:v>25595</c:v>
                </c:pt>
                <c:pt idx="4">
                  <c:v>25419</c:v>
                </c:pt>
                <c:pt idx="5">
                  <c:v>19296</c:v>
                </c:pt>
                <c:pt idx="6">
                  <c:v>19552</c:v>
                </c:pt>
                <c:pt idx="7">
                  <c:v>17744</c:v>
                </c:pt>
                <c:pt idx="8">
                  <c:v>18385</c:v>
                </c:pt>
                <c:pt idx="9">
                  <c:v>21478</c:v>
                </c:pt>
                <c:pt idx="10">
                  <c:v>32247</c:v>
                </c:pt>
                <c:pt idx="11">
                  <c:v>44459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D9-4546-999A-199D19BE35FF}"/>
            </c:ext>
          </c:extLst>
        </c:ser>
        <c:ser>
          <c:idx val="4"/>
          <c:order val="4"/>
          <c:tx>
            <c:strRef>
              <c:f>Dinamica!$F$3:$F$4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Dinamica!$A$5:$A$17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Dinamica!$F$5:$F$17</c:f>
              <c:numCache>
                <c:formatCode>General</c:formatCode>
                <c:ptCount val="12"/>
                <c:pt idx="0">
                  <c:v>22533</c:v>
                </c:pt>
                <c:pt idx="1">
                  <c:v>24213</c:v>
                </c:pt>
                <c:pt idx="2">
                  <c:v>38188</c:v>
                </c:pt>
                <c:pt idx="3">
                  <c:v>32713</c:v>
                </c:pt>
                <c:pt idx="4">
                  <c:v>29930</c:v>
                </c:pt>
                <c:pt idx="5">
                  <c:v>25162</c:v>
                </c:pt>
                <c:pt idx="6">
                  <c:v>24231</c:v>
                </c:pt>
                <c:pt idx="7">
                  <c:v>15938</c:v>
                </c:pt>
                <c:pt idx="8">
                  <c:v>24057</c:v>
                </c:pt>
                <c:pt idx="9">
                  <c:v>35210</c:v>
                </c:pt>
                <c:pt idx="10">
                  <c:v>46792</c:v>
                </c:pt>
                <c:pt idx="11">
                  <c:v>63568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D9-4546-999A-199D19BE3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556751"/>
        <c:axId val="152844959"/>
      </c:barChart>
      <c:catAx>
        <c:axId val="14955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52844959"/>
        <c:crosses val="autoZero"/>
        <c:auto val="1"/>
        <c:lblAlgn val="ctr"/>
        <c:lblOffset val="100"/>
        <c:noMultiLvlLbl val="0"/>
      </c:catAx>
      <c:valAx>
        <c:axId val="15284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MX"/>
          </a:p>
        </c:txPr>
        <c:crossAx val="14955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'Estadisticas Juntas'!$A$2:$A$13</cx:f>
        <cx:lvl ptCount="12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  <cx:pt idx="8">Sep</cx:pt>
          <cx:pt idx="9">Oct</cx:pt>
          <cx:pt idx="10">Nov</cx:pt>
          <cx:pt idx="11">Dec</cx:pt>
        </cx:lvl>
      </cx:strDim>
      <cx:numDim type="val">
        <cx:f>'Estadisticas Juntas'!$C$2:$C$13</cx:f>
        <cx:lvl ptCount="12" formatCode="General">
          <cx:pt idx="0">112147</cx:pt>
          <cx:pt idx="1">96269</cx:pt>
          <cx:pt idx="2">133971</cx:pt>
          <cx:pt idx="3">124281</cx:pt>
          <cx:pt idx="4">114794</cx:pt>
          <cx:pt idx="5">81242</cx:pt>
          <cx:pt idx="6">89705</cx:pt>
          <cx:pt idx="7">73616</cx:pt>
          <cx:pt idx="8">93114</cx:pt>
          <cx:pt idx="9">112744</cx:pt>
          <cx:pt idx="10">160462</cx:pt>
          <cx:pt idx="11">228473</cx:pt>
        </cx:lvl>
      </cx:numDim>
    </cx:data>
  </cx:chartData>
  <cx:chart>
    <cx:title pos="t" align="ctr" overlay="0">
      <cx:tx>
        <cx:txData>
          <cx:v>Sumas Por Mes Histograma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Sumas Por Mes Histograma</a:t>
          </a:r>
        </a:p>
      </cx:txPr>
    </cx:title>
    <cx:plotArea>
      <cx:plotAreaRegion>
        <cx:series layoutId="clusteredColumn" uniqueId="{694C24B3-4ACB-D240-838F-9A9A3CB0D51F}">
          <cx:tx>
            <cx:txData>
              <cx:f>'Estadisticas Juntas'!$C$1</cx:f>
              <cx:v>Sum of Value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6186-19F5-5245-8D31-C7EC2C3E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B6864-D2B4-814B-939E-16FE2C84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DB48-794E-8241-AA7F-A02DB871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08FB-A357-2A43-9480-49502C9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A88-BF85-834F-9151-465F73BE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91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60A5-A6FB-CD49-A880-35C996A8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A8DFE-7A3D-BC40-85B1-B86CC1EA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8BFE-9205-FD4D-A12B-E6AAC4A0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61C0F-F4F9-874C-AB85-C5361E5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738-F968-084D-A77E-14CEE9AD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745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BAC43-7B27-F045-B237-D529B1740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C610-CACB-034B-8F9D-5589706E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DEF3-9D0B-344D-BE5E-62AA8B1F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D13E-8EA3-4E4B-85E0-06ABEFB3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1504-A0BF-AE41-91CC-31A608BA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640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5E64-E454-AF4A-9B55-89CF2B35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087E-7662-D149-B992-F55126F6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4277-8E46-3641-93AE-259789D4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E3AF-DF8F-8543-A659-086142B4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548A-0F62-0349-97A5-E52A9AF6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430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78F8-560F-114B-85FC-BE781504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CB8A-8004-3A4B-9BD1-74F59EA3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D4EE-0674-1C48-B825-F8E4A43D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30B0-B15D-D64E-ABC4-DB4DB015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E880-D670-FA47-9F57-5DB20FB7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7608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E24-F8C1-5449-9B02-694A0CE1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5C5A-08E8-6248-832D-C5B9DED8E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0EA3-887A-114D-A5B2-9273549ED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187D8-09A6-124C-83DE-55FEBCF3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2D4B2-4523-2245-8BE6-8ED58427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518D-FC09-B941-94E0-5C7FB38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3461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F8A-0BAC-3F40-B4A0-1AE38125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4AF0-0AE1-1442-90EA-E3FFCD35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FC59E-6BCA-1E45-958C-C8A8319C4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B391C-6247-ED4B-BDEC-35AC4B58C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B94D-5C28-DA40-ABB0-79D71D66E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D5478-D88A-854D-AB4F-31DBAB9D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E6FA-764E-084C-9FC1-C2CE8B63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36EE6-EA90-5C40-BCA7-8B23C32F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808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A31A-3458-0D48-AAC4-7939D2DE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162AE-A82C-BB47-B350-E89FE42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69AFC-ABF6-B24D-B525-DF42A2DD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E4ADC-D318-AC41-B99D-291AED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24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D66B7-FA7E-CF4B-ABFE-D4C0BBEF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877BC-834C-1440-B006-C13061A8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90121-B083-0A4D-BCD2-06740CD6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938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CFC-5F96-4345-9FE9-704230D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6FDD-1090-2742-BC29-9EE0B31D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C9D86-4F93-E641-8948-31FB4021E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4E15-B826-EE4B-BB8C-A37B89EB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1BAE-9593-F44F-96C9-20063FA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797A-CC03-5A4A-8A53-CD1B398D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029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503C-2D49-6B40-A97F-036629A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34ABA-7FA1-F248-881F-D6F9DD790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B733-0F21-BA47-A85F-28C069961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3823-538C-B243-8D06-A709B05D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DDA8-5F69-864F-AB66-45ED548F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0D2C0-1E60-ED4A-A025-0DA20259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230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AD2B0-954A-AD44-8FE9-2D470AD5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2F30-DABF-9843-863A-AD667E9A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7FCC-C8A0-2943-AC94-B46904FFC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F0C0-37DF-0642-9C53-44126371BB48}" type="datetimeFigureOut">
              <a:rPr lang="en-MX" smtClean="0"/>
              <a:t>3/23/21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8686-7620-6E40-9E11-DB43B67AD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A53D-6B5B-CE4D-BD6B-B5CB4AB91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8DE2-433B-CA43-99A2-774EFA640967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92956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2.xml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A5EBA4-51AB-FB47-9E71-BEC74697A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02459"/>
              </p:ext>
            </p:extLst>
          </p:nvPr>
        </p:nvGraphicFramePr>
        <p:xfrm>
          <a:off x="5403273" y="3927157"/>
          <a:ext cx="2095500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9803">
                  <a:extLst>
                    <a:ext uri="{9D8B030D-6E8A-4147-A177-3AD203B41FA5}">
                      <a16:colId xmlns:a16="http://schemas.microsoft.com/office/drawing/2014/main" val="962039719"/>
                    </a:ext>
                  </a:extLst>
                </a:gridCol>
                <a:gridCol w="925697">
                  <a:extLst>
                    <a:ext uri="{9D8B030D-6E8A-4147-A177-3AD203B41FA5}">
                      <a16:colId xmlns:a16="http://schemas.microsoft.com/office/drawing/2014/main" val="37902832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 MENOR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2293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7222058.7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Meses de </a:t>
                      </a:r>
                      <a:r>
                        <a:rPr lang="en-US" sz="1200" u="none" strike="noStrike" dirty="0" err="1">
                          <a:effectLst/>
                        </a:rPr>
                        <a:t>Octubre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33471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8320714.3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04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12050806.2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903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17417626.5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5981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21406411.7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3819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28455544.7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136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39088902.8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793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44823957.2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2714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54730543.7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5372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60661703.7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707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76954091.3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091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106112654.8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8195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0A4C-EC0E-F64B-B094-AB96140C2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17644"/>
              </p:ext>
            </p:extLst>
          </p:nvPr>
        </p:nvGraphicFramePr>
        <p:xfrm>
          <a:off x="7708899" y="4708236"/>
          <a:ext cx="4483101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2440">
                  <a:extLst>
                    <a:ext uri="{9D8B030D-6E8A-4147-A177-3AD203B41FA5}">
                      <a16:colId xmlns:a16="http://schemas.microsoft.com/office/drawing/2014/main" val="343458684"/>
                    </a:ext>
                  </a:extLst>
                </a:gridCol>
                <a:gridCol w="1294483">
                  <a:extLst>
                    <a:ext uri="{9D8B030D-6E8A-4147-A177-3AD203B41FA5}">
                      <a16:colId xmlns:a16="http://schemas.microsoft.com/office/drawing/2014/main" val="1038524983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343625065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427159516"/>
                    </a:ext>
                  </a:extLst>
                </a:gridCol>
              </a:tblGrid>
              <a:tr h="2032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Entonces</a:t>
                      </a:r>
                      <a:r>
                        <a:rPr lang="en-US" sz="1200" u="none" strike="noStrike" dirty="0">
                          <a:effectLst/>
                        </a:rPr>
                        <a:t> El </a:t>
                      </a:r>
                      <a:r>
                        <a:rPr lang="en-US" sz="1200" u="none" strike="noStrike" dirty="0" err="1">
                          <a:effectLst/>
                        </a:rPr>
                        <a:t>mejor</a:t>
                      </a:r>
                      <a:r>
                        <a:rPr lang="en-US" sz="1200" u="none" strike="noStrike" dirty="0">
                          <a:effectLst/>
                        </a:rPr>
                        <a:t> valor de </a:t>
                      </a:r>
                      <a:r>
                        <a:rPr lang="en-US" sz="1200" u="none" strike="noStrike" dirty="0" err="1">
                          <a:effectLst/>
                        </a:rPr>
                        <a:t>estimacion</a:t>
                      </a:r>
                      <a:r>
                        <a:rPr lang="en-US" sz="1200" u="none" strike="noStrike" dirty="0">
                          <a:effectLst/>
                        </a:rPr>
                        <a:t> es la media de </a:t>
                      </a:r>
                      <a:r>
                        <a:rPr lang="en-US" sz="1200" u="none" strike="noStrike" dirty="0" err="1">
                          <a:effectLst/>
                        </a:rPr>
                        <a:t>Octubre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0888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22548.8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455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FC0ED5-0E8C-FE4D-9B10-190343A1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6520"/>
              </p:ext>
            </p:extLst>
          </p:nvPr>
        </p:nvGraphicFramePr>
        <p:xfrm>
          <a:off x="0" y="3810000"/>
          <a:ext cx="518160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993">
                  <a:extLst>
                    <a:ext uri="{9D8B030D-6E8A-4147-A177-3AD203B41FA5}">
                      <a16:colId xmlns:a16="http://schemas.microsoft.com/office/drawing/2014/main" val="2088298258"/>
                    </a:ext>
                  </a:extLst>
                </a:gridCol>
                <a:gridCol w="1180377">
                  <a:extLst>
                    <a:ext uri="{9D8B030D-6E8A-4147-A177-3AD203B41FA5}">
                      <a16:colId xmlns:a16="http://schemas.microsoft.com/office/drawing/2014/main" val="3028468990"/>
                    </a:ext>
                  </a:extLst>
                </a:gridCol>
                <a:gridCol w="545766">
                  <a:extLst>
                    <a:ext uri="{9D8B030D-6E8A-4147-A177-3AD203B41FA5}">
                      <a16:colId xmlns:a16="http://schemas.microsoft.com/office/drawing/2014/main" val="2330035082"/>
                    </a:ext>
                  </a:extLst>
                </a:gridCol>
                <a:gridCol w="545766">
                  <a:extLst>
                    <a:ext uri="{9D8B030D-6E8A-4147-A177-3AD203B41FA5}">
                      <a16:colId xmlns:a16="http://schemas.microsoft.com/office/drawing/2014/main" val="3553351012"/>
                    </a:ext>
                  </a:extLst>
                </a:gridCol>
                <a:gridCol w="545766">
                  <a:extLst>
                    <a:ext uri="{9D8B030D-6E8A-4147-A177-3AD203B41FA5}">
                      <a16:colId xmlns:a16="http://schemas.microsoft.com/office/drawing/2014/main" val="1586336478"/>
                    </a:ext>
                  </a:extLst>
                </a:gridCol>
                <a:gridCol w="545766">
                  <a:extLst>
                    <a:ext uri="{9D8B030D-6E8A-4147-A177-3AD203B41FA5}">
                      <a16:colId xmlns:a16="http://schemas.microsoft.com/office/drawing/2014/main" val="2804919159"/>
                    </a:ext>
                  </a:extLst>
                </a:gridCol>
                <a:gridCol w="828168">
                  <a:extLst>
                    <a:ext uri="{9D8B030D-6E8A-4147-A177-3AD203B41FA5}">
                      <a16:colId xmlns:a16="http://schemas.microsoft.com/office/drawing/2014/main" val="17717669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Column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30286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u="none" strike="noStrike">
                          <a:effectLst/>
                        </a:rPr>
                        <a:t>2015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u="none" strike="noStrike">
                          <a:effectLst/>
                        </a:rPr>
                        <a:t>2016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u="none" strike="noStrike">
                          <a:effectLst/>
                        </a:rPr>
                        <a:t>2017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u="none" strike="noStrike">
                          <a:effectLst/>
                        </a:rPr>
                        <a:t>2018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u="none" strike="noStrike">
                          <a:effectLst/>
                        </a:rPr>
                        <a:t>2019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95878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23956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17685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22648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25325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22533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112147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7859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18102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16192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16368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21394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24213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96269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0383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22286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24649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19279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29569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38188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133971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2791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19457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20318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26198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25595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32713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124281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4733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18942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19950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20553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25419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29930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114794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032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8974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12542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15268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19296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25162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81242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547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14901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13714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17307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19552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24231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89705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576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11239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12635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16060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17744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15938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73616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7104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9321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25908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15443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18385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24057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93114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28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14380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22913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18763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21478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35210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112744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1223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24106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27184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30133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32247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46792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160462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2204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37710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40302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42434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44459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63568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228473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223374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253992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260454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300463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>
                          <a:effectLst/>
                        </a:rPr>
                        <a:t>382535</a:t>
                      </a:r>
                      <a:endParaRPr lang="en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u="none" strike="noStrike" dirty="0">
                          <a:effectLst/>
                        </a:rPr>
                        <a:t>1420818</a:t>
                      </a:r>
                      <a:endParaRPr lang="en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8542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FE20A2-0CB2-0449-BD92-8300F97F0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09112"/>
              </p:ext>
            </p:extLst>
          </p:nvPr>
        </p:nvGraphicFramePr>
        <p:xfrm>
          <a:off x="145472" y="324436"/>
          <a:ext cx="10515602" cy="2698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706">
                  <a:extLst>
                    <a:ext uri="{9D8B030D-6E8A-4147-A177-3AD203B41FA5}">
                      <a16:colId xmlns:a16="http://schemas.microsoft.com/office/drawing/2014/main" val="3769123951"/>
                    </a:ext>
                  </a:extLst>
                </a:gridCol>
                <a:gridCol w="1275712">
                  <a:extLst>
                    <a:ext uri="{9D8B030D-6E8A-4147-A177-3AD203B41FA5}">
                      <a16:colId xmlns:a16="http://schemas.microsoft.com/office/drawing/2014/main" val="1059686713"/>
                    </a:ext>
                  </a:extLst>
                </a:gridCol>
                <a:gridCol w="1047047">
                  <a:extLst>
                    <a:ext uri="{9D8B030D-6E8A-4147-A177-3AD203B41FA5}">
                      <a16:colId xmlns:a16="http://schemas.microsoft.com/office/drawing/2014/main" val="1753121564"/>
                    </a:ext>
                  </a:extLst>
                </a:gridCol>
                <a:gridCol w="1218546">
                  <a:extLst>
                    <a:ext uri="{9D8B030D-6E8A-4147-A177-3AD203B41FA5}">
                      <a16:colId xmlns:a16="http://schemas.microsoft.com/office/drawing/2014/main" val="3862449626"/>
                    </a:ext>
                  </a:extLst>
                </a:gridCol>
                <a:gridCol w="986872">
                  <a:extLst>
                    <a:ext uri="{9D8B030D-6E8A-4147-A177-3AD203B41FA5}">
                      <a16:colId xmlns:a16="http://schemas.microsoft.com/office/drawing/2014/main" val="2586151017"/>
                    </a:ext>
                  </a:extLst>
                </a:gridCol>
                <a:gridCol w="1047047">
                  <a:extLst>
                    <a:ext uri="{9D8B030D-6E8A-4147-A177-3AD203B41FA5}">
                      <a16:colId xmlns:a16="http://schemas.microsoft.com/office/drawing/2014/main" val="348098889"/>
                    </a:ext>
                  </a:extLst>
                </a:gridCol>
                <a:gridCol w="1010942">
                  <a:extLst>
                    <a:ext uri="{9D8B030D-6E8A-4147-A177-3AD203B41FA5}">
                      <a16:colId xmlns:a16="http://schemas.microsoft.com/office/drawing/2014/main" val="2136948777"/>
                    </a:ext>
                  </a:extLst>
                </a:gridCol>
                <a:gridCol w="1227572">
                  <a:extLst>
                    <a:ext uri="{9D8B030D-6E8A-4147-A177-3AD203B41FA5}">
                      <a16:colId xmlns:a16="http://schemas.microsoft.com/office/drawing/2014/main" val="4078601961"/>
                    </a:ext>
                  </a:extLst>
                </a:gridCol>
                <a:gridCol w="842452">
                  <a:extLst>
                    <a:ext uri="{9D8B030D-6E8A-4147-A177-3AD203B41FA5}">
                      <a16:colId xmlns:a16="http://schemas.microsoft.com/office/drawing/2014/main" val="3163781980"/>
                    </a:ext>
                  </a:extLst>
                </a:gridCol>
                <a:gridCol w="929706">
                  <a:extLst>
                    <a:ext uri="{9D8B030D-6E8A-4147-A177-3AD203B41FA5}">
                      <a16:colId xmlns:a16="http://schemas.microsoft.com/office/drawing/2014/main" val="387802425"/>
                    </a:ext>
                  </a:extLst>
                </a:gridCol>
              </a:tblGrid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StdDev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 of Value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Centro de Rango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MEDIANA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 REC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1587522260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22429.4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112147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2884.564837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8320714.3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25325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17685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21505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22648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23045.66667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496508455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19253.8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96269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3471.427113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12050806.2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24213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16192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20202.5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18102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18621.33333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1848503666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26794.2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133971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7398.009442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54730543.7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38188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19279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28733.5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24649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25501.33333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2860222714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24856.2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124281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5334.373881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28455544.7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32713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19457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26085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25595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24037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1877126059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22958.8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114794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4626.706355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21406411.7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29930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18942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24436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20553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21974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2874589559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16248.4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81242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6252.111867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39088902.8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25162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8974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17068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15268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15702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3719775378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17941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89705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4173.443003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17417626.5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24231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13714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18972.5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17307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17253.33333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1011610870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14723.2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73616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2687.388826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7222058.7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17744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11239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14491.5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15938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14877.66667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494072742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18622.8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93114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6695.069619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44823957.2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25908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9321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17614.5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18385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19295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2964850557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22548.8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112744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7788.562364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60661703.7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35210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14380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24795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21478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21051.33333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2590719896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32092.4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160462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8772.348106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76954091.3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46792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24106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35449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30133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29854.66667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3376464567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45694.6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228473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10301.09969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106112654.8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63568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37710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50639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42434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42398.33333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275173864"/>
                  </a:ext>
                </a:extLst>
              </a:tr>
              <a:tr h="192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23680.3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1420818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9937.124852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98746450.32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63568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8974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>
                          <a:effectLst/>
                        </a:rPr>
                        <a:t>36271</a:t>
                      </a:r>
                      <a:endParaRPr lang="en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 dirty="0">
                          <a:effectLst/>
                        </a:rPr>
                        <a:t>112445.5</a:t>
                      </a:r>
                      <a:endParaRPr lang="en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100" u="none" strike="noStrike" dirty="0">
                          <a:effectLst/>
                        </a:rPr>
                        <a:t>109628.125</a:t>
                      </a:r>
                      <a:endParaRPr lang="en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4" marR="9034" marT="9034" marB="0" anchor="b"/>
                </a:tc>
                <a:extLst>
                  <a:ext uri="{0D108BD9-81ED-4DB2-BD59-A6C34878D82A}">
                    <a16:rowId xmlns:a16="http://schemas.microsoft.com/office/drawing/2014/main" val="51684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9088CA-267E-E140-863C-B05ADA744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957610"/>
              </p:ext>
            </p:extLst>
          </p:nvPr>
        </p:nvGraphicFramePr>
        <p:xfrm>
          <a:off x="0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6569D0-A7AC-E944-B02C-508D01C8C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145684"/>
              </p:ext>
            </p:extLst>
          </p:nvPr>
        </p:nvGraphicFramePr>
        <p:xfrm>
          <a:off x="7758545" y="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75F9E3-73EF-B440-8079-BC80699A6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32287"/>
              </p:ext>
            </p:extLst>
          </p:nvPr>
        </p:nvGraphicFramePr>
        <p:xfrm>
          <a:off x="4433456" y="138545"/>
          <a:ext cx="3906982" cy="2604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27362D-38D3-3348-96CD-E295144B1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3282"/>
              </p:ext>
            </p:extLst>
          </p:nvPr>
        </p:nvGraphicFramePr>
        <p:xfrm>
          <a:off x="-235527" y="32904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639926AC-359D-544C-A224-08E8906CB26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1666513"/>
                  </p:ext>
                </p:extLst>
              </p:nvPr>
            </p:nvGraphicFramePr>
            <p:xfrm>
              <a:off x="8340438" y="3595255"/>
              <a:ext cx="385156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639926AC-359D-544C-A224-08E8906CB2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0438" y="3595255"/>
                <a:ext cx="3851562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7AE6E1-AB5C-C14E-92A0-C65F39833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609474"/>
              </p:ext>
            </p:extLst>
          </p:nvPr>
        </p:nvGraphicFramePr>
        <p:xfrm>
          <a:off x="4010892" y="35952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6986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313</Words>
  <Application>Microsoft Macintosh PowerPoint</Application>
  <PresentationFormat>Widescreen</PresentationFormat>
  <Paragraphs>261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MOGUEL LOPEZ JENSEN ANDRES</dc:creator>
  <cp:lastModifiedBy>MOGUEL LOPEZ JENSEN ANDRES</cp:lastModifiedBy>
  <cp:revision>1</cp:revision>
  <dcterms:created xsi:type="dcterms:W3CDTF">2021-03-24T01:49:23Z</dcterms:created>
  <dcterms:modified xsi:type="dcterms:W3CDTF">2021-03-24T01:57:27Z</dcterms:modified>
</cp:coreProperties>
</file>