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354" r:id="rId2"/>
    <p:sldId id="369" r:id="rId3"/>
    <p:sldId id="356" r:id="rId4"/>
    <p:sldId id="357" r:id="rId5"/>
    <p:sldId id="309" r:id="rId6"/>
    <p:sldId id="303" r:id="rId7"/>
    <p:sldId id="30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98" r:id="rId26"/>
    <p:sldId id="290" r:id="rId27"/>
    <p:sldId id="274" r:id="rId28"/>
    <p:sldId id="275" r:id="rId29"/>
    <p:sldId id="276" r:id="rId30"/>
    <p:sldId id="277" r:id="rId31"/>
    <p:sldId id="306" r:id="rId32"/>
    <p:sldId id="307" r:id="rId33"/>
    <p:sldId id="292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3" r:id="rId47"/>
    <p:sldId id="294" r:id="rId48"/>
    <p:sldId id="295" r:id="rId49"/>
    <p:sldId id="296" r:id="rId50"/>
    <p:sldId id="297" r:id="rId51"/>
    <p:sldId id="304" r:id="rId52"/>
    <p:sldId id="299" r:id="rId53"/>
    <p:sldId id="300" r:id="rId54"/>
    <p:sldId id="308" r:id="rId55"/>
    <p:sldId id="314" r:id="rId56"/>
    <p:sldId id="312" r:id="rId57"/>
    <p:sldId id="313" r:id="rId58"/>
    <p:sldId id="315" r:id="rId59"/>
    <p:sldId id="317" r:id="rId60"/>
    <p:sldId id="318" r:id="rId61"/>
    <p:sldId id="316" r:id="rId62"/>
    <p:sldId id="311" r:id="rId63"/>
    <p:sldId id="319" r:id="rId64"/>
    <p:sldId id="324" r:id="rId65"/>
    <p:sldId id="335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6" r:id="rId77"/>
    <p:sldId id="337" r:id="rId78"/>
    <p:sldId id="338" r:id="rId79"/>
    <p:sldId id="339" r:id="rId80"/>
    <p:sldId id="340" r:id="rId81"/>
    <p:sldId id="342" r:id="rId82"/>
    <p:sldId id="341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8" r:id="rId95"/>
    <p:sldId id="373" r:id="rId96"/>
    <p:sldId id="359" r:id="rId97"/>
    <p:sldId id="372" r:id="rId98"/>
    <p:sldId id="361" r:id="rId99"/>
    <p:sldId id="363" r:id="rId100"/>
    <p:sldId id="365" r:id="rId101"/>
    <p:sldId id="368" r:id="rId102"/>
    <p:sldId id="362" r:id="rId103"/>
    <p:sldId id="366" r:id="rId104"/>
    <p:sldId id="367" r:id="rId105"/>
    <p:sldId id="364" r:id="rId106"/>
    <p:sldId id="360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  <a:srgbClr val="FF66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95" autoAdjust="0"/>
  </p:normalViewPr>
  <p:slideViewPr>
    <p:cSldViewPr snapToGrid="0" snapToObjects="1">
      <p:cViewPr varScale="1">
        <p:scale>
          <a:sx n="73" d="100"/>
          <a:sy n="73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AF91-D1A2-4546-9391-74E599AA2C5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6EC6-191D-7D44-8749-7A3E0D30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Mastermind</a:t>
            </a:r>
            <a:r>
              <a:rPr lang="nl-NL" dirty="0" smtClean="0"/>
              <a:t> is a game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guess</a:t>
            </a:r>
            <a:r>
              <a:rPr lang="nl-NL" dirty="0" smtClean="0"/>
              <a:t> a </a:t>
            </a:r>
            <a:r>
              <a:rPr lang="nl-NL" dirty="0" err="1" smtClean="0"/>
              <a:t>hidden</a:t>
            </a:r>
            <a:r>
              <a:rPr lang="nl-NL" dirty="0" smtClean="0"/>
              <a:t> code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 It is </a:t>
            </a:r>
            <a:r>
              <a:rPr lang="nl-NL" baseline="0" dirty="0" err="1" smtClean="0"/>
              <a:t>inspired</a:t>
            </a:r>
            <a:r>
              <a:rPr lang="nl-NL" baseline="0" dirty="0" smtClean="0"/>
              <a:t> on the </a:t>
            </a:r>
            <a:r>
              <a:rPr lang="nl-NL" baseline="0" dirty="0" err="1" smtClean="0"/>
              <a:t>ancient</a:t>
            </a:r>
            <a:r>
              <a:rPr lang="nl-NL" baseline="0" dirty="0" smtClean="0"/>
              <a:t> game of ‘Bulls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Cows’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has been </a:t>
            </a:r>
            <a:r>
              <a:rPr lang="nl-NL" baseline="0" dirty="0" err="1" smtClean="0"/>
              <a:t>played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since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centrury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ago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digits</a:t>
            </a:r>
            <a:r>
              <a:rPr lang="nl-NL" baseline="0" dirty="0" smtClean="0"/>
              <a:t> or letters.</a:t>
            </a:r>
          </a:p>
          <a:p>
            <a:endParaRPr lang="nl-NL" baseline="0" dirty="0" smtClean="0"/>
          </a:p>
          <a:p>
            <a:r>
              <a:rPr lang="nl-NL" baseline="0" dirty="0" smtClean="0"/>
              <a:t>In the </a:t>
            </a:r>
            <a:r>
              <a:rPr lang="nl-NL" baseline="0" dirty="0" err="1" smtClean="0"/>
              <a:t>original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Mastermind</a:t>
            </a:r>
            <a:r>
              <a:rPr lang="nl-NL" baseline="0" dirty="0" smtClean="0"/>
              <a:t> game, the code maker </a:t>
            </a:r>
            <a:r>
              <a:rPr lang="nl-NL" baseline="0" dirty="0" err="1" smtClean="0"/>
              <a:t>creates</a:t>
            </a:r>
            <a:r>
              <a:rPr lang="nl-NL" baseline="0" dirty="0" smtClean="0"/>
              <a:t> a code </a:t>
            </a:r>
            <a:r>
              <a:rPr lang="nl-NL" baseline="0" dirty="0" err="1" smtClean="0"/>
              <a:t>consisting</a:t>
            </a:r>
            <a:r>
              <a:rPr lang="nl-NL" baseline="0" dirty="0" smtClean="0"/>
              <a:t> of 4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containing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of 6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 codes </a:t>
            </a:r>
            <a:r>
              <a:rPr lang="nl-NL" baseline="0" dirty="0" err="1" smtClean="0"/>
              <a:t>until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have found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code. </a:t>
            </a:r>
            <a:r>
              <a:rPr lang="nl-NL" baseline="0" dirty="0" err="1" smtClean="0"/>
              <a:t>After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guess</a:t>
            </a:r>
            <a:r>
              <a:rPr lang="nl-NL" baseline="0" dirty="0" smtClean="0"/>
              <a:t> of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, the code maker </a:t>
            </a:r>
            <a:r>
              <a:rPr lang="nl-NL" baseline="0" dirty="0" err="1" smtClean="0"/>
              <a:t>responds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giving</a:t>
            </a:r>
            <a:r>
              <a:rPr lang="nl-NL" baseline="0" dirty="0" smtClean="0"/>
              <a:t> black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pegs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indicating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right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number</a:t>
            </a:r>
            <a:r>
              <a:rPr lang="nl-NL" baseline="0" dirty="0" smtClean="0"/>
              <a:t> of correct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in the wrong </a:t>
            </a:r>
            <a:r>
              <a:rPr lang="nl-NL" baseline="0" dirty="0" err="1" smtClean="0"/>
              <a:t>place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respectively</a:t>
            </a:r>
            <a:r>
              <a:rPr lang="nl-NL" baseline="0" dirty="0" smtClean="0"/>
              <a:t>.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game, the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hidden</a:t>
            </a:r>
            <a:r>
              <a:rPr lang="nl-NL" baseline="0" dirty="0" smtClean="0"/>
              <a:t> code </a:t>
            </a:r>
            <a:r>
              <a:rPr lang="nl-NL" baseline="0" dirty="0" err="1" smtClean="0"/>
              <a:t>within</a:t>
            </a:r>
            <a:r>
              <a:rPr lang="nl-NL" baseline="0" dirty="0" smtClean="0"/>
              <a:t> 10 </a:t>
            </a:r>
            <a:r>
              <a:rPr lang="nl-NL" baseline="0" dirty="0" err="1" smtClean="0"/>
              <a:t>guesses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smtClean="0"/>
              <a:t>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project we </a:t>
            </a:r>
            <a:r>
              <a:rPr lang="nl-NL" baseline="0" dirty="0" err="1" smtClean="0"/>
              <a:t>try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win the game as code </a:t>
            </a:r>
            <a:r>
              <a:rPr lang="nl-NL" baseline="0" dirty="0" err="1" smtClean="0"/>
              <a:t>breaker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stochastic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optimization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techniques</a:t>
            </a:r>
            <a:r>
              <a:rPr lang="nl-NL" baseline="0" dirty="0" smtClean="0"/>
              <a:t>. We are </a:t>
            </a:r>
            <a:r>
              <a:rPr lang="nl-NL" baseline="0" dirty="0" err="1" smtClean="0"/>
              <a:t>especially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interested</a:t>
            </a:r>
            <a:r>
              <a:rPr lang="nl-NL" baseline="0" dirty="0" smtClean="0"/>
              <a:t> in performance as we </a:t>
            </a:r>
            <a:r>
              <a:rPr lang="nl-NL" baseline="0" dirty="0" err="1" smtClean="0"/>
              <a:t>expand</a:t>
            </a:r>
            <a:r>
              <a:rPr lang="nl-NL" baseline="0" dirty="0" smtClean="0"/>
              <a:t> the game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positions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4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colors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6.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66EC6-191D-7D44-8749-7A3E0D304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Pretty self explanatory; mention</a:t>
            </a:r>
            <a:r>
              <a:rPr lang="en-US" baseline="0" dirty="0" smtClean="0"/>
              <a:t> some heuristics</a:t>
            </a:r>
            <a:r>
              <a:rPr lang="is-IS" baseline="0" dirty="0" smtClean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Number of guesses</a:t>
            </a:r>
          </a:p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Execution time</a:t>
            </a:r>
          </a:p>
          <a:p>
            <a:pPr lvl="0"/>
            <a:r>
              <a:rPr lang="en-US" sz="2400" b="1" dirty="0" smtClean="0">
                <a:latin typeface="American Typewriter"/>
                <a:cs typeface="American Typewriter"/>
              </a:rPr>
              <a:t>- Time-Space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Number of guesses</a:t>
            </a:r>
          </a:p>
          <a:p>
            <a:pPr marL="0" lvl="0" indent="0">
              <a:buFont typeface="Arial"/>
              <a:buNone/>
            </a:pPr>
            <a:r>
              <a:rPr lang="en-US" sz="2400" b="1" dirty="0" smtClean="0">
                <a:latin typeface="American Typewriter"/>
                <a:cs typeface="American Typewriter"/>
              </a:rPr>
              <a:t>- Execution time</a:t>
            </a:r>
          </a:p>
          <a:p>
            <a:pPr lvl="0"/>
            <a:r>
              <a:rPr lang="en-US" sz="2400" b="1" dirty="0" smtClean="0">
                <a:latin typeface="American Typewriter"/>
                <a:cs typeface="American Typewriter"/>
              </a:rPr>
              <a:t>- Time-Space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EA7DE-7FD4-1845-BCBE-AB2B40B8C07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7F6B-C821-D745-A465-607232EF82A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93-A4FA-8647-90D2-D5590B4E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201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Exploring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Optimization Strategies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for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i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2308" y="5130087"/>
            <a:ext cx="63562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merican Typewriter"/>
                <a:cs typeface="American Typewriter"/>
              </a:rPr>
              <a:t>Gioia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Dominedò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Amy Lee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Kendrick </a:t>
            </a:r>
            <a:r>
              <a:rPr lang="en-US" dirty="0" smtClean="0">
                <a:latin typeface="American Typewriter"/>
                <a:cs typeface="American Typewriter"/>
              </a:rPr>
              <a:t>Lo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Reinier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  <a:sym typeface="Wingdings"/>
              </a:rPr>
              <a:t>Maat</a:t>
            </a: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/>
            </a:r>
            <a:br>
              <a:rPr lang="en-US" dirty="0" smtClean="0">
                <a:latin typeface="American Typewriter"/>
                <a:cs typeface="American Typewriter"/>
                <a:sym typeface="Wingdings"/>
              </a:rPr>
            </a:br>
            <a:r>
              <a:rPr lang="en-US" dirty="0" smtClean="0">
                <a:latin typeface="American Typewriter"/>
                <a:cs typeface="American Typewriter"/>
                <a:sym typeface="Wingdings"/>
              </a:rPr>
              <a:t>AM207 Final Project (2016)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054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775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18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153834">
            <a:off x="1437911" y="369006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71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00"/>
            <a:ext cx="9144000" cy="66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9144000" cy="6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9144000" cy="68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531846">
            <a:off x="1555748" y="404360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6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157265">
            <a:off x="1778329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89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523931">
            <a:off x="2027096" y="4305480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6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424259">
            <a:off x="2223491" y="4122164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42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6926849">
            <a:off x="2380607" y="382100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16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8072475">
            <a:off x="2694839" y="3572216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25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349225">
            <a:off x="2943606" y="348055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67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593666">
            <a:off x="3238811" y="354808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93666">
            <a:off x="3450273" y="3622412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36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14455">
            <a:off x="3475103" y="358035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814455">
            <a:off x="3613704" y="374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4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0180" y="2046516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8480" y="2046516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26780" y="2046516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5080" y="2046516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49905" y="6109301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3645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Hidden code: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55" y="335760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Example guess: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54" y="52502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merican Typewriter"/>
                <a:cs typeface="American Typewriter"/>
              </a:rPr>
              <a:t>Response:</a:t>
            </a:r>
          </a:p>
        </p:txBody>
      </p:sp>
      <p:sp>
        <p:nvSpPr>
          <p:cNvPr id="14" name="Oval 13"/>
          <p:cNvSpPr/>
          <p:nvPr/>
        </p:nvSpPr>
        <p:spPr>
          <a:xfrm>
            <a:off x="1787576" y="407216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72476" y="4072168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4038" y="4072168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44248" y="6109301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22712" y="5916410"/>
            <a:ext cx="7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merican Typewriter"/>
                <a:cs typeface="American Typewriter"/>
              </a:rPr>
              <a:t>1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0372" y="5926378"/>
            <a:ext cx="7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/>
                <a:cs typeface="American Typewriter"/>
              </a:rPr>
              <a:t>2</a:t>
            </a:r>
            <a:r>
              <a:rPr lang="en-US" sz="2800" dirty="0" smtClean="0">
                <a:latin typeface="American Typewriter"/>
                <a:cs typeface="American Typewriter"/>
              </a:rPr>
              <a:t> x</a:t>
            </a:r>
          </a:p>
        </p:txBody>
      </p:sp>
      <p:sp>
        <p:nvSpPr>
          <p:cNvPr id="19" name="Oval 18"/>
          <p:cNvSpPr/>
          <p:nvPr/>
        </p:nvSpPr>
        <p:spPr>
          <a:xfrm>
            <a:off x="3345879" y="4072168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458387">
            <a:off x="3625185" y="3818651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458387">
            <a:off x="3727669" y="40088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4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419573">
            <a:off x="3681557" y="3998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419573">
            <a:off x="3897180" y="4062307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00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7342502">
            <a:off x="3961729" y="4034110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342502">
            <a:off x="4157423" y="3902591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92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6200000">
            <a:off x="4155782" y="386808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5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6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54465" y="3477919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06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36825" y="360140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221247" y="36716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210639" y="375853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1" name="Snip Same Side Corner Rectangle 20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ame Side Corner Rectangle 23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19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179181">
            <a:off x="4159295" y="3811082"/>
            <a:ext cx="338091" cy="283341"/>
            <a:chOff x="864154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4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1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200000">
            <a:off x="4156722" y="3887642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95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6254223">
            <a:off x="4029225" y="3991597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8275042">
            <a:off x="3939381" y="4051646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3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MASTERMIND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Popular </a:t>
            </a:r>
            <a:r>
              <a:rPr lang="en-US" sz="2400" dirty="0" smtClean="0">
                <a:latin typeface="American Typewriter"/>
                <a:cs typeface="American Typewriter"/>
              </a:rPr>
              <a:t>Strategies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Exclude all possibilities logically (Knuth’s Algorithm)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Random Search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Heuristics </a:t>
            </a:r>
            <a:r>
              <a:rPr lang="en-US" sz="2000" dirty="0">
                <a:latin typeface="American Typewriter"/>
                <a:cs typeface="American Typewriter"/>
              </a:rPr>
              <a:t>(e.g. guess all colors first)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Problems with popular strategies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Exhaustive search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Can take exponentially more time if game scales up</a:t>
            </a:r>
          </a:p>
          <a:p>
            <a:pPr lvl="1"/>
            <a:r>
              <a:rPr lang="en-US" sz="2000" dirty="0" smtClean="0">
                <a:latin typeface="American Typewriter"/>
                <a:cs typeface="American Typewriter"/>
              </a:rPr>
              <a:t>Keep track of many probabilities</a:t>
            </a:r>
          </a:p>
          <a:p>
            <a:pPr lvl="1"/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600" dirty="0" smtClean="0">
                <a:latin typeface="American Typewriter"/>
                <a:cs typeface="American Typewriter"/>
              </a:rPr>
              <a:t>Goal: find strategy that is tractable works when game scales up</a:t>
            </a:r>
            <a:endParaRPr lang="en-US" sz="2600" dirty="0">
              <a:latin typeface="American Typewriter"/>
              <a:cs typeface="American Typewriter"/>
            </a:endParaRPr>
          </a:p>
          <a:p>
            <a:pPr marL="800100" lvl="1" indent="-342900">
              <a:buFont typeface="Arial"/>
              <a:buChar char="•"/>
            </a:pPr>
            <a:endParaRPr lang="en-US" sz="2400" b="1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336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275535">
            <a:off x="3900842" y="40323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23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804977" y="404186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7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0000">
            <a:off x="3931818" y="404785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296354">
            <a:off x="3758513" y="4010880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51" y="4512558"/>
            <a:ext cx="2046780" cy="16390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2" y="3191041"/>
            <a:ext cx="996608" cy="79808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66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570641">
            <a:off x="3789573" y="3844006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162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7510941">
            <a:off x="3632457" y="3673784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65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5891849">
            <a:off x="3449155" y="3503562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7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4862151">
            <a:off x="3226574" y="34249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6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3384479">
            <a:off x="2859970" y="3464280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60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1818112">
            <a:off x="2609722" y="3606498"/>
            <a:ext cx="363433" cy="564859"/>
            <a:chOff x="4168530" y="3644297"/>
            <a:chExt cx="363433" cy="564859"/>
          </a:xfrm>
        </p:grpSpPr>
        <p:grpSp>
          <p:nvGrpSpPr>
            <p:cNvPr id="61" name="Group 60"/>
            <p:cNvGrpSpPr/>
            <p:nvPr/>
          </p:nvGrpSpPr>
          <p:grpSpPr>
            <a:xfrm rot="4179181">
              <a:off x="4221247" y="3671672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16200000">
              <a:off x="4156722" y="3887642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005840"/>
            <a:ext cx="344223" cy="1261872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81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merican Typewriter"/>
                <a:cs typeface="American Typewriter"/>
              </a:rPr>
              <a:t>Simulated </a:t>
            </a:r>
            <a:r>
              <a:rPr lang="en-US" sz="2400" dirty="0" smtClean="0">
                <a:latin typeface="American Typewriter"/>
                <a:cs typeface="American Typewriter"/>
              </a:rPr>
              <a:t>Annealing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>
                <a:latin typeface="American Typewriter"/>
                <a:cs typeface="American Typewriter"/>
              </a:rPr>
              <a:t>Genetic </a:t>
            </a:r>
            <a:r>
              <a:rPr lang="en-US" sz="2400" dirty="0" smtClean="0">
                <a:latin typeface="American Typewriter"/>
                <a:cs typeface="American Typewriter"/>
              </a:rPr>
              <a:t>Algorithms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>
                <a:latin typeface="American Typewriter"/>
                <a:cs typeface="American Typewriter"/>
              </a:rPr>
              <a:t>Expectation </a:t>
            </a:r>
            <a:r>
              <a:rPr lang="en-US" sz="2400" dirty="0" smtClean="0">
                <a:latin typeface="American Typewriter"/>
                <a:cs typeface="American Typewriter"/>
              </a:rPr>
              <a:t>Maximization</a:t>
            </a:r>
          </a:p>
          <a:p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 smtClean="0">
                <a:latin typeface="American Typewriter"/>
                <a:cs typeface="American Typewriter"/>
              </a:rPr>
              <a:t>Different Objective Functions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E.g. entropy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78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TECHNIQUES EXPLORED</a:t>
            </a:r>
          </a:p>
        </p:txBody>
      </p:sp>
    </p:spTree>
    <p:extLst>
      <p:ext uri="{BB962C8B-B14F-4D97-AF65-F5344CB8AC3E}">
        <p14:creationId xmlns:p14="http://schemas.microsoft.com/office/powerpoint/2010/main" val="21607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4713433">
            <a:off x="2522390" y="3785472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6734252">
            <a:off x="2423203" y="3988324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90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3584533">
            <a:off x="2393559" y="400839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5605352">
            <a:off x="2369473" y="4232465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38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715728">
            <a:off x="2376914" y="4207509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7736547">
            <a:off x="2219915" y="437204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188720"/>
            <a:ext cx="344223" cy="117043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7203790">
            <a:off x="2313040" y="4342706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224609">
            <a:off x="2096193" y="4423998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8511744">
            <a:off x="2189411" y="443996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0532563">
            <a:off x="1953157" y="443309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4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9426090">
            <a:off x="1948593" y="4458345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21446909">
            <a:off x="1836911" y="4388520"/>
            <a:ext cx="333322" cy="309706"/>
          </a:xfrm>
          <a:prstGeom prst="ellipse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1371600"/>
            <a:ext cx="344223" cy="98755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15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0098944">
            <a:off x="1816833" y="4344618"/>
            <a:ext cx="338091" cy="283341"/>
            <a:chOff x="864155" y="3247320"/>
            <a:chExt cx="338091" cy="28334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64155" y="32473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911811" y="3399720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24932" y="3250958"/>
              <a:ext cx="177314" cy="130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2" name="Snip Same Side Corner Rectangle 21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80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663273" y="4176674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>
            <a:off x="6644935" y="1554480"/>
            <a:ext cx="344223" cy="71323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2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733833" y="4300161"/>
            <a:ext cx="333322" cy="309706"/>
          </a:xfrm>
          <a:prstGeom prst="ellipse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4" name="Snip Same Side Corner Rectangle 1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/>
          <p:cNvSpPr/>
          <p:nvPr/>
        </p:nvSpPr>
        <p:spPr>
          <a:xfrm>
            <a:off x="6644935" y="1645920"/>
            <a:ext cx="344223" cy="62179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41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1857313" y="4406007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1737360"/>
            <a:ext cx="344223" cy="53035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49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87212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20" name="Snip Same Side Corner Rectangle 19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ame Side Corner Rectangle 22"/>
          <p:cNvSpPr/>
          <p:nvPr/>
        </p:nvSpPr>
        <p:spPr>
          <a:xfrm>
            <a:off x="6644935" y="19202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4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9" name="Snip Same Side Corner Rectangle 18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ame Side Corner Rectangle 21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4" name="Snip Same Side Corner Rectangle 33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22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519763">
            <a:off x="2016073" y="4423648"/>
            <a:ext cx="333322" cy="30970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84" y="5231873"/>
            <a:ext cx="83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erican Typewriter"/>
                <a:cs typeface="American Typewriter"/>
              </a:rPr>
              <a:t>l</a:t>
            </a:r>
            <a:r>
              <a:rPr lang="en-US" sz="3600" b="1" dirty="0" smtClean="0">
                <a:latin typeface="American Typewriter"/>
                <a:cs typeface="American Typewriter"/>
              </a:rPr>
              <a:t>ocal minimum         </a:t>
            </a:r>
            <a:r>
              <a:rPr lang="en-US" sz="36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global optimum</a:t>
            </a:r>
            <a:r>
              <a:rPr lang="en-US" sz="3600" b="1" dirty="0" smtClean="0">
                <a:latin typeface="American Typewriter"/>
                <a:cs typeface="American Typewriter"/>
              </a:rPr>
              <a:t>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41469" y="4795578"/>
            <a:ext cx="652036" cy="58353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7123756" y="4924413"/>
            <a:ext cx="799348" cy="454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519763">
            <a:off x="6539938" y="4564213"/>
            <a:ext cx="333322" cy="309706"/>
          </a:xfrm>
          <a:prstGeom prst="ellipse">
            <a:avLst/>
          </a:prstGeom>
          <a:pattFill prst="pct25">
            <a:fgClr>
              <a:srgbClr val="FF0000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35" name="Snip Same Side Corner Rectangle 34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ame Side Corner Rectangle 37"/>
          <p:cNvSpPr/>
          <p:nvPr/>
        </p:nvSpPr>
        <p:spPr>
          <a:xfrm>
            <a:off x="6644935" y="2072640"/>
            <a:ext cx="344223" cy="347472"/>
          </a:xfrm>
          <a:prstGeom prst="snip2Same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8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6670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1497777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8480" y="4267438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128928" y="1852321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4592133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23902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5400000">
            <a:off x="4707427" y="1852320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052011" y="4038103"/>
            <a:ext cx="799269" cy="84677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16374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1191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0412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4282" y="1287805"/>
            <a:ext cx="0" cy="127016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3702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051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>
            <a:off x="1770180" y="46866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C -0.00956 -0.10479 0.11831 -0.1957 0.28995 -0.20194 C 0.45448 -0.20934 0.60823 -0.13925 0.61865 -0.03747 C 0.63203 0.05598 0.5238 0.14388 0.3697 0.15013 C 0.22845 0.15499 0.09537 0.09692 0.08495 0.00925 C 0.0747 -0.07055 0.16417 -0.1455 0.29534 -0.15175 C 0.41556 -0.1566 0.52884 -0.10803 0.53648 -0.0347 C 0.54378 0.031 0.47237 0.09507 0.36448 0.09854 C 0.26737 0.10317 0.17442 0.0657 0.16695 0.00625 C 0.16174 -0.04719 0.21594 -0.09854 0.30003 -0.10178 C 0.37474 -0.10479 0.44892 -0.0768 0.45448 -0.03123 C 0.45952 0.00787 0.42095 0.04534 0.3591 0.04812 C 0.30802 0.05159 0.25417 0.03447 0.25173 0.00278 C 0.24669 -0.02221 0.26737 -0.04858 0.30576 -0.05158 C 0.33617 -0.05158 0.36726 -0.04534 0.37248 -0.02845 C 0.37474 -0.01735 0.3697 -0.00624 0.35406 -0.00185 C 0.34676 -9.39163E-7 0.34207 -9.39163E-7 0.33339 -0.00185 " pathEditMode="relative" rAng="0" ptsTypes="ffffffffffff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5" y="-27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C 0.01077 0.00902 0.02415 0.02013 0.03005 0.03401 C 0.03596 0.04904 0.03874 0.06685 0.04187 0.0849 C 0.04482 0.10248 0.04187 0.11774 0.03874 0.1344 C 0.03596 0.14943 0.03162 0.16586 0.02102 0.17974 C 0.01233 0.19339 -0.00261 0.20449 -0.01876 0.21282 C -0.0337 0.22091 -0.05143 0.2267 -0.06915 0.22924 C -0.08687 0.23225 -0.10459 0.23225 -0.12074 0.22924 C -0.13846 0.2267 -0.15497 0.21976 -0.168 0.20865 C -0.18138 0.19894 -0.19319 0.18668 -0.1991 0.17141 C -0.20657 0.15776 -0.20969 0.13833 -0.20969 0.12329 C -0.21091 0.10803 -0.20969 0.09045 -0.20222 0.07495 C -0.19475 0.0613 -0.18138 0.05043 -0.16366 0.04488 C -0.14594 0.04071 -0.12821 0.04603 -0.1164 0.05598 C -0.10615 0.06546 -0.09868 0.0805 -0.09712 0.09854 C -0.09712 0.11636 -0.09868 0.13301 -0.10615 0.14666 C -0.11327 0.16031 -0.11206 0.16331 -0.14159 0.18113 C -0.168 0.20032 -0.19475 0.19477 -0.21091 0.19616 C -0.22742 0.19616 -0.24045 0.19084 -0.25695 0.18529 C -0.27467 0.17835 -0.28926 0.16586 -0.29986 0.15499 C -0.31011 0.14388 -0.31446 0.13023 -0.32036 0.10803 C -0.32488 0.08605 -0.32488 0.07495 -0.32488 0.05853 C -0.32488 0.0421 -0.33496 0.01851 -0.33496 0.00208 " pathEditMode="relative" rAng="0" ptsTypes="fffffffffffffffffffffff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2" y="11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181E-7 -9.39163E-7 C -0.00973 -0.08166 0.11866 -0.15198 0.29083 -0.15683 C 0.45622 -0.16262 0.61067 -0.10826 0.62074 -0.02915 C 0.63429 0.04372 0.52519 0.11196 0.37109 0.11659 C 0.22933 0.12052 0.09538 0.07541 0.08513 0.0074 C 0.07505 -0.05459 0.16504 -0.11288 0.29639 -0.11797 C 0.41713 -0.12167 0.53075 -0.08374 0.53857 -0.02683 C 0.54604 0.02429 0.47411 0.07402 0.36588 0.0768 C 0.26824 0.08027 0.17495 0.05112 0.16765 0.00463 C 0.16244 -0.03655 0.21664 -0.07657 0.30108 -0.07911 C 0.37613 -0.08166 0.45083 -0.05968 0.45622 -0.02452 C 0.46126 0.00602 0.42234 0.03516 0.36084 0.03747 C 0.30959 0.04025 0.25539 0.0266 0.25261 0.00231 C 0.24739 -0.01735 0.26824 -0.0377 0.30664 -0.04002 C 0.33756 -0.04002 0.36831 -0.03539 0.3737 -0.02197 C 0.37613 -0.01342 0.37109 -0.00486 0.35545 -0.00139 C 0.34781 -9.39163E-7 0.34295 -9.39163E-7 0.33495 -0.00139 " pathEditMode="relative" rAng="0" ptsTypes="fffffffffffffffff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0" y="-21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C 0.01199 -0.00925 0.02554 -0.01827 0.03162 -0.02984 C 0.03753 -0.04233 0.04048 -0.05714 0.04361 -0.07217 C 0.04656 -0.08674 0.04361 -0.09947 0.04048 -0.11311 C 0.03753 -0.12561 0.03319 -0.13925 0.02241 -0.15082 C 0.01355 -0.16215 -0.00156 -0.17118 -0.01789 -0.17812 C -0.03301 -0.18482 -0.05107 -0.18968 -0.06897 -0.19176 C -0.08704 -0.19408 -0.10493 -0.19408 -0.12144 -0.19176 C -0.13933 -0.18968 -0.15601 -0.1839 -0.16939 -0.17488 C -0.18294 -0.16655 -0.19492 -0.1566 -0.20083 -0.14388 C -0.20848 -0.13255 -0.2116 -0.11658 -0.2116 -0.10409 C -0.21282 -0.09137 -0.2116 -0.07657 -0.20396 -0.06384 C -0.19649 -0.05274 -0.18294 -0.04349 -0.16487 -0.03886 C -0.14697 -0.03539 -0.12891 -0.04002 -0.11692 -0.04811 C -0.10649 -0.05598 -0.09902 -0.06847 -0.09746 -0.08327 C -0.09746 -0.09831 -0.09902 -0.11196 -0.10649 -0.12352 C -0.11379 -0.13463 -0.11258 -0.13717 -0.14246 -0.15198 C -0.16939 -0.16794 -0.19649 -0.16331 -0.21282 -0.16447 C -0.2295 -0.16447 -0.24287 -0.15984 -0.25955 -0.15545 C -0.27745 -0.14966 -0.29239 -0.13925 -0.30299 -0.13023 C -0.31341 -0.12098 -0.31793 -0.10965 -0.32383 -0.09137 C -0.32852 -0.0731 -0.32852 -0.06384 -0.32852 -0.0502 C -0.32974 -0.04071 -0.32991 -0.04071 -0.33113 -0.03377 C -0.33269 -0.02591 -0.33721 -0.00717 -0.33808 -0.00301 " pathEditMode="relative" rAng="0" ptsTypes="ffffffffffffffffffffffaf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6" y="-9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028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50384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499040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1770180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556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10659" y="368088"/>
            <a:ext cx="1012774" cy="2697649"/>
            <a:chOff x="6310659" y="368088"/>
            <a:chExt cx="1012774" cy="2697649"/>
          </a:xfrm>
        </p:grpSpPr>
        <p:grpSp>
          <p:nvGrpSpPr>
            <p:cNvPr id="11" name="Group 10"/>
            <p:cNvGrpSpPr/>
            <p:nvPr/>
          </p:nvGrpSpPr>
          <p:grpSpPr>
            <a:xfrm>
              <a:off x="6310659" y="368088"/>
              <a:ext cx="1012774" cy="2697649"/>
              <a:chOff x="6191022" y="515328"/>
              <a:chExt cx="920704" cy="2697649"/>
            </a:xfrm>
          </p:grpSpPr>
          <p:sp>
            <p:nvSpPr>
              <p:cNvPr id="13" name="Snip Same Side Corner Rectangle 12"/>
              <p:cNvSpPr/>
              <p:nvPr/>
            </p:nvSpPr>
            <p:spPr>
              <a:xfrm>
                <a:off x="6440632" y="515328"/>
                <a:ext cx="421485" cy="2084692"/>
              </a:xfrm>
              <a:prstGeom prst="snip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91022" y="2292273"/>
                <a:ext cx="920704" cy="9207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6378474" y="2206683"/>
              <a:ext cx="877144" cy="7974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Same Side Corner Rectangle 15"/>
            <p:cNvSpPr/>
            <p:nvPr/>
          </p:nvSpPr>
          <p:spPr>
            <a:xfrm>
              <a:off x="6644935" y="644156"/>
              <a:ext cx="344223" cy="1808624"/>
            </a:xfrm>
            <a:prstGeom prst="snip2Same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 rot="19669348">
            <a:off x="994916" y="3357819"/>
            <a:ext cx="333322" cy="30970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88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0.00255 L 0.09016 0.05344 C 0.10875 0.06523 0.13724 0.07194 0.16695 0.07194 C 0.20048 0.07194 0.22758 0.06523 0.24617 0.05344 L 0.33686 0.002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5" y="34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579E-6 -4.14758E-6 L -0.08982 -0.12907 C -0.10841 -0.15822 -0.13655 -0.17441 -0.16609 -0.17441 C -0.19962 -0.17441 -0.22637 -0.15822 -0.24496 -0.12907 L -0.33461 -4.14758E-6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5529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5465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5400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0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960120"/>
            <a:ext cx="344223" cy="1261872"/>
          </a:xfrm>
          <a:prstGeom prst="snip2Same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653136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727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5891673" y="1009890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859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4329E-6 -9.39163E-7 L 0.16799 0.0011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1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85E-6 2.45663E-6 L -0.16799 -0.0004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09390" y="222972"/>
            <a:ext cx="1012774" cy="2697649"/>
            <a:chOff x="6191022" y="515328"/>
            <a:chExt cx="920704" cy="2697649"/>
          </a:xfrm>
        </p:grpSpPr>
        <p:sp>
          <p:nvSpPr>
            <p:cNvPr id="8" name="Snip Same Side Corner Rectangle 7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7977205" y="2061567"/>
            <a:ext cx="877144" cy="797404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8243666" y="1508760"/>
            <a:ext cx="344223" cy="896112"/>
          </a:xfrm>
          <a:prstGeom prst="snip2SameRect">
            <a:avLst/>
          </a:prstGeom>
          <a:solidFill>
            <a:srgbClr val="66C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83961" y="705090"/>
            <a:ext cx="247370" cy="1219200"/>
            <a:chOff x="4603972" y="864417"/>
            <a:chExt cx="299876" cy="12192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9335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691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48047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54903" y="4941860"/>
            <a:ext cx="246956" cy="246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1763688" y="4725144"/>
            <a:ext cx="1728695" cy="762000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343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8776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49087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1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9669348">
            <a:off x="796354" y="3284148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83" name="Snip Same Side Corner Rectangle 82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nip Same Side Corner Rectangle 85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5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1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657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01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84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67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55080" y="4143951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crossover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8070" y="2099298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6140" y="761940"/>
            <a:ext cx="195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American Typewriter"/>
                <a:cs typeface="American Typewriter"/>
              </a:rPr>
              <a:t>c</a:t>
            </a:r>
            <a:r>
              <a:rPr lang="en-US" sz="28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rossover point</a:t>
            </a:r>
            <a:endParaRPr lang="en-US" sz="2800" b="1" dirty="0" smtClean="0">
              <a:latin typeface="American Typewriter"/>
              <a:cs typeface="American Typewrite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14999" y="1745379"/>
            <a:ext cx="599685" cy="64568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4757" y="2108559"/>
            <a:ext cx="17640" cy="340728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29E-6 -9.39163E-7 L 0.15219 0.04904 C 0.18642 0.05922 0.2064 0.07472 0.2064 0.09091 C 0.2064 0.10918 0.18642 0.12376 0.15219 0.13417 L -2.97429E-6 0.18367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0" y="9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747E-7 0.00208 L -0.09972 -0.04673 C -0.12231 -0.05691 -0.13464 -0.07218 -0.13464 -0.08814 C -0.13464 -0.10641 -0.12231 -0.12098 -0.09972 -0.13093 L 7.5747E-7 -0.17951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1" y="-90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4461E-6 -9.39163E-7 L -0.13881 0.04858 C -0.16974 0.05853 -0.18729 0.07402 -0.18729 0.08998 C -0.18729 0.10803 -0.16974 0.12283 -0.13881 0.13278 L 2.24461E-6 0.18205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4" y="90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307E-6 0.00046 L 0.13812 -0.05136 C 0.16939 -0.06177 0.18693 -0.07819 0.18693 -0.09508 C 0.18693 -0.11405 0.16939 -0.12954 0.13812 -0.13995 L 1.22307E-6 -0.19131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7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924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27986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70180" y="2897799"/>
            <a:ext cx="914400" cy="9144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8480" y="2897799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6780" y="2897799"/>
            <a:ext cx="914400" cy="914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5080" y="289779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5698" y="5506578"/>
            <a:ext cx="43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inversion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40246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839614" y="4039825"/>
            <a:ext cx="0" cy="195816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6480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041469" y="3399720"/>
            <a:ext cx="7102531" cy="1497534"/>
            <a:chOff x="1041469" y="3399720"/>
            <a:chExt cx="7102531" cy="1497534"/>
          </a:xfrm>
        </p:grpSpPr>
        <p:cxnSp>
          <p:nvCxnSpPr>
            <p:cNvPr id="3" name="Curved Connector 2"/>
            <p:cNvCxnSpPr/>
            <p:nvPr/>
          </p:nvCxnSpPr>
          <p:spPr>
            <a:xfrm>
              <a:off x="1041469" y="3701062"/>
              <a:ext cx="1128943" cy="107611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0800000" flipV="1">
              <a:off x="2170416" y="3888928"/>
              <a:ext cx="1128939" cy="888244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10800000">
              <a:off x="3299355" y="3888928"/>
              <a:ext cx="749114" cy="51074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4043753" y="3399720"/>
              <a:ext cx="1023336" cy="999957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>
              <a:off x="5056377" y="3399899"/>
              <a:ext cx="1594997" cy="1497355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0800000" flipV="1">
              <a:off x="6651374" y="3784176"/>
              <a:ext cx="1492626" cy="1113078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21320322">
            <a:off x="1189144" y="3428182"/>
            <a:ext cx="510636" cy="440647"/>
            <a:chOff x="864155" y="3247320"/>
            <a:chExt cx="510636" cy="440647"/>
          </a:xfrm>
        </p:grpSpPr>
        <p:grpSp>
          <p:nvGrpSpPr>
            <p:cNvPr id="61" name="Group 60"/>
            <p:cNvGrpSpPr/>
            <p:nvPr/>
          </p:nvGrpSpPr>
          <p:grpSpPr>
            <a:xfrm>
              <a:off x="864155" y="3247320"/>
              <a:ext cx="338091" cy="283341"/>
              <a:chOff x="864155" y="3247320"/>
              <a:chExt cx="338091" cy="2833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864155" y="32473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1811" y="3399720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24932" y="3250958"/>
                <a:ext cx="177314" cy="1309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1041469" y="3378261"/>
              <a:ext cx="333322" cy="309706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SIMULATED ANNEALING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0659" y="368088"/>
            <a:ext cx="1012774" cy="2697649"/>
            <a:chOff x="6191022" y="515328"/>
            <a:chExt cx="920704" cy="2697649"/>
          </a:xfrm>
        </p:grpSpPr>
        <p:sp>
          <p:nvSpPr>
            <p:cNvPr id="17" name="Snip Same Side Corner Rectangle 16"/>
            <p:cNvSpPr/>
            <p:nvPr/>
          </p:nvSpPr>
          <p:spPr>
            <a:xfrm>
              <a:off x="6440632" y="515328"/>
              <a:ext cx="421485" cy="2084692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1022" y="2292273"/>
              <a:ext cx="920704" cy="920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6378474" y="2206683"/>
            <a:ext cx="877144" cy="79740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>
            <a:off x="6644935" y="644156"/>
            <a:ext cx="344223" cy="1808624"/>
          </a:xfrm>
          <a:prstGeom prst="snip2Same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85230" y="850206"/>
            <a:ext cx="247370" cy="1219200"/>
            <a:chOff x="4603972" y="864417"/>
            <a:chExt cx="299876" cy="1219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603972" y="864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03972" y="1016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03972" y="1169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03972" y="1321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03972" y="14740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03972" y="16264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3972" y="17788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03972" y="19312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03972" y="2083617"/>
              <a:ext cx="299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3" name="Oval 2"/>
          <p:cNvSpPr/>
          <p:nvPr/>
        </p:nvSpPr>
        <p:spPr>
          <a:xfrm>
            <a:off x="1532582" y="2078649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035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45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4553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2582" y="2777236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3567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74552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55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2582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3567" y="4174410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45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5537" y="4174410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2582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3567" y="5571584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4552" y="5571584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455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6682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97667" y="2777236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68652" y="2777236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39637" y="2777236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26682" y="3475823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976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6865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39637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26682" y="4174410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7667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68652" y="4174410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139637" y="4174410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26682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7976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468652" y="4872997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39637" y="4872997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11" name="Oval 10"/>
          <p:cNvSpPr/>
          <p:nvPr/>
        </p:nvSpPr>
        <p:spPr>
          <a:xfrm>
            <a:off x="1532582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3567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4552" y="3475823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45537" y="347582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2582" y="4872997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3567" y="4872997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74552" y="4872997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5537" y="4872997"/>
            <a:ext cx="506944" cy="50694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6682" y="2078649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7667" y="2078649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68652" y="2078649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139637" y="2078649"/>
            <a:ext cx="506944" cy="506944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26682" y="5571584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97667" y="5571584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468652" y="5571584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39637" y="5571584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11" name="Oval 10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92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6259"/>
            <a:ext cx="445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GENETIC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b="1" dirty="0" smtClean="0">
                <a:latin typeface="American Typewriter"/>
                <a:cs typeface="American Typewriter"/>
              </a:rPr>
              <a:t>ALGORITHMS</a:t>
            </a:r>
          </a:p>
        </p:txBody>
      </p:sp>
      <p:sp>
        <p:nvSpPr>
          <p:cNvPr id="23" name="Oval 22"/>
          <p:cNvSpPr/>
          <p:nvPr/>
        </p:nvSpPr>
        <p:spPr>
          <a:xfrm>
            <a:off x="4367977" y="347582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38962" y="347582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09947" y="426445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80932" y="426445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7977" y="4264453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38962" y="4264453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9947" y="3475823"/>
            <a:ext cx="506944" cy="506944"/>
          </a:xfrm>
          <a:prstGeom prst="ellipse">
            <a:avLst/>
          </a:prstGeom>
          <a:solidFill>
            <a:srgbClr val="FF0000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0932" y="3475823"/>
            <a:ext cx="506944" cy="506944"/>
          </a:xfrm>
          <a:prstGeom prst="ellipse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67977" y="2585593"/>
            <a:ext cx="506944" cy="506944"/>
          </a:xfrm>
          <a:prstGeom prst="ellipse">
            <a:avLst/>
          </a:prstGeom>
          <a:solidFill>
            <a:srgbClr val="0000FF"/>
          </a:solidFill>
          <a:ln w="762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8962" y="2585593"/>
            <a:ext cx="506944" cy="506944"/>
          </a:xfrm>
          <a:prstGeom prst="ellipse">
            <a:avLst/>
          </a:prstGeom>
          <a:solidFill>
            <a:srgbClr val="FF66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09947" y="2585593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80932" y="2585593"/>
            <a:ext cx="506944" cy="506944"/>
          </a:xfrm>
          <a:prstGeom prst="ellipse">
            <a:avLst/>
          </a:prstGeom>
          <a:solidFill>
            <a:srgbClr val="0080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80932" y="5076812"/>
            <a:ext cx="506944" cy="5069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09947" y="5076812"/>
            <a:ext cx="506944" cy="50694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38962" y="5076812"/>
            <a:ext cx="506944" cy="506944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67977" y="5076812"/>
            <a:ext cx="506944" cy="506944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>
            <a:off x="3358713" y="2650294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 rot="1846755">
            <a:off x="3358713" y="3508056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 rot="19776424">
            <a:off x="3358713" y="4327718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>
            <a:off x="3358713" y="5160080"/>
            <a:ext cx="832287" cy="423676"/>
          </a:xfrm>
          <a:prstGeom prst="notchedRightArrow">
            <a:avLst/>
          </a:prstGeom>
          <a:solidFill>
            <a:srgbClr val="0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9455" y="2585593"/>
            <a:ext cx="2519899" cy="2998163"/>
            <a:chOff x="1494482" y="2585593"/>
            <a:chExt cx="2519899" cy="2998163"/>
          </a:xfrm>
        </p:grpSpPr>
        <p:sp>
          <p:nvSpPr>
            <p:cNvPr id="44" name="Oval 43"/>
            <p:cNvSpPr/>
            <p:nvPr/>
          </p:nvSpPr>
          <p:spPr>
            <a:xfrm>
              <a:off x="1494482" y="347582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65467" y="347582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36452" y="347582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07437" y="347582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494482" y="426445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165467" y="426445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36452" y="426445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507437" y="4264453"/>
              <a:ext cx="506944" cy="50694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494482" y="2585593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165467" y="2585593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6452" y="2585593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07437" y="2585593"/>
              <a:ext cx="506944" cy="506944"/>
            </a:xfrm>
            <a:prstGeom prst="ellipse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94482" y="5076812"/>
              <a:ext cx="506944" cy="5069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65467" y="5076812"/>
              <a:ext cx="506944" cy="50694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36452" y="5076812"/>
              <a:ext cx="506944" cy="506944"/>
            </a:xfrm>
            <a:prstGeom prst="ellipse">
              <a:avLst/>
            </a:prstGeom>
            <a:solidFill>
              <a:srgbClr val="FF6600"/>
            </a:solidFill>
            <a:ln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07437" y="5076812"/>
              <a:ext cx="506944" cy="506944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92280" y="2492896"/>
            <a:ext cx="195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permutation    + mutation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0140" y="3760905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crossover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0140" y="5160080"/>
            <a:ext cx="195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  <a:latin typeface="American Typewriter"/>
                <a:cs typeface="American Typewriter"/>
              </a:rPr>
              <a:t>inversion</a:t>
            </a:r>
            <a:endParaRPr lang="en-US" sz="20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887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7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RESULTS: Runtime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8" y="903112"/>
            <a:ext cx="8091713" cy="59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567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RESULTS: Guesses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" y="904566"/>
            <a:ext cx="7946571" cy="59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1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34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>
                <a:latin typeface="American Typewriter"/>
                <a:cs typeface="American Typewriter"/>
              </a:rPr>
              <a:t>Exhaustive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  <a:br>
              <a:rPr lang="nl-NL" dirty="0" smtClean="0">
                <a:latin typeface="American Typewriter"/>
                <a:cs typeface="American Typewriter"/>
              </a:rPr>
            </a:br>
            <a:r>
              <a:rPr lang="nl-NL" dirty="0" smtClean="0">
                <a:latin typeface="American Typewriter"/>
                <a:cs typeface="American Typewriter"/>
              </a:rPr>
              <a:t>Colors↑ =  Runtime↑↑</a:t>
            </a: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strategies</a:t>
            </a:r>
            <a:r>
              <a:rPr lang="nl-NL" dirty="0" smtClean="0">
                <a:latin typeface="American Typewriter"/>
                <a:cs typeface="American Typewriter"/>
              </a:rPr>
              <a:t>:</a:t>
            </a: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Lower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runtimes</a:t>
            </a:r>
            <a:endParaRPr lang="nl-NL" dirty="0" smtClean="0">
              <a:latin typeface="American Typewriter"/>
              <a:cs typeface="American Typewriter"/>
            </a:endParaRPr>
          </a:p>
          <a:p>
            <a:pPr lvl="1"/>
            <a:r>
              <a:rPr lang="nl-NL" dirty="0" err="1" smtClean="0">
                <a:latin typeface="American Typewriter"/>
                <a:cs typeface="American Typewriter"/>
              </a:rPr>
              <a:t>Similar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amount</a:t>
            </a:r>
            <a:r>
              <a:rPr lang="nl-NL" dirty="0" smtClean="0">
                <a:latin typeface="American Typewriter"/>
                <a:cs typeface="American Typewriter"/>
              </a:rPr>
              <a:t> of </a:t>
            </a:r>
            <a:r>
              <a:rPr lang="nl-NL" dirty="0" err="1" smtClean="0">
                <a:latin typeface="American Typewriter"/>
                <a:cs typeface="American Typewriter"/>
              </a:rPr>
              <a:t>guesses</a:t>
            </a:r>
            <a:endParaRPr lang="nl-NL" dirty="0" smtClean="0">
              <a:latin typeface="American Typewriter"/>
              <a:cs typeface="American Typewriter"/>
            </a:endParaRPr>
          </a:p>
          <a:p>
            <a:endParaRPr lang="nl-NL" dirty="0">
              <a:latin typeface="American Typewriter"/>
              <a:cs typeface="American Typewriter"/>
            </a:endParaRPr>
          </a:p>
          <a:p>
            <a:r>
              <a:rPr lang="nl-NL" dirty="0" err="1" smtClean="0">
                <a:latin typeface="American Typewriter"/>
                <a:cs typeface="American Typewriter"/>
              </a:rPr>
              <a:t>Stochastic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techniques</a:t>
            </a:r>
            <a:r>
              <a:rPr lang="nl-NL" dirty="0" smtClean="0">
                <a:latin typeface="American Typewriter"/>
                <a:cs typeface="American Typewriter"/>
              </a:rPr>
              <a:t> make </a:t>
            </a:r>
            <a:r>
              <a:rPr lang="nl-NL" dirty="0" err="1" smtClean="0">
                <a:latin typeface="American Typewriter"/>
                <a:cs typeface="American Typewriter"/>
              </a:rPr>
              <a:t>scaled</a:t>
            </a:r>
            <a:r>
              <a:rPr lang="nl-NL" dirty="0" smtClean="0">
                <a:latin typeface="American Typewriter"/>
                <a:cs typeface="American Typewriter"/>
              </a:rPr>
              <a:t>-up </a:t>
            </a:r>
            <a:r>
              <a:rPr lang="nl-NL" dirty="0" err="1" smtClean="0">
                <a:latin typeface="American Typewriter"/>
                <a:cs typeface="American Typewriter"/>
              </a:rPr>
              <a:t>Mastermind</a:t>
            </a:r>
            <a:r>
              <a:rPr lang="nl-NL" dirty="0" smtClean="0">
                <a:latin typeface="American Typewriter"/>
                <a:cs typeface="American Typewriter"/>
              </a:rPr>
              <a:t> </a:t>
            </a:r>
            <a:r>
              <a:rPr lang="nl-NL" dirty="0" err="1" smtClean="0">
                <a:latin typeface="American Typewriter"/>
                <a:cs typeface="American Typewriter"/>
              </a:rPr>
              <a:t>winnable</a:t>
            </a:r>
            <a:r>
              <a:rPr lang="nl-NL" dirty="0" smtClean="0">
                <a:latin typeface="American Typewriter"/>
                <a:cs typeface="American Typewriter"/>
              </a:rPr>
              <a:t> in </a:t>
            </a:r>
            <a:r>
              <a:rPr lang="nl-NL" dirty="0" err="1" smtClean="0">
                <a:latin typeface="American Typewriter"/>
                <a:cs typeface="American Typewriter"/>
              </a:rPr>
              <a:t>finite</a:t>
            </a:r>
            <a:r>
              <a:rPr lang="nl-NL" dirty="0" smtClean="0">
                <a:latin typeface="American Typewriter"/>
                <a:cs typeface="American Typewriter"/>
              </a:rPr>
              <a:t> time</a:t>
            </a:r>
            <a:endParaRPr lang="nl-NL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154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277380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885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merican Typewriter"/>
                <a:cs typeface="American Typewriter"/>
              </a:rPr>
              <a:t>LOTS OF GRAPHS –</a:t>
            </a:r>
          </a:p>
          <a:p>
            <a:pPr algn="ctr"/>
            <a:r>
              <a:rPr lang="en-US" sz="3600" b="1" dirty="0">
                <a:latin typeface="American Typewriter"/>
                <a:cs typeface="American Typewriter"/>
              </a:rPr>
              <a:t>PICK YOUR FAVORITES!</a:t>
            </a:r>
            <a:endParaRPr lang="en-US" sz="3600" b="1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720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"/>
            <a:ext cx="9144000" cy="67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529</Words>
  <Application>Microsoft Macintosh PowerPoint</Application>
  <PresentationFormat>On-screen Show (4:3)</PresentationFormat>
  <Paragraphs>177</Paragraphs>
  <Slides>106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Kendrick Lo</dc:creator>
  <cp:lastModifiedBy>Reinier Maat</cp:lastModifiedBy>
  <cp:revision>57</cp:revision>
  <dcterms:created xsi:type="dcterms:W3CDTF">2016-04-30T17:20:57Z</dcterms:created>
  <dcterms:modified xsi:type="dcterms:W3CDTF">2016-05-01T19:59:22Z</dcterms:modified>
</cp:coreProperties>
</file>