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theme/themeOverride10.xml" ContentType="application/vnd.openxmlformats-officedocument.themeOverride+xml"/>
  <Override PartName="/ppt/notesSlides/notesSlide15.xml" ContentType="application/vnd.openxmlformats-officedocument.presentationml.notesSlide+xml"/>
  <Override PartName="/ppt/theme/themeOverride11.xml" ContentType="application/vnd.openxmlformats-officedocument.themeOverride+xml"/>
  <Override PartName="/ppt/notesSlides/notesSlide16.xml" ContentType="application/vnd.openxmlformats-officedocument.presentationml.notesSlide+xml"/>
  <Override PartName="/ppt/theme/themeOverride12.xml" ContentType="application/vnd.openxmlformats-officedocument.themeOverride+xml"/>
  <Override PartName="/ppt/notesSlides/notesSlide17.xml" ContentType="application/vnd.openxmlformats-officedocument.presentationml.notesSlide+xml"/>
  <Override PartName="/ppt/theme/themeOverride13.xml" ContentType="application/vnd.openxmlformats-officedocument.themeOverride+xml"/>
  <Override PartName="/ppt/notesSlides/notesSlide18.xml" ContentType="application/vnd.openxmlformats-officedocument.presentationml.notesSlide+xml"/>
  <Override PartName="/ppt/theme/themeOverride14.xml" ContentType="application/vnd.openxmlformats-officedocument.themeOverride+xml"/>
  <Override PartName="/ppt/notesSlides/notesSlide19.xml" ContentType="application/vnd.openxmlformats-officedocument.presentationml.notesSlide+xml"/>
  <Override PartName="/ppt/theme/themeOverride15.xml" ContentType="application/vnd.openxmlformats-officedocument.themeOverride+xml"/>
  <Override PartName="/ppt/notesSlides/notesSlide20.xml" ContentType="application/vnd.openxmlformats-officedocument.presentationml.notesSlide+xml"/>
  <Override PartName="/ppt/theme/themeOverride16.xml" ContentType="application/vnd.openxmlformats-officedocument.themeOverride+xml"/>
  <Override PartName="/ppt/notesSlides/notesSlide21.xml" ContentType="application/vnd.openxmlformats-officedocument.presentationml.notesSlide+xml"/>
  <Override PartName="/ppt/theme/themeOverride17.xml" ContentType="application/vnd.openxmlformats-officedocument.themeOverride+xml"/>
  <Override PartName="/ppt/notesSlides/notesSlide22.xml" ContentType="application/vnd.openxmlformats-officedocument.presentationml.notesSlide+xml"/>
  <Override PartName="/ppt/theme/themeOverride18.xml" ContentType="application/vnd.openxmlformats-officedocument.themeOverride+xml"/>
  <Override PartName="/ppt/notesSlides/notesSlide23.xml" ContentType="application/vnd.openxmlformats-officedocument.presentationml.notesSlide+xml"/>
  <Override PartName="/ppt/theme/themeOverride19.xml" ContentType="application/vnd.openxmlformats-officedocument.themeOverride+xml"/>
  <Override PartName="/ppt/notesSlides/notesSlide24.xml" ContentType="application/vnd.openxmlformats-officedocument.presentationml.notesSlide+xml"/>
  <Override PartName="/ppt/theme/themeOverride20.xml" ContentType="application/vnd.openxmlformats-officedocument.themeOverride+xml"/>
  <Override PartName="/ppt/notesSlides/notesSlide25.xml" ContentType="application/vnd.openxmlformats-officedocument.presentationml.notesSlide+xml"/>
  <Override PartName="/ppt/theme/themeOverride21.xml" ContentType="application/vnd.openxmlformats-officedocument.themeOverride+xml"/>
  <Override PartName="/ppt/notesSlides/notesSlide26.xml" ContentType="application/vnd.openxmlformats-officedocument.presentationml.notesSlide+xml"/>
  <Override PartName="/ppt/theme/themeOverride22.xml" ContentType="application/vnd.openxmlformats-officedocument.themeOverride+xml"/>
  <Override PartName="/ppt/notesSlides/notesSlide27.xml" ContentType="application/vnd.openxmlformats-officedocument.presentationml.notesSlide+xml"/>
  <Override PartName="/ppt/theme/themeOverride23.xml" ContentType="application/vnd.openxmlformats-officedocument.themeOverride+xml"/>
  <Override PartName="/ppt/notesSlides/notesSlide28.xml" ContentType="application/vnd.openxmlformats-officedocument.presentationml.notesSlide+xml"/>
  <Override PartName="/ppt/theme/themeOverride24.xml" ContentType="application/vnd.openxmlformats-officedocument.themeOverride+xml"/>
  <Override PartName="/ppt/notesSlides/notesSlide29.xml" ContentType="application/vnd.openxmlformats-officedocument.presentationml.notesSlide+xml"/>
  <Override PartName="/ppt/theme/themeOverride25.xml" ContentType="application/vnd.openxmlformats-officedocument.themeOverride+xml"/>
  <Override PartName="/ppt/notesSlides/notesSlide30.xml" ContentType="application/vnd.openxmlformats-officedocument.presentationml.notesSlide+xml"/>
  <Override PartName="/ppt/theme/themeOverride26.xml" ContentType="application/vnd.openxmlformats-officedocument.themeOverride+xml"/>
  <Override PartName="/ppt/notesSlides/notesSlide31.xml" ContentType="application/vnd.openxmlformats-officedocument.presentationml.notesSlide+xml"/>
  <Override PartName="/ppt/theme/themeOverride27.xml" ContentType="application/vnd.openxmlformats-officedocument.themeOverride+xml"/>
  <Override PartName="/ppt/notesSlides/notesSlide32.xml" ContentType="application/vnd.openxmlformats-officedocument.presentationml.notesSlide+xml"/>
  <Override PartName="/ppt/theme/themeOverride28.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0" r:id="rId19"/>
    <p:sldId id="275" r:id="rId20"/>
    <p:sldId id="276" r:id="rId21"/>
    <p:sldId id="277" r:id="rId22"/>
    <p:sldId id="278" r:id="rId23"/>
    <p:sldId id="279" r:id="rId24"/>
    <p:sldId id="280" r:id="rId25"/>
    <p:sldId id="292" r:id="rId26"/>
    <p:sldId id="293" r:id="rId27"/>
    <p:sldId id="294" r:id="rId28"/>
    <p:sldId id="295" r:id="rId29"/>
    <p:sldId id="296" r:id="rId30"/>
    <p:sldId id="297" r:id="rId31"/>
    <p:sldId id="298" r:id="rId32"/>
    <p:sldId id="299" r:id="rId33"/>
    <p:sldId id="300" r:id="rId34"/>
    <p:sldId id="306" r:id="rId35"/>
    <p:sldId id="307" r:id="rId36"/>
    <p:sldId id="308" r:id="rId37"/>
    <p:sldId id="309" r:id="rId38"/>
    <p:sldId id="310" r:id="rId39"/>
    <p:sldId id="311" r:id="rId40"/>
    <p:sldId id="301" r:id="rId41"/>
    <p:sldId id="302" r:id="rId42"/>
    <p:sldId id="303" r:id="rId43"/>
    <p:sldId id="304" r:id="rId44"/>
    <p:sldId id="305"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Lst>
  <p:sldSz cx="9144000" cy="6858000" type="screen4x3"/>
  <p:notesSz cx="6858000" cy="9144000"/>
  <p:defaultTextStyle>
    <a:defPPr>
      <a:defRPr lang="es-E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8592" autoAdjust="0"/>
  </p:normalViewPr>
  <p:slideViewPr>
    <p:cSldViewPr>
      <p:cViewPr varScale="1">
        <p:scale>
          <a:sx n="77" d="100"/>
          <a:sy n="77" d="100"/>
        </p:scale>
        <p:origin x="13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spcBef>
                <a:spcPct val="20000"/>
              </a:spcBef>
              <a:buClr>
                <a:schemeClr val="bg2"/>
              </a:buClr>
              <a:buSzPct val="75000"/>
              <a:buFont typeface="Wingdings" panose="05000000000000000000" pitchFamily="2" charset="2"/>
              <a:buChar char="n"/>
              <a:defRPr sz="1200">
                <a:latin typeface="Arial" charset="0"/>
                <a:cs typeface="Arial" charset="0"/>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spcBef>
                <a:spcPct val="20000"/>
              </a:spcBef>
              <a:buClr>
                <a:schemeClr val="bg2"/>
              </a:buClr>
              <a:buSzPct val="75000"/>
              <a:buFont typeface="Wingdings" panose="05000000000000000000" pitchFamily="2" charset="2"/>
              <a:buChar char="n"/>
              <a:defRPr sz="1200">
                <a:latin typeface="Arial" charset="0"/>
                <a:cs typeface="Arial" charset="0"/>
              </a:defRPr>
            </a:lvl1pPr>
          </a:lstStyle>
          <a:p>
            <a:pPr>
              <a:defRPr/>
            </a:pPr>
            <a:fld id="{513A0A39-6BE2-4022-9E61-3AE745112628}" type="datetimeFigureOut">
              <a:rPr lang="es-ES"/>
              <a:pPr>
                <a:defRPr/>
              </a:pPr>
              <a:t>12/05/2020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spcBef>
                <a:spcPct val="20000"/>
              </a:spcBef>
              <a:buClr>
                <a:schemeClr val="bg2"/>
              </a:buClr>
              <a:buSzPct val="75000"/>
              <a:buFont typeface="Wingdings" panose="05000000000000000000" pitchFamily="2" charset="2"/>
              <a:buChar char="n"/>
              <a:defRPr sz="1200">
                <a:latin typeface="Arial" charset="0"/>
                <a:cs typeface="Arial" charset="0"/>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spcBef>
                <a:spcPct val="20000"/>
              </a:spcBef>
              <a:buClr>
                <a:schemeClr val="bg2"/>
              </a:buClr>
              <a:buSzPct val="75000"/>
              <a:buFont typeface="Wingdings" panose="05000000000000000000" pitchFamily="2" charset="2"/>
              <a:buChar char="n"/>
              <a:defRPr sz="1200" smtClean="0"/>
            </a:lvl1pPr>
          </a:lstStyle>
          <a:p>
            <a:pPr>
              <a:defRPr/>
            </a:pPr>
            <a:fld id="{D5BF7A2C-671E-4271-B7E1-DECD76F25711}"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51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1ED2F025-7B4A-4991-9B3B-8567BC1133F8}" type="slidenum">
              <a:rPr lang="es-ES" altLang="es-ES">
                <a:latin typeface="Arial" panose="020B0604020202020204" pitchFamily="34" charset="0"/>
              </a:rPr>
              <a:pPr>
                <a:spcBef>
                  <a:spcPct val="20000"/>
                </a:spcBef>
              </a:pPr>
              <a:t>1</a:t>
            </a:fld>
            <a:endParaRPr lang="es-ES" altLang="es-E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DFDC8B66-464B-4CE3-B337-90A36F6FBAC0}" type="slidenum">
              <a:rPr lang="es-ES" altLang="es-ES">
                <a:latin typeface="Arial" panose="020B0604020202020204" pitchFamily="34" charset="0"/>
              </a:rPr>
              <a:pPr>
                <a:spcBef>
                  <a:spcPct val="20000"/>
                </a:spcBef>
              </a:pPr>
              <a:t>10</a:t>
            </a:fld>
            <a:endParaRPr lang="es-ES" altLang="es-E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2560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89CDA86C-228B-492D-8967-973EE46B0EDF}" type="slidenum">
              <a:rPr lang="es-ES" altLang="es-ES">
                <a:latin typeface="Arial" panose="020B0604020202020204" pitchFamily="34" charset="0"/>
              </a:rPr>
              <a:pPr>
                <a:spcBef>
                  <a:spcPct val="20000"/>
                </a:spcBef>
              </a:pPr>
              <a:t>11</a:t>
            </a:fld>
            <a:endParaRPr lang="es-ES" altLang="es-E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86E9B107-BBD5-4D58-937E-5F077C012F47}" type="slidenum">
              <a:rPr lang="es-ES" altLang="es-ES">
                <a:latin typeface="Arial" panose="020B0604020202020204" pitchFamily="34" charset="0"/>
              </a:rPr>
              <a:pPr>
                <a:spcBef>
                  <a:spcPct val="20000"/>
                </a:spcBef>
              </a:pPr>
              <a:t>12</a:t>
            </a:fld>
            <a:endParaRPr lang="es-ES" altLang="es-E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23BF0C22-AD33-43D9-9CEC-2E9AD1B5D148}" type="slidenum">
              <a:rPr lang="es-ES" altLang="es-ES">
                <a:latin typeface="Arial" panose="020B0604020202020204" pitchFamily="34" charset="0"/>
              </a:rPr>
              <a:pPr>
                <a:spcBef>
                  <a:spcPct val="20000"/>
                </a:spcBef>
              </a:pPr>
              <a:t>13</a:t>
            </a:fld>
            <a:endParaRPr lang="es-ES" altLang="es-E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317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BE63E52C-4C91-4373-AF16-5C60CF3D4BBF}" type="slidenum">
              <a:rPr lang="es-ES" altLang="es-ES">
                <a:latin typeface="Arial" panose="020B0604020202020204" pitchFamily="34" charset="0"/>
              </a:rPr>
              <a:pPr>
                <a:spcBef>
                  <a:spcPct val="20000"/>
                </a:spcBef>
              </a:pPr>
              <a:t>14</a:t>
            </a:fld>
            <a:endParaRPr lang="es-ES" altLang="es-E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337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80B667DC-5AA1-44CC-A326-712A0632C13C}" type="slidenum">
              <a:rPr lang="es-ES" altLang="es-ES">
                <a:latin typeface="Arial" panose="020B0604020202020204" pitchFamily="34" charset="0"/>
              </a:rPr>
              <a:pPr>
                <a:spcBef>
                  <a:spcPct val="20000"/>
                </a:spcBef>
              </a:pPr>
              <a:t>15</a:t>
            </a:fld>
            <a:endParaRPr lang="es-ES" altLang="es-E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1CF8A7BF-6335-4AAA-96A1-142D2F476A7A}" type="slidenum">
              <a:rPr lang="es-ES" altLang="es-ES">
                <a:latin typeface="Arial" panose="020B0604020202020204" pitchFamily="34" charset="0"/>
              </a:rPr>
              <a:pPr>
                <a:spcBef>
                  <a:spcPct val="20000"/>
                </a:spcBef>
              </a:pPr>
              <a:t>16</a:t>
            </a:fld>
            <a:endParaRPr lang="es-ES" altLang="es-E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7F17BD09-5F6E-4F7D-842C-B5B9A26EB087}" type="slidenum">
              <a:rPr lang="es-ES" altLang="es-ES">
                <a:latin typeface="Arial" panose="020B0604020202020204" pitchFamily="34" charset="0"/>
              </a:rPr>
              <a:pPr>
                <a:spcBef>
                  <a:spcPct val="20000"/>
                </a:spcBef>
              </a:pPr>
              <a:t>17</a:t>
            </a:fld>
            <a:endParaRPr lang="es-ES" altLang="es-E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399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2E02C1FF-5C7E-4507-B627-A1367C96FEC1}" type="slidenum">
              <a:rPr lang="es-ES" altLang="es-ES">
                <a:latin typeface="Arial" panose="020B0604020202020204" pitchFamily="34" charset="0"/>
              </a:rPr>
              <a:pPr>
                <a:spcBef>
                  <a:spcPct val="20000"/>
                </a:spcBef>
              </a:pPr>
              <a:t>18</a:t>
            </a:fld>
            <a:endParaRPr lang="es-ES" altLang="es-E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198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EA35C8CB-5774-4E4F-9D3E-AA6D81994F58}" type="slidenum">
              <a:rPr lang="es-ES" altLang="es-ES">
                <a:latin typeface="Arial" panose="020B0604020202020204" pitchFamily="34" charset="0"/>
              </a:rPr>
              <a:pPr>
                <a:spcBef>
                  <a:spcPct val="20000"/>
                </a:spcBef>
              </a:pPr>
              <a:t>19</a:t>
            </a:fld>
            <a:endParaRPr lang="es-ES" altLang="es-E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71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61FCC8EF-671A-4C76-8F31-F6488EC40209}" type="slidenum">
              <a:rPr lang="es-ES" altLang="es-ES">
                <a:latin typeface="Arial" panose="020B0604020202020204" pitchFamily="34" charset="0"/>
              </a:rPr>
              <a:pPr>
                <a:spcBef>
                  <a:spcPct val="20000"/>
                </a:spcBef>
              </a:pPr>
              <a:t>2</a:t>
            </a:fld>
            <a:endParaRPr lang="es-ES" altLang="es-E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40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D3CD91AE-B0D4-45A5-97A1-1DE5A5D671C0}" type="slidenum">
              <a:rPr lang="es-ES" altLang="es-ES">
                <a:latin typeface="Arial" panose="020B0604020202020204" pitchFamily="34" charset="0"/>
              </a:rPr>
              <a:pPr>
                <a:spcBef>
                  <a:spcPct val="20000"/>
                </a:spcBef>
              </a:pPr>
              <a:t>20</a:t>
            </a:fld>
            <a:endParaRPr lang="es-ES" altLang="es-E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60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42D40C36-F214-4FE1-B545-52BB445C75BA}" type="slidenum">
              <a:rPr lang="es-ES" altLang="es-ES">
                <a:latin typeface="Arial" panose="020B0604020202020204" pitchFamily="34" charset="0"/>
              </a:rPr>
              <a:pPr>
                <a:spcBef>
                  <a:spcPct val="20000"/>
                </a:spcBef>
              </a:pPr>
              <a:t>21</a:t>
            </a:fld>
            <a:endParaRPr lang="es-ES" altLang="es-E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81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AA63B6D9-64B1-4A66-9222-C448BD8B9B47}" type="slidenum">
              <a:rPr lang="es-ES" altLang="es-ES">
                <a:latin typeface="Arial" panose="020B0604020202020204" pitchFamily="34" charset="0"/>
              </a:rPr>
              <a:pPr>
                <a:spcBef>
                  <a:spcPct val="20000"/>
                </a:spcBef>
              </a:pPr>
              <a:t>22</a:t>
            </a:fld>
            <a:endParaRPr lang="es-ES" altLang="es-E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5018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D5259C55-D8E9-480E-8F41-ADAE6A0D7A3C}" type="slidenum">
              <a:rPr lang="es-ES" altLang="es-ES">
                <a:latin typeface="Arial" panose="020B0604020202020204" pitchFamily="34" charset="0"/>
              </a:rPr>
              <a:pPr>
                <a:spcBef>
                  <a:spcPct val="20000"/>
                </a:spcBef>
              </a:pPr>
              <a:t>23</a:t>
            </a:fld>
            <a:endParaRPr lang="es-ES" altLang="es-E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5222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D596BDDD-FE09-4D74-AAC6-7E44F054E7E8}" type="slidenum">
              <a:rPr lang="es-ES" altLang="es-ES">
                <a:latin typeface="Arial" panose="020B0604020202020204" pitchFamily="34" charset="0"/>
              </a:rPr>
              <a:pPr>
                <a:spcBef>
                  <a:spcPct val="20000"/>
                </a:spcBef>
              </a:pPr>
              <a:t>24</a:t>
            </a:fld>
            <a:endParaRPr lang="es-ES" altLang="es-E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542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3B34B98F-EC0A-4315-A996-FF26D7CCB287}" type="slidenum">
              <a:rPr lang="es-ES" altLang="es-ES">
                <a:latin typeface="Arial" panose="020B0604020202020204" pitchFamily="34" charset="0"/>
              </a:rPr>
              <a:pPr>
                <a:spcBef>
                  <a:spcPct val="20000"/>
                </a:spcBef>
              </a:pPr>
              <a:t>25</a:t>
            </a:fld>
            <a:endParaRPr lang="es-ES" altLang="es-E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563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1FF7BF4D-D195-420A-858D-2D025D1FEB19}" type="slidenum">
              <a:rPr lang="es-ES" altLang="es-ES">
                <a:latin typeface="Arial" panose="020B0604020202020204" pitchFamily="34" charset="0"/>
              </a:rPr>
              <a:pPr>
                <a:spcBef>
                  <a:spcPct val="20000"/>
                </a:spcBef>
              </a:pPr>
              <a:t>26</a:t>
            </a:fld>
            <a:endParaRPr lang="es-ES" altLang="es-E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583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A05562CF-5A67-43D4-815B-DD27CE07BC05}" type="slidenum">
              <a:rPr lang="es-ES" altLang="es-ES">
                <a:latin typeface="Arial" panose="020B0604020202020204" pitchFamily="34" charset="0"/>
              </a:rPr>
              <a:pPr>
                <a:spcBef>
                  <a:spcPct val="20000"/>
                </a:spcBef>
              </a:pPr>
              <a:t>27</a:t>
            </a:fld>
            <a:endParaRPr lang="es-ES" altLang="es-E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604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56990CE1-4368-4E86-A229-064E3CC103F5}" type="slidenum">
              <a:rPr lang="es-ES" altLang="es-ES">
                <a:latin typeface="Arial" panose="020B0604020202020204" pitchFamily="34" charset="0"/>
              </a:rPr>
              <a:pPr>
                <a:spcBef>
                  <a:spcPct val="20000"/>
                </a:spcBef>
              </a:pPr>
              <a:t>28</a:t>
            </a:fld>
            <a:endParaRPr lang="es-ES" altLang="es-E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624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0E0276AF-714E-4D67-BC4B-8FBE26F6CC32}" type="slidenum">
              <a:rPr lang="es-ES" altLang="es-ES">
                <a:latin typeface="Arial" panose="020B0604020202020204" pitchFamily="34" charset="0"/>
              </a:rPr>
              <a:pPr>
                <a:spcBef>
                  <a:spcPct val="20000"/>
                </a:spcBef>
              </a:pPr>
              <a:t>29</a:t>
            </a:fld>
            <a:endParaRPr lang="es-ES" altLang="es-E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92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E2DDE7EE-BC23-4CDA-8FE6-264CD667845A}" type="slidenum">
              <a:rPr lang="es-ES" altLang="es-ES">
                <a:latin typeface="Arial" panose="020B0604020202020204" pitchFamily="34" charset="0"/>
              </a:rPr>
              <a:pPr>
                <a:spcBef>
                  <a:spcPct val="20000"/>
                </a:spcBef>
              </a:pPr>
              <a:t>3</a:t>
            </a:fld>
            <a:endParaRPr lang="es-ES" altLang="es-E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645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9C865E3A-96C0-4D4F-9069-1B5211606A72}" type="slidenum">
              <a:rPr lang="es-ES" altLang="es-ES">
                <a:latin typeface="Arial" panose="020B0604020202020204" pitchFamily="34" charset="0"/>
              </a:rPr>
              <a:pPr>
                <a:spcBef>
                  <a:spcPct val="20000"/>
                </a:spcBef>
              </a:pPr>
              <a:t>30</a:t>
            </a:fld>
            <a:endParaRPr lang="es-ES" altLang="es-E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665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40F976A3-8091-4AE1-9F60-1B660C0A050B}" type="slidenum">
              <a:rPr lang="es-ES" altLang="es-ES">
                <a:latin typeface="Arial" panose="020B0604020202020204" pitchFamily="34" charset="0"/>
              </a:rPr>
              <a:pPr>
                <a:spcBef>
                  <a:spcPct val="20000"/>
                </a:spcBef>
              </a:pPr>
              <a:t>31</a:t>
            </a:fld>
            <a:endParaRPr lang="es-ES" altLang="es-E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686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00BE0F94-2A95-4855-9C1C-7737D75872EC}" type="slidenum">
              <a:rPr lang="es-ES" altLang="es-ES">
                <a:latin typeface="Arial" panose="020B0604020202020204" pitchFamily="34" charset="0"/>
              </a:rPr>
              <a:pPr>
                <a:spcBef>
                  <a:spcPct val="20000"/>
                </a:spcBef>
              </a:pPr>
              <a:t>32</a:t>
            </a:fld>
            <a:endParaRPr lang="es-ES" altLang="es-E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706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8C655303-6378-4AAA-8505-C63C67AAFF46}" type="slidenum">
              <a:rPr lang="es-ES" altLang="es-ES">
                <a:latin typeface="Arial" panose="020B0604020202020204" pitchFamily="34" charset="0"/>
              </a:rPr>
              <a:pPr>
                <a:spcBef>
                  <a:spcPct val="20000"/>
                </a:spcBef>
              </a:pPr>
              <a:t>33</a:t>
            </a:fld>
            <a:endParaRPr lang="es-ES" altLang="es-E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727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237FAC92-8A46-4EFA-AB01-BA3F3582A730}" type="slidenum">
              <a:rPr lang="es-ES" altLang="es-ES">
                <a:latin typeface="Arial" panose="020B0604020202020204" pitchFamily="34" charset="0"/>
              </a:rPr>
              <a:pPr>
                <a:spcBef>
                  <a:spcPct val="20000"/>
                </a:spcBef>
              </a:pPr>
              <a:t>34</a:t>
            </a:fld>
            <a:endParaRPr lang="es-ES" altLang="es-E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747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C801705B-B91D-4D23-9278-CD71EB8B59C3}" type="slidenum">
              <a:rPr lang="es-ES" altLang="es-ES">
                <a:latin typeface="Arial" panose="020B0604020202020204" pitchFamily="34" charset="0"/>
              </a:rPr>
              <a:pPr>
                <a:spcBef>
                  <a:spcPct val="20000"/>
                </a:spcBef>
              </a:pPr>
              <a:t>35</a:t>
            </a:fld>
            <a:endParaRPr lang="es-ES" altLang="es-E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7680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21AE0126-F23E-4A94-A86B-B7CE114E618D}" type="slidenum">
              <a:rPr lang="es-ES" altLang="es-ES">
                <a:latin typeface="Arial" panose="020B0604020202020204" pitchFamily="34" charset="0"/>
              </a:rPr>
              <a:pPr>
                <a:spcBef>
                  <a:spcPct val="20000"/>
                </a:spcBef>
              </a:pPr>
              <a:t>36</a:t>
            </a:fld>
            <a:endParaRPr lang="es-ES" altLang="es-E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788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43A9F71C-672E-44CE-9398-FAB299BF2DCC}" type="slidenum">
              <a:rPr lang="es-ES" altLang="es-ES">
                <a:latin typeface="Arial" panose="020B0604020202020204" pitchFamily="34" charset="0"/>
              </a:rPr>
              <a:pPr>
                <a:spcBef>
                  <a:spcPct val="20000"/>
                </a:spcBef>
              </a:pPr>
              <a:t>37</a:t>
            </a:fld>
            <a:endParaRPr lang="es-ES" altLang="es-E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809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95E62054-EF91-48C4-ABF9-229E817B7B0A}" type="slidenum">
              <a:rPr lang="es-ES" altLang="es-ES">
                <a:latin typeface="Arial" panose="020B0604020202020204" pitchFamily="34" charset="0"/>
              </a:rPr>
              <a:pPr>
                <a:spcBef>
                  <a:spcPct val="20000"/>
                </a:spcBef>
              </a:pPr>
              <a:t>38</a:t>
            </a:fld>
            <a:endParaRPr lang="es-ES" altLang="es-E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829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7777921D-1D54-4470-A0DA-FA7B03E30769}" type="slidenum">
              <a:rPr lang="es-ES" altLang="es-ES">
                <a:latin typeface="Arial" panose="020B0604020202020204" pitchFamily="34" charset="0"/>
              </a:rPr>
              <a:pPr>
                <a:spcBef>
                  <a:spcPct val="20000"/>
                </a:spcBef>
              </a:pPr>
              <a:t>39</a:t>
            </a:fld>
            <a:endParaRPr lang="es-ES" altLang="es-E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4717ABF3-0AC5-453E-B896-A18042E1FDCF}" type="slidenum">
              <a:rPr lang="es-ES" altLang="es-ES">
                <a:latin typeface="Arial" panose="020B0604020202020204" pitchFamily="34" charset="0"/>
              </a:rPr>
              <a:pPr>
                <a:spcBef>
                  <a:spcPct val="20000"/>
                </a:spcBef>
              </a:pPr>
              <a:t>4</a:t>
            </a:fld>
            <a:endParaRPr lang="es-ES" altLang="es-E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849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FB252450-0B80-4D06-8012-F0B227AF52A9}" type="slidenum">
              <a:rPr lang="es-ES" altLang="es-ES">
                <a:latin typeface="Arial" panose="020B0604020202020204" pitchFamily="34" charset="0"/>
              </a:rPr>
              <a:pPr>
                <a:spcBef>
                  <a:spcPct val="20000"/>
                </a:spcBef>
              </a:pPr>
              <a:t>40</a:t>
            </a:fld>
            <a:endParaRPr lang="es-ES" altLang="es-E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870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ED4B2A4B-31A5-4DB8-8A01-E0B4D997B2F9}" type="slidenum">
              <a:rPr lang="es-ES" altLang="es-ES">
                <a:latin typeface="Arial" panose="020B0604020202020204" pitchFamily="34" charset="0"/>
              </a:rPr>
              <a:pPr>
                <a:spcBef>
                  <a:spcPct val="20000"/>
                </a:spcBef>
              </a:pPr>
              <a:t>41</a:t>
            </a:fld>
            <a:endParaRPr lang="es-ES" altLang="es-E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890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85823B5C-7BC0-496C-98A0-FA4D074400B5}" type="slidenum">
              <a:rPr lang="es-ES" altLang="es-ES">
                <a:latin typeface="Arial" panose="020B0604020202020204" pitchFamily="34" charset="0"/>
              </a:rPr>
              <a:pPr>
                <a:spcBef>
                  <a:spcPct val="20000"/>
                </a:spcBef>
              </a:pPr>
              <a:t>42</a:t>
            </a:fld>
            <a:endParaRPr lang="es-ES" altLang="es-E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911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669FBCAB-461D-4934-A1B3-E4C74823B516}" type="slidenum">
              <a:rPr lang="es-ES" altLang="es-ES">
                <a:latin typeface="Arial" panose="020B0604020202020204" pitchFamily="34" charset="0"/>
              </a:rPr>
              <a:pPr>
                <a:spcBef>
                  <a:spcPct val="20000"/>
                </a:spcBef>
              </a:pPr>
              <a:t>43</a:t>
            </a:fld>
            <a:endParaRPr lang="es-ES" altLang="es-E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9318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BA1DDC81-F670-45E7-8E1A-9A5E19C70F09}" type="slidenum">
              <a:rPr lang="es-ES" altLang="es-ES">
                <a:latin typeface="Arial" panose="020B0604020202020204" pitchFamily="34" charset="0"/>
              </a:rPr>
              <a:pPr>
                <a:spcBef>
                  <a:spcPct val="20000"/>
                </a:spcBef>
              </a:pPr>
              <a:t>44</a:t>
            </a:fld>
            <a:endParaRPr lang="es-ES" altLang="es-E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952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1B699A4B-A20B-4780-B615-FE56641A9B7F}" type="slidenum">
              <a:rPr lang="es-ES" altLang="es-ES">
                <a:latin typeface="Arial" panose="020B0604020202020204" pitchFamily="34" charset="0"/>
              </a:rPr>
              <a:pPr>
                <a:spcBef>
                  <a:spcPct val="20000"/>
                </a:spcBef>
              </a:pPr>
              <a:t>45</a:t>
            </a:fld>
            <a:endParaRPr lang="es-ES" altLang="es-E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972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3E01ACCF-73B8-4775-A6E9-253B952D01E1}" type="slidenum">
              <a:rPr lang="es-ES" altLang="es-ES">
                <a:latin typeface="Arial" panose="020B0604020202020204" pitchFamily="34" charset="0"/>
              </a:rPr>
              <a:pPr>
                <a:spcBef>
                  <a:spcPct val="20000"/>
                </a:spcBef>
              </a:pPr>
              <a:t>46</a:t>
            </a:fld>
            <a:endParaRPr lang="es-ES" altLang="es-E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993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0BA2AF97-A404-425B-ACDF-6C784387923A}" type="slidenum">
              <a:rPr lang="es-ES" altLang="es-ES">
                <a:latin typeface="Arial" panose="020B0604020202020204" pitchFamily="34" charset="0"/>
              </a:rPr>
              <a:pPr>
                <a:spcBef>
                  <a:spcPct val="20000"/>
                </a:spcBef>
              </a:pPr>
              <a:t>47</a:t>
            </a:fld>
            <a:endParaRPr lang="es-ES" altLang="es-E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0138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2AD541E5-F3D6-4274-8D55-7AE207AEE87F}" type="slidenum">
              <a:rPr lang="es-ES" altLang="es-ES">
                <a:latin typeface="Arial" panose="020B0604020202020204" pitchFamily="34" charset="0"/>
              </a:rPr>
              <a:pPr>
                <a:spcBef>
                  <a:spcPct val="20000"/>
                </a:spcBef>
              </a:pPr>
              <a:t>48</a:t>
            </a:fld>
            <a:endParaRPr lang="es-ES" altLang="es-E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0342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49141B1D-7BB2-4474-8548-79A0F5CFB731}" type="slidenum">
              <a:rPr lang="es-ES" altLang="es-ES">
                <a:latin typeface="Arial" panose="020B0604020202020204" pitchFamily="34" charset="0"/>
              </a:rPr>
              <a:pPr>
                <a:spcBef>
                  <a:spcPct val="20000"/>
                </a:spcBef>
              </a:pPr>
              <a:t>49</a:t>
            </a:fld>
            <a:endParaRPr lang="es-ES" altLang="es-E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33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3E5E3736-7444-4AF3-9F63-86FC85D2DA06}" type="slidenum">
              <a:rPr lang="es-ES" altLang="es-ES">
                <a:latin typeface="Arial" panose="020B0604020202020204" pitchFamily="34" charset="0"/>
              </a:rPr>
              <a:pPr>
                <a:spcBef>
                  <a:spcPct val="20000"/>
                </a:spcBef>
              </a:pPr>
              <a:t>5</a:t>
            </a:fld>
            <a:endParaRPr lang="es-ES" altLang="es-E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054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BA2E7818-6C2A-4CE6-81C4-9E246D7EBE56}" type="slidenum">
              <a:rPr lang="es-ES" altLang="es-ES">
                <a:latin typeface="Arial" panose="020B0604020202020204" pitchFamily="34" charset="0"/>
              </a:rPr>
              <a:pPr>
                <a:spcBef>
                  <a:spcPct val="20000"/>
                </a:spcBef>
              </a:pPr>
              <a:t>50</a:t>
            </a:fld>
            <a:endParaRPr lang="es-ES" altLang="es-E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075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CFFDE062-F717-4C2C-9D98-F05F1B58AB27}" type="slidenum">
              <a:rPr lang="es-ES" altLang="es-ES">
                <a:latin typeface="Arial" panose="020B0604020202020204" pitchFamily="34" charset="0"/>
              </a:rPr>
              <a:pPr>
                <a:spcBef>
                  <a:spcPct val="20000"/>
                </a:spcBef>
              </a:pPr>
              <a:t>51</a:t>
            </a:fld>
            <a:endParaRPr lang="es-ES" altLang="es-E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095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D6BBFBA8-DD12-4202-B9F1-3FFF44C5DE35}" type="slidenum">
              <a:rPr lang="es-ES" altLang="es-ES">
                <a:latin typeface="Arial" panose="020B0604020202020204" pitchFamily="34" charset="0"/>
              </a:rPr>
              <a:pPr>
                <a:spcBef>
                  <a:spcPct val="20000"/>
                </a:spcBef>
              </a:pPr>
              <a:t>52</a:t>
            </a:fld>
            <a:endParaRPr lang="es-ES" altLang="es-E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116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2CAF56E8-8BE2-46D6-BD81-2F54FD898B11}" type="slidenum">
              <a:rPr lang="es-ES" altLang="es-ES">
                <a:latin typeface="Arial" panose="020B0604020202020204" pitchFamily="34" charset="0"/>
              </a:rPr>
              <a:pPr>
                <a:spcBef>
                  <a:spcPct val="20000"/>
                </a:spcBef>
              </a:pPr>
              <a:t>53</a:t>
            </a:fld>
            <a:endParaRPr lang="es-ES" altLang="es-E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136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D439BB92-94C4-4A27-ACF7-FF9D0FE2702C}" type="slidenum">
              <a:rPr lang="es-ES" altLang="es-ES">
                <a:latin typeface="Arial" panose="020B0604020202020204" pitchFamily="34" charset="0"/>
              </a:rPr>
              <a:pPr>
                <a:spcBef>
                  <a:spcPct val="20000"/>
                </a:spcBef>
              </a:pPr>
              <a:t>54</a:t>
            </a:fld>
            <a:endParaRPr lang="es-ES" altLang="es-E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157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F0A02CC3-E632-4831-B858-D84CD1231A84}" type="slidenum">
              <a:rPr lang="es-ES" altLang="es-ES">
                <a:latin typeface="Arial" panose="020B0604020202020204" pitchFamily="34" charset="0"/>
              </a:rPr>
              <a:pPr>
                <a:spcBef>
                  <a:spcPct val="20000"/>
                </a:spcBef>
              </a:pPr>
              <a:t>55</a:t>
            </a:fld>
            <a:endParaRPr lang="es-ES" altLang="es-E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177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F79CB6D9-D0FA-4AA8-82D3-53B92BA6AB6E}" type="slidenum">
              <a:rPr lang="es-ES" altLang="es-ES">
                <a:latin typeface="Arial" panose="020B0604020202020204" pitchFamily="34" charset="0"/>
              </a:rPr>
              <a:pPr>
                <a:spcBef>
                  <a:spcPct val="20000"/>
                </a:spcBef>
              </a:pPr>
              <a:t>56</a:t>
            </a:fld>
            <a:endParaRPr lang="es-ES" altLang="es-E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198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4CB88AE9-9DB6-481D-B207-7C22878AEC54}" type="slidenum">
              <a:rPr lang="es-ES" altLang="es-ES">
                <a:latin typeface="Arial" panose="020B0604020202020204" pitchFamily="34" charset="0"/>
              </a:rPr>
              <a:pPr>
                <a:spcBef>
                  <a:spcPct val="20000"/>
                </a:spcBef>
              </a:pPr>
              <a:t>57</a:t>
            </a:fld>
            <a:endParaRPr lang="es-ES" altLang="es-E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218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62F64E19-9294-41DE-9A31-74381907A8DC}" type="slidenum">
              <a:rPr lang="es-ES" altLang="es-ES">
                <a:latin typeface="Arial" panose="020B0604020202020204" pitchFamily="34" charset="0"/>
              </a:rPr>
              <a:pPr>
                <a:spcBef>
                  <a:spcPct val="20000"/>
                </a:spcBef>
              </a:pPr>
              <a:t>58</a:t>
            </a:fld>
            <a:endParaRPr lang="es-ES" altLang="es-E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239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F3C31B54-A391-4A18-B8CA-469C05C203E8}" type="slidenum">
              <a:rPr lang="es-ES" altLang="es-ES">
                <a:latin typeface="Arial" panose="020B0604020202020204" pitchFamily="34" charset="0"/>
              </a:rPr>
              <a:pPr>
                <a:spcBef>
                  <a:spcPct val="20000"/>
                </a:spcBef>
              </a:pPr>
              <a:t>59</a:t>
            </a:fld>
            <a:endParaRPr lang="es-ES" altLang="es-E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53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BA749751-D869-4512-A13B-33FF4E5F0F29}" type="slidenum">
              <a:rPr lang="es-ES" altLang="es-ES">
                <a:latin typeface="Arial" panose="020B0604020202020204" pitchFamily="34" charset="0"/>
              </a:rPr>
              <a:pPr>
                <a:spcBef>
                  <a:spcPct val="20000"/>
                </a:spcBef>
              </a:pPr>
              <a:t>6</a:t>
            </a:fld>
            <a:endParaRPr lang="es-ES" altLang="es-E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259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8EC3B9C6-0B4A-425D-BE1D-329BA96542A3}" type="slidenum">
              <a:rPr lang="es-ES" altLang="es-ES">
                <a:latin typeface="Arial" panose="020B0604020202020204" pitchFamily="34" charset="0"/>
              </a:rPr>
              <a:pPr>
                <a:spcBef>
                  <a:spcPct val="20000"/>
                </a:spcBef>
              </a:pPr>
              <a:t>60</a:t>
            </a:fld>
            <a:endParaRPr lang="es-ES" altLang="es-E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2800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FE92873D-573E-45E2-BE55-A82A31EB6831}" type="slidenum">
              <a:rPr lang="es-ES" altLang="es-ES">
                <a:latin typeface="Arial" panose="020B0604020202020204" pitchFamily="34" charset="0"/>
              </a:rPr>
              <a:pPr>
                <a:spcBef>
                  <a:spcPct val="20000"/>
                </a:spcBef>
              </a:pPr>
              <a:t>61</a:t>
            </a:fld>
            <a:endParaRPr lang="es-ES" altLang="es-E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300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3E8343E2-5F74-4F01-8CCB-4A32DE5243A5}" type="slidenum">
              <a:rPr lang="es-ES" altLang="es-ES">
                <a:latin typeface="Arial" panose="020B0604020202020204" pitchFamily="34" charset="0"/>
              </a:rPr>
              <a:pPr>
                <a:spcBef>
                  <a:spcPct val="20000"/>
                </a:spcBef>
              </a:pPr>
              <a:t>62</a:t>
            </a:fld>
            <a:endParaRPr lang="es-ES" altLang="es-E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321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4FF0499C-72F9-47BD-9790-E45CEE257C1E}" type="slidenum">
              <a:rPr lang="es-ES" altLang="es-ES">
                <a:latin typeface="Arial" panose="020B0604020202020204" pitchFamily="34" charset="0"/>
              </a:rPr>
              <a:pPr>
                <a:spcBef>
                  <a:spcPct val="20000"/>
                </a:spcBef>
              </a:pPr>
              <a:t>63</a:t>
            </a:fld>
            <a:endParaRPr lang="es-ES" altLang="es-E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341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3079C596-F4E1-44C8-9706-A0F909C24118}" type="slidenum">
              <a:rPr lang="es-ES" altLang="es-ES">
                <a:latin typeface="Arial" panose="020B0604020202020204" pitchFamily="34" charset="0"/>
              </a:rPr>
              <a:pPr>
                <a:spcBef>
                  <a:spcPct val="20000"/>
                </a:spcBef>
              </a:pPr>
              <a:t>64</a:t>
            </a:fld>
            <a:endParaRPr lang="es-ES" altLang="es-E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361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93AE40D5-F1E3-4DBE-8242-0198391E3A6D}" type="slidenum">
              <a:rPr lang="es-ES" altLang="es-ES">
                <a:latin typeface="Arial" panose="020B0604020202020204" pitchFamily="34" charset="0"/>
              </a:rPr>
              <a:pPr>
                <a:spcBef>
                  <a:spcPct val="20000"/>
                </a:spcBef>
              </a:pPr>
              <a:t>65</a:t>
            </a:fld>
            <a:endParaRPr lang="es-ES" altLang="es-E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38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D098FC3B-37C1-403F-9900-DBC45BDFD4AD}" type="slidenum">
              <a:rPr lang="es-ES" altLang="es-ES">
                <a:latin typeface="Arial" panose="020B0604020202020204" pitchFamily="34" charset="0"/>
              </a:rPr>
              <a:pPr>
                <a:spcBef>
                  <a:spcPct val="20000"/>
                </a:spcBef>
              </a:pPr>
              <a:t>66</a:t>
            </a:fld>
            <a:endParaRPr lang="es-ES" altLang="es-E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74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78220E98-9317-4E31-8F63-1993812A22C5}" type="slidenum">
              <a:rPr lang="es-ES" altLang="es-ES">
                <a:latin typeface="Arial" panose="020B0604020202020204" pitchFamily="34" charset="0"/>
              </a:rPr>
              <a:pPr>
                <a:spcBef>
                  <a:spcPct val="20000"/>
                </a:spcBef>
              </a:pPr>
              <a:t>7</a:t>
            </a:fld>
            <a:endParaRPr lang="es-ES" altLang="es-E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194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FAB105E5-1A2C-4F9F-891C-BEBF1515D61C}" type="slidenum">
              <a:rPr lang="es-ES" altLang="es-ES">
                <a:latin typeface="Arial" panose="020B0604020202020204" pitchFamily="34" charset="0"/>
              </a:rPr>
              <a:pPr>
                <a:spcBef>
                  <a:spcPct val="20000"/>
                </a:spcBef>
              </a:pPr>
              <a:t>8</a:t>
            </a:fld>
            <a:endParaRPr lang="es-ES" altLang="es-E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215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CE89A747-4ADE-463E-BB97-889CC21516F6}" type="slidenum">
              <a:rPr lang="es-ES" altLang="es-ES">
                <a:latin typeface="Arial" panose="020B0604020202020204" pitchFamily="34" charset="0"/>
              </a:rPr>
              <a:pPr>
                <a:spcBef>
                  <a:spcPct val="20000"/>
                </a:spcBef>
              </a:pPr>
              <a:t>9</a:t>
            </a:fld>
            <a:endParaRPr lang="es-ES" altLang="es-E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s-ES"/>
              <a:t>Haga clic para cambiar el estilo de título	</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s-ES"/>
              <a:t>Haga clic para modificar el estilo de subtítulo del patrón</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s-ES"/>
          </a:p>
        </p:txBody>
      </p:sp>
      <p:sp>
        <p:nvSpPr>
          <p:cNvPr id="19" name="Rectangle 17"/>
          <p:cNvSpPr>
            <a:spLocks noGrp="1" noChangeArrowheads="1"/>
          </p:cNvSpPr>
          <p:nvPr>
            <p:ph type="ftr" sz="quarter" idx="11"/>
          </p:nvPr>
        </p:nvSpPr>
        <p:spPr/>
        <p:txBody>
          <a:bodyPr/>
          <a:lstStyle>
            <a:lvl1pPr>
              <a:defRPr/>
            </a:lvl1pPr>
          </a:lstStyle>
          <a:p>
            <a:pPr>
              <a:defRPr/>
            </a:pPr>
            <a:endParaRPr lang="es-ES"/>
          </a:p>
        </p:txBody>
      </p:sp>
      <p:sp>
        <p:nvSpPr>
          <p:cNvPr id="20" name="Rectangle 18"/>
          <p:cNvSpPr>
            <a:spLocks noGrp="1" noChangeArrowheads="1"/>
          </p:cNvSpPr>
          <p:nvPr>
            <p:ph type="sldNum" sz="quarter" idx="12"/>
          </p:nvPr>
        </p:nvSpPr>
        <p:spPr/>
        <p:txBody>
          <a:bodyPr/>
          <a:lstStyle>
            <a:lvl1pPr>
              <a:defRPr smtClean="0"/>
            </a:lvl1pPr>
          </a:lstStyle>
          <a:p>
            <a:pPr>
              <a:defRPr/>
            </a:pPr>
            <a:fld id="{A7B9BE98-C025-40D5-A39F-AC59A4644CAD}" type="slidenum">
              <a:rPr lang="es-ES" altLang="es-ES"/>
              <a:pPr>
                <a:defRPr/>
              </a:pPr>
              <a:t>‹Nº›</a:t>
            </a:fld>
            <a:endParaRPr lang="es-ES" altLang="es-ES"/>
          </a:p>
        </p:txBody>
      </p:sp>
    </p:spTree>
    <p:extLst>
      <p:ext uri="{BB962C8B-B14F-4D97-AF65-F5344CB8AC3E}">
        <p14:creationId xmlns:p14="http://schemas.microsoft.com/office/powerpoint/2010/main" val="313500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1D1A92AC-5996-4DFD-9158-1946454FD174}" type="slidenum">
              <a:rPr lang="es-ES" altLang="es-ES"/>
              <a:pPr>
                <a:defRPr/>
              </a:pPr>
              <a:t>‹Nº›</a:t>
            </a:fld>
            <a:endParaRPr lang="es-ES" alt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38277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57200"/>
            <a:ext cx="2057400" cy="5410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457200"/>
            <a:ext cx="60198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522A1C74-3257-4264-B432-E86928684D01}" type="slidenum">
              <a:rPr lang="es-ES" altLang="es-ES"/>
              <a:pPr>
                <a:defRPr/>
              </a:pPr>
              <a:t>‹Nº›</a:t>
            </a:fld>
            <a:endParaRPr lang="es-ES" alt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52327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638C3BC8-786F-418B-9D7B-17DC8DFF9B16}" type="slidenum">
              <a:rPr lang="es-ES" altLang="es-ES"/>
              <a:pPr>
                <a:defRPr/>
              </a:pPr>
              <a:t>‹Nº›</a:t>
            </a:fld>
            <a:endParaRPr lang="es-ES" alt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420430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CD694E75-62DF-41E7-80B9-710E01618A50}" type="slidenum">
              <a:rPr lang="es-ES" altLang="es-ES"/>
              <a:pPr>
                <a:defRPr/>
              </a:pPr>
              <a:t>‹Nº›</a:t>
            </a:fld>
            <a:endParaRPr lang="es-ES" alt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4168040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920B34D7-B9D6-4837-96B4-5F7A02BD00A4}" type="slidenum">
              <a:rPr lang="es-ES" altLang="es-ES"/>
              <a:pPr>
                <a:defRPr/>
              </a:pPr>
              <a:t>‹Nº›</a:t>
            </a:fld>
            <a:endParaRPr lang="es-ES" alt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51423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2"/>
          <p:cNvSpPr>
            <a:spLocks noGrp="1" noChangeArrowheads="1"/>
          </p:cNvSpPr>
          <p:nvPr>
            <p:ph type="ftr" sz="quarter" idx="10"/>
          </p:nvPr>
        </p:nvSpPr>
        <p:spPr>
          <a:ln/>
        </p:spPr>
        <p:txBody>
          <a:bodyPr/>
          <a:lstStyle>
            <a:lvl1pPr>
              <a:defRPr/>
            </a:lvl1pPr>
          </a:lstStyle>
          <a:p>
            <a:pPr>
              <a:defRPr/>
            </a:pPr>
            <a:endParaRPr lang="es-ES"/>
          </a:p>
        </p:txBody>
      </p:sp>
      <p:sp>
        <p:nvSpPr>
          <p:cNvPr id="8" name="Rectangle 3"/>
          <p:cNvSpPr>
            <a:spLocks noGrp="1" noChangeArrowheads="1"/>
          </p:cNvSpPr>
          <p:nvPr>
            <p:ph type="sldNum" sz="quarter" idx="11"/>
          </p:nvPr>
        </p:nvSpPr>
        <p:spPr>
          <a:ln/>
        </p:spPr>
        <p:txBody>
          <a:bodyPr/>
          <a:lstStyle>
            <a:lvl1pPr>
              <a:defRPr/>
            </a:lvl1pPr>
          </a:lstStyle>
          <a:p>
            <a:pPr>
              <a:defRPr/>
            </a:pPr>
            <a:fld id="{3833A5E6-9583-447E-AF8D-6143D3EAC61B}" type="slidenum">
              <a:rPr lang="es-ES" altLang="es-ES"/>
              <a:pPr>
                <a:defRPr/>
              </a:pPr>
              <a:t>‹Nº›</a:t>
            </a:fld>
            <a:endParaRPr lang="es-ES" altLang="es-ES"/>
          </a:p>
        </p:txBody>
      </p:sp>
      <p:sp>
        <p:nvSpPr>
          <p:cNvPr id="9"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06277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2"/>
          <p:cNvSpPr>
            <a:spLocks noGrp="1" noChangeArrowheads="1"/>
          </p:cNvSpPr>
          <p:nvPr>
            <p:ph type="ftr" sz="quarter" idx="10"/>
          </p:nvPr>
        </p:nvSpPr>
        <p:spPr>
          <a:ln/>
        </p:spPr>
        <p:txBody>
          <a:bodyPr/>
          <a:lstStyle>
            <a:lvl1pPr>
              <a:defRPr/>
            </a:lvl1pPr>
          </a:lstStyle>
          <a:p>
            <a:pPr>
              <a:defRPr/>
            </a:pPr>
            <a:endParaRPr lang="es-ES"/>
          </a:p>
        </p:txBody>
      </p:sp>
      <p:sp>
        <p:nvSpPr>
          <p:cNvPr id="4" name="Rectangle 3"/>
          <p:cNvSpPr>
            <a:spLocks noGrp="1" noChangeArrowheads="1"/>
          </p:cNvSpPr>
          <p:nvPr>
            <p:ph type="sldNum" sz="quarter" idx="11"/>
          </p:nvPr>
        </p:nvSpPr>
        <p:spPr>
          <a:ln/>
        </p:spPr>
        <p:txBody>
          <a:bodyPr/>
          <a:lstStyle>
            <a:lvl1pPr>
              <a:defRPr/>
            </a:lvl1pPr>
          </a:lstStyle>
          <a:p>
            <a:pPr>
              <a:defRPr/>
            </a:pPr>
            <a:fld id="{253A24ED-890C-4921-98A7-DDA3C5F9B109}" type="slidenum">
              <a:rPr lang="es-ES" altLang="es-ES"/>
              <a:pPr>
                <a:defRPr/>
              </a:pPr>
              <a:t>‹Nº›</a:t>
            </a:fld>
            <a:endParaRPr lang="es-ES" altLang="es-ES"/>
          </a:p>
        </p:txBody>
      </p:sp>
      <p:sp>
        <p:nvSpPr>
          <p:cNvPr id="5"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2571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s-ES"/>
          </a:p>
        </p:txBody>
      </p:sp>
      <p:sp>
        <p:nvSpPr>
          <p:cNvPr id="3" name="Rectangle 3"/>
          <p:cNvSpPr>
            <a:spLocks noGrp="1" noChangeArrowheads="1"/>
          </p:cNvSpPr>
          <p:nvPr>
            <p:ph type="sldNum" sz="quarter" idx="11"/>
          </p:nvPr>
        </p:nvSpPr>
        <p:spPr>
          <a:ln/>
        </p:spPr>
        <p:txBody>
          <a:bodyPr/>
          <a:lstStyle>
            <a:lvl1pPr>
              <a:defRPr/>
            </a:lvl1pPr>
          </a:lstStyle>
          <a:p>
            <a:pPr>
              <a:defRPr/>
            </a:pPr>
            <a:fld id="{1FB071B0-B4F3-40E7-9CDA-DF4F397A60A8}" type="slidenum">
              <a:rPr lang="es-ES" altLang="es-ES"/>
              <a:pPr>
                <a:defRPr/>
              </a:pPr>
              <a:t>‹Nº›</a:t>
            </a:fld>
            <a:endParaRPr lang="es-ES" altLang="es-ES"/>
          </a:p>
        </p:txBody>
      </p:sp>
      <p:sp>
        <p:nvSpPr>
          <p:cNvPr id="4"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161365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32624676-A769-40EC-B9F8-3EBEB82A733C}" type="slidenum">
              <a:rPr lang="es-ES" altLang="es-ES"/>
              <a:pPr>
                <a:defRPr/>
              </a:pPr>
              <a:t>‹Nº›</a:t>
            </a:fld>
            <a:endParaRPr lang="es-ES" alt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152346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3E2581C5-CDD4-4A8E-82E9-8D1D42E33458}" type="slidenum">
              <a:rPr lang="es-ES" altLang="es-ES"/>
              <a:pPr>
                <a:defRPr/>
              </a:pPr>
              <a:t>‹Nº›</a:t>
            </a:fld>
            <a:endParaRPr lang="es-ES" alt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22331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Tx/>
              <a:buSzTx/>
              <a:buFontTx/>
              <a:buNone/>
              <a:defRPr sz="1200">
                <a:latin typeface="Arial" charset="0"/>
                <a:cs typeface="Arial" charset="0"/>
              </a:defRPr>
            </a:lvl1pPr>
          </a:lstStyle>
          <a:p>
            <a:pPr>
              <a:defRPr/>
            </a:pPr>
            <a:endParaRPr lang="es-E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smtClean="0">
                <a:latin typeface="Arial Black" panose="020B0A04020102020204" pitchFamily="34" charset="0"/>
              </a:defRPr>
            </a:lvl1pPr>
          </a:lstStyle>
          <a:p>
            <a:pPr>
              <a:defRPr/>
            </a:pPr>
            <a:fld id="{A7DCE7FE-3307-4B2F-9A6B-3D53DE0EA350}" type="slidenum">
              <a:rPr lang="es-ES" altLang="es-ES"/>
              <a:pPr>
                <a:defRPr/>
              </a:pPr>
              <a:t>‹Nº›</a:t>
            </a:fld>
            <a:endParaRPr lang="es-ES" altLang="es-E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Clr>
                  <a:schemeClr val="bg2"/>
                </a:buClr>
                <a:buSzPct val="7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s-ES" altLang="es-E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cambiar el estilo de título	</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cs typeface="Arial" charset="0"/>
              </a:defRPr>
            </a:lvl1pPr>
          </a:lstStyle>
          <a:p>
            <a:pPr>
              <a:defRPr/>
            </a:pPr>
            <a:endParaRPr lang="es-ES"/>
          </a:p>
        </p:txBody>
      </p:sp>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s-ES" altLang="es-ES" smtClean="0"/>
              <a:t>Unidad 8. </a:t>
            </a:r>
            <a:br>
              <a:rPr lang="es-ES" altLang="es-ES" smtClean="0"/>
            </a:br>
            <a:r>
              <a:rPr lang="es-ES" altLang="es-ES" smtClean="0"/>
              <a:t>Programación de Bases de Datos.</a:t>
            </a:r>
          </a:p>
        </p:txBody>
      </p:sp>
      <p:sp>
        <p:nvSpPr>
          <p:cNvPr id="4099" name="5 Subtítulo"/>
          <p:cNvSpPr>
            <a:spLocks noGrp="1"/>
          </p:cNvSpPr>
          <p:nvPr>
            <p:ph type="subTitle" idx="1"/>
          </p:nvPr>
        </p:nvSpPr>
        <p:spPr/>
        <p:txBody>
          <a:bodyPr/>
          <a:lstStyle/>
          <a:p>
            <a:pPr eaLnBrk="1" hangingPunct="1"/>
            <a:r>
              <a:rPr lang="es-ES" altLang="es-ES" smtClean="0"/>
              <a:t>Procedimientos almacenados y funciones</a:t>
            </a:r>
          </a:p>
          <a:p>
            <a:pPr eaLnBrk="1" hangingPunct="1"/>
            <a:endParaRPr lang="es-ES" altLang="es-E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1 Título"/>
          <p:cNvSpPr>
            <a:spLocks noGrp="1"/>
          </p:cNvSpPr>
          <p:nvPr>
            <p:ph type="title"/>
          </p:nvPr>
        </p:nvSpPr>
        <p:spPr>
          <a:xfrm>
            <a:off x="457200" y="457200"/>
            <a:ext cx="8229600" cy="900113"/>
          </a:xfrm>
        </p:spPr>
        <p:txBody>
          <a:bodyPr/>
          <a:lstStyle/>
          <a:p>
            <a:r>
              <a:rPr lang="es-ES" altLang="es-ES" sz="3600" smtClean="0"/>
              <a:t>CREATE PROCEDURE Y CREATE FUNCTION</a:t>
            </a:r>
          </a:p>
        </p:txBody>
      </p:sp>
      <p:sp>
        <p:nvSpPr>
          <p:cNvPr id="10243" name="2 Marcador de contenido"/>
          <p:cNvSpPr>
            <a:spLocks noGrp="1"/>
          </p:cNvSpPr>
          <p:nvPr>
            <p:ph idx="1"/>
          </p:nvPr>
        </p:nvSpPr>
        <p:spPr>
          <a:xfrm>
            <a:off x="500063" y="1643063"/>
            <a:ext cx="8229600" cy="4857750"/>
          </a:xfrm>
        </p:spPr>
        <p:txBody>
          <a:bodyPr/>
          <a:lstStyle/>
          <a:p>
            <a:pPr>
              <a:buFont typeface="Wingdings" panose="05000000000000000000" pitchFamily="2" charset="2"/>
              <a:buNone/>
              <a:defRPr/>
            </a:pPr>
            <a:endParaRPr lang="es-ES" sz="1600" dirty="0" smtClean="0"/>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Parámetros de una rutina:</a:t>
            </a:r>
          </a:p>
          <a:p>
            <a:pPr lvl="1">
              <a:buFont typeface="Wingdings" panose="05000000000000000000" pitchFamily="2" charset="2"/>
              <a:buNone/>
              <a:defRPr/>
            </a:pPr>
            <a:r>
              <a:rPr lang="es-ES" sz="1600" dirty="0" smtClean="0">
                <a:ea typeface="+mn-ea"/>
              </a:rPr>
              <a:t>IN: entrada (por defecto). El procedimiento usa el valor de la variable que se le pasa sin cambiarla.</a:t>
            </a:r>
          </a:p>
          <a:p>
            <a:pPr lvl="1">
              <a:buFont typeface="Wingdings" panose="05000000000000000000" pitchFamily="2" charset="2"/>
              <a:buNone/>
              <a:defRPr/>
            </a:pPr>
            <a:r>
              <a:rPr lang="es-ES" sz="1600" dirty="0" smtClean="0">
                <a:ea typeface="+mn-ea"/>
              </a:rPr>
              <a:t>OUT: salida. </a:t>
            </a:r>
            <a:r>
              <a:rPr lang="es-ES" sz="1600" dirty="0" smtClean="0"/>
              <a:t>El procedimiento cambia el valor de la variable que se le pasa.</a:t>
            </a:r>
            <a:endParaRPr lang="es-ES" sz="1600" dirty="0" smtClean="0">
              <a:ea typeface="+mn-ea"/>
            </a:endParaRPr>
          </a:p>
          <a:p>
            <a:pPr lvl="1">
              <a:buFont typeface="Wingdings" panose="05000000000000000000" pitchFamily="2" charset="2"/>
              <a:buNone/>
              <a:defRPr/>
            </a:pPr>
            <a:r>
              <a:rPr lang="es-ES" sz="1600" dirty="0" smtClean="0">
                <a:ea typeface="+mn-ea"/>
              </a:rPr>
              <a:t>INOUT: entrada/salida. </a:t>
            </a:r>
          </a:p>
          <a:p>
            <a:pPr lvl="1">
              <a:buFont typeface="Wingdings" panose="05000000000000000000" pitchFamily="2" charset="2"/>
              <a:buNone/>
              <a:defRPr/>
            </a:pPr>
            <a:r>
              <a:rPr lang="es-ES" sz="1600" dirty="0" smtClean="0"/>
              <a:t>La lista de parámetros entre paréntesis debe estar siempre presente. Si no hay parámetros, se debe usar una lista de parámetros vacía () .</a:t>
            </a:r>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Variables en una rutina:</a:t>
            </a:r>
          </a:p>
          <a:p>
            <a:pPr lvl="1">
              <a:buFont typeface="Wingdings" panose="05000000000000000000" pitchFamily="2" charset="2"/>
              <a:buNone/>
              <a:defRPr/>
            </a:pPr>
            <a:r>
              <a:rPr lang="es-ES" sz="1600" dirty="0" smtClean="0"/>
              <a:t>Pueden ser de cualquier tipo </a:t>
            </a:r>
            <a:r>
              <a:rPr lang="es-ES" sz="1600" dirty="0" smtClean="0">
                <a:ea typeface="+mn-ea"/>
              </a:rPr>
              <a:t>de datos permitido por </a:t>
            </a:r>
            <a:r>
              <a:rPr lang="es-ES" sz="1600" dirty="0" err="1" smtClean="0">
                <a:ea typeface="+mn-ea"/>
              </a:rPr>
              <a:t>MySQL</a:t>
            </a:r>
            <a:endParaRPr lang="es-ES" sz="1600" dirty="0" smtClean="0">
              <a:ea typeface="+mn-ea"/>
            </a:endParaRPr>
          </a:p>
          <a:p>
            <a:pPr lvl="1">
              <a:buFont typeface="Wingdings" panose="05000000000000000000" pitchFamily="2" charset="2"/>
              <a:buNone/>
              <a:defRPr/>
            </a:pPr>
            <a:r>
              <a:rPr lang="es-ES" sz="1600" dirty="0" smtClean="0">
                <a:ea typeface="+mn-ea"/>
              </a:rPr>
              <a:t>El alcance de las variables es el determinado por el bloque BEGIN/END</a:t>
            </a:r>
          </a:p>
          <a:p>
            <a:pPr lvl="1">
              <a:buFont typeface="Wingdings" panose="05000000000000000000" pitchFamily="2" charset="2"/>
              <a:buNone/>
              <a:defRPr/>
            </a:pPr>
            <a:endParaRPr lang="es-ES" sz="1600" dirty="0" smtClean="0">
              <a:ea typeface="+mn-ea"/>
            </a:endParaRPr>
          </a:p>
          <a:p>
            <a:pPr>
              <a:buFont typeface="Wingdings" panose="05000000000000000000" pitchFamily="2" charset="2"/>
              <a:buNone/>
              <a:defRPr/>
            </a:pPr>
            <a:r>
              <a:rPr lang="es-ES" sz="1600" u="sng" dirty="0" smtClean="0"/>
              <a:t>Nota: </a:t>
            </a:r>
            <a:r>
              <a:rPr lang="es-ES" sz="1600" dirty="0" smtClean="0"/>
              <a:t>Recordemos que para crear una rutina, es necesario tener el permiso CREATE ROUTINE , y los permisos ALTER ROUTINE y EXECUTE se asignan automáticamente a su creador.</a:t>
            </a:r>
          </a:p>
          <a:p>
            <a:pPr>
              <a:buFont typeface="Wingdings" panose="05000000000000000000" pitchFamily="2" charset="2"/>
              <a:buNone/>
              <a:defRPr/>
            </a:pPr>
            <a:endParaRPr lang="es-ES" sz="16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1 Título"/>
          <p:cNvSpPr>
            <a:spLocks noGrp="1"/>
          </p:cNvSpPr>
          <p:nvPr>
            <p:ph type="title"/>
          </p:nvPr>
        </p:nvSpPr>
        <p:spPr>
          <a:xfrm>
            <a:off x="457200" y="457200"/>
            <a:ext cx="8229600" cy="900113"/>
          </a:xfrm>
        </p:spPr>
        <p:txBody>
          <a:bodyPr/>
          <a:lstStyle/>
          <a:p>
            <a:r>
              <a:rPr lang="es-ES" altLang="es-ES" sz="3600" smtClean="0"/>
              <a:t>CREATE PROCEDURE Y CREATE FUNCTION</a:t>
            </a:r>
          </a:p>
        </p:txBody>
      </p:sp>
      <p:sp>
        <p:nvSpPr>
          <p:cNvPr id="24579" name="2 Marcador de contenido"/>
          <p:cNvSpPr>
            <a:spLocks noGrp="1"/>
          </p:cNvSpPr>
          <p:nvPr>
            <p:ph idx="1"/>
          </p:nvPr>
        </p:nvSpPr>
        <p:spPr>
          <a:xfrm>
            <a:off x="500063" y="1643063"/>
            <a:ext cx="8229600" cy="4857750"/>
          </a:xfrm>
        </p:spPr>
        <p:txBody>
          <a:bodyPr/>
          <a:lstStyle/>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Por defecto, la rutina creada se asocia con la base de datos actual. Para asociar la rutina explícitamente con una base de datos, especifique el nombre como </a:t>
            </a:r>
            <a:r>
              <a:rPr lang="es-ES" altLang="es-ES" sz="1600" i="1" smtClean="0"/>
              <a:t>db_name.sp_name al crearla.</a:t>
            </a:r>
          </a:p>
          <a:p>
            <a:pPr algn="just">
              <a:buFont typeface="Wingdings" panose="05000000000000000000" pitchFamily="2" charset="2"/>
              <a:buNone/>
            </a:pPr>
            <a:endParaRPr lang="es-ES" altLang="es-ES" sz="1600" i="1" smtClean="0"/>
          </a:p>
          <a:p>
            <a:pPr algn="just">
              <a:buFont typeface="Wingdings" panose="05000000000000000000" pitchFamily="2" charset="2"/>
              <a:buNone/>
            </a:pPr>
            <a:r>
              <a:rPr lang="es-ES" altLang="es-ES" sz="1600" smtClean="0"/>
              <a:t>La cláusula RETURNS puede especificarse sólo con FUNCTION, donde es obligatorio. Se usa para indicar el tipo de retorno de la función, y el cuerpo de la función debe contener un comando RETURN value.</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Un procedimiento o función se considera “determinista” si siempre produce el mismo resultado para los mismos parámetros de entrada, y “no determinista” en cualquier otro caso. Por defecto NOT DETERMINISTIC.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1 Título"/>
          <p:cNvSpPr>
            <a:spLocks noGrp="1"/>
          </p:cNvSpPr>
          <p:nvPr>
            <p:ph type="title"/>
          </p:nvPr>
        </p:nvSpPr>
        <p:spPr>
          <a:xfrm>
            <a:off x="457200" y="457200"/>
            <a:ext cx="8229600" cy="900113"/>
          </a:xfrm>
        </p:spPr>
        <p:txBody>
          <a:bodyPr/>
          <a:lstStyle/>
          <a:p>
            <a:r>
              <a:rPr lang="es-ES" altLang="es-ES" sz="3600" smtClean="0"/>
              <a:t>CREATE PROCEDURE Y CREATE FUNCTION</a:t>
            </a:r>
          </a:p>
        </p:txBody>
      </p:sp>
      <p:sp>
        <p:nvSpPr>
          <p:cNvPr id="26627" name="2 Marcador de contenido"/>
          <p:cNvSpPr>
            <a:spLocks noGrp="1"/>
          </p:cNvSpPr>
          <p:nvPr>
            <p:ph idx="1"/>
          </p:nvPr>
        </p:nvSpPr>
        <p:spPr>
          <a:xfrm>
            <a:off x="500063" y="1643063"/>
            <a:ext cx="8229600" cy="4857750"/>
          </a:xfrm>
        </p:spPr>
        <p:txBody>
          <a:bodyPr/>
          <a:lstStyle/>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Varias características proporcionan información sobre la naturaleza de los datos usados por la rutina. CONTAINS SQL indica que la rutina no contiene comandos que leen o escriben datos. NO SQL indica que la rutina no contiene comandos SQL. READS SQL DATA indica que la rutina contiene comandos que leen datos, pero no comandos que escriben datos. MODIFIES SQL DATA indica que la rutina contiene comandos que pueden escribir datos. CONTAINS SQL es el valor por defecto.</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La cláusula COMMENT es una extensión de MySQL, y puede usarse para describir (comentar) el procedimiento almacenado. Esta información se muestra con los comandos SHOW CREATE PROCEDURE y SHOW CREATE FUNCTION.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1 Título"/>
          <p:cNvSpPr>
            <a:spLocks noGrp="1"/>
          </p:cNvSpPr>
          <p:nvPr>
            <p:ph type="title"/>
          </p:nvPr>
        </p:nvSpPr>
        <p:spPr>
          <a:xfrm>
            <a:off x="457200" y="457200"/>
            <a:ext cx="8229600" cy="900113"/>
          </a:xfrm>
        </p:spPr>
        <p:txBody>
          <a:bodyPr/>
          <a:lstStyle/>
          <a:p>
            <a:r>
              <a:rPr lang="es-ES" altLang="es-ES" sz="3600" smtClean="0"/>
              <a:t>CREATE PROCEDURE Y CREATE FUNCTION</a:t>
            </a:r>
          </a:p>
        </p:txBody>
      </p:sp>
      <p:sp>
        <p:nvSpPr>
          <p:cNvPr id="4" name="2 Marcador de contenido"/>
          <p:cNvSpPr txBox="1">
            <a:spLocks/>
          </p:cNvSpPr>
          <p:nvPr/>
        </p:nvSpPr>
        <p:spPr bwMode="auto">
          <a:xfrm>
            <a:off x="395288" y="1628775"/>
            <a:ext cx="8229600" cy="4943475"/>
          </a:xfrm>
          <a:prstGeom prst="rect">
            <a:avLst/>
          </a:prstGeom>
          <a:noFill/>
          <a:ln w="9525">
            <a:noFill/>
            <a:miter lim="800000"/>
            <a:headEnd/>
            <a:tailEnd/>
          </a:ln>
        </p:spPr>
        <p:txBody>
          <a:bodyPr/>
          <a:lstStyle/>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mn-lt"/>
                <a:cs typeface="+mn-cs"/>
              </a:rPr>
              <a:t>El siguiente es un ejemplo de un procedimiento almacenado que usa dos parámetros, uno de entrada y otro de salida. El ejemplo usa el cliente </a:t>
            </a:r>
            <a:r>
              <a:rPr lang="es-ES" sz="1600" dirty="0" err="1">
                <a:latin typeface="+mn-lt"/>
                <a:cs typeface="+mn-cs"/>
              </a:rPr>
              <a:t>mysql</a:t>
            </a:r>
            <a:r>
              <a:rPr lang="es-ES" sz="1600" dirty="0">
                <a:latin typeface="+mn-lt"/>
                <a:cs typeface="+mn-cs"/>
              </a:rPr>
              <a:t> y el comando </a:t>
            </a:r>
            <a:r>
              <a:rPr lang="es-ES" sz="1600" dirty="0" err="1">
                <a:latin typeface="+mn-lt"/>
                <a:cs typeface="+mn-cs"/>
              </a:rPr>
              <a:t>delimiter</a:t>
            </a:r>
            <a:r>
              <a:rPr lang="es-ES" sz="1600" dirty="0">
                <a:latin typeface="+mn-lt"/>
                <a:cs typeface="+mn-cs"/>
              </a:rPr>
              <a:t> para cambiar el delimitador del comando de ; a //. Esto permite pasar el delimitador ; usado en el cuerpo del procedimiento a través del servidor en lugar de ser interpretado por el mismo </a:t>
            </a:r>
            <a:r>
              <a:rPr lang="es-ES" sz="1600" dirty="0" err="1">
                <a:latin typeface="+mn-lt"/>
                <a:cs typeface="+mn-cs"/>
              </a:rPr>
              <a:t>mysql</a:t>
            </a:r>
            <a:r>
              <a:rPr lang="es-ES" sz="1600" dirty="0">
                <a:latin typeface="+mn-lt"/>
                <a:cs typeface="+mn-cs"/>
              </a:rPr>
              <a:t>.</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Al usar el comando </a:t>
            </a:r>
            <a:r>
              <a:rPr lang="es-ES" sz="1600" dirty="0" err="1">
                <a:latin typeface="Arial" charset="0"/>
                <a:cs typeface="Arial" charset="0"/>
              </a:rPr>
              <a:t>delimiter</a:t>
            </a:r>
            <a:r>
              <a:rPr lang="es-ES" sz="1600" dirty="0">
                <a:latin typeface="Arial" charset="0"/>
                <a:cs typeface="Arial" charset="0"/>
              </a:rPr>
              <a:t>, debe evitar el uso de la </a:t>
            </a:r>
            <a:r>
              <a:rPr lang="es-ES" sz="1600" dirty="0" err="1">
                <a:latin typeface="Arial" charset="0"/>
                <a:cs typeface="Arial" charset="0"/>
              </a:rPr>
              <a:t>antibarra</a:t>
            </a:r>
            <a:r>
              <a:rPr lang="es-ES" sz="1600" dirty="0">
                <a:latin typeface="Arial" charset="0"/>
                <a:cs typeface="Arial" charset="0"/>
              </a:rPr>
              <a:t> ('\') ya que es el carácter de escape de </a:t>
            </a:r>
            <a:r>
              <a:rPr lang="es-ES" sz="1600" dirty="0" err="1">
                <a:latin typeface="Arial" charset="0"/>
                <a:cs typeface="Arial" charset="0"/>
              </a:rPr>
              <a:t>MySQL</a:t>
            </a:r>
            <a:r>
              <a:rPr lang="es-ES" sz="1600" dirty="0">
                <a:latin typeface="Arial" charset="0"/>
                <a:cs typeface="Arial" charset="0"/>
              </a:rPr>
              <a:t>.</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u="sng" dirty="0">
                <a:solidFill>
                  <a:schemeClr val="accent1">
                    <a:lumMod val="50000"/>
                  </a:schemeClr>
                </a:solidFill>
                <a:latin typeface="+mn-lt"/>
                <a:cs typeface="+mn-cs"/>
              </a:rPr>
              <a:t>Ejemplo:</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USE </a:t>
            </a:r>
            <a:r>
              <a:rPr lang="es-ES" sz="1600" dirty="0" err="1">
                <a:solidFill>
                  <a:schemeClr val="accent1">
                    <a:lumMod val="50000"/>
                  </a:schemeClr>
                </a:solidFill>
                <a:latin typeface="+mn-lt"/>
                <a:cs typeface="+mn-cs"/>
              </a:rPr>
              <a:t>produccion</a:t>
            </a:r>
            <a:r>
              <a:rPr lang="es-ES" sz="1600" dirty="0">
                <a:solidFill>
                  <a:schemeClr val="accent1">
                    <a:lumMod val="50000"/>
                  </a:schemeClr>
                </a:solidFill>
                <a:latin typeface="+mn-lt"/>
                <a:cs typeface="+mn-cs"/>
              </a:rPr>
              <a:t>;</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DELIMITER //;</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CREATE PROCEDURE </a:t>
            </a:r>
            <a:r>
              <a:rPr lang="es-ES" sz="1600" dirty="0" err="1">
                <a:solidFill>
                  <a:schemeClr val="accent1">
                    <a:lumMod val="50000"/>
                  </a:schemeClr>
                </a:solidFill>
                <a:latin typeface="+mn-lt"/>
                <a:cs typeface="+mn-cs"/>
              </a:rPr>
              <a:t>pesomax</a:t>
            </a:r>
            <a:r>
              <a:rPr lang="es-ES" sz="1600" dirty="0">
                <a:solidFill>
                  <a:schemeClr val="accent1">
                    <a:lumMod val="50000"/>
                  </a:schemeClr>
                </a:solidFill>
                <a:latin typeface="+mn-lt"/>
                <a:cs typeface="+mn-cs"/>
              </a:rPr>
              <a:t>( </a:t>
            </a:r>
            <a:r>
              <a:rPr lang="es-ES" sz="1600" dirty="0" err="1">
                <a:solidFill>
                  <a:schemeClr val="accent1">
                    <a:lumMod val="50000"/>
                  </a:schemeClr>
                </a:solidFill>
                <a:latin typeface="+mn-lt"/>
                <a:cs typeface="+mn-cs"/>
              </a:rPr>
              <a:t>nompro</a:t>
            </a:r>
            <a:r>
              <a:rPr lang="es-ES" sz="1600" dirty="0">
                <a:solidFill>
                  <a:schemeClr val="accent1">
                    <a:lumMod val="50000"/>
                  </a:schemeClr>
                </a:solidFill>
                <a:latin typeface="+mn-lt"/>
                <a:cs typeface="+mn-cs"/>
              </a:rPr>
              <a:t> VARCHAR(20), OUT </a:t>
            </a:r>
            <a:r>
              <a:rPr lang="es-ES" sz="1600" dirty="0" err="1">
                <a:solidFill>
                  <a:schemeClr val="accent1">
                    <a:lumMod val="50000"/>
                  </a:schemeClr>
                </a:solidFill>
                <a:latin typeface="+mn-lt"/>
                <a:cs typeface="+mn-cs"/>
              </a:rPr>
              <a:t>peso_p</a:t>
            </a:r>
            <a:r>
              <a:rPr lang="es-ES" sz="1600" dirty="0">
                <a:solidFill>
                  <a:schemeClr val="accent1">
                    <a:lumMod val="50000"/>
                  </a:schemeClr>
                </a:solidFill>
                <a:latin typeface="+mn-lt"/>
                <a:cs typeface="+mn-cs"/>
              </a:rPr>
              <a:t> DECIMAL(3,1))</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BEGIN</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DECLARE </a:t>
            </a:r>
            <a:r>
              <a:rPr lang="es-ES" sz="1600" dirty="0" err="1">
                <a:solidFill>
                  <a:schemeClr val="accent1">
                    <a:lumMod val="50000"/>
                  </a:schemeClr>
                </a:solidFill>
                <a:latin typeface="+mn-lt"/>
                <a:cs typeface="+mn-cs"/>
              </a:rPr>
              <a:t>nom</a:t>
            </a:r>
            <a:r>
              <a:rPr lang="es-ES" sz="1600" dirty="0">
                <a:solidFill>
                  <a:schemeClr val="accent1">
                    <a:lumMod val="50000"/>
                  </a:schemeClr>
                </a:solidFill>
                <a:latin typeface="+mn-lt"/>
                <a:cs typeface="+mn-cs"/>
              </a:rPr>
              <a:t> VARCHAR(20);</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SELECT </a:t>
            </a:r>
            <a:r>
              <a:rPr lang="es-ES" sz="1600" dirty="0" err="1">
                <a:solidFill>
                  <a:schemeClr val="accent1">
                    <a:lumMod val="50000"/>
                  </a:schemeClr>
                </a:solidFill>
                <a:latin typeface="+mn-lt"/>
                <a:cs typeface="+mn-cs"/>
              </a:rPr>
              <a:t>nombre_prod</a:t>
            </a:r>
            <a:r>
              <a:rPr lang="es-ES" sz="1600" dirty="0">
                <a:solidFill>
                  <a:schemeClr val="accent1">
                    <a:lumMod val="50000"/>
                  </a:schemeClr>
                </a:solidFill>
                <a:latin typeface="+mn-lt"/>
                <a:cs typeface="+mn-cs"/>
              </a:rPr>
              <a:t>, </a:t>
            </a:r>
            <a:r>
              <a:rPr lang="es-ES" sz="1600" dirty="0" err="1">
                <a:solidFill>
                  <a:schemeClr val="accent1">
                    <a:lumMod val="50000"/>
                  </a:schemeClr>
                </a:solidFill>
                <a:latin typeface="+mn-lt"/>
                <a:cs typeface="+mn-cs"/>
              </a:rPr>
              <a:t>max</a:t>
            </a:r>
            <a:r>
              <a:rPr lang="es-ES" sz="1600" dirty="0">
                <a:solidFill>
                  <a:schemeClr val="accent1">
                    <a:lumMod val="50000"/>
                  </a:schemeClr>
                </a:solidFill>
                <a:latin typeface="+mn-lt"/>
                <a:cs typeface="+mn-cs"/>
              </a:rPr>
              <a:t>(</a:t>
            </a:r>
            <a:r>
              <a:rPr lang="es-ES" sz="1600" dirty="0" err="1">
                <a:solidFill>
                  <a:schemeClr val="accent1">
                    <a:lumMod val="50000"/>
                  </a:schemeClr>
                </a:solidFill>
                <a:latin typeface="+mn-lt"/>
                <a:cs typeface="+mn-cs"/>
              </a:rPr>
              <a:t>peso_prod</a:t>
            </a:r>
            <a:r>
              <a:rPr lang="es-ES" sz="1600" dirty="0">
                <a:solidFill>
                  <a:schemeClr val="accent1">
                    <a:lumMod val="50000"/>
                  </a:schemeClr>
                </a:solidFill>
                <a:latin typeface="+mn-lt"/>
                <a:cs typeface="+mn-cs"/>
              </a:rPr>
              <a:t>) INTO </a:t>
            </a:r>
            <a:r>
              <a:rPr lang="es-ES" sz="1600" dirty="0" err="1">
                <a:solidFill>
                  <a:schemeClr val="accent1">
                    <a:lumMod val="50000"/>
                  </a:schemeClr>
                </a:solidFill>
                <a:latin typeface="+mn-lt"/>
                <a:cs typeface="+mn-cs"/>
              </a:rPr>
              <a:t>nompro</a:t>
            </a:r>
            <a:r>
              <a:rPr lang="es-ES" sz="1600" dirty="0">
                <a:solidFill>
                  <a:schemeClr val="accent1">
                    <a:lumMod val="50000"/>
                  </a:schemeClr>
                </a:solidFill>
                <a:latin typeface="+mn-lt"/>
                <a:cs typeface="+mn-cs"/>
              </a:rPr>
              <a:t>, </a:t>
            </a:r>
            <a:r>
              <a:rPr lang="es-ES" sz="1600" dirty="0" err="1">
                <a:solidFill>
                  <a:schemeClr val="accent1">
                    <a:lumMod val="50000"/>
                  </a:schemeClr>
                </a:solidFill>
                <a:latin typeface="+mn-lt"/>
                <a:cs typeface="+mn-cs"/>
              </a:rPr>
              <a:t>peso_p</a:t>
            </a:r>
            <a:endParaRPr lang="es-ES" sz="1600" dirty="0">
              <a:solidFill>
                <a:schemeClr val="accent1">
                  <a:lumMod val="50000"/>
                </a:schemeClr>
              </a:solidFill>
              <a:latin typeface="+mn-lt"/>
              <a:cs typeface="+mn-cs"/>
            </a:endParaRP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FROM producto</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WHERE </a:t>
            </a:r>
            <a:r>
              <a:rPr lang="es-ES" sz="1600" dirty="0" err="1">
                <a:solidFill>
                  <a:schemeClr val="accent1">
                    <a:lumMod val="50000"/>
                  </a:schemeClr>
                </a:solidFill>
                <a:latin typeface="+mn-lt"/>
                <a:cs typeface="+mn-cs"/>
              </a:rPr>
              <a:t>nombre_prod</a:t>
            </a:r>
            <a:r>
              <a:rPr lang="es-ES" sz="1600" dirty="0">
                <a:solidFill>
                  <a:schemeClr val="accent1">
                    <a:lumMod val="50000"/>
                  </a:schemeClr>
                </a:solidFill>
                <a:latin typeface="+mn-lt"/>
                <a:cs typeface="+mn-cs"/>
              </a:rPr>
              <a:t>=</a:t>
            </a:r>
            <a:r>
              <a:rPr lang="es-ES" sz="1600" dirty="0" err="1">
                <a:solidFill>
                  <a:schemeClr val="accent1">
                    <a:lumMod val="50000"/>
                  </a:schemeClr>
                </a:solidFill>
                <a:latin typeface="+mn-lt"/>
                <a:cs typeface="+mn-cs"/>
              </a:rPr>
              <a:t>nompro</a:t>
            </a:r>
            <a:r>
              <a:rPr lang="es-ES" sz="1600" dirty="0">
                <a:solidFill>
                  <a:schemeClr val="accent1">
                    <a:lumMod val="50000"/>
                  </a:schemeClr>
                </a:solidFill>
                <a:latin typeface="+mn-lt"/>
                <a:cs typeface="+mn-cs"/>
              </a:rPr>
              <a:t> </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GROUP BY </a:t>
            </a:r>
            <a:r>
              <a:rPr lang="es-ES" sz="1600" dirty="0" err="1">
                <a:solidFill>
                  <a:schemeClr val="accent1">
                    <a:lumMod val="50000"/>
                  </a:schemeClr>
                </a:solidFill>
                <a:latin typeface="+mn-lt"/>
                <a:cs typeface="+mn-cs"/>
              </a:rPr>
              <a:t>nombre_prod</a:t>
            </a:r>
            <a:r>
              <a:rPr lang="es-ES" sz="1600" dirty="0">
                <a:solidFill>
                  <a:schemeClr val="accent1">
                    <a:lumMod val="50000"/>
                  </a:schemeClr>
                </a:solidFill>
                <a:latin typeface="+mn-lt"/>
                <a:cs typeface="+mn-cs"/>
              </a:rPr>
              <a:t>;</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END </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r>
              <a:rPr lang="es-ES" sz="1600" dirty="0">
                <a:solidFill>
                  <a:schemeClr val="accent1">
                    <a:lumMod val="50000"/>
                  </a:schemeClr>
                </a:solidFill>
                <a:latin typeface="+mn-lt"/>
                <a:cs typeface="+mn-cs"/>
              </a:rPr>
              <a:t>//</a:t>
            </a: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endParaRPr lang="es-ES" sz="1600" dirty="0">
              <a:solidFill>
                <a:schemeClr val="accent1">
                  <a:lumMod val="50000"/>
                </a:schemeClr>
              </a:solidFill>
              <a:latin typeface="+mn-lt"/>
              <a:cs typeface="+mn-cs"/>
            </a:endParaRP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endParaRPr lang="es-ES" sz="1600" dirty="0">
              <a:solidFill>
                <a:schemeClr val="accent1">
                  <a:lumMod val="50000"/>
                </a:schemeClr>
              </a:solidFill>
              <a:latin typeface="+mn-lt"/>
              <a:cs typeface="+mn-cs"/>
            </a:endParaRP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mn-lt"/>
              <a:cs typeface="+mn-cs"/>
            </a:endParaRPr>
          </a:p>
          <a:p>
            <a:pPr marL="265113" indent="-265113"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mn-lt"/>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1 Título"/>
          <p:cNvSpPr>
            <a:spLocks noGrp="1"/>
          </p:cNvSpPr>
          <p:nvPr>
            <p:ph type="title"/>
          </p:nvPr>
        </p:nvSpPr>
        <p:spPr>
          <a:xfrm>
            <a:off x="457200" y="457200"/>
            <a:ext cx="8229600" cy="900113"/>
          </a:xfrm>
        </p:spPr>
        <p:txBody>
          <a:bodyPr/>
          <a:lstStyle/>
          <a:p>
            <a:r>
              <a:rPr lang="es-ES" altLang="es-ES" sz="3600" smtClean="0"/>
              <a:t>CREATE PROCEDURE Y CREATE FUNCTION</a:t>
            </a:r>
          </a:p>
        </p:txBody>
      </p:sp>
      <p:sp>
        <p:nvSpPr>
          <p:cNvPr id="4" name="3 Marcador de contenido"/>
          <p:cNvSpPr>
            <a:spLocks noGrp="1"/>
          </p:cNvSpPr>
          <p:nvPr>
            <p:ph idx="1"/>
          </p:nvPr>
        </p:nvSpPr>
        <p:spPr/>
        <p:txBody>
          <a:bodyPr/>
          <a:lstStyle/>
          <a:p>
            <a:pPr>
              <a:buFont typeface="Wingdings" panose="05000000000000000000" pitchFamily="2" charset="2"/>
              <a:buNone/>
              <a:defRPr/>
            </a:pPr>
            <a:r>
              <a:rPr lang="es-ES" sz="1600" kern="1200" dirty="0" smtClean="0"/>
              <a:t>La función que a continuación se muestra imprime una cadena que se le pasa como argumento.</a:t>
            </a:r>
          </a:p>
        </p:txBody>
      </p:sp>
      <p:pic>
        <p:nvPicPr>
          <p:cNvPr id="307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719388"/>
            <a:ext cx="7704137"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1 Título"/>
          <p:cNvSpPr>
            <a:spLocks noGrp="1"/>
          </p:cNvSpPr>
          <p:nvPr>
            <p:ph type="title"/>
          </p:nvPr>
        </p:nvSpPr>
        <p:spPr>
          <a:xfrm>
            <a:off x="457200" y="457200"/>
            <a:ext cx="8229600" cy="900113"/>
          </a:xfrm>
        </p:spPr>
        <p:txBody>
          <a:bodyPr/>
          <a:lstStyle/>
          <a:p>
            <a:r>
              <a:rPr lang="es-ES" altLang="es-ES" sz="3600" smtClean="0"/>
              <a:t>ALTER PROCEDURE Y ALTER FUNCTION</a:t>
            </a:r>
          </a:p>
        </p:txBody>
      </p:sp>
      <p:sp>
        <p:nvSpPr>
          <p:cNvPr id="4" name="3 Marcador de contenido"/>
          <p:cNvSpPr>
            <a:spLocks noGrp="1"/>
          </p:cNvSpPr>
          <p:nvPr>
            <p:ph idx="1"/>
          </p:nvPr>
        </p:nvSpPr>
        <p:spPr/>
        <p:txBody>
          <a:bodyPr/>
          <a:lstStyle/>
          <a:p>
            <a:pPr algn="just">
              <a:buFont typeface="Wingdings" panose="05000000000000000000" pitchFamily="2" charset="2"/>
              <a:buNone/>
              <a:defRPr/>
            </a:pPr>
            <a:r>
              <a:rPr lang="es-ES" sz="1600" dirty="0" smtClean="0"/>
              <a:t>Sintaxis general la sentencia:</a:t>
            </a:r>
          </a:p>
          <a:p>
            <a:pPr algn="just">
              <a:buFont typeface="Wingdings" panose="05000000000000000000" pitchFamily="2" charset="2"/>
              <a:buNone/>
              <a:defRPr/>
            </a:pPr>
            <a:endParaRPr lang="en-US" sz="1600" dirty="0" smtClean="0"/>
          </a:p>
          <a:p>
            <a:pPr algn="just">
              <a:buFont typeface="Wingdings" panose="05000000000000000000" pitchFamily="2" charset="2"/>
              <a:buNone/>
              <a:defRPr/>
            </a:pPr>
            <a:r>
              <a:rPr lang="en-US" sz="1600" dirty="0" smtClean="0"/>
              <a:t>ALTER {PROCEDURE | FUNCTION} </a:t>
            </a:r>
            <a:r>
              <a:rPr lang="en-US" sz="1600" i="1" dirty="0" err="1" smtClean="0"/>
              <a:t>sp_name</a:t>
            </a:r>
            <a:r>
              <a:rPr lang="en-US" sz="1600" i="1" dirty="0" smtClean="0"/>
              <a:t> [characteristic ...]</a:t>
            </a:r>
          </a:p>
          <a:p>
            <a:pPr algn="just">
              <a:buFont typeface="Wingdings" panose="05000000000000000000" pitchFamily="2" charset="2"/>
              <a:buNone/>
              <a:defRPr/>
            </a:pPr>
            <a:endParaRPr lang="en-US" sz="1600" i="1" dirty="0" smtClean="0"/>
          </a:p>
          <a:p>
            <a:pPr algn="just">
              <a:buFont typeface="Wingdings" panose="05000000000000000000" pitchFamily="2" charset="2"/>
              <a:buNone/>
              <a:defRPr/>
            </a:pPr>
            <a:r>
              <a:rPr lang="es-ES" sz="1600" dirty="0" smtClean="0"/>
              <a:t>Donde </a:t>
            </a:r>
            <a:r>
              <a:rPr lang="es-ES" sz="1600" i="1" dirty="0" err="1" smtClean="0"/>
              <a:t>characteristic</a:t>
            </a:r>
            <a:r>
              <a:rPr lang="es-ES" sz="1600" dirty="0" smtClean="0"/>
              <a:t> pueden ser</a:t>
            </a:r>
            <a:r>
              <a:rPr lang="es-ES" sz="1600" i="1" dirty="0" smtClean="0"/>
              <a:t>:</a:t>
            </a:r>
          </a:p>
          <a:p>
            <a:pPr algn="just">
              <a:buFont typeface="Wingdings" panose="05000000000000000000" pitchFamily="2" charset="2"/>
              <a:buNone/>
              <a:defRPr/>
            </a:pPr>
            <a:r>
              <a:rPr lang="es-ES" sz="1600" dirty="0" smtClean="0"/>
              <a:t>	{ CONTAINS SQL | NO SQL | READS SQL DATA | MODIFIES SQL DATA }</a:t>
            </a:r>
          </a:p>
          <a:p>
            <a:pPr algn="just">
              <a:buFont typeface="Wingdings" panose="05000000000000000000" pitchFamily="2" charset="2"/>
              <a:buNone/>
              <a:defRPr/>
            </a:pPr>
            <a:r>
              <a:rPr lang="es-ES" sz="1600" dirty="0" smtClean="0"/>
              <a:t>	| SQL SECURITY { DEFINER | INVOKER }</a:t>
            </a:r>
          </a:p>
          <a:p>
            <a:pPr algn="just">
              <a:buFont typeface="Wingdings" panose="05000000000000000000" pitchFamily="2" charset="2"/>
              <a:buNone/>
              <a:defRPr/>
            </a:pPr>
            <a:r>
              <a:rPr lang="es-ES" sz="1600" dirty="0" smtClean="0"/>
              <a:t>	| COMMENT '</a:t>
            </a:r>
            <a:r>
              <a:rPr lang="es-ES" sz="1600" i="1" dirty="0" err="1" smtClean="0"/>
              <a:t>string</a:t>
            </a:r>
            <a:r>
              <a:rPr lang="es-ES" sz="1600" i="1" dirty="0" smtClean="0"/>
              <a:t>‘</a:t>
            </a:r>
          </a:p>
          <a:p>
            <a:pPr algn="just">
              <a:buFont typeface="Wingdings" panose="05000000000000000000" pitchFamily="2" charset="2"/>
              <a:buNone/>
              <a:defRPr/>
            </a:pPr>
            <a:endParaRPr lang="es-ES" sz="1600" i="1" kern="1200" dirty="0" smtClean="0"/>
          </a:p>
          <a:p>
            <a:pPr algn="just">
              <a:buFont typeface="Wingdings" panose="05000000000000000000" pitchFamily="2" charset="2"/>
              <a:buNone/>
              <a:defRPr/>
            </a:pPr>
            <a:r>
              <a:rPr lang="es-ES" sz="1600" kern="1200" dirty="0" smtClean="0"/>
              <a:t>Este comando puede usarse para cambiar las características de un procedimiento o función almacenada. Debe tener el permiso ALTER ROUTINE para la rutina. El permiso se otorga automáticamente al creador de la rutina.</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1 Título"/>
          <p:cNvSpPr>
            <a:spLocks noGrp="1"/>
          </p:cNvSpPr>
          <p:nvPr>
            <p:ph type="title"/>
          </p:nvPr>
        </p:nvSpPr>
        <p:spPr>
          <a:xfrm>
            <a:off x="457200" y="457200"/>
            <a:ext cx="8229600" cy="900113"/>
          </a:xfrm>
        </p:spPr>
        <p:txBody>
          <a:bodyPr/>
          <a:lstStyle/>
          <a:p>
            <a:r>
              <a:rPr lang="es-ES" altLang="es-ES" sz="3600" smtClean="0"/>
              <a:t>DROP PROCEDURE Y DROP FUNCTION</a:t>
            </a:r>
          </a:p>
        </p:txBody>
      </p:sp>
      <p:sp>
        <p:nvSpPr>
          <p:cNvPr id="34819" name="3 Marcador de contenido"/>
          <p:cNvSpPr>
            <a:spLocks noGrp="1"/>
          </p:cNvSpPr>
          <p:nvPr>
            <p:ph idx="1"/>
          </p:nvPr>
        </p:nvSpPr>
        <p:spPr/>
        <p:txBody>
          <a:bodyPr/>
          <a:lstStyle/>
          <a:p>
            <a:pPr algn="just">
              <a:buFont typeface="Wingdings" panose="05000000000000000000" pitchFamily="2" charset="2"/>
              <a:buNone/>
            </a:pPr>
            <a:r>
              <a:rPr lang="es-ES" altLang="es-ES" sz="1600" smtClean="0"/>
              <a:t>Sintaxis general la sentencia:</a:t>
            </a:r>
          </a:p>
          <a:p>
            <a:pPr algn="just">
              <a:buFont typeface="Wingdings" panose="05000000000000000000" pitchFamily="2" charset="2"/>
              <a:buNone/>
            </a:pPr>
            <a:endParaRPr lang="en-US" altLang="es-ES" sz="1600" smtClean="0"/>
          </a:p>
          <a:p>
            <a:pPr algn="just">
              <a:buFont typeface="Wingdings" panose="05000000000000000000" pitchFamily="2" charset="2"/>
              <a:buNone/>
            </a:pPr>
            <a:r>
              <a:rPr lang="en-US" altLang="es-ES" sz="1600" smtClean="0"/>
              <a:t>DROP {PROCEDURE | FUNCTION} [IF EXISTS] </a:t>
            </a:r>
            <a:r>
              <a:rPr lang="en-US" altLang="es-ES" sz="1600" i="1" smtClean="0"/>
              <a:t>sp_name</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Este comando se usa para borrar un procedimiento o función almacenado. Esto es, la rutina especificada se borra del servidor. Debe tener el permiso ALTER ROUTINE para las rutinas. Este permiso se otorga automáticamente al creador de la rutina.</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La cláusula IF EXISTS es una extensión de MySQL . Evita que ocurra un error si la función o procedimiento no existe. Se genera una advertencia que puede verse con SHOW WARNINGS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1 Título"/>
          <p:cNvSpPr>
            <a:spLocks noGrp="1"/>
          </p:cNvSpPr>
          <p:nvPr>
            <p:ph type="title"/>
          </p:nvPr>
        </p:nvSpPr>
        <p:spPr>
          <a:xfrm>
            <a:off x="457200" y="457200"/>
            <a:ext cx="8229600" cy="900113"/>
          </a:xfrm>
        </p:spPr>
        <p:txBody>
          <a:bodyPr/>
          <a:lstStyle/>
          <a:p>
            <a:r>
              <a:rPr lang="es-ES" altLang="es-ES" sz="3600" smtClean="0"/>
              <a:t>SHOW</a:t>
            </a:r>
          </a:p>
        </p:txBody>
      </p:sp>
      <p:sp>
        <p:nvSpPr>
          <p:cNvPr id="36867" name="3 Marcador de contenido"/>
          <p:cNvSpPr>
            <a:spLocks noGrp="1"/>
          </p:cNvSpPr>
          <p:nvPr>
            <p:ph idx="1"/>
          </p:nvPr>
        </p:nvSpPr>
        <p:spPr>
          <a:xfrm>
            <a:off x="457200" y="1285875"/>
            <a:ext cx="8229600" cy="5143500"/>
          </a:xfrm>
        </p:spPr>
        <p:txBody>
          <a:bodyPr/>
          <a:lstStyle/>
          <a:p>
            <a:pPr algn="just">
              <a:buFont typeface="Wingdings" panose="05000000000000000000" pitchFamily="2" charset="2"/>
              <a:buNone/>
            </a:pPr>
            <a:r>
              <a:rPr lang="en-US" altLang="es-ES" sz="1600" b="1" smtClean="0"/>
              <a:t>SHOW CREATE PROCEDURE y SHOW CREATE FUNCTION</a:t>
            </a:r>
          </a:p>
          <a:p>
            <a:pPr algn="just">
              <a:buFont typeface="Wingdings" panose="05000000000000000000" pitchFamily="2" charset="2"/>
              <a:buNone/>
            </a:pPr>
            <a:endParaRPr lang="es-ES" altLang="es-ES" sz="1400" smtClean="0"/>
          </a:p>
          <a:p>
            <a:pPr algn="just">
              <a:buFont typeface="Wingdings" panose="05000000000000000000" pitchFamily="2" charset="2"/>
              <a:buNone/>
            </a:pPr>
            <a:r>
              <a:rPr lang="es-ES" altLang="es-ES" sz="1400" smtClean="0"/>
              <a:t>Sintaxis general de la sentencia:</a:t>
            </a:r>
          </a:p>
          <a:p>
            <a:pPr algn="just">
              <a:buFont typeface="Wingdings" panose="05000000000000000000" pitchFamily="2" charset="2"/>
              <a:buNone/>
            </a:pPr>
            <a:endParaRPr lang="en-US" altLang="es-ES" sz="1400" smtClean="0"/>
          </a:p>
          <a:p>
            <a:pPr algn="just">
              <a:buFont typeface="Wingdings" panose="05000000000000000000" pitchFamily="2" charset="2"/>
              <a:buNone/>
            </a:pPr>
            <a:r>
              <a:rPr lang="en-US" altLang="es-ES" sz="1400" smtClean="0"/>
              <a:t>SHOW CREATE {PROCEDURE | FUNCTION} </a:t>
            </a:r>
            <a:r>
              <a:rPr lang="en-US" altLang="es-ES" sz="1400" i="1" smtClean="0"/>
              <a:t>sp_name</a:t>
            </a:r>
            <a:endParaRPr lang="en-US" altLang="es-ES" sz="1400" smtClean="0"/>
          </a:p>
          <a:p>
            <a:pPr algn="just">
              <a:buFont typeface="Wingdings" panose="05000000000000000000" pitchFamily="2" charset="2"/>
              <a:buNone/>
            </a:pPr>
            <a:endParaRPr lang="es-ES" altLang="es-ES" sz="1400" smtClean="0"/>
          </a:p>
          <a:p>
            <a:pPr algn="just">
              <a:buFont typeface="Wingdings" panose="05000000000000000000" pitchFamily="2" charset="2"/>
              <a:buNone/>
            </a:pPr>
            <a:r>
              <a:rPr lang="es-ES" altLang="es-ES" sz="1400" smtClean="0"/>
              <a:t>Este comando es una extensión de MySQL . Similar a SHOW CREATE TABLE, retorna la cadena exacta que puede usarse para recrear la rutina nombrada.</a:t>
            </a:r>
          </a:p>
          <a:p>
            <a:pPr algn="just">
              <a:buFont typeface="Wingdings" panose="05000000000000000000" pitchFamily="2" charset="2"/>
              <a:buNone/>
            </a:pPr>
            <a:endParaRPr lang="es-ES" altLang="es-ES" sz="1400" smtClean="0"/>
          </a:p>
          <a:p>
            <a:pPr algn="just">
              <a:buFont typeface="Wingdings" panose="05000000000000000000" pitchFamily="2" charset="2"/>
              <a:buNone/>
            </a:pPr>
            <a:r>
              <a:rPr lang="en-US" altLang="es-ES" sz="1600" b="1" smtClean="0"/>
              <a:t>SHOW PROCEDURE STATUS y SHOW FUNCTION STATUS</a:t>
            </a:r>
          </a:p>
          <a:p>
            <a:pPr algn="just">
              <a:buFont typeface="Wingdings" panose="05000000000000000000" pitchFamily="2" charset="2"/>
              <a:buNone/>
            </a:pPr>
            <a:endParaRPr lang="en-US" altLang="es-ES" sz="1400" b="1" smtClean="0"/>
          </a:p>
          <a:p>
            <a:pPr algn="just">
              <a:buFont typeface="Wingdings" panose="05000000000000000000" pitchFamily="2" charset="2"/>
              <a:buNone/>
            </a:pPr>
            <a:r>
              <a:rPr lang="es-ES" altLang="es-ES" sz="1400" smtClean="0"/>
              <a:t>Sintaxis general de la sentencia:</a:t>
            </a:r>
          </a:p>
          <a:p>
            <a:pPr algn="just">
              <a:buFont typeface="Wingdings" panose="05000000000000000000" pitchFamily="2" charset="2"/>
              <a:buNone/>
            </a:pPr>
            <a:endParaRPr lang="en-US" altLang="es-ES" sz="1400" b="1" smtClean="0"/>
          </a:p>
          <a:p>
            <a:pPr algn="just">
              <a:buFont typeface="Wingdings" panose="05000000000000000000" pitchFamily="2" charset="2"/>
              <a:buNone/>
            </a:pPr>
            <a:r>
              <a:rPr lang="en-US" altLang="es-ES" sz="1400" smtClean="0"/>
              <a:t>SHOW {PROCEDURE | FUNCTION} STATUS [LIKE '</a:t>
            </a:r>
            <a:r>
              <a:rPr lang="en-US" altLang="es-ES" sz="1400" i="1" smtClean="0"/>
              <a:t>pattern']</a:t>
            </a:r>
          </a:p>
          <a:p>
            <a:pPr algn="just">
              <a:buFont typeface="Wingdings" panose="05000000000000000000" pitchFamily="2" charset="2"/>
              <a:buNone/>
            </a:pPr>
            <a:endParaRPr lang="en-US" altLang="es-ES" sz="1400" i="1" smtClean="0"/>
          </a:p>
          <a:p>
            <a:pPr algn="just">
              <a:buFont typeface="Wingdings" panose="05000000000000000000" pitchFamily="2" charset="2"/>
              <a:buNone/>
            </a:pPr>
            <a:r>
              <a:rPr lang="es-ES" altLang="es-ES" sz="1400" smtClean="0"/>
              <a:t>Este comando es una extensión de MySQL . Retorna características de rutinas, como el nombre de la base de datos, nombre, tipo, creador y fechas de creación y modificación. Si no se especifica un patrón, le lista la información para todos los procedimientos almacenados, en función del comando que se. 	</a:t>
            </a:r>
          </a:p>
          <a:p>
            <a:pPr algn="just">
              <a:buFont typeface="Wingdings" panose="05000000000000000000" pitchFamily="2" charset="2"/>
              <a:buNone/>
            </a:pPr>
            <a:r>
              <a:rPr lang="es-ES" altLang="es-ES" sz="1400" smtClean="0"/>
              <a:t>También puede obtener información de rutinas almacenadas de la tabla ROUTINES en INFORMATION_SCHEMA.</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1 Título"/>
          <p:cNvSpPr>
            <a:spLocks noGrp="1"/>
          </p:cNvSpPr>
          <p:nvPr>
            <p:ph type="title"/>
          </p:nvPr>
        </p:nvSpPr>
        <p:spPr>
          <a:xfrm>
            <a:off x="457200" y="457200"/>
            <a:ext cx="8229600" cy="900113"/>
          </a:xfrm>
        </p:spPr>
        <p:txBody>
          <a:bodyPr/>
          <a:lstStyle/>
          <a:p>
            <a:r>
              <a:rPr lang="es-ES" altLang="es-ES" sz="3600" smtClean="0"/>
              <a:t>La sentencia CALL</a:t>
            </a:r>
          </a:p>
        </p:txBody>
      </p:sp>
      <p:sp>
        <p:nvSpPr>
          <p:cNvPr id="4" name="3 Marcador de contenido"/>
          <p:cNvSpPr>
            <a:spLocks noGrp="1"/>
          </p:cNvSpPr>
          <p:nvPr>
            <p:ph idx="1"/>
          </p:nvPr>
        </p:nvSpPr>
        <p:spPr>
          <a:xfrm>
            <a:off x="457200" y="1428750"/>
            <a:ext cx="8229600" cy="4438650"/>
          </a:xfrm>
        </p:spPr>
        <p:txBody>
          <a:bodyPr/>
          <a:lstStyle/>
          <a:p>
            <a:pPr algn="just">
              <a:buFont typeface="Wingdings" panose="05000000000000000000" pitchFamily="2" charset="2"/>
              <a:buNone/>
              <a:defRPr/>
            </a:pPr>
            <a:r>
              <a:rPr lang="es-ES" sz="1600" kern="1200" dirty="0" smtClean="0"/>
              <a:t>Sintaxis general de la sentencia:</a:t>
            </a:r>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CALL </a:t>
            </a:r>
            <a:r>
              <a:rPr lang="es-ES" sz="1600" i="1" dirty="0" err="1" smtClean="0"/>
              <a:t>sp_name</a:t>
            </a:r>
            <a:r>
              <a:rPr lang="es-ES" sz="1600" i="1" dirty="0" smtClean="0"/>
              <a:t>([</a:t>
            </a:r>
            <a:r>
              <a:rPr lang="es-ES" sz="1600" i="1" dirty="0" err="1" smtClean="0"/>
              <a:t>parameter</a:t>
            </a:r>
            <a:r>
              <a:rPr lang="es-ES" sz="1600" i="1" dirty="0" smtClean="0"/>
              <a:t>[,...]])</a:t>
            </a:r>
            <a:endParaRPr lang="es-ES" sz="1600" kern="1200" dirty="0" smtClean="0"/>
          </a:p>
          <a:p>
            <a:pPr algn="just">
              <a:buFont typeface="Wingdings" panose="05000000000000000000" pitchFamily="2" charset="2"/>
              <a:buNone/>
              <a:defRPr/>
            </a:pPr>
            <a:endParaRPr lang="es-ES" sz="1600" kern="1200" dirty="0" smtClean="0"/>
          </a:p>
          <a:p>
            <a:pPr algn="just">
              <a:buFont typeface="Wingdings" panose="05000000000000000000" pitchFamily="2" charset="2"/>
              <a:buNone/>
              <a:defRPr/>
            </a:pPr>
            <a:r>
              <a:rPr lang="es-ES" sz="1600" kern="1200" dirty="0" smtClean="0"/>
              <a:t>El comando CALL invoca un procedimiento definido previamente con CREATE PROCEDURE. </a:t>
            </a:r>
          </a:p>
          <a:p>
            <a:pPr algn="just">
              <a:buFont typeface="Wingdings" panose="05000000000000000000" pitchFamily="2" charset="2"/>
              <a:buNone/>
              <a:defRPr/>
            </a:pPr>
            <a:r>
              <a:rPr lang="es-ES" sz="1600" kern="1200" dirty="0" smtClean="0"/>
              <a:t>CALL puede pasar valores al llamador usando parámetros declarados como OUT o INOUT. </a:t>
            </a:r>
            <a:r>
              <a:rPr lang="es-ES" sz="1600" dirty="0" smtClean="0"/>
              <a:t>También “retorna” el número de registros afectados, que con un programa cliente puede obtenerse a nivel SQL llamando la función ROW_COUNT().</a:t>
            </a:r>
            <a:endParaRPr lang="es-ES" sz="1600" kern="1200" dirty="0" smtClean="0"/>
          </a:p>
          <a:p>
            <a:pPr algn="just">
              <a:buFont typeface="Wingdings" panose="05000000000000000000" pitchFamily="2" charset="2"/>
              <a:buNone/>
              <a:defRPr/>
            </a:pPr>
            <a:r>
              <a:rPr lang="es-ES" sz="1600" kern="1200" dirty="0" smtClean="0"/>
              <a:t>Por ejemplo, para realizar la llamada al procedimiento </a:t>
            </a:r>
            <a:r>
              <a:rPr lang="es-ES" sz="1600" i="1" kern="1200" dirty="0" err="1" smtClean="0"/>
              <a:t>pesomax</a:t>
            </a:r>
            <a:r>
              <a:rPr lang="es-ES" sz="1600" i="1" kern="1200" dirty="0" smtClean="0"/>
              <a:t>()</a:t>
            </a:r>
            <a:r>
              <a:rPr lang="es-ES" sz="1600" kern="1200" dirty="0" smtClean="0"/>
              <a:t> utilizamos la instrucción CALL y una variable de usuario pasada al parámetro de tipo OUT del procedimiento. Para ver el resultado posteriormente se usa una </a:t>
            </a:r>
            <a:r>
              <a:rPr lang="es-ES" sz="1600" kern="1200" dirty="0" err="1" smtClean="0"/>
              <a:t>select</a:t>
            </a:r>
            <a:r>
              <a:rPr lang="es-ES" sz="1600" kern="1200" dirty="0" smtClean="0"/>
              <a:t> con la variable de usuario.</a:t>
            </a:r>
          </a:p>
          <a:p>
            <a:pPr algn="just">
              <a:buFont typeface="Wingdings" panose="05000000000000000000" pitchFamily="2" charset="2"/>
              <a:buNone/>
              <a:defRPr/>
            </a:pPr>
            <a:r>
              <a:rPr lang="es-ES" sz="1600" u="sng" dirty="0" smtClean="0">
                <a:solidFill>
                  <a:schemeClr val="accent1">
                    <a:lumMod val="50000"/>
                  </a:schemeClr>
                </a:solidFill>
              </a:rPr>
              <a:t>Ejemplo:</a:t>
            </a:r>
          </a:p>
          <a:p>
            <a:pPr algn="just">
              <a:buFont typeface="Wingdings" panose="05000000000000000000" pitchFamily="2" charset="2"/>
              <a:buNone/>
              <a:defRPr/>
            </a:pPr>
            <a:r>
              <a:rPr lang="es-ES" sz="1600" kern="1200" dirty="0" smtClean="0">
                <a:solidFill>
                  <a:schemeClr val="accent1">
                    <a:lumMod val="50000"/>
                  </a:schemeClr>
                </a:solidFill>
              </a:rPr>
              <a:t>CALL </a:t>
            </a:r>
            <a:r>
              <a:rPr lang="es-ES" sz="1600" kern="1200" dirty="0" err="1" smtClean="0">
                <a:solidFill>
                  <a:schemeClr val="accent1">
                    <a:lumMod val="50000"/>
                  </a:schemeClr>
                </a:solidFill>
              </a:rPr>
              <a:t>pesomax</a:t>
            </a:r>
            <a:r>
              <a:rPr lang="es-ES" sz="1600" kern="1200" dirty="0" smtClean="0">
                <a:solidFill>
                  <a:schemeClr val="accent1">
                    <a:lumMod val="50000"/>
                  </a:schemeClr>
                </a:solidFill>
              </a:rPr>
              <a:t>( ‘cinta’, @peso);</a:t>
            </a:r>
          </a:p>
          <a:p>
            <a:pPr algn="just">
              <a:buFont typeface="Wingdings" panose="05000000000000000000" pitchFamily="2" charset="2"/>
              <a:buNone/>
              <a:defRPr/>
            </a:pPr>
            <a:r>
              <a:rPr lang="es-ES" sz="1600" kern="1200" dirty="0" smtClean="0">
                <a:solidFill>
                  <a:schemeClr val="accent1">
                    <a:lumMod val="50000"/>
                  </a:schemeClr>
                </a:solidFill>
              </a:rPr>
              <a:t>SELECT @peso;</a:t>
            </a:r>
            <a:endParaRPr lang="es-ES" sz="1600" kern="1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1 Título"/>
          <p:cNvSpPr>
            <a:spLocks noGrp="1"/>
          </p:cNvSpPr>
          <p:nvPr>
            <p:ph type="title"/>
          </p:nvPr>
        </p:nvSpPr>
        <p:spPr>
          <a:xfrm>
            <a:off x="457200" y="457200"/>
            <a:ext cx="8229600" cy="900113"/>
          </a:xfrm>
        </p:spPr>
        <p:txBody>
          <a:bodyPr/>
          <a:lstStyle/>
          <a:p>
            <a:r>
              <a:rPr lang="es-ES" altLang="es-ES" sz="3600" smtClean="0"/>
              <a:t>Sentencia compuesta BEGIN ... END</a:t>
            </a:r>
          </a:p>
        </p:txBody>
      </p:sp>
      <p:sp>
        <p:nvSpPr>
          <p:cNvPr id="4" name="3 Marcador de contenido"/>
          <p:cNvSpPr>
            <a:spLocks noGrp="1"/>
          </p:cNvSpPr>
          <p:nvPr>
            <p:ph idx="1"/>
          </p:nvPr>
        </p:nvSpPr>
        <p:spPr>
          <a:xfrm>
            <a:off x="457200" y="1428750"/>
            <a:ext cx="8229600" cy="5000625"/>
          </a:xfrm>
        </p:spPr>
        <p:txBody>
          <a:bodyPr/>
          <a:lstStyle/>
          <a:p>
            <a:pPr algn="just">
              <a:buFont typeface="Wingdings" panose="05000000000000000000" pitchFamily="2" charset="2"/>
              <a:buNone/>
              <a:defRPr/>
            </a:pPr>
            <a:r>
              <a:rPr lang="es-ES" sz="1600" kern="1200" dirty="0" smtClean="0"/>
              <a:t>Sintaxis general de la sentencia:</a:t>
            </a:r>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a:t>
            </a:r>
            <a:r>
              <a:rPr lang="es-ES" sz="1600" i="1" dirty="0" err="1" smtClean="0"/>
              <a:t>etiqueta_inicio</a:t>
            </a:r>
            <a:r>
              <a:rPr lang="es-ES" sz="1600" i="1" dirty="0" smtClean="0"/>
              <a:t>:] BEGIN</a:t>
            </a:r>
          </a:p>
          <a:p>
            <a:pPr algn="just">
              <a:buFont typeface="Wingdings" panose="05000000000000000000" pitchFamily="2" charset="2"/>
              <a:buNone/>
              <a:defRPr/>
            </a:pPr>
            <a:r>
              <a:rPr lang="es-ES" sz="1600" dirty="0" smtClean="0"/>
              <a:t>	[</a:t>
            </a:r>
            <a:r>
              <a:rPr lang="es-ES" sz="1600" i="1" dirty="0" err="1" smtClean="0"/>
              <a:t>lista_sentencias</a:t>
            </a:r>
            <a:r>
              <a:rPr lang="es-ES" sz="1600" i="1" dirty="0" smtClean="0"/>
              <a:t>]</a:t>
            </a:r>
          </a:p>
          <a:p>
            <a:pPr algn="just">
              <a:buFont typeface="Wingdings" panose="05000000000000000000" pitchFamily="2" charset="2"/>
              <a:buNone/>
              <a:defRPr/>
            </a:pPr>
            <a:r>
              <a:rPr lang="es-ES" sz="1600" dirty="0" smtClean="0"/>
              <a:t>END [</a:t>
            </a:r>
            <a:r>
              <a:rPr lang="es-ES" sz="1600" i="1" dirty="0" err="1" smtClean="0"/>
              <a:t>etiqueta_fin</a:t>
            </a:r>
            <a:r>
              <a:rPr lang="es-ES" sz="1600" i="1" dirty="0" smtClean="0"/>
              <a:t>]</a:t>
            </a:r>
          </a:p>
          <a:p>
            <a:pPr algn="just">
              <a:buFont typeface="Wingdings" panose="05000000000000000000" pitchFamily="2" charset="2"/>
              <a:buNone/>
              <a:defRPr/>
            </a:pPr>
            <a:endParaRPr lang="es-ES" sz="1600" i="1" kern="1200" dirty="0" smtClean="0"/>
          </a:p>
          <a:p>
            <a:pPr algn="just">
              <a:buFont typeface="Wingdings" panose="05000000000000000000" pitchFamily="2" charset="2"/>
              <a:buNone/>
              <a:defRPr/>
            </a:pPr>
            <a:r>
              <a:rPr lang="es-ES" sz="1600" dirty="0" smtClean="0"/>
              <a:t>La sintaxis BEGIN ... END se utiliza para escribir sentencias compuestas que pueden aparecer en el interior de procedimientos almacenados y </a:t>
            </a:r>
            <a:r>
              <a:rPr lang="es-ES" sz="1600" dirty="0" err="1" smtClean="0"/>
              <a:t>triggers</a:t>
            </a:r>
            <a:r>
              <a:rPr lang="es-ES" sz="1600" dirty="0" smtClean="0"/>
              <a:t>. </a:t>
            </a:r>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Una sentencia compuesta puede contener múltiples sentencias, encerradas por las palabras BEGIN y END. </a:t>
            </a:r>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i="1" dirty="0" err="1" smtClean="0"/>
              <a:t>lista_sentencias</a:t>
            </a:r>
            <a:r>
              <a:rPr lang="es-ES" sz="1600" i="1" dirty="0" smtClean="0"/>
              <a:t> es una lista de una o </a:t>
            </a:r>
            <a:r>
              <a:rPr lang="es-ES" sz="1600" dirty="0" smtClean="0"/>
              <a:t>más sentencias. Cada sentencia dentro de </a:t>
            </a:r>
            <a:r>
              <a:rPr lang="es-ES" sz="1600" i="1" dirty="0" err="1" smtClean="0"/>
              <a:t>lista_sentencias</a:t>
            </a:r>
            <a:r>
              <a:rPr lang="es-ES" sz="1600" i="1" dirty="0" smtClean="0"/>
              <a:t> debe terminar con un punto y como </a:t>
            </a:r>
            <a:r>
              <a:rPr lang="es-ES" sz="1600" dirty="0" smtClean="0"/>
              <a:t>(;) delimitador de sentencias. </a:t>
            </a:r>
            <a:r>
              <a:rPr lang="es-ES" sz="1600" i="1" dirty="0" err="1" smtClean="0"/>
              <a:t>lista_sentencias</a:t>
            </a:r>
            <a:r>
              <a:rPr lang="es-ES" sz="1600" i="1" dirty="0" smtClean="0"/>
              <a:t> es opcional, lo que significa que la sentencia </a:t>
            </a:r>
            <a:r>
              <a:rPr lang="es-ES" sz="1600" dirty="0" smtClean="0"/>
              <a:t>compuesta vacía (BEGIN END) es correcta.</a:t>
            </a:r>
          </a:p>
          <a:p>
            <a:pPr algn="just">
              <a:buFont typeface="Wingdings" panose="05000000000000000000" pitchFamily="2" charset="2"/>
              <a:buNone/>
              <a:defRPr/>
            </a:pPr>
            <a:endParaRPr lang="es-ES" sz="1600" kern="1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a:xfrm>
            <a:off x="457200" y="457200"/>
            <a:ext cx="8229600" cy="900113"/>
          </a:xfrm>
        </p:spPr>
        <p:txBody>
          <a:bodyPr/>
          <a:lstStyle/>
          <a:p>
            <a:r>
              <a:rPr lang="es-ES" altLang="es-ES" sz="3600" smtClean="0"/>
              <a:t>Contenidos.</a:t>
            </a:r>
          </a:p>
        </p:txBody>
      </p:sp>
      <p:sp>
        <p:nvSpPr>
          <p:cNvPr id="3" name="2 Marcador de contenido"/>
          <p:cNvSpPr>
            <a:spLocks noGrp="1"/>
          </p:cNvSpPr>
          <p:nvPr>
            <p:ph idx="1"/>
          </p:nvPr>
        </p:nvSpPr>
        <p:spPr>
          <a:xfrm>
            <a:off x="500063" y="1500188"/>
            <a:ext cx="8229600" cy="4857750"/>
          </a:xfrm>
        </p:spPr>
        <p:txBody>
          <a:bodyPr/>
          <a:lstStyle/>
          <a:p>
            <a:pPr>
              <a:defRPr/>
            </a:pPr>
            <a:r>
              <a:rPr lang="es-ES" sz="1600" dirty="0" smtClean="0"/>
              <a:t>Introducción</a:t>
            </a:r>
          </a:p>
          <a:p>
            <a:pPr>
              <a:defRPr/>
            </a:pPr>
            <a:r>
              <a:rPr lang="es-ES" sz="1600" dirty="0" smtClean="0"/>
              <a:t>Procedimientos almacenados y las tablas de permisos</a:t>
            </a:r>
          </a:p>
          <a:p>
            <a:pPr>
              <a:defRPr/>
            </a:pPr>
            <a:r>
              <a:rPr lang="es-ES" sz="1600" dirty="0" smtClean="0"/>
              <a:t>Sintaxis de procedimientos almacenados </a:t>
            </a:r>
          </a:p>
          <a:p>
            <a:pPr lvl="1">
              <a:defRPr/>
            </a:pPr>
            <a:r>
              <a:rPr lang="en-US" sz="1600" dirty="0" smtClean="0">
                <a:ea typeface="+mn-ea"/>
              </a:rPr>
              <a:t>CREATE PROCEDURE y CREATE FUNCTION</a:t>
            </a:r>
          </a:p>
          <a:p>
            <a:pPr lvl="1">
              <a:defRPr/>
            </a:pPr>
            <a:r>
              <a:rPr lang="en-US" sz="1600" dirty="0" smtClean="0">
                <a:ea typeface="+mn-ea"/>
              </a:rPr>
              <a:t>ALTER PROCEDURE y ALTER FUNCTION</a:t>
            </a:r>
          </a:p>
          <a:p>
            <a:pPr lvl="1">
              <a:defRPr/>
            </a:pPr>
            <a:r>
              <a:rPr lang="es-ES" sz="1600" dirty="0" smtClean="0">
                <a:ea typeface="+mn-ea"/>
              </a:rPr>
              <a:t>DROP PROCEDURE y DROP FUNCTION</a:t>
            </a:r>
          </a:p>
          <a:p>
            <a:pPr lvl="1">
              <a:defRPr/>
            </a:pPr>
            <a:r>
              <a:rPr lang="en-US" sz="1600" dirty="0" smtClean="0">
                <a:ea typeface="+mn-ea"/>
              </a:rPr>
              <a:t>SHOW CREATE PROCEDURE y SHOW CREATE FUNCTION</a:t>
            </a:r>
          </a:p>
          <a:p>
            <a:pPr lvl="1">
              <a:defRPr/>
            </a:pPr>
            <a:r>
              <a:rPr lang="en-US" sz="1600" dirty="0" smtClean="0">
                <a:ea typeface="+mn-ea"/>
              </a:rPr>
              <a:t>SHOW PROCEDURE STATUS y SHOW FUNCTION STATUS</a:t>
            </a:r>
          </a:p>
          <a:p>
            <a:pPr lvl="1">
              <a:defRPr/>
            </a:pPr>
            <a:r>
              <a:rPr lang="es-ES" sz="1600" dirty="0" smtClean="0">
                <a:ea typeface="+mn-ea"/>
              </a:rPr>
              <a:t>La sentencia CALL </a:t>
            </a:r>
          </a:p>
          <a:p>
            <a:pPr lvl="1">
              <a:defRPr/>
            </a:pPr>
            <a:r>
              <a:rPr lang="es-ES" sz="1600" dirty="0" smtClean="0">
                <a:ea typeface="+mn-ea"/>
              </a:rPr>
              <a:t>Sentencia compuesta BEGIN ... END </a:t>
            </a:r>
          </a:p>
          <a:p>
            <a:pPr lvl="1">
              <a:defRPr/>
            </a:pPr>
            <a:r>
              <a:rPr lang="es-ES" sz="1600" dirty="0" smtClean="0">
                <a:ea typeface="+mn-ea"/>
              </a:rPr>
              <a:t>Sentencia DECLARE</a:t>
            </a:r>
          </a:p>
          <a:p>
            <a:pPr lvl="1">
              <a:defRPr/>
            </a:pPr>
            <a:r>
              <a:rPr lang="es-ES" sz="1600" dirty="0" smtClean="0">
                <a:ea typeface="+mn-ea"/>
              </a:rPr>
              <a:t>Variables en procedimientos almacenados </a:t>
            </a:r>
          </a:p>
          <a:p>
            <a:pPr lvl="1">
              <a:defRPr/>
            </a:pPr>
            <a:r>
              <a:rPr lang="es-ES" sz="1600" dirty="0" smtClean="0">
                <a:ea typeface="+mn-ea"/>
              </a:rPr>
              <a:t>Constructores de control de flujo </a:t>
            </a:r>
          </a:p>
          <a:p>
            <a:pPr lvl="1">
              <a:defRPr/>
            </a:pPr>
            <a:r>
              <a:rPr lang="es-ES" sz="1600" dirty="0" smtClean="0"/>
              <a:t>Cursores</a:t>
            </a:r>
          </a:p>
          <a:p>
            <a:pPr lvl="1">
              <a:defRPr/>
            </a:pPr>
            <a:r>
              <a:rPr lang="en-US" sz="1600" dirty="0" smtClean="0"/>
              <a:t>Conditions and Handlers </a:t>
            </a:r>
            <a:endParaRPr lang="es-ES" sz="1600" dirty="0" smtClean="0"/>
          </a:p>
          <a:p>
            <a:pPr>
              <a:defRPr/>
            </a:pPr>
            <a:r>
              <a:rPr lang="es-ES" sz="1600" dirty="0" smtClean="0"/>
              <a:t>Eventos </a:t>
            </a:r>
          </a:p>
          <a:p>
            <a:pPr>
              <a:defRPr/>
            </a:pPr>
            <a:r>
              <a:rPr lang="es-ES" sz="1600" dirty="0" smtClean="0"/>
              <a:t>Disparadores</a:t>
            </a:r>
          </a:p>
          <a:p>
            <a:pPr>
              <a:buFont typeface="Wingdings" panose="05000000000000000000" pitchFamily="2" charset="2"/>
              <a:buNone/>
              <a:defRPr/>
            </a:pPr>
            <a:endParaRPr lang="es-E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1 Título"/>
          <p:cNvSpPr>
            <a:spLocks noGrp="1"/>
          </p:cNvSpPr>
          <p:nvPr>
            <p:ph type="title"/>
          </p:nvPr>
        </p:nvSpPr>
        <p:spPr>
          <a:xfrm>
            <a:off x="457200" y="457200"/>
            <a:ext cx="8229600" cy="900113"/>
          </a:xfrm>
        </p:spPr>
        <p:txBody>
          <a:bodyPr/>
          <a:lstStyle/>
          <a:p>
            <a:r>
              <a:rPr lang="es-ES" altLang="es-ES" sz="3600" smtClean="0"/>
              <a:t>Sentencia compuesta BEGIN ... END</a:t>
            </a:r>
          </a:p>
        </p:txBody>
      </p:sp>
      <p:sp>
        <p:nvSpPr>
          <p:cNvPr id="4" name="3 Marcador de contenido"/>
          <p:cNvSpPr>
            <a:spLocks noGrp="1"/>
          </p:cNvSpPr>
          <p:nvPr>
            <p:ph idx="1"/>
          </p:nvPr>
        </p:nvSpPr>
        <p:spPr>
          <a:xfrm>
            <a:off x="457200" y="1428750"/>
            <a:ext cx="8229600" cy="5000625"/>
          </a:xfrm>
        </p:spPr>
        <p:txBody>
          <a:bodyPr/>
          <a:lstStyle/>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El uso de múltiples sentencias requiere que el cliente pueda enviar cadenas de sentencias que contengan el delimitador ;. Esto se gestiona en el cliente de línea de comandos </a:t>
            </a:r>
            <a:r>
              <a:rPr lang="es-ES" sz="1600" dirty="0" err="1" smtClean="0"/>
              <a:t>mysql</a:t>
            </a:r>
            <a:r>
              <a:rPr lang="es-ES" sz="1600" dirty="0" smtClean="0"/>
              <a:t> con el comando </a:t>
            </a:r>
            <a:r>
              <a:rPr lang="es-ES" sz="1600" dirty="0" err="1" smtClean="0"/>
              <a:t>delimiter</a:t>
            </a:r>
            <a:r>
              <a:rPr lang="es-ES" sz="1600" dirty="0" smtClean="0"/>
              <a:t>. </a:t>
            </a:r>
          </a:p>
          <a:p>
            <a:pPr lvl="3"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Cambiar el delimitador de fin de sentencia ; (por ejemplo con //) permite utilizar ; en el cuerpo de una rutina. </a:t>
            </a:r>
          </a:p>
          <a:p>
            <a:pPr marL="342900" lvl="3" indent="-342900" algn="just">
              <a:buClr>
                <a:schemeClr val="bg2"/>
              </a:buClr>
              <a:buSzPct val="75000"/>
              <a:buFont typeface="Wingdings" panose="05000000000000000000" pitchFamily="2" charset="2"/>
              <a:buNone/>
              <a:defRPr/>
            </a:pPr>
            <a:endParaRPr lang="es-ES" sz="1600" dirty="0" smtClean="0"/>
          </a:p>
          <a:p>
            <a:pPr marL="342900" lvl="3" indent="-342900" algn="just">
              <a:buClr>
                <a:schemeClr val="bg2"/>
              </a:buClr>
              <a:buSzPct val="75000"/>
              <a:buFont typeface="Wingdings" panose="05000000000000000000" pitchFamily="2" charset="2"/>
              <a:buNone/>
              <a:defRPr/>
            </a:pPr>
            <a:r>
              <a:rPr lang="es-ES" sz="1600" dirty="0"/>
              <a:t>	</a:t>
            </a:r>
            <a:r>
              <a:rPr lang="es-ES" sz="1600" dirty="0" smtClean="0"/>
              <a:t>		</a:t>
            </a:r>
            <a:r>
              <a:rPr lang="es-ES" sz="1600" dirty="0" err="1" smtClean="0"/>
              <a:t>delimiter</a:t>
            </a:r>
            <a:r>
              <a:rPr lang="es-ES" sz="1600" dirty="0" smtClean="0"/>
              <a:t> </a:t>
            </a:r>
            <a:r>
              <a:rPr lang="es-ES" sz="1600" dirty="0"/>
              <a:t>//</a:t>
            </a:r>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Un comando compuesto puede etiquetarse. No se puede poner </a:t>
            </a:r>
            <a:r>
              <a:rPr lang="es-ES" sz="1600" i="1" dirty="0" err="1" smtClean="0"/>
              <a:t>end_label</a:t>
            </a:r>
            <a:r>
              <a:rPr lang="es-ES" sz="1600" i="1" dirty="0" smtClean="0"/>
              <a:t> a no ser que también esté </a:t>
            </a:r>
            <a:r>
              <a:rPr lang="es-ES" sz="1600" dirty="0" smtClean="0"/>
              <a:t>presente </a:t>
            </a:r>
            <a:r>
              <a:rPr lang="es-ES" sz="1600" i="1" dirty="0" err="1" smtClean="0"/>
              <a:t>begin_label</a:t>
            </a:r>
            <a:r>
              <a:rPr lang="es-ES" sz="1600" i="1" dirty="0" smtClean="0"/>
              <a:t> , y si ambos están, deben ser iguales.</a:t>
            </a:r>
          </a:p>
          <a:p>
            <a:pPr algn="just">
              <a:buFont typeface="Wingdings" panose="05000000000000000000" pitchFamily="2" charset="2"/>
              <a:buNone/>
              <a:defRPr/>
            </a:pPr>
            <a:endParaRPr lang="es-ES" sz="1600" kern="1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1 Título"/>
          <p:cNvSpPr>
            <a:spLocks noGrp="1"/>
          </p:cNvSpPr>
          <p:nvPr>
            <p:ph type="title"/>
          </p:nvPr>
        </p:nvSpPr>
        <p:spPr>
          <a:xfrm>
            <a:off x="457200" y="457200"/>
            <a:ext cx="8229600" cy="900113"/>
          </a:xfrm>
        </p:spPr>
        <p:txBody>
          <a:bodyPr/>
          <a:lstStyle/>
          <a:p>
            <a:r>
              <a:rPr lang="es-ES" altLang="es-ES" sz="3600" smtClean="0"/>
              <a:t>Sentencia DECLARE</a:t>
            </a:r>
          </a:p>
        </p:txBody>
      </p:sp>
      <p:sp>
        <p:nvSpPr>
          <p:cNvPr id="4" name="3 Marcador de contenido"/>
          <p:cNvSpPr>
            <a:spLocks noGrp="1"/>
          </p:cNvSpPr>
          <p:nvPr>
            <p:ph idx="1"/>
          </p:nvPr>
        </p:nvSpPr>
        <p:spPr>
          <a:xfrm>
            <a:off x="395288" y="1412875"/>
            <a:ext cx="8229600" cy="5000625"/>
          </a:xfrm>
        </p:spPr>
        <p:txBody>
          <a:bodyPr/>
          <a:lstStyle/>
          <a:p>
            <a:pPr marL="0" indent="0">
              <a:buFont typeface="Wingdings" panose="05000000000000000000" pitchFamily="2" charset="2"/>
              <a:buNone/>
              <a:defRPr/>
            </a:pPr>
            <a:endParaRPr lang="es-ES" sz="1600" dirty="0"/>
          </a:p>
          <a:p>
            <a:pPr algn="just">
              <a:buFont typeface="Wingdings" panose="05000000000000000000" pitchFamily="2" charset="2"/>
              <a:buNone/>
              <a:defRPr/>
            </a:pPr>
            <a:endParaRPr lang="es-ES" sz="1600" dirty="0"/>
          </a:p>
          <a:p>
            <a:pPr algn="just">
              <a:buFont typeface="Wingdings" panose="05000000000000000000" pitchFamily="2" charset="2"/>
              <a:buNone/>
              <a:defRPr/>
            </a:pPr>
            <a:r>
              <a:rPr lang="es-ES" sz="1600" dirty="0" smtClean="0"/>
              <a:t>El </a:t>
            </a:r>
            <a:r>
              <a:rPr lang="es-ES" sz="1600" dirty="0"/>
              <a:t>comando DECLARE se usa para definir varios iconos locales de una rutina: las variables locales, condiciones y </a:t>
            </a:r>
            <a:r>
              <a:rPr lang="es-ES" sz="1600" dirty="0" err="1"/>
              <a:t>handlers</a:t>
            </a:r>
            <a:r>
              <a:rPr lang="es-ES" sz="1600" dirty="0"/>
              <a:t> y cursores. </a:t>
            </a:r>
            <a:endParaRPr lang="es-ES" sz="1600" dirty="0" smtClean="0"/>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DECLARE </a:t>
            </a:r>
            <a:r>
              <a:rPr lang="es-ES" sz="1600" dirty="0"/>
              <a:t>puede usarse sólo dentro de comandos compuestos BEGIN ... END y deben </a:t>
            </a:r>
            <a:r>
              <a:rPr lang="es-ES" sz="1600" dirty="0" smtClean="0"/>
              <a:t>ser/estar en su inicio, antes </a:t>
            </a:r>
            <a:r>
              <a:rPr lang="es-ES" sz="1600" dirty="0"/>
              <a:t>de cualquier otro </a:t>
            </a:r>
            <a:r>
              <a:rPr lang="es-ES" sz="1600" dirty="0" smtClean="0"/>
              <a:t>comando.</a:t>
            </a:r>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Los </a:t>
            </a:r>
            <a:r>
              <a:rPr lang="es-ES" sz="1600" dirty="0"/>
              <a:t>cursores deben declararse antes de declarar los </a:t>
            </a:r>
            <a:r>
              <a:rPr lang="es-ES" sz="1600" dirty="0" err="1"/>
              <a:t>handlers</a:t>
            </a:r>
            <a:r>
              <a:rPr lang="es-ES" sz="1600" dirty="0"/>
              <a:t>, y las variables y condiciones </a:t>
            </a:r>
            <a:r>
              <a:rPr lang="es-ES" sz="1600" dirty="0" smtClean="0"/>
              <a:t>deben declararse </a:t>
            </a:r>
            <a:r>
              <a:rPr lang="es-ES" sz="1600" dirty="0"/>
              <a:t>antes de declarar los cursores o </a:t>
            </a:r>
            <a:r>
              <a:rPr lang="es-ES" sz="1600" dirty="0" err="1"/>
              <a:t>handlers</a:t>
            </a:r>
            <a:r>
              <a:rPr lang="es-ES" sz="1600" dirty="0"/>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1 Título"/>
          <p:cNvSpPr>
            <a:spLocks noGrp="1"/>
          </p:cNvSpPr>
          <p:nvPr>
            <p:ph type="title"/>
          </p:nvPr>
        </p:nvSpPr>
        <p:spPr>
          <a:xfrm>
            <a:off x="457200" y="457200"/>
            <a:ext cx="8229600" cy="900113"/>
          </a:xfrm>
        </p:spPr>
        <p:txBody>
          <a:bodyPr/>
          <a:lstStyle/>
          <a:p>
            <a:r>
              <a:rPr lang="es-ES" altLang="es-ES" sz="3600" smtClean="0"/>
              <a:t>Variables en Procedimientos almacenados</a:t>
            </a:r>
          </a:p>
        </p:txBody>
      </p:sp>
      <p:sp>
        <p:nvSpPr>
          <p:cNvPr id="4" name="3 Marcador de contenido"/>
          <p:cNvSpPr>
            <a:spLocks noGrp="1"/>
          </p:cNvSpPr>
          <p:nvPr>
            <p:ph idx="1"/>
          </p:nvPr>
        </p:nvSpPr>
        <p:spPr>
          <a:xfrm>
            <a:off x="395288" y="1557338"/>
            <a:ext cx="8229600" cy="4856162"/>
          </a:xfrm>
        </p:spPr>
        <p:txBody>
          <a:bodyPr/>
          <a:lstStyle/>
          <a:p>
            <a:pPr marL="0" indent="0">
              <a:buFont typeface="Wingdings" panose="05000000000000000000" pitchFamily="2" charset="2"/>
              <a:buNone/>
              <a:defRPr/>
            </a:pPr>
            <a:endParaRPr lang="es-ES" sz="1600" dirty="0"/>
          </a:p>
          <a:p>
            <a:pPr algn="just">
              <a:buFont typeface="Wingdings" panose="05000000000000000000" pitchFamily="2" charset="2"/>
              <a:buNone/>
              <a:defRPr/>
            </a:pPr>
            <a:r>
              <a:rPr lang="es-ES" sz="1600" dirty="0" smtClean="0"/>
              <a:t>Puede </a:t>
            </a:r>
            <a:r>
              <a:rPr lang="es-ES" sz="1600" dirty="0"/>
              <a:t>declarar y usar una variable dentro de una </a:t>
            </a:r>
            <a:r>
              <a:rPr lang="es-ES" sz="1600" dirty="0" smtClean="0"/>
              <a:t>rutina.</a:t>
            </a:r>
          </a:p>
          <a:p>
            <a:pPr algn="just">
              <a:buFont typeface="Wingdings" panose="05000000000000000000" pitchFamily="2" charset="2"/>
              <a:buNone/>
              <a:defRPr/>
            </a:pPr>
            <a:endParaRPr lang="es-ES" sz="1600" b="1" u="sng" dirty="0" smtClean="0"/>
          </a:p>
          <a:p>
            <a:pPr algn="just">
              <a:buFont typeface="Wingdings" panose="05000000000000000000" pitchFamily="2" charset="2"/>
              <a:buNone/>
              <a:defRPr/>
            </a:pPr>
            <a:r>
              <a:rPr lang="es-ES" sz="1600" b="1" u="sng" dirty="0" smtClean="0"/>
              <a:t>Declarar </a:t>
            </a:r>
            <a:r>
              <a:rPr lang="es-ES" sz="1600" b="1" u="sng" dirty="0"/>
              <a:t>variables locales con </a:t>
            </a:r>
            <a:r>
              <a:rPr lang="es-ES" sz="1600" b="1" u="sng" dirty="0" smtClean="0"/>
              <a:t>DECLARE</a:t>
            </a:r>
          </a:p>
          <a:p>
            <a:pPr algn="just">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Sintaxis general de la sentencia:</a:t>
            </a:r>
          </a:p>
          <a:p>
            <a:pPr marL="0" indent="0">
              <a:buFont typeface="Wingdings" panose="05000000000000000000" pitchFamily="2" charset="2"/>
              <a:buNone/>
              <a:defRPr/>
            </a:pPr>
            <a:endParaRPr lang="en-US" sz="1600" dirty="0"/>
          </a:p>
          <a:p>
            <a:pPr marL="0" indent="0">
              <a:buFont typeface="Wingdings" panose="05000000000000000000" pitchFamily="2" charset="2"/>
              <a:buNone/>
              <a:defRPr/>
            </a:pPr>
            <a:r>
              <a:rPr lang="en-US" sz="1600" dirty="0" smtClean="0"/>
              <a:t>DECLARE </a:t>
            </a:r>
            <a:r>
              <a:rPr lang="en-US" sz="1600" i="1" dirty="0" err="1"/>
              <a:t>var_name</a:t>
            </a:r>
            <a:r>
              <a:rPr lang="en-US" sz="1600" dirty="0"/>
              <a:t>[,...] </a:t>
            </a:r>
            <a:r>
              <a:rPr lang="en-US" sz="1600" i="1" dirty="0"/>
              <a:t>type </a:t>
            </a:r>
            <a:r>
              <a:rPr lang="en-US" sz="1600" dirty="0"/>
              <a:t>[DEFAULT </a:t>
            </a:r>
            <a:r>
              <a:rPr lang="en-US" sz="1600" i="1" dirty="0" smtClean="0"/>
              <a:t>value</a:t>
            </a:r>
            <a:r>
              <a:rPr lang="en-US" sz="1600" dirty="0" smtClean="0"/>
              <a:t>]</a:t>
            </a:r>
          </a:p>
          <a:p>
            <a:pPr marL="0" indent="0">
              <a:buFont typeface="Wingdings" panose="05000000000000000000" pitchFamily="2" charset="2"/>
              <a:buNone/>
              <a:defRPr/>
            </a:pPr>
            <a:endParaRPr lang="en-US" sz="1600" dirty="0" smtClean="0"/>
          </a:p>
          <a:p>
            <a:pPr marL="263525" indent="-263525">
              <a:buFont typeface="Wingdings" panose="05000000000000000000" pitchFamily="2" charset="2"/>
              <a:buNone/>
              <a:defRPr/>
            </a:pPr>
            <a:r>
              <a:rPr lang="es-ES" sz="1600" dirty="0"/>
              <a:t>Este comando se usa para declarar variables locales. </a:t>
            </a:r>
            <a:endParaRPr lang="es-ES" sz="1600" dirty="0" smtClean="0"/>
          </a:p>
          <a:p>
            <a:pPr marL="263525" indent="-263525">
              <a:buFont typeface="Wingdings" panose="05000000000000000000" pitchFamily="2" charset="2"/>
              <a:buNone/>
              <a:defRPr/>
            </a:pPr>
            <a:r>
              <a:rPr lang="es-ES" sz="1600" dirty="0" smtClean="0"/>
              <a:t>Para </a:t>
            </a:r>
            <a:r>
              <a:rPr lang="es-ES" sz="1600" dirty="0"/>
              <a:t>proporcionar un valor por defecto para </a:t>
            </a:r>
            <a:r>
              <a:rPr lang="es-ES" sz="1600" dirty="0" smtClean="0"/>
              <a:t>la variable</a:t>
            </a:r>
            <a:r>
              <a:rPr lang="es-ES" sz="1600" dirty="0"/>
              <a:t>, incluya una cláusula DEFAULT . El valor puede especificarse como expresión, no necesita </a:t>
            </a:r>
            <a:r>
              <a:rPr lang="es-ES" sz="1600" dirty="0" smtClean="0"/>
              <a:t>ser una </a:t>
            </a:r>
            <a:r>
              <a:rPr lang="es-ES" sz="1600" dirty="0"/>
              <a:t>constante. </a:t>
            </a:r>
            <a:endParaRPr lang="es-ES" sz="1600" dirty="0" smtClean="0"/>
          </a:p>
          <a:p>
            <a:pPr marL="263525" indent="-263525">
              <a:buFont typeface="Wingdings" panose="05000000000000000000" pitchFamily="2" charset="2"/>
              <a:buNone/>
              <a:defRPr/>
            </a:pPr>
            <a:r>
              <a:rPr lang="es-ES" sz="1600" dirty="0" smtClean="0"/>
              <a:t>Si </a:t>
            </a:r>
            <a:r>
              <a:rPr lang="es-ES" sz="1600" dirty="0"/>
              <a:t>la cláusula DEFAULT no está presente, el valor inicial es </a:t>
            </a:r>
            <a:r>
              <a:rPr lang="es-ES" sz="1600" dirty="0" smtClean="0"/>
              <a:t>NULL. </a:t>
            </a:r>
          </a:p>
          <a:p>
            <a:pPr marL="263525" indent="-263525">
              <a:buFont typeface="Wingdings" panose="05000000000000000000" pitchFamily="2" charset="2"/>
              <a:buNone/>
              <a:defRPr/>
            </a:pPr>
            <a:r>
              <a:rPr lang="es-ES" sz="1600" dirty="0" smtClean="0"/>
              <a:t>La </a:t>
            </a:r>
            <a:r>
              <a:rPr lang="es-ES" sz="1600" dirty="0"/>
              <a:t>visibilidad de una variable local es dentro del bloque BEGIN ... END donde está </a:t>
            </a:r>
            <a:r>
              <a:rPr lang="es-ES" sz="1600" dirty="0" smtClean="0"/>
              <a:t>declarado. Puede </a:t>
            </a:r>
            <a:r>
              <a:rPr lang="es-ES" sz="1600" dirty="0"/>
              <a:t>usarse en bloques anidados excepto aquéllos que declaren una variable con el mismo nombre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1 Título"/>
          <p:cNvSpPr>
            <a:spLocks noGrp="1"/>
          </p:cNvSpPr>
          <p:nvPr>
            <p:ph type="title"/>
          </p:nvPr>
        </p:nvSpPr>
        <p:spPr>
          <a:xfrm>
            <a:off x="457200" y="457200"/>
            <a:ext cx="8229600" cy="900113"/>
          </a:xfrm>
        </p:spPr>
        <p:txBody>
          <a:bodyPr/>
          <a:lstStyle/>
          <a:p>
            <a:r>
              <a:rPr lang="es-ES" altLang="es-ES" sz="3600" smtClean="0"/>
              <a:t>Variables en Procedimientos almacenados</a:t>
            </a:r>
          </a:p>
        </p:txBody>
      </p:sp>
      <p:sp>
        <p:nvSpPr>
          <p:cNvPr id="4" name="3 Marcador de contenido"/>
          <p:cNvSpPr>
            <a:spLocks noGrp="1"/>
          </p:cNvSpPr>
          <p:nvPr>
            <p:ph idx="1"/>
          </p:nvPr>
        </p:nvSpPr>
        <p:spPr>
          <a:xfrm>
            <a:off x="395288" y="1557338"/>
            <a:ext cx="8229600" cy="4856162"/>
          </a:xfrm>
        </p:spPr>
        <p:txBody>
          <a:bodyPr/>
          <a:lstStyle/>
          <a:p>
            <a:pPr marL="0" indent="0">
              <a:buFont typeface="Wingdings" panose="05000000000000000000" pitchFamily="2" charset="2"/>
              <a:buNone/>
              <a:defRPr/>
            </a:pPr>
            <a:endParaRPr lang="es-ES" sz="1600" dirty="0"/>
          </a:p>
          <a:p>
            <a:pPr algn="just">
              <a:buFont typeface="Wingdings" panose="05000000000000000000" pitchFamily="2" charset="2"/>
              <a:buNone/>
              <a:defRPr/>
            </a:pPr>
            <a:r>
              <a:rPr lang="es-ES" sz="1600" b="1" u="sng" dirty="0" smtClean="0"/>
              <a:t>Sentencia SET para variables</a:t>
            </a:r>
          </a:p>
          <a:p>
            <a:pPr algn="just">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Sintaxis general de la sentencia:</a:t>
            </a:r>
          </a:p>
          <a:p>
            <a:pPr marL="0" indent="0">
              <a:buFont typeface="Wingdings" panose="05000000000000000000" pitchFamily="2" charset="2"/>
              <a:buNone/>
              <a:defRPr/>
            </a:pPr>
            <a:endParaRPr lang="en-US" sz="1600" dirty="0"/>
          </a:p>
          <a:p>
            <a:pPr marL="0" indent="0">
              <a:buFont typeface="Wingdings" panose="05000000000000000000" pitchFamily="2" charset="2"/>
              <a:buNone/>
              <a:defRPr/>
            </a:pPr>
            <a:r>
              <a:rPr lang="es-ES" sz="1600" dirty="0"/>
              <a:t>SET </a:t>
            </a:r>
            <a:r>
              <a:rPr lang="es-ES" sz="1600" i="1" dirty="0" err="1"/>
              <a:t>var_name</a:t>
            </a:r>
            <a:r>
              <a:rPr lang="es-ES" sz="1600" i="1" dirty="0"/>
              <a:t> </a:t>
            </a:r>
            <a:r>
              <a:rPr lang="es-ES" sz="1600" dirty="0"/>
              <a:t>= </a:t>
            </a:r>
            <a:r>
              <a:rPr lang="es-ES" sz="1600" i="1" dirty="0" err="1"/>
              <a:t>expr</a:t>
            </a:r>
            <a:r>
              <a:rPr lang="es-ES" sz="1600" i="1" dirty="0"/>
              <a:t> </a:t>
            </a:r>
            <a:r>
              <a:rPr lang="es-ES" sz="1600" dirty="0"/>
              <a:t>[, </a:t>
            </a:r>
            <a:r>
              <a:rPr lang="es-ES" sz="1600" i="1" dirty="0" err="1"/>
              <a:t>var_name</a:t>
            </a:r>
            <a:r>
              <a:rPr lang="es-ES" sz="1600" i="1" dirty="0"/>
              <a:t> </a:t>
            </a:r>
            <a:r>
              <a:rPr lang="es-ES" sz="1600" dirty="0"/>
              <a:t>= </a:t>
            </a:r>
            <a:r>
              <a:rPr lang="es-ES" sz="1600" i="1" dirty="0" err="1"/>
              <a:t>expr</a:t>
            </a:r>
            <a:r>
              <a:rPr lang="es-ES" sz="1600" dirty="0"/>
              <a:t>] </a:t>
            </a:r>
            <a:r>
              <a:rPr lang="es-ES" sz="1600" dirty="0" smtClean="0"/>
              <a:t>...</a:t>
            </a:r>
          </a:p>
          <a:p>
            <a:pPr marL="0" indent="0">
              <a:buFont typeface="Wingdings" panose="05000000000000000000" pitchFamily="2" charset="2"/>
              <a:buNone/>
              <a:defRPr/>
            </a:pPr>
            <a:endParaRPr lang="en-US" sz="1600" dirty="0" smtClean="0"/>
          </a:p>
          <a:p>
            <a:pPr marL="263525" indent="-263525">
              <a:buFont typeface="Wingdings" panose="05000000000000000000" pitchFamily="2" charset="2"/>
              <a:buNone/>
              <a:defRPr/>
            </a:pPr>
            <a:r>
              <a:rPr lang="es-ES" sz="1600" dirty="0" smtClean="0"/>
              <a:t>El </a:t>
            </a:r>
            <a:r>
              <a:rPr lang="es-ES" sz="1600" dirty="0"/>
              <a:t>comando SET en procedimientos almacenados es una versión extendida del comando general </a:t>
            </a:r>
            <a:r>
              <a:rPr lang="es-ES" sz="1600" dirty="0" smtClean="0"/>
              <a:t>SET. Las </a:t>
            </a:r>
            <a:r>
              <a:rPr lang="es-ES" sz="1600" dirty="0"/>
              <a:t>variables referenciadas pueden ser las declaradas dentro de una rutina, o variables de </a:t>
            </a:r>
            <a:r>
              <a:rPr lang="es-ES" sz="1600" dirty="0" smtClean="0"/>
              <a:t>servidor globales.</a:t>
            </a:r>
          </a:p>
          <a:p>
            <a:pPr marL="263525" indent="-263525">
              <a:buFont typeface="Wingdings" panose="05000000000000000000" pitchFamily="2" charset="2"/>
              <a:buNone/>
              <a:defRPr/>
            </a:pPr>
            <a:r>
              <a:rPr lang="es-ES" sz="1600" dirty="0" smtClean="0"/>
              <a:t>El </a:t>
            </a:r>
            <a:r>
              <a:rPr lang="es-ES" sz="1600" dirty="0"/>
              <a:t>comando SET en procedimientos almacenados se </a:t>
            </a:r>
            <a:r>
              <a:rPr lang="es-ES" sz="1600" dirty="0" smtClean="0"/>
              <a:t>implementa </a:t>
            </a:r>
            <a:r>
              <a:rPr lang="es-ES" sz="1600" dirty="0"/>
              <a:t>como parte de la sintaxis </a:t>
            </a:r>
            <a:r>
              <a:rPr lang="es-ES" sz="1600" dirty="0" smtClean="0"/>
              <a:t>SET pre-existente</a:t>
            </a:r>
            <a:r>
              <a:rPr lang="es-ES" sz="1600" dirty="0"/>
              <a:t>. Esto permite una sintaxis extendida de SET a=x, b=y, ... donde distintos </a:t>
            </a:r>
            <a:r>
              <a:rPr lang="es-ES" sz="1600" dirty="0" smtClean="0"/>
              <a:t>tipos de </a:t>
            </a:r>
            <a:r>
              <a:rPr lang="es-ES" sz="1600" dirty="0"/>
              <a:t>variables (variables declaradas local y globalmente y variables de sesión del servidor) </a:t>
            </a:r>
            <a:r>
              <a:rPr lang="es-ES" sz="1600" dirty="0" smtClean="0"/>
              <a:t>pueden mezclarse</a:t>
            </a:r>
            <a:r>
              <a:rPr lang="es-ES" sz="1600" dirty="0"/>
              <a:t>. Esto permite combinaciones de variables locales y algunas opciones que tienen </a:t>
            </a:r>
            <a:r>
              <a:rPr lang="es-ES" sz="1600" dirty="0" smtClean="0"/>
              <a:t>sentido sólo </a:t>
            </a:r>
            <a:r>
              <a:rPr lang="es-ES" sz="1600" dirty="0"/>
              <a:t>para variables de sistema; en tal caso, las opciones se reconocen pero se ignoran.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1 Título"/>
          <p:cNvSpPr>
            <a:spLocks noGrp="1"/>
          </p:cNvSpPr>
          <p:nvPr>
            <p:ph type="title"/>
          </p:nvPr>
        </p:nvSpPr>
        <p:spPr>
          <a:xfrm>
            <a:off x="457200" y="457200"/>
            <a:ext cx="8686800" cy="900113"/>
          </a:xfrm>
        </p:spPr>
        <p:txBody>
          <a:bodyPr/>
          <a:lstStyle/>
          <a:p>
            <a:r>
              <a:rPr lang="es-ES" altLang="es-ES" sz="3600" smtClean="0"/>
              <a:t>Variables en Procedimientos almacenados</a:t>
            </a:r>
          </a:p>
        </p:txBody>
      </p:sp>
      <p:sp>
        <p:nvSpPr>
          <p:cNvPr id="4" name="3 Marcador de contenido"/>
          <p:cNvSpPr>
            <a:spLocks noGrp="1"/>
          </p:cNvSpPr>
          <p:nvPr>
            <p:ph idx="1"/>
          </p:nvPr>
        </p:nvSpPr>
        <p:spPr>
          <a:xfrm>
            <a:off x="395288" y="1557338"/>
            <a:ext cx="8229600" cy="4856162"/>
          </a:xfrm>
        </p:spPr>
        <p:txBody>
          <a:bodyPr/>
          <a:lstStyle/>
          <a:p>
            <a:pPr marL="0" indent="0">
              <a:buFont typeface="Wingdings" panose="05000000000000000000" pitchFamily="2" charset="2"/>
              <a:buNone/>
              <a:defRPr/>
            </a:pPr>
            <a:endParaRPr lang="es-ES" sz="1600" dirty="0"/>
          </a:p>
          <a:p>
            <a:pPr algn="just">
              <a:buFont typeface="Wingdings" panose="05000000000000000000" pitchFamily="2" charset="2"/>
              <a:buNone/>
              <a:defRPr/>
            </a:pPr>
            <a:r>
              <a:rPr lang="es-ES" sz="1600" b="1" u="sng" dirty="0" smtClean="0"/>
              <a:t>Sentencia SELECT …. INTO….</a:t>
            </a:r>
          </a:p>
          <a:p>
            <a:pPr algn="just">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Sintaxis general de la sentencia:</a:t>
            </a:r>
          </a:p>
          <a:p>
            <a:pPr marL="0" indent="0">
              <a:buFont typeface="Wingdings" panose="05000000000000000000" pitchFamily="2" charset="2"/>
              <a:buNone/>
              <a:defRPr/>
            </a:pPr>
            <a:endParaRPr lang="en-US" sz="1600" dirty="0"/>
          </a:p>
          <a:p>
            <a:pPr marL="0" indent="0">
              <a:buFont typeface="Wingdings" panose="05000000000000000000" pitchFamily="2" charset="2"/>
              <a:buNone/>
              <a:defRPr/>
            </a:pPr>
            <a:r>
              <a:rPr lang="en-US" sz="1600" dirty="0"/>
              <a:t>SELECT </a:t>
            </a:r>
            <a:r>
              <a:rPr lang="en-US" sz="1600" i="1" dirty="0" err="1"/>
              <a:t>col_name</a:t>
            </a:r>
            <a:r>
              <a:rPr lang="en-US" sz="1600" dirty="0"/>
              <a:t>[,...] INTO </a:t>
            </a:r>
            <a:r>
              <a:rPr lang="en-US" sz="1600" i="1" dirty="0" err="1"/>
              <a:t>var_name</a:t>
            </a:r>
            <a:r>
              <a:rPr lang="en-US" sz="1600" dirty="0"/>
              <a:t>[,...] </a:t>
            </a:r>
            <a:r>
              <a:rPr lang="en-US" sz="1600" i="1" dirty="0" err="1" smtClean="0"/>
              <a:t>table_expr</a:t>
            </a:r>
            <a:endParaRPr lang="en-US" sz="1600" i="1" dirty="0" smtClean="0"/>
          </a:p>
          <a:p>
            <a:pPr marL="0" indent="0">
              <a:buFont typeface="Wingdings" panose="05000000000000000000" pitchFamily="2" charset="2"/>
              <a:buNone/>
              <a:defRPr/>
            </a:pPr>
            <a:endParaRPr lang="en-US" sz="1600" i="1" dirty="0"/>
          </a:p>
          <a:p>
            <a:pPr marL="263525" indent="-263525">
              <a:buFont typeface="Wingdings" panose="05000000000000000000" pitchFamily="2" charset="2"/>
              <a:buNone/>
              <a:defRPr/>
            </a:pPr>
            <a:r>
              <a:rPr lang="es-ES" sz="1600" dirty="0" smtClean="0"/>
              <a:t>Esta sintaxis SELECT almacena columnas seleccionadas directamente en variables. Por lo tanto, sólo un registro puede retornarse.</a:t>
            </a:r>
            <a:endParaRPr lang="en-US" sz="1600" dirty="0" smtClean="0"/>
          </a:p>
          <a:p>
            <a:pPr marL="263525" indent="-263525">
              <a:buFont typeface="Wingdings" panose="05000000000000000000" pitchFamily="2" charset="2"/>
              <a:buNone/>
              <a:defRPr/>
            </a:pPr>
            <a:endParaRPr lang="es-ES" sz="16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1 Título"/>
          <p:cNvSpPr>
            <a:spLocks noGrp="1"/>
          </p:cNvSpPr>
          <p:nvPr>
            <p:ph type="title"/>
          </p:nvPr>
        </p:nvSpPr>
        <p:spPr>
          <a:xfrm>
            <a:off x="457200" y="457200"/>
            <a:ext cx="8686800" cy="595313"/>
          </a:xfrm>
        </p:spPr>
        <p:txBody>
          <a:bodyPr/>
          <a:lstStyle/>
          <a:p>
            <a:pPr marL="342900" indent="-342900"/>
            <a:r>
              <a:rPr lang="es-ES" altLang="es-ES" sz="3600" smtClean="0"/>
              <a:t>Constructores de control de flujo </a:t>
            </a:r>
          </a:p>
        </p:txBody>
      </p:sp>
      <p:sp>
        <p:nvSpPr>
          <p:cNvPr id="53251" name="3 Marcador de contenido"/>
          <p:cNvSpPr>
            <a:spLocks noGrp="1"/>
          </p:cNvSpPr>
          <p:nvPr>
            <p:ph idx="1"/>
          </p:nvPr>
        </p:nvSpPr>
        <p:spPr>
          <a:xfrm>
            <a:off x="395288" y="1196975"/>
            <a:ext cx="8229600" cy="5216525"/>
          </a:xfrm>
        </p:spPr>
        <p:txBody>
          <a:bodyPr/>
          <a:lstStyle/>
          <a:p>
            <a:pPr>
              <a:buFont typeface="Wingdings" panose="05000000000000000000" pitchFamily="2" charset="2"/>
              <a:buNone/>
            </a:pPr>
            <a:r>
              <a:rPr lang="es-ES" altLang="es-ES" sz="1600" smtClean="0"/>
              <a:t>	</a:t>
            </a:r>
          </a:p>
          <a:p>
            <a:pPr>
              <a:buFont typeface="Wingdings" panose="05000000000000000000" pitchFamily="2" charset="2"/>
              <a:buNone/>
            </a:pPr>
            <a:r>
              <a:rPr lang="es-ES" altLang="es-ES" sz="1600" smtClean="0"/>
              <a:t>Los constructores IF, CASE, LOOP, WHILE, ITERATE, y LEAVE están completamente implementados.</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Estos constructores pueden contener un comando simple, o un bloque de comandos usando el comando compuesto BEGIN ... END. Los constructores pueden estar anidados.</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Los bucles FOR no están soportados.</a:t>
            </a:r>
          </a:p>
          <a:p>
            <a:pPr>
              <a:buFont typeface="Wingdings" panose="05000000000000000000" pitchFamily="2" charset="2"/>
              <a:buNone/>
            </a:pPr>
            <a:endParaRPr lang="es-ES" altLang="es-ES" sz="1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 </a:t>
            </a:r>
            <a:r>
              <a:rPr lang="es-ES" altLang="es-ES" sz="3600" b="1" smtClean="0"/>
              <a:t>IF</a:t>
            </a:r>
            <a:endParaRPr lang="es-ES" altLang="es-ES" sz="3600" smtClean="0"/>
          </a:p>
        </p:txBody>
      </p:sp>
      <p:sp>
        <p:nvSpPr>
          <p:cNvPr id="55299" name="3 Marcador de contenido"/>
          <p:cNvSpPr>
            <a:spLocks noGrp="1"/>
          </p:cNvSpPr>
          <p:nvPr>
            <p:ph idx="1"/>
          </p:nvPr>
        </p:nvSpPr>
        <p:spPr>
          <a:xfrm>
            <a:off x="395288" y="1341438"/>
            <a:ext cx="8229600" cy="5072062"/>
          </a:xfrm>
        </p:spPr>
        <p:txBody>
          <a:bodyPr/>
          <a:lstStyle/>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Sintaxis general de la sentencia:</a:t>
            </a:r>
          </a:p>
          <a:p>
            <a:pPr>
              <a:buFont typeface="Wingdings" panose="05000000000000000000" pitchFamily="2" charset="2"/>
              <a:buNone/>
            </a:pPr>
            <a:r>
              <a:rPr lang="es-ES" altLang="es-ES" sz="1600" smtClean="0"/>
              <a:t>IF </a:t>
            </a:r>
            <a:r>
              <a:rPr lang="es-ES" altLang="es-ES" sz="1600" i="1" smtClean="0"/>
              <a:t>search_condition THEN statement_list</a:t>
            </a:r>
          </a:p>
          <a:p>
            <a:pPr>
              <a:buFont typeface="Wingdings" panose="05000000000000000000" pitchFamily="2" charset="2"/>
              <a:buNone/>
            </a:pPr>
            <a:r>
              <a:rPr lang="es-ES" altLang="es-ES" sz="1600" smtClean="0"/>
              <a:t>	[ELSEIF </a:t>
            </a:r>
            <a:r>
              <a:rPr lang="es-ES" altLang="es-ES" sz="1600" i="1" smtClean="0"/>
              <a:t>search_condition THEN statement_list] ...</a:t>
            </a:r>
          </a:p>
          <a:p>
            <a:pPr>
              <a:buFont typeface="Wingdings" panose="05000000000000000000" pitchFamily="2" charset="2"/>
              <a:buNone/>
            </a:pPr>
            <a:r>
              <a:rPr lang="es-ES" altLang="es-ES" sz="1600" smtClean="0"/>
              <a:t>	[ELSE </a:t>
            </a:r>
            <a:r>
              <a:rPr lang="es-ES" altLang="es-ES" sz="1600" i="1" smtClean="0"/>
              <a:t>statement_list]</a:t>
            </a:r>
          </a:p>
          <a:p>
            <a:pPr>
              <a:buFont typeface="Wingdings" panose="05000000000000000000" pitchFamily="2" charset="2"/>
              <a:buNone/>
            </a:pPr>
            <a:r>
              <a:rPr lang="es-ES" altLang="es-ES" sz="1600" smtClean="0"/>
              <a:t>END IF</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IF implementa un constructor condicional básico. </a:t>
            </a:r>
          </a:p>
          <a:p>
            <a:pPr>
              <a:buFont typeface="Wingdings" panose="05000000000000000000" pitchFamily="2" charset="2"/>
              <a:buNone/>
            </a:pPr>
            <a:r>
              <a:rPr lang="es-ES" altLang="es-ES" sz="1600" smtClean="0"/>
              <a:t>Si </a:t>
            </a:r>
            <a:r>
              <a:rPr lang="es-ES" altLang="es-ES" sz="1600" i="1" smtClean="0"/>
              <a:t>search_condition se evalúa a cierto, el </a:t>
            </a:r>
            <a:r>
              <a:rPr lang="es-ES" altLang="es-ES" sz="1600" smtClean="0"/>
              <a:t>correspondiente listado de comandos SQL se ejectua. </a:t>
            </a:r>
          </a:p>
          <a:p>
            <a:pPr>
              <a:buFont typeface="Wingdings" panose="05000000000000000000" pitchFamily="2" charset="2"/>
              <a:buNone/>
            </a:pPr>
            <a:r>
              <a:rPr lang="es-ES" altLang="es-ES" sz="1600" smtClean="0"/>
              <a:t>Si no coincide ninguna </a:t>
            </a:r>
            <a:r>
              <a:rPr lang="es-ES" altLang="es-ES" sz="1600" i="1" smtClean="0"/>
              <a:t>search_condition </a:t>
            </a:r>
            <a:r>
              <a:rPr lang="es-ES" altLang="es-ES" sz="1600" smtClean="0"/>
              <a:t>se ejecuta el comando listado en la cláusula ELSE. </a:t>
            </a:r>
          </a:p>
          <a:p>
            <a:pPr>
              <a:buFont typeface="Wingdings" panose="05000000000000000000" pitchFamily="2" charset="2"/>
              <a:buNone/>
            </a:pPr>
            <a:r>
              <a:rPr lang="es-ES" altLang="es-ES" sz="1600" i="1" smtClean="0"/>
              <a:t>statement_list puede consistir en varios </a:t>
            </a:r>
            <a:r>
              <a:rPr lang="es-ES" altLang="es-ES" sz="1600" smtClean="0"/>
              <a:t>comandos.</a:t>
            </a:r>
          </a:p>
          <a:p>
            <a:pPr>
              <a:buFont typeface="Wingdings" panose="05000000000000000000" pitchFamily="2" charset="2"/>
              <a:buNone/>
            </a:pPr>
            <a:endParaRPr lang="es-ES" altLang="es-ES" sz="1600" smtClean="0"/>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Nota:Tenga en cuenta que también hay una </a:t>
            </a:r>
            <a:r>
              <a:rPr lang="es-ES" altLang="es-ES" sz="1600" i="1" smtClean="0"/>
              <a:t>función IF(), que difiere del comando IF descrito aquí.</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a:t>
            </a:r>
            <a:r>
              <a:rPr lang="es-ES" altLang="es-ES" sz="3600" b="1" smtClean="0"/>
              <a:t> CASE</a:t>
            </a:r>
            <a:endParaRPr lang="es-ES" altLang="es-ES" sz="3600" smtClean="0"/>
          </a:p>
        </p:txBody>
      </p:sp>
      <p:sp>
        <p:nvSpPr>
          <p:cNvPr id="37891" name="3 Marcador de contenido"/>
          <p:cNvSpPr>
            <a:spLocks noGrp="1"/>
          </p:cNvSpPr>
          <p:nvPr>
            <p:ph idx="1"/>
          </p:nvPr>
        </p:nvSpPr>
        <p:spPr>
          <a:xfrm>
            <a:off x="395288" y="1341438"/>
            <a:ext cx="8229600" cy="5072062"/>
          </a:xfrm>
        </p:spPr>
        <p:txBody>
          <a:bodyPr/>
          <a:lstStyle/>
          <a:p>
            <a:pPr>
              <a:buFont typeface="Wingdings" panose="05000000000000000000" pitchFamily="2" charset="2"/>
              <a:buNone/>
              <a:defRPr/>
            </a:pPr>
            <a:r>
              <a:rPr lang="es-ES" sz="1600" dirty="0" smtClean="0"/>
              <a:t>Sintaxis generales de la sentencia:</a:t>
            </a:r>
          </a:p>
          <a:p>
            <a:pPr lvl="1">
              <a:buFont typeface="Wingdings" panose="05000000000000000000" pitchFamily="2" charset="2"/>
              <a:buNone/>
              <a:defRPr/>
            </a:pPr>
            <a:r>
              <a:rPr lang="es-ES" sz="1600" dirty="0" smtClean="0">
                <a:ea typeface="+mn-ea"/>
              </a:rPr>
              <a:t>CASE </a:t>
            </a:r>
            <a:r>
              <a:rPr lang="es-ES" sz="1600" i="1" dirty="0" err="1" smtClean="0">
                <a:ea typeface="+mn-ea"/>
              </a:rPr>
              <a:t>case_value</a:t>
            </a:r>
            <a:endParaRPr lang="es-ES" sz="1600" i="1" dirty="0" smtClean="0">
              <a:ea typeface="+mn-ea"/>
            </a:endParaRPr>
          </a:p>
          <a:p>
            <a:pPr lvl="1">
              <a:buFont typeface="Wingdings" panose="05000000000000000000" pitchFamily="2" charset="2"/>
              <a:buNone/>
              <a:defRPr/>
            </a:pPr>
            <a:r>
              <a:rPr lang="es-ES" sz="1600" dirty="0" smtClean="0">
                <a:ea typeface="+mn-ea"/>
              </a:rPr>
              <a:t>	WHEN </a:t>
            </a:r>
            <a:r>
              <a:rPr lang="es-ES" sz="1600" i="1" dirty="0" err="1" smtClean="0">
                <a:ea typeface="+mn-ea"/>
              </a:rPr>
              <a:t>when_value</a:t>
            </a:r>
            <a:r>
              <a:rPr lang="es-ES" sz="1600" i="1" dirty="0" smtClean="0">
                <a:ea typeface="+mn-ea"/>
              </a:rPr>
              <a:t> THEN </a:t>
            </a:r>
            <a:r>
              <a:rPr lang="es-ES" sz="1600" i="1" dirty="0" err="1" smtClean="0">
                <a:ea typeface="+mn-ea"/>
              </a:rPr>
              <a:t>statement_list</a:t>
            </a:r>
            <a:endParaRPr lang="es-ES" sz="1600" i="1" dirty="0" smtClean="0">
              <a:ea typeface="+mn-ea"/>
            </a:endParaRPr>
          </a:p>
          <a:p>
            <a:pPr lvl="1">
              <a:buFont typeface="Wingdings" panose="05000000000000000000" pitchFamily="2" charset="2"/>
              <a:buNone/>
              <a:defRPr/>
            </a:pPr>
            <a:r>
              <a:rPr lang="es-ES" sz="1600" dirty="0" smtClean="0">
                <a:ea typeface="+mn-ea"/>
              </a:rPr>
              <a:t>	[WHEN </a:t>
            </a:r>
            <a:r>
              <a:rPr lang="es-ES" sz="1600" i="1" dirty="0" err="1" smtClean="0">
                <a:ea typeface="+mn-ea"/>
              </a:rPr>
              <a:t>when_value</a:t>
            </a:r>
            <a:r>
              <a:rPr lang="es-ES" sz="1600" i="1" dirty="0" smtClean="0">
                <a:ea typeface="+mn-ea"/>
              </a:rPr>
              <a:t> THEN </a:t>
            </a:r>
            <a:r>
              <a:rPr lang="es-ES" sz="1600" i="1" dirty="0" err="1" smtClean="0">
                <a:ea typeface="+mn-ea"/>
              </a:rPr>
              <a:t>statement_list</a:t>
            </a:r>
            <a:r>
              <a:rPr lang="es-ES" sz="1600" i="1" dirty="0" smtClean="0">
                <a:ea typeface="+mn-ea"/>
              </a:rPr>
              <a:t>] ...</a:t>
            </a:r>
          </a:p>
          <a:p>
            <a:pPr lvl="1">
              <a:buFont typeface="Wingdings" panose="05000000000000000000" pitchFamily="2" charset="2"/>
              <a:buNone/>
              <a:defRPr/>
            </a:pPr>
            <a:r>
              <a:rPr lang="es-ES" sz="1600" dirty="0" smtClean="0">
                <a:ea typeface="+mn-ea"/>
              </a:rPr>
              <a:t>	[ELSE </a:t>
            </a:r>
            <a:r>
              <a:rPr lang="es-ES" sz="1600" i="1" dirty="0" err="1" smtClean="0">
                <a:ea typeface="+mn-ea"/>
              </a:rPr>
              <a:t>statement_list</a:t>
            </a:r>
            <a:r>
              <a:rPr lang="es-ES" sz="1600" i="1" dirty="0" smtClean="0">
                <a:ea typeface="+mn-ea"/>
              </a:rPr>
              <a:t>]</a:t>
            </a:r>
          </a:p>
          <a:p>
            <a:pPr lvl="1">
              <a:buFont typeface="Wingdings" panose="05000000000000000000" pitchFamily="2" charset="2"/>
              <a:buNone/>
              <a:defRPr/>
            </a:pPr>
            <a:r>
              <a:rPr lang="es-ES" sz="1600" dirty="0" smtClean="0">
                <a:ea typeface="+mn-ea"/>
              </a:rPr>
              <a:t>END CASE</a:t>
            </a:r>
          </a:p>
          <a:p>
            <a:pPr>
              <a:buFont typeface="Wingdings" panose="05000000000000000000" pitchFamily="2" charset="2"/>
              <a:buNone/>
              <a:defRPr/>
            </a:pPr>
            <a:r>
              <a:rPr lang="es-ES" sz="1600" dirty="0" smtClean="0"/>
              <a:t>O:</a:t>
            </a:r>
          </a:p>
          <a:p>
            <a:pPr lvl="1">
              <a:buFont typeface="Wingdings" panose="05000000000000000000" pitchFamily="2" charset="2"/>
              <a:buNone/>
              <a:defRPr/>
            </a:pPr>
            <a:r>
              <a:rPr lang="es-ES" sz="1600" dirty="0" smtClean="0">
                <a:ea typeface="+mn-ea"/>
              </a:rPr>
              <a:t>CASE</a:t>
            </a:r>
          </a:p>
          <a:p>
            <a:pPr lvl="1">
              <a:buFont typeface="Wingdings" panose="05000000000000000000" pitchFamily="2" charset="2"/>
              <a:buNone/>
              <a:defRPr/>
            </a:pPr>
            <a:r>
              <a:rPr lang="es-ES" sz="1600" dirty="0" smtClean="0">
                <a:ea typeface="+mn-ea"/>
              </a:rPr>
              <a:t>	WHEN </a:t>
            </a:r>
            <a:r>
              <a:rPr lang="es-ES" sz="1600" i="1" dirty="0" err="1" smtClean="0">
                <a:ea typeface="+mn-ea"/>
              </a:rPr>
              <a:t>search_condition</a:t>
            </a:r>
            <a:r>
              <a:rPr lang="es-ES" sz="1600" i="1" dirty="0" smtClean="0">
                <a:ea typeface="+mn-ea"/>
              </a:rPr>
              <a:t> THEN </a:t>
            </a:r>
            <a:r>
              <a:rPr lang="es-ES" sz="1600" i="1" dirty="0" err="1" smtClean="0">
                <a:ea typeface="+mn-ea"/>
              </a:rPr>
              <a:t>statement_list</a:t>
            </a:r>
            <a:endParaRPr lang="es-ES" sz="1600" i="1" dirty="0" smtClean="0">
              <a:ea typeface="+mn-ea"/>
            </a:endParaRPr>
          </a:p>
          <a:p>
            <a:pPr lvl="1">
              <a:buFont typeface="Wingdings" panose="05000000000000000000" pitchFamily="2" charset="2"/>
              <a:buNone/>
              <a:defRPr/>
            </a:pPr>
            <a:r>
              <a:rPr lang="es-ES" sz="1600" dirty="0" smtClean="0">
                <a:ea typeface="+mn-ea"/>
              </a:rPr>
              <a:t>	[WHEN </a:t>
            </a:r>
            <a:r>
              <a:rPr lang="es-ES" sz="1600" i="1" dirty="0" err="1" smtClean="0">
                <a:ea typeface="+mn-ea"/>
              </a:rPr>
              <a:t>search_condition</a:t>
            </a:r>
            <a:r>
              <a:rPr lang="es-ES" sz="1600" i="1" dirty="0" smtClean="0">
                <a:ea typeface="+mn-ea"/>
              </a:rPr>
              <a:t> THEN </a:t>
            </a:r>
            <a:r>
              <a:rPr lang="es-ES" sz="1600" i="1" dirty="0" err="1" smtClean="0">
                <a:ea typeface="+mn-ea"/>
              </a:rPr>
              <a:t>statement_list</a:t>
            </a:r>
            <a:r>
              <a:rPr lang="es-ES" sz="1600" i="1" dirty="0" smtClean="0">
                <a:ea typeface="+mn-ea"/>
              </a:rPr>
              <a:t>] ...</a:t>
            </a:r>
          </a:p>
          <a:p>
            <a:pPr lvl="1">
              <a:buFont typeface="Wingdings" panose="05000000000000000000" pitchFamily="2" charset="2"/>
              <a:buNone/>
              <a:defRPr/>
            </a:pPr>
            <a:r>
              <a:rPr lang="es-ES" sz="1600" dirty="0" smtClean="0">
                <a:ea typeface="+mn-ea"/>
              </a:rPr>
              <a:t>	[ELSE </a:t>
            </a:r>
            <a:r>
              <a:rPr lang="es-ES" sz="1600" i="1" dirty="0" err="1" smtClean="0">
                <a:ea typeface="+mn-ea"/>
              </a:rPr>
              <a:t>statement_list</a:t>
            </a:r>
            <a:r>
              <a:rPr lang="es-ES" sz="1600" i="1" dirty="0" smtClean="0">
                <a:ea typeface="+mn-ea"/>
              </a:rPr>
              <a:t>]</a:t>
            </a:r>
          </a:p>
          <a:p>
            <a:pPr lvl="1">
              <a:buFont typeface="Wingdings" panose="05000000000000000000" pitchFamily="2" charset="2"/>
              <a:buNone/>
              <a:defRPr/>
            </a:pPr>
            <a:r>
              <a:rPr lang="es-ES" sz="1600" dirty="0" smtClean="0">
                <a:ea typeface="+mn-ea"/>
              </a:rPr>
              <a:t>END CASE</a:t>
            </a:r>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El comando CASE para procedimientos almacenados implementa un constructor condicional complejo.</a:t>
            </a:r>
          </a:p>
          <a:p>
            <a:pPr>
              <a:buFont typeface="Wingdings" panose="05000000000000000000" pitchFamily="2" charset="2"/>
              <a:buNone/>
              <a:defRPr/>
            </a:pPr>
            <a:r>
              <a:rPr lang="es-ES" sz="1600" dirty="0" smtClean="0"/>
              <a:t>Si una </a:t>
            </a:r>
            <a:r>
              <a:rPr lang="es-ES" sz="1600" i="1" dirty="0" err="1" smtClean="0"/>
              <a:t>search_condition</a:t>
            </a:r>
            <a:r>
              <a:rPr lang="es-ES" sz="1600" i="1" dirty="0" smtClean="0"/>
              <a:t> se evalúa a cierto, el comando SQL correspondiente se ejecuta.</a:t>
            </a:r>
          </a:p>
          <a:p>
            <a:pPr>
              <a:buFont typeface="Wingdings" panose="05000000000000000000" pitchFamily="2" charset="2"/>
              <a:buNone/>
              <a:defRPr/>
            </a:pPr>
            <a:r>
              <a:rPr lang="es-ES" sz="1600" i="1" dirty="0" smtClean="0"/>
              <a:t>Si no </a:t>
            </a:r>
            <a:r>
              <a:rPr lang="es-ES" sz="1600" dirty="0" smtClean="0"/>
              <a:t>coincide ninguna condición de búsqueda, el comando en la cláusula ELSE se ejecuta.</a:t>
            </a:r>
          </a:p>
          <a:p>
            <a:pPr>
              <a:buFont typeface="Wingdings" panose="05000000000000000000" pitchFamily="2" charset="2"/>
              <a:buNone/>
              <a:defRPr/>
            </a:pPr>
            <a:endParaRPr lang="es-ES" sz="16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Sentencias </a:t>
            </a:r>
            <a:r>
              <a:rPr lang="es-ES" altLang="es-ES" sz="3600" b="1" smtClean="0"/>
              <a:t>LOOP </a:t>
            </a:r>
            <a:r>
              <a:rPr lang="es-ES" altLang="es-ES" sz="3600" smtClean="0"/>
              <a:t>y </a:t>
            </a:r>
            <a:r>
              <a:rPr lang="es-ES" altLang="es-ES" sz="3600" b="1" smtClean="0"/>
              <a:t>LEAVE</a:t>
            </a:r>
          </a:p>
        </p:txBody>
      </p:sp>
      <p:sp>
        <p:nvSpPr>
          <p:cNvPr id="59395" name="3 Marcador de contenido"/>
          <p:cNvSpPr>
            <a:spLocks noGrp="1"/>
          </p:cNvSpPr>
          <p:nvPr>
            <p:ph idx="1"/>
          </p:nvPr>
        </p:nvSpPr>
        <p:spPr>
          <a:xfrm>
            <a:off x="395288" y="1341438"/>
            <a:ext cx="8229600" cy="5072062"/>
          </a:xfrm>
        </p:spPr>
        <p:txBody>
          <a:bodyPr/>
          <a:lstStyle/>
          <a:p>
            <a:pPr>
              <a:buFont typeface="Wingdings" panose="05000000000000000000" pitchFamily="2" charset="2"/>
              <a:buNone/>
            </a:pPr>
            <a:r>
              <a:rPr lang="es-ES" altLang="es-ES" sz="1600" smtClean="0"/>
              <a:t>Sintaxis general: </a:t>
            </a:r>
          </a:p>
          <a:p>
            <a:pPr>
              <a:buFont typeface="Wingdings" panose="05000000000000000000" pitchFamily="2" charset="2"/>
              <a:buNone/>
            </a:pPr>
            <a:r>
              <a:rPr lang="es-ES" altLang="es-ES" sz="1600" smtClean="0"/>
              <a:t>[</a:t>
            </a:r>
            <a:r>
              <a:rPr lang="es-ES" altLang="es-ES" sz="1600" i="1" smtClean="0"/>
              <a:t>begin_label:] LOOP</a:t>
            </a:r>
          </a:p>
          <a:p>
            <a:pPr>
              <a:buFont typeface="Wingdings" panose="05000000000000000000" pitchFamily="2" charset="2"/>
              <a:buNone/>
            </a:pPr>
            <a:r>
              <a:rPr lang="es-ES" altLang="es-ES" sz="1600" i="1" smtClean="0"/>
              <a:t>	statement_list</a:t>
            </a:r>
          </a:p>
          <a:p>
            <a:pPr>
              <a:buFont typeface="Wingdings" panose="05000000000000000000" pitchFamily="2" charset="2"/>
              <a:buNone/>
            </a:pPr>
            <a:r>
              <a:rPr lang="es-ES" altLang="es-ES" sz="1600" smtClean="0"/>
              <a:t>END LOOP [</a:t>
            </a:r>
            <a:r>
              <a:rPr lang="es-ES" altLang="es-ES" sz="1600" i="1" smtClean="0"/>
              <a:t>end_label]</a:t>
            </a:r>
          </a:p>
          <a:p>
            <a:pPr>
              <a:buFont typeface="Wingdings" panose="05000000000000000000" pitchFamily="2" charset="2"/>
              <a:buNone/>
            </a:pPr>
            <a:endParaRPr lang="es-ES" altLang="es-ES" sz="1600" i="1" smtClean="0"/>
          </a:p>
          <a:p>
            <a:pPr>
              <a:buFont typeface="Wingdings" panose="05000000000000000000" pitchFamily="2" charset="2"/>
              <a:buNone/>
            </a:pPr>
            <a:r>
              <a:rPr lang="es-ES" altLang="es-ES" sz="1600" smtClean="0"/>
              <a:t>LOOP implementa un constructor de bucle simple que permite ejecución repetida de comandos particulares. El comando dentro del bucle se repite hasta que acaba el bucle, usualmente con un comando LEAVE .</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Un comando LOOP puede etiquetarse. </a:t>
            </a:r>
            <a:r>
              <a:rPr lang="es-ES" altLang="es-ES" sz="1600" i="1" smtClean="0"/>
              <a:t>end_label no puede darse hasta que esté presente begin_label , y si ambos lo están, deben ser el mismo.</a:t>
            </a:r>
          </a:p>
          <a:p>
            <a:pPr>
              <a:buFont typeface="Wingdings" panose="05000000000000000000" pitchFamily="2" charset="2"/>
              <a:buNone/>
            </a:pPr>
            <a:endParaRPr lang="es-ES" altLang="es-ES" sz="1600" i="1" smtClean="0"/>
          </a:p>
          <a:p>
            <a:pPr>
              <a:buFont typeface="Wingdings" panose="05000000000000000000" pitchFamily="2" charset="2"/>
              <a:buNone/>
            </a:pPr>
            <a:r>
              <a:rPr lang="es-ES" altLang="es-ES" sz="1600" smtClean="0"/>
              <a:t>Sintaxis general de LEAVE:</a:t>
            </a:r>
          </a:p>
          <a:p>
            <a:pPr>
              <a:buFont typeface="Wingdings" panose="05000000000000000000" pitchFamily="2" charset="2"/>
              <a:buNone/>
            </a:pPr>
            <a:r>
              <a:rPr lang="es-ES" altLang="es-ES" sz="1600" smtClean="0"/>
              <a:t>LEAVE </a:t>
            </a:r>
            <a:r>
              <a:rPr lang="es-ES" altLang="es-ES" sz="1600" i="1" smtClean="0"/>
              <a:t>label</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Este comando se usa para abandonar cualquier control de flujo etiquetado. Puede usarse con BEGIN ... END o bucles.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 </a:t>
            </a:r>
            <a:r>
              <a:rPr lang="es-ES" altLang="es-ES" sz="3600" b="1" smtClean="0"/>
              <a:t>ITERATE</a:t>
            </a:r>
          </a:p>
        </p:txBody>
      </p:sp>
      <p:sp>
        <p:nvSpPr>
          <p:cNvPr id="37891" name="3 Marcador de contenido"/>
          <p:cNvSpPr>
            <a:spLocks noGrp="1"/>
          </p:cNvSpPr>
          <p:nvPr>
            <p:ph idx="1"/>
          </p:nvPr>
        </p:nvSpPr>
        <p:spPr>
          <a:xfrm>
            <a:off x="395288" y="1341438"/>
            <a:ext cx="8229600" cy="5072062"/>
          </a:xfrm>
        </p:spPr>
        <p:txBody>
          <a:bodyPr/>
          <a:lstStyle/>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Sintaxis general: </a:t>
            </a:r>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ITERATE </a:t>
            </a:r>
            <a:r>
              <a:rPr lang="es-ES" sz="1600" i="1" dirty="0" err="1" smtClean="0"/>
              <a:t>label</a:t>
            </a:r>
            <a:endParaRPr lang="es-ES" sz="1600" i="1" dirty="0" smtClean="0"/>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ITERATE sólo puede aparecer en comandos LOOP, REPEAT, y WHILE . </a:t>
            </a:r>
          </a:p>
          <a:p>
            <a:pPr>
              <a:buFont typeface="Wingdings" panose="05000000000000000000" pitchFamily="2" charset="2"/>
              <a:buNone/>
              <a:defRPr/>
            </a:pPr>
            <a:r>
              <a:rPr lang="es-ES" sz="1600" dirty="0" smtClean="0"/>
              <a:t>ITERATE significa “vuelve a hacer el bucle.”</a:t>
            </a:r>
          </a:p>
          <a:p>
            <a:pPr>
              <a:buFont typeface="Wingdings" panose="05000000000000000000" pitchFamily="2" charset="2"/>
              <a:buNone/>
              <a:defRPr/>
            </a:pPr>
            <a:r>
              <a:rPr lang="es-ES" sz="1600" dirty="0" smtClean="0"/>
              <a:t>Por ejemplo:</a:t>
            </a:r>
          </a:p>
          <a:p>
            <a:pPr>
              <a:buFont typeface="Wingdings" panose="05000000000000000000" pitchFamily="2" charset="2"/>
              <a:buNone/>
              <a:defRPr/>
            </a:pPr>
            <a:r>
              <a:rPr lang="es-ES" sz="1600" dirty="0" smtClean="0"/>
              <a:t>CREATE PROCEDURE </a:t>
            </a:r>
            <a:r>
              <a:rPr lang="es-ES" sz="1600" dirty="0" err="1" smtClean="0"/>
              <a:t>doiterate</a:t>
            </a:r>
            <a:r>
              <a:rPr lang="es-ES" sz="1600" dirty="0" smtClean="0"/>
              <a:t>(p1 INT)</a:t>
            </a:r>
          </a:p>
          <a:p>
            <a:pPr>
              <a:buFont typeface="Wingdings" panose="05000000000000000000" pitchFamily="2" charset="2"/>
              <a:buNone/>
              <a:defRPr/>
            </a:pPr>
            <a:r>
              <a:rPr lang="es-ES" sz="1600" dirty="0" smtClean="0"/>
              <a:t>	BEGIN</a:t>
            </a:r>
          </a:p>
          <a:p>
            <a:pPr>
              <a:buFont typeface="Wingdings" panose="05000000000000000000" pitchFamily="2" charset="2"/>
              <a:buNone/>
              <a:defRPr/>
            </a:pPr>
            <a:r>
              <a:rPr lang="es-ES" sz="1600" dirty="0" smtClean="0"/>
              <a:t>		label1: LOOP</a:t>
            </a:r>
          </a:p>
          <a:p>
            <a:pPr lvl="1">
              <a:buFont typeface="Wingdings" panose="05000000000000000000" pitchFamily="2" charset="2"/>
              <a:buNone/>
              <a:defRPr/>
            </a:pPr>
            <a:r>
              <a:rPr lang="es-ES" sz="1600" dirty="0" smtClean="0">
                <a:ea typeface="+mn-ea"/>
              </a:rPr>
              <a:t>			SET p1 = p1 + 1;</a:t>
            </a:r>
          </a:p>
          <a:p>
            <a:pPr lvl="1">
              <a:buFont typeface="Wingdings" panose="05000000000000000000" pitchFamily="2" charset="2"/>
              <a:buNone/>
              <a:defRPr/>
            </a:pPr>
            <a:r>
              <a:rPr lang="en-US" sz="1600" dirty="0" smtClean="0">
                <a:ea typeface="+mn-ea"/>
              </a:rPr>
              <a:t>			IF p1 &lt; 10 THEN ITERATE label1; END IF;</a:t>
            </a:r>
          </a:p>
          <a:p>
            <a:pPr lvl="1">
              <a:buFont typeface="Wingdings" panose="05000000000000000000" pitchFamily="2" charset="2"/>
              <a:buNone/>
              <a:defRPr/>
            </a:pPr>
            <a:r>
              <a:rPr lang="es-ES" sz="1600" dirty="0" smtClean="0">
                <a:ea typeface="+mn-ea"/>
              </a:rPr>
              <a:t>			LEAVE label1;</a:t>
            </a:r>
          </a:p>
          <a:p>
            <a:pPr lvl="1">
              <a:buFont typeface="Wingdings" panose="05000000000000000000" pitchFamily="2" charset="2"/>
              <a:buNone/>
              <a:defRPr/>
            </a:pPr>
            <a:r>
              <a:rPr lang="es-ES" sz="1600" dirty="0" smtClean="0">
                <a:ea typeface="+mn-ea"/>
              </a:rPr>
              <a:t>		END LOOP label1;</a:t>
            </a:r>
          </a:p>
          <a:p>
            <a:pPr>
              <a:buFont typeface="Wingdings" panose="05000000000000000000" pitchFamily="2" charset="2"/>
              <a:buNone/>
              <a:defRPr/>
            </a:pPr>
            <a:r>
              <a:rPr lang="es-ES" sz="1600" dirty="0" smtClean="0"/>
              <a:t>		SET @x = p1;</a:t>
            </a:r>
          </a:p>
          <a:p>
            <a:pPr>
              <a:buFont typeface="Wingdings" panose="05000000000000000000" pitchFamily="2" charset="2"/>
              <a:buNone/>
              <a:defRPr/>
            </a:pPr>
            <a:r>
              <a:rPr lang="es-ES" sz="1600" dirty="0" smtClean="0"/>
              <a:t>	END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457200" y="457200"/>
            <a:ext cx="8229600" cy="900113"/>
          </a:xfrm>
        </p:spPr>
        <p:txBody>
          <a:bodyPr/>
          <a:lstStyle/>
          <a:p>
            <a:r>
              <a:rPr lang="es-ES" altLang="es-ES" sz="3600" smtClean="0"/>
              <a:t>Introducción</a:t>
            </a:r>
          </a:p>
        </p:txBody>
      </p:sp>
      <p:sp>
        <p:nvSpPr>
          <p:cNvPr id="8195" name="2 Marcador de contenido"/>
          <p:cNvSpPr>
            <a:spLocks noGrp="1"/>
          </p:cNvSpPr>
          <p:nvPr>
            <p:ph idx="1"/>
          </p:nvPr>
        </p:nvSpPr>
        <p:spPr>
          <a:xfrm>
            <a:off x="500063" y="1643063"/>
            <a:ext cx="8229600" cy="4857750"/>
          </a:xfrm>
        </p:spPr>
        <p:txBody>
          <a:bodyPr/>
          <a:lstStyle/>
          <a:p>
            <a:pPr algn="just">
              <a:buFont typeface="Wingdings" panose="05000000000000000000" pitchFamily="2" charset="2"/>
              <a:buNone/>
            </a:pPr>
            <a:r>
              <a:rPr lang="es-ES" altLang="es-ES" sz="1800" smtClean="0"/>
              <a:t>Un procedimiento almacenado: conjunto de comandos SQL que pueden almacenarse en el servidor. Una vez que se hace, los clientes no necesitan relanzar los comandos individuales pero pueden en su lugar referirse al procedimiento almacenado.</a:t>
            </a:r>
          </a:p>
          <a:p>
            <a:pPr algn="just">
              <a:buFont typeface="Wingdings" panose="05000000000000000000" pitchFamily="2" charset="2"/>
              <a:buNone/>
            </a:pPr>
            <a:endParaRPr lang="es-ES" altLang="es-ES" sz="1800" smtClean="0"/>
          </a:p>
          <a:p>
            <a:pPr algn="just">
              <a:buFont typeface="Wingdings" panose="05000000000000000000" pitchFamily="2" charset="2"/>
              <a:buNone/>
            </a:pPr>
            <a:r>
              <a:rPr lang="es-ES" altLang="es-ES" sz="1800" smtClean="0"/>
              <a:t>Situaciones en que los procedimientos almacenados pueden ser útiles:</a:t>
            </a:r>
          </a:p>
          <a:p>
            <a:pPr algn="just"/>
            <a:r>
              <a:rPr lang="es-ES" altLang="es-ES" sz="1600" smtClean="0"/>
              <a:t>Cuando múltiples aplicaciones cliente se escriben en distintos lenguajes o funcionan en distintas plataformas, pero necesitan realizar la misma operación en la base de datos. </a:t>
            </a:r>
          </a:p>
          <a:p>
            <a:pPr algn="just"/>
            <a:r>
              <a:rPr lang="es-ES" altLang="es-ES" sz="1600" smtClean="0"/>
              <a:t>Cuando la seguridad es muy importante. Los bancos, por ejemplo, usan procedimientos almacenados para todas las operaciones comunes. Esto proporciona un entorno seguro y consistente, y los procedimientos pueden asegurar que cada operación se loguea apropiadamente. En tal entorno, las aplicaciones y los usuarios no obtendrían ningún acceso directo a las tablas de la base de datos, sólo pueden ejecutuar algunos procedimientos almacenados.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 </a:t>
            </a:r>
            <a:r>
              <a:rPr lang="es-ES" altLang="es-ES" sz="3600" b="1" smtClean="0"/>
              <a:t>REPEAT</a:t>
            </a:r>
          </a:p>
        </p:txBody>
      </p:sp>
      <p:sp>
        <p:nvSpPr>
          <p:cNvPr id="63491" name="3 Marcador de contenido"/>
          <p:cNvSpPr>
            <a:spLocks noGrp="1"/>
          </p:cNvSpPr>
          <p:nvPr>
            <p:ph idx="1"/>
          </p:nvPr>
        </p:nvSpPr>
        <p:spPr>
          <a:xfrm>
            <a:off x="395288" y="1341438"/>
            <a:ext cx="8229600" cy="5072062"/>
          </a:xfrm>
        </p:spPr>
        <p:txBody>
          <a:bodyPr/>
          <a:lstStyle/>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Sintaxis general: </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a:t>
            </a:r>
            <a:r>
              <a:rPr lang="es-ES" altLang="es-ES" sz="1600" i="1" smtClean="0"/>
              <a:t>begin_label:] REPEAT</a:t>
            </a:r>
          </a:p>
          <a:p>
            <a:pPr>
              <a:buFont typeface="Wingdings" panose="05000000000000000000" pitchFamily="2" charset="2"/>
              <a:buNone/>
            </a:pPr>
            <a:r>
              <a:rPr lang="es-ES" altLang="es-ES" sz="1600" i="1" smtClean="0"/>
              <a:t>	statement_list</a:t>
            </a:r>
          </a:p>
          <a:p>
            <a:pPr>
              <a:buFont typeface="Wingdings" panose="05000000000000000000" pitchFamily="2" charset="2"/>
              <a:buNone/>
            </a:pPr>
            <a:r>
              <a:rPr lang="es-ES" altLang="es-ES" sz="1600" smtClean="0"/>
              <a:t>	UNTIL </a:t>
            </a:r>
            <a:r>
              <a:rPr lang="es-ES" altLang="es-ES" sz="1600" i="1" smtClean="0"/>
              <a:t>search_condition</a:t>
            </a:r>
          </a:p>
          <a:p>
            <a:pPr>
              <a:buFont typeface="Wingdings" panose="05000000000000000000" pitchFamily="2" charset="2"/>
              <a:buNone/>
            </a:pPr>
            <a:r>
              <a:rPr lang="es-ES" altLang="es-ES" sz="1600" smtClean="0"/>
              <a:t>END REPEAT [</a:t>
            </a:r>
            <a:r>
              <a:rPr lang="es-ES" altLang="es-ES" sz="1600" i="1" smtClean="0"/>
              <a:t>end_label]</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El comando/s dentro de un comando REPEAT se repite hasta que la condición </a:t>
            </a:r>
            <a:r>
              <a:rPr lang="es-ES" altLang="es-ES" sz="1600" i="1" smtClean="0"/>
              <a:t>search_condition </a:t>
            </a:r>
            <a:r>
              <a:rPr lang="es-ES" altLang="es-ES" sz="1600" smtClean="0"/>
              <a:t>es cierta.</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Un comando REPEAT puede etiquetarse. </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i="1" smtClean="0"/>
              <a:t>end_label </a:t>
            </a:r>
            <a:r>
              <a:rPr lang="es-ES" altLang="es-ES" sz="1600" smtClean="0"/>
              <a:t>no puede darse a no ser que</a:t>
            </a:r>
            <a:r>
              <a:rPr lang="es-ES" altLang="es-ES" sz="1600" i="1" smtClean="0"/>
              <a:t> begin_label </a:t>
            </a:r>
            <a:r>
              <a:rPr lang="es-ES" altLang="es-ES" sz="1600" smtClean="0"/>
              <a:t>esté presente, y si lo están, deben ser el mismo.</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 </a:t>
            </a:r>
            <a:r>
              <a:rPr lang="es-ES" altLang="es-ES" sz="3600" b="1" smtClean="0"/>
              <a:t>REPEAT</a:t>
            </a:r>
          </a:p>
        </p:txBody>
      </p:sp>
      <p:sp>
        <p:nvSpPr>
          <p:cNvPr id="65539" name="3 Marcador de contenido"/>
          <p:cNvSpPr>
            <a:spLocks noGrp="1"/>
          </p:cNvSpPr>
          <p:nvPr>
            <p:ph idx="1"/>
          </p:nvPr>
        </p:nvSpPr>
        <p:spPr>
          <a:xfrm>
            <a:off x="395288" y="1341438"/>
            <a:ext cx="8229600" cy="5072062"/>
          </a:xfrm>
        </p:spPr>
        <p:txBody>
          <a:bodyPr/>
          <a:lstStyle/>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Por ejemplo:</a:t>
            </a:r>
          </a:p>
          <a:p>
            <a:pPr>
              <a:buFont typeface="Wingdings" panose="05000000000000000000" pitchFamily="2" charset="2"/>
              <a:buNone/>
            </a:pPr>
            <a:endParaRPr lang="es-ES" altLang="es-ES" sz="1600" smtClean="0"/>
          </a:p>
        </p:txBody>
      </p:sp>
      <p:pic>
        <p:nvPicPr>
          <p:cNvPr id="655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62175"/>
            <a:ext cx="6094412"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 </a:t>
            </a:r>
            <a:r>
              <a:rPr lang="es-ES" altLang="es-ES" sz="3600" b="1" smtClean="0"/>
              <a:t>WHILE</a:t>
            </a:r>
          </a:p>
        </p:txBody>
      </p:sp>
      <p:sp>
        <p:nvSpPr>
          <p:cNvPr id="67587" name="3 Marcador de contenido"/>
          <p:cNvSpPr>
            <a:spLocks noGrp="1"/>
          </p:cNvSpPr>
          <p:nvPr>
            <p:ph idx="1"/>
          </p:nvPr>
        </p:nvSpPr>
        <p:spPr>
          <a:xfrm>
            <a:off x="395288" y="1341438"/>
            <a:ext cx="8229600" cy="5072062"/>
          </a:xfrm>
        </p:spPr>
        <p:txBody>
          <a:bodyPr/>
          <a:lstStyle/>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Sintaxis general:</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a:t>
            </a:r>
            <a:r>
              <a:rPr lang="es-ES" altLang="es-ES" sz="1600" i="1" smtClean="0"/>
              <a:t>begin_label:] WHILE search_condition DO</a:t>
            </a:r>
          </a:p>
          <a:p>
            <a:pPr>
              <a:buFont typeface="Wingdings" panose="05000000000000000000" pitchFamily="2" charset="2"/>
              <a:buNone/>
            </a:pPr>
            <a:r>
              <a:rPr lang="es-ES" altLang="es-ES" sz="1600" i="1" smtClean="0"/>
              <a:t>	statement_list</a:t>
            </a:r>
          </a:p>
          <a:p>
            <a:pPr>
              <a:buFont typeface="Wingdings" panose="05000000000000000000" pitchFamily="2" charset="2"/>
              <a:buNone/>
            </a:pPr>
            <a:r>
              <a:rPr lang="es-ES" altLang="es-ES" sz="1600" smtClean="0"/>
              <a:t>END WHILE [</a:t>
            </a:r>
            <a:r>
              <a:rPr lang="es-ES" altLang="es-ES" sz="1600" i="1" smtClean="0"/>
              <a:t>end_label]</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El comado/s dentro de un comando WHILE se repite mientras la condición </a:t>
            </a:r>
            <a:r>
              <a:rPr lang="es-ES" altLang="es-ES" sz="1600" i="1" smtClean="0"/>
              <a:t>search_condition es </a:t>
            </a:r>
            <a:r>
              <a:rPr lang="es-ES" altLang="es-ES" sz="1600" smtClean="0"/>
              <a:t>cierta.</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Un comando WHILE puede etiquetarse. </a:t>
            </a:r>
          </a:p>
          <a:p>
            <a:pPr>
              <a:buFont typeface="Wingdings" panose="05000000000000000000" pitchFamily="2" charset="2"/>
              <a:buNone/>
            </a:pPr>
            <a:endParaRPr lang="es-ES" altLang="es-ES" sz="1600" i="1" smtClean="0"/>
          </a:p>
          <a:p>
            <a:pPr>
              <a:buFont typeface="Wingdings" panose="05000000000000000000" pitchFamily="2" charset="2"/>
              <a:buNone/>
            </a:pPr>
            <a:r>
              <a:rPr lang="es-ES" altLang="es-ES" sz="1600" i="1" smtClean="0"/>
              <a:t>end_label no puede darse a no ser que begin_label </a:t>
            </a:r>
            <a:r>
              <a:rPr lang="es-ES" altLang="es-ES" sz="1600" smtClean="0"/>
              <a:t>también esté presente, y si lo están, deben ser el mismo.</a:t>
            </a:r>
          </a:p>
          <a:p>
            <a:pPr>
              <a:buFont typeface="Wingdings" panose="05000000000000000000" pitchFamily="2" charset="2"/>
              <a:buNone/>
            </a:pPr>
            <a:endParaRPr lang="es-ES" altLang="es-ES" sz="1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1 Título"/>
          <p:cNvSpPr>
            <a:spLocks noGrp="1"/>
          </p:cNvSpPr>
          <p:nvPr>
            <p:ph type="title"/>
          </p:nvPr>
        </p:nvSpPr>
        <p:spPr>
          <a:xfrm>
            <a:off x="457200" y="404813"/>
            <a:ext cx="8686800" cy="863600"/>
          </a:xfrm>
        </p:spPr>
        <p:txBody>
          <a:bodyPr/>
          <a:lstStyle/>
          <a:p>
            <a:pPr marL="342900" indent="-342900"/>
            <a:r>
              <a:rPr lang="es-ES" altLang="es-ES" sz="3600" smtClean="0"/>
              <a:t>Constructores de control de flujo.</a:t>
            </a:r>
            <a:br>
              <a:rPr lang="es-ES" altLang="es-ES" sz="3600" smtClean="0"/>
            </a:br>
            <a:r>
              <a:rPr lang="es-ES" altLang="es-ES" sz="3600" smtClean="0"/>
              <a:t>Sentencia </a:t>
            </a:r>
            <a:r>
              <a:rPr lang="es-ES" altLang="es-ES" sz="3600" b="1" smtClean="0"/>
              <a:t>WHILE</a:t>
            </a:r>
          </a:p>
        </p:txBody>
      </p:sp>
      <p:sp>
        <p:nvSpPr>
          <p:cNvPr id="69635" name="3 Marcador de contenido"/>
          <p:cNvSpPr>
            <a:spLocks noGrp="1"/>
          </p:cNvSpPr>
          <p:nvPr>
            <p:ph idx="1"/>
          </p:nvPr>
        </p:nvSpPr>
        <p:spPr>
          <a:xfrm>
            <a:off x="395288" y="1341438"/>
            <a:ext cx="8229600" cy="5072062"/>
          </a:xfrm>
        </p:spPr>
        <p:txBody>
          <a:bodyPr/>
          <a:lstStyle/>
          <a:p>
            <a:endParaRPr lang="es-ES" altLang="es-ES" sz="1600" smtClean="0"/>
          </a:p>
          <a:p>
            <a:pPr>
              <a:buFont typeface="Wingdings" panose="05000000000000000000" pitchFamily="2" charset="2"/>
              <a:buNone/>
            </a:pPr>
            <a:r>
              <a:rPr lang="es-ES" altLang="es-ES" sz="1600" smtClean="0"/>
              <a:t>Por ejemplo:</a:t>
            </a:r>
          </a:p>
          <a:p>
            <a:pPr>
              <a:buFont typeface="Wingdings" panose="05000000000000000000" pitchFamily="2" charset="2"/>
              <a:buNone/>
            </a:pPr>
            <a:r>
              <a:rPr lang="es-ES" altLang="es-ES" sz="1600" smtClean="0"/>
              <a:t>	</a:t>
            </a:r>
          </a:p>
          <a:p>
            <a:pPr>
              <a:buFont typeface="Wingdings" panose="05000000000000000000" pitchFamily="2" charset="2"/>
              <a:buNone/>
            </a:pPr>
            <a:r>
              <a:rPr lang="es-ES" altLang="es-ES" sz="1600" smtClean="0"/>
              <a:t>CREATE PROCEDURE dowhile()</a:t>
            </a:r>
          </a:p>
          <a:p>
            <a:pPr>
              <a:buFont typeface="Wingdings" panose="05000000000000000000" pitchFamily="2" charset="2"/>
              <a:buNone/>
            </a:pPr>
            <a:r>
              <a:rPr lang="es-ES" altLang="es-ES" sz="1600" smtClean="0"/>
              <a:t>	BEGIN</a:t>
            </a:r>
          </a:p>
          <a:p>
            <a:pPr>
              <a:buFont typeface="Wingdings" panose="05000000000000000000" pitchFamily="2" charset="2"/>
              <a:buNone/>
            </a:pPr>
            <a:r>
              <a:rPr lang="en-US" altLang="es-ES" sz="1600" smtClean="0"/>
              <a:t>		DECLARE v1 INT DEFAULT 5;</a:t>
            </a:r>
          </a:p>
          <a:p>
            <a:pPr>
              <a:buFont typeface="Wingdings" panose="05000000000000000000" pitchFamily="2" charset="2"/>
              <a:buNone/>
            </a:pPr>
            <a:r>
              <a:rPr lang="es-ES" altLang="es-ES" sz="1600" smtClean="0"/>
              <a:t>		WHILE v1 &gt; 0 DO</a:t>
            </a:r>
          </a:p>
          <a:p>
            <a:pPr>
              <a:buFont typeface="Wingdings" panose="05000000000000000000" pitchFamily="2" charset="2"/>
              <a:buNone/>
            </a:pPr>
            <a:r>
              <a:rPr lang="es-ES" altLang="es-ES" sz="1600" smtClean="0"/>
              <a:t>			...</a:t>
            </a:r>
          </a:p>
          <a:p>
            <a:pPr>
              <a:buFont typeface="Wingdings" panose="05000000000000000000" pitchFamily="2" charset="2"/>
              <a:buNone/>
            </a:pPr>
            <a:r>
              <a:rPr lang="es-ES" altLang="es-ES" sz="1600" smtClean="0"/>
              <a:t>			SET v1 = v1 - 1;</a:t>
            </a:r>
          </a:p>
          <a:p>
            <a:pPr>
              <a:buFont typeface="Wingdings" panose="05000000000000000000" pitchFamily="2" charset="2"/>
              <a:buNone/>
            </a:pPr>
            <a:r>
              <a:rPr lang="es-ES" altLang="es-ES" sz="1600" smtClean="0"/>
              <a:t>		END WHILE;</a:t>
            </a:r>
          </a:p>
          <a:p>
            <a:pPr>
              <a:buFont typeface="Wingdings" panose="05000000000000000000" pitchFamily="2" charset="2"/>
              <a:buNone/>
            </a:pPr>
            <a:r>
              <a:rPr lang="es-ES" altLang="es-ES" sz="1600" smtClean="0"/>
              <a:t>	END</a:t>
            </a:r>
          </a:p>
          <a:p>
            <a:pPr>
              <a:buFont typeface="Wingdings" panose="05000000000000000000" pitchFamily="2" charset="2"/>
              <a:buNone/>
            </a:pPr>
            <a:endParaRPr lang="es-ES" altLang="es-ES" sz="1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Título"/>
          <p:cNvSpPr>
            <a:spLocks noGrp="1"/>
          </p:cNvSpPr>
          <p:nvPr>
            <p:ph type="title"/>
          </p:nvPr>
        </p:nvSpPr>
        <p:spPr>
          <a:xfrm>
            <a:off x="457200" y="457200"/>
            <a:ext cx="8686800" cy="900113"/>
          </a:xfrm>
        </p:spPr>
        <p:txBody>
          <a:bodyPr/>
          <a:lstStyle/>
          <a:p>
            <a:r>
              <a:rPr lang="es-ES" altLang="es-ES" sz="3600" smtClean="0"/>
              <a:t>Cursores</a:t>
            </a:r>
          </a:p>
        </p:txBody>
      </p:sp>
      <p:sp>
        <p:nvSpPr>
          <p:cNvPr id="4" name="3 Marcador de contenido"/>
          <p:cNvSpPr>
            <a:spLocks noGrp="1"/>
          </p:cNvSpPr>
          <p:nvPr>
            <p:ph idx="1"/>
          </p:nvPr>
        </p:nvSpPr>
        <p:spPr>
          <a:xfrm>
            <a:off x="395288" y="1557338"/>
            <a:ext cx="8229600" cy="4856162"/>
          </a:xfrm>
        </p:spPr>
        <p:txBody>
          <a:bodyPr/>
          <a:lstStyle/>
          <a:p>
            <a:pPr marL="263525" indent="-263525">
              <a:buFont typeface="Wingdings" panose="05000000000000000000" pitchFamily="2" charset="2"/>
              <a:buNone/>
              <a:defRPr/>
            </a:pPr>
            <a:endParaRPr lang="es-ES" sz="1600" b="1" dirty="0" smtClean="0"/>
          </a:p>
          <a:p>
            <a:pPr>
              <a:buFont typeface="Wingdings" panose="05000000000000000000" pitchFamily="2" charset="2"/>
              <a:buNone/>
              <a:defRPr/>
            </a:pPr>
            <a:r>
              <a:rPr lang="es-ES" sz="1600" dirty="0" smtClean="0"/>
              <a:t>Un cursor es una variable-</a:t>
            </a:r>
            <a:r>
              <a:rPr lang="es-ES" sz="1600" dirty="0" err="1" smtClean="0"/>
              <a:t>tupla</a:t>
            </a:r>
            <a:r>
              <a:rPr lang="es-ES" sz="1600" dirty="0" smtClean="0"/>
              <a:t> cuyo rango es todas las </a:t>
            </a:r>
            <a:r>
              <a:rPr lang="es-ES" sz="1600" dirty="0" err="1" smtClean="0"/>
              <a:t>tuplas</a:t>
            </a:r>
            <a:r>
              <a:rPr lang="es-ES" sz="1600" dirty="0" smtClean="0"/>
              <a:t> o filas devueltas en una determinada consulta.</a:t>
            </a:r>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Se soportan cursores simples dentro de procedimientos y funciones almacenadas. La sintaxis es la de SQL empotrado. Los cursores no son sensibles, son de sólo lectura, y no permiten </a:t>
            </a:r>
            <a:r>
              <a:rPr lang="es-ES" sz="1600" dirty="0" err="1" smtClean="0"/>
              <a:t>scrolling</a:t>
            </a:r>
            <a:r>
              <a:rPr lang="es-ES" sz="1600" dirty="0" smtClean="0"/>
              <a:t>. No sensible significa que el servidor puede o no hacer una copia de su tabla de resultados. </a:t>
            </a:r>
          </a:p>
          <a:p>
            <a:pPr>
              <a:buFont typeface="Wingdings" panose="05000000000000000000" pitchFamily="2" charset="2"/>
              <a:buNone/>
              <a:defRPr/>
            </a:pPr>
            <a:r>
              <a:rPr lang="es-ES" sz="1600" dirty="0" smtClean="0"/>
              <a:t>Los cursores deben declararse antes de declarar los </a:t>
            </a:r>
            <a:r>
              <a:rPr lang="es-ES" sz="1600" dirty="0" err="1" smtClean="0"/>
              <a:t>handlers</a:t>
            </a:r>
            <a:r>
              <a:rPr lang="es-ES" sz="1600" dirty="0" smtClean="0"/>
              <a:t>, y las variables y condiciones deben declararse antes de declarar cursores o </a:t>
            </a:r>
            <a:r>
              <a:rPr lang="es-ES" sz="1600" dirty="0" err="1" smtClean="0"/>
              <a:t>handlers</a:t>
            </a:r>
            <a:r>
              <a:rPr lang="es-ES" sz="1600" dirty="0" smtClean="0"/>
              <a:t>.</a:t>
            </a:r>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Para usar un cursor se siguen los siguientes pasos:</a:t>
            </a:r>
          </a:p>
          <a:p>
            <a:pPr>
              <a:buFont typeface="+mj-lt"/>
              <a:buAutoNum type="arabicPeriod"/>
              <a:defRPr/>
            </a:pPr>
            <a:r>
              <a:rPr lang="es-ES" sz="1600" dirty="0" smtClean="0"/>
              <a:t>Declaración del cursor.</a:t>
            </a:r>
          </a:p>
          <a:p>
            <a:pPr>
              <a:buFont typeface="+mj-lt"/>
              <a:buAutoNum type="arabicPeriod"/>
              <a:defRPr/>
            </a:pPr>
            <a:r>
              <a:rPr lang="es-ES" sz="1600" dirty="0" smtClean="0"/>
              <a:t>Apertura del cursor.</a:t>
            </a:r>
          </a:p>
          <a:p>
            <a:pPr>
              <a:buFont typeface="+mj-lt"/>
              <a:buAutoNum type="arabicPeriod"/>
              <a:defRPr/>
            </a:pPr>
            <a:r>
              <a:rPr lang="es-ES" sz="1600" dirty="0" smtClean="0"/>
              <a:t>Recogida de datos de una fila y avance automático a la fila sig.</a:t>
            </a:r>
          </a:p>
          <a:p>
            <a:pPr>
              <a:buFont typeface="+mj-lt"/>
              <a:buAutoNum type="arabicPeriod"/>
              <a:defRPr/>
            </a:pPr>
            <a:r>
              <a:rPr lang="es-ES" sz="1600" dirty="0" smtClean="0"/>
              <a:t>Cierre del cursor cuando ya no se precise (CLOSE </a:t>
            </a:r>
            <a:r>
              <a:rPr lang="es-ES" sz="1600" dirty="0" err="1" smtClean="0"/>
              <a:t>nombre_cursor</a:t>
            </a:r>
            <a:r>
              <a:rPr lang="es-ES" sz="160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a:spLocks noGrp="1"/>
          </p:cNvSpPr>
          <p:nvPr>
            <p:ph type="title"/>
          </p:nvPr>
        </p:nvSpPr>
        <p:spPr>
          <a:xfrm>
            <a:off x="457200" y="457200"/>
            <a:ext cx="8686800" cy="900113"/>
          </a:xfrm>
        </p:spPr>
        <p:txBody>
          <a:bodyPr/>
          <a:lstStyle/>
          <a:p>
            <a:r>
              <a:rPr lang="es-ES" altLang="es-ES" sz="3600" smtClean="0"/>
              <a:t>Cursores</a:t>
            </a:r>
          </a:p>
        </p:txBody>
      </p:sp>
      <p:sp>
        <p:nvSpPr>
          <p:cNvPr id="73731" name="3 Marcador de contenido"/>
          <p:cNvSpPr>
            <a:spLocks noGrp="1"/>
          </p:cNvSpPr>
          <p:nvPr>
            <p:ph idx="1"/>
          </p:nvPr>
        </p:nvSpPr>
        <p:spPr>
          <a:xfrm>
            <a:off x="395288" y="1557338"/>
            <a:ext cx="8229600" cy="4856162"/>
          </a:xfrm>
        </p:spPr>
        <p:txBody>
          <a:bodyPr/>
          <a:lstStyle/>
          <a:p>
            <a:pPr>
              <a:buFont typeface="Wingdings" panose="05000000000000000000" pitchFamily="2" charset="2"/>
              <a:buNone/>
            </a:pPr>
            <a:r>
              <a:rPr lang="es-ES" altLang="es-ES" sz="1600" b="1" u="sng" smtClean="0"/>
              <a:t>Declaración del Cursor</a:t>
            </a:r>
          </a:p>
          <a:p>
            <a:pPr>
              <a:buFont typeface="Wingdings" panose="05000000000000000000" pitchFamily="2" charset="2"/>
              <a:buNone/>
            </a:pPr>
            <a:endParaRPr lang="es-ES" altLang="es-ES" sz="1600" u="sng" smtClean="0"/>
          </a:p>
          <a:p>
            <a:pPr>
              <a:buFont typeface="Wingdings" panose="05000000000000000000" pitchFamily="2" charset="2"/>
              <a:buNone/>
            </a:pPr>
            <a:r>
              <a:rPr lang="es-ES" altLang="es-ES" sz="1600" smtClean="0"/>
              <a:t>Sintaxis general:</a:t>
            </a:r>
          </a:p>
          <a:p>
            <a:pPr>
              <a:buFont typeface="Wingdings" panose="05000000000000000000" pitchFamily="2" charset="2"/>
              <a:buNone/>
            </a:pPr>
            <a:endParaRPr lang="es-ES" altLang="es-ES" sz="1600" smtClean="0"/>
          </a:p>
          <a:p>
            <a:pPr>
              <a:buFont typeface="Wingdings" panose="05000000000000000000" pitchFamily="2" charset="2"/>
              <a:buNone/>
            </a:pPr>
            <a:r>
              <a:rPr lang="en-US" altLang="es-ES" sz="1600" smtClean="0"/>
              <a:t>DECLARE </a:t>
            </a:r>
            <a:r>
              <a:rPr lang="en-US" altLang="es-ES" sz="1600" i="1" smtClean="0"/>
              <a:t>cursor_name CURSOR FOR select_statement</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Este comando declara un cursor. Pueden definirse varios cursores en una rutina, pero cada cursor en un bloque debe tener un nombre único.</a:t>
            </a:r>
          </a:p>
          <a:p>
            <a:pPr>
              <a:buFont typeface="Wingdings" panose="05000000000000000000" pitchFamily="2" charset="2"/>
              <a:buNone/>
            </a:pPr>
            <a:r>
              <a:rPr lang="es-ES" altLang="es-ES" sz="1600" smtClean="0"/>
              <a:t>El comando SELECT no puede tener una cláusula INTO .</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Recordemos, los cursores se deben declarar antes de los manejadores (handlers). Las variables locales y las condiciones deben declararse antes de los cursores y handlers (el orden de declaración es 1º las variables locales y las condiciones de error, luego los cursores y por último manejadores).</a:t>
            </a:r>
            <a:endParaRPr lang="es-ES" altLang="es-ES" sz="1600" u="sng"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Título"/>
          <p:cNvSpPr>
            <a:spLocks noGrp="1"/>
          </p:cNvSpPr>
          <p:nvPr>
            <p:ph type="title"/>
          </p:nvPr>
        </p:nvSpPr>
        <p:spPr>
          <a:xfrm>
            <a:off x="457200" y="457200"/>
            <a:ext cx="8686800" cy="900113"/>
          </a:xfrm>
        </p:spPr>
        <p:txBody>
          <a:bodyPr/>
          <a:lstStyle/>
          <a:p>
            <a:r>
              <a:rPr lang="es-ES" altLang="es-ES" sz="3600" smtClean="0"/>
              <a:t>Cursores</a:t>
            </a:r>
          </a:p>
        </p:txBody>
      </p:sp>
      <p:sp>
        <p:nvSpPr>
          <p:cNvPr id="75779" name="3 Marcador de contenido"/>
          <p:cNvSpPr>
            <a:spLocks noGrp="1"/>
          </p:cNvSpPr>
          <p:nvPr>
            <p:ph idx="1"/>
          </p:nvPr>
        </p:nvSpPr>
        <p:spPr>
          <a:xfrm>
            <a:off x="395288" y="1557338"/>
            <a:ext cx="8229600" cy="4856162"/>
          </a:xfrm>
        </p:spPr>
        <p:txBody>
          <a:bodyPr/>
          <a:lstStyle/>
          <a:p>
            <a:pPr>
              <a:buFont typeface="Wingdings" panose="05000000000000000000" pitchFamily="2" charset="2"/>
              <a:buNone/>
            </a:pPr>
            <a:r>
              <a:rPr lang="es-ES" altLang="es-ES" sz="1600" b="1" u="sng" smtClean="0"/>
              <a:t>Apertura del Cursor</a:t>
            </a:r>
          </a:p>
          <a:p>
            <a:pPr>
              <a:buFont typeface="Wingdings" panose="05000000000000000000" pitchFamily="2" charset="2"/>
              <a:buNone/>
            </a:pPr>
            <a:endParaRPr lang="es-ES" altLang="es-ES" sz="1600" u="sng" smtClean="0"/>
          </a:p>
          <a:p>
            <a:pPr>
              <a:buFont typeface="Wingdings" panose="05000000000000000000" pitchFamily="2" charset="2"/>
              <a:buNone/>
            </a:pPr>
            <a:r>
              <a:rPr lang="es-ES" altLang="es-ES" sz="1600" smtClean="0"/>
              <a:t>Sintaxis general:</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OPEN </a:t>
            </a:r>
            <a:r>
              <a:rPr lang="es-ES" altLang="es-ES" sz="1600" i="1" smtClean="0"/>
              <a:t>cursor_name</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Este comando abre un cursor declarado previamente.</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La apertura del cursor ejecuta la sentencia SELECT asociada y llena el cursor con las filas devueltas por esa sentencia. Abrir un cursor es como abrir un fichero en los lenguajes de programación tradicionales.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Título"/>
          <p:cNvSpPr>
            <a:spLocks noGrp="1"/>
          </p:cNvSpPr>
          <p:nvPr>
            <p:ph type="title"/>
          </p:nvPr>
        </p:nvSpPr>
        <p:spPr>
          <a:xfrm>
            <a:off x="457200" y="457200"/>
            <a:ext cx="8686800" cy="900113"/>
          </a:xfrm>
        </p:spPr>
        <p:txBody>
          <a:bodyPr/>
          <a:lstStyle/>
          <a:p>
            <a:r>
              <a:rPr lang="es-ES" altLang="es-ES" sz="3600" smtClean="0"/>
              <a:t>Cursores</a:t>
            </a:r>
          </a:p>
        </p:txBody>
      </p:sp>
      <p:sp>
        <p:nvSpPr>
          <p:cNvPr id="77827" name="3 Marcador de contenido"/>
          <p:cNvSpPr>
            <a:spLocks noGrp="1"/>
          </p:cNvSpPr>
          <p:nvPr>
            <p:ph idx="1"/>
          </p:nvPr>
        </p:nvSpPr>
        <p:spPr>
          <a:xfrm>
            <a:off x="395288" y="1557338"/>
            <a:ext cx="8229600" cy="4856162"/>
          </a:xfrm>
        </p:spPr>
        <p:txBody>
          <a:bodyPr/>
          <a:lstStyle/>
          <a:p>
            <a:pPr>
              <a:buFont typeface="Wingdings" panose="05000000000000000000" pitchFamily="2" charset="2"/>
              <a:buNone/>
            </a:pPr>
            <a:r>
              <a:rPr lang="es-ES" altLang="es-ES" sz="1600" b="1" u="sng" smtClean="0"/>
              <a:t>Recogida de datos de una fila y avance automático a la fila siguiente</a:t>
            </a:r>
          </a:p>
          <a:p>
            <a:pPr>
              <a:buFont typeface="Wingdings" panose="05000000000000000000" pitchFamily="2" charset="2"/>
              <a:buNone/>
            </a:pPr>
            <a:endParaRPr lang="es-ES" altLang="es-ES" sz="1600" u="sng" smtClean="0"/>
          </a:p>
          <a:p>
            <a:pPr>
              <a:buFont typeface="Wingdings" panose="05000000000000000000" pitchFamily="2" charset="2"/>
              <a:buNone/>
            </a:pPr>
            <a:r>
              <a:rPr lang="es-ES" altLang="es-ES" sz="1600" smtClean="0"/>
              <a:t>Sintaxis general:</a:t>
            </a:r>
          </a:p>
          <a:p>
            <a:pPr>
              <a:buFont typeface="Wingdings" panose="05000000000000000000" pitchFamily="2" charset="2"/>
              <a:buNone/>
            </a:pPr>
            <a:endParaRPr lang="es-ES" altLang="es-ES" sz="1600" smtClean="0"/>
          </a:p>
          <a:p>
            <a:pPr>
              <a:buFont typeface="Wingdings" panose="05000000000000000000" pitchFamily="2" charset="2"/>
              <a:buNone/>
            </a:pPr>
            <a:r>
              <a:rPr lang="en-US" altLang="es-ES" sz="1600" smtClean="0"/>
              <a:t>FETCH </a:t>
            </a:r>
            <a:r>
              <a:rPr lang="en-US" altLang="es-ES" sz="1600" i="1" smtClean="0"/>
              <a:t>cursor_name INTO var_name [, var_name] ...</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La lista de variables separadas por comas debe corresponderse con las columnas devueltas por la consulta SELECT del cursor.</a:t>
            </a:r>
          </a:p>
          <a:p>
            <a:pPr>
              <a:buFont typeface="Wingdings" panose="05000000000000000000" pitchFamily="2" charset="2"/>
              <a:buNone/>
            </a:pPr>
            <a:r>
              <a:rPr lang="es-ES" altLang="es-ES" sz="1600" smtClean="0"/>
              <a:t>Un cursor actúa como un puntero que apunta siempre a una fila de las seleccionadas con la cláusula SELECT, dicha fila es la que se obtiene con la cláusula FETCH. Puesto que el cursor tiene varias filas, la orden FETCH debe ponerse dentro de un bucle.</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Este comando trata el siguiente registro (si existe) usando el cursor abierto que se especifique, y avanza el puntero del cursor. </a:t>
            </a:r>
          </a:p>
          <a:p>
            <a:pPr>
              <a:buFont typeface="Wingdings" panose="05000000000000000000" pitchFamily="2" charset="2"/>
              <a:buNone/>
            </a:pPr>
            <a:r>
              <a:rPr lang="es-ES" altLang="es-ES" sz="1600" smtClean="0"/>
              <a:t>Si no existen más registros disponibles, ocurrirá una condición de Sin Datos con el valor SQLSTATE 02000. Puede configurar un manejador (handler) para detectar esta condición (o para una condición NOT FOUND)..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Título"/>
          <p:cNvSpPr>
            <a:spLocks noGrp="1"/>
          </p:cNvSpPr>
          <p:nvPr>
            <p:ph type="title"/>
          </p:nvPr>
        </p:nvSpPr>
        <p:spPr>
          <a:xfrm>
            <a:off x="457200" y="457200"/>
            <a:ext cx="8686800" cy="900113"/>
          </a:xfrm>
        </p:spPr>
        <p:txBody>
          <a:bodyPr/>
          <a:lstStyle/>
          <a:p>
            <a:r>
              <a:rPr lang="es-ES" altLang="es-ES" sz="3600" smtClean="0"/>
              <a:t>Cursores</a:t>
            </a:r>
          </a:p>
        </p:txBody>
      </p:sp>
      <p:sp>
        <p:nvSpPr>
          <p:cNvPr id="79875" name="3 Marcador de contenido"/>
          <p:cNvSpPr>
            <a:spLocks noGrp="1"/>
          </p:cNvSpPr>
          <p:nvPr>
            <p:ph idx="1"/>
          </p:nvPr>
        </p:nvSpPr>
        <p:spPr>
          <a:xfrm>
            <a:off x="395288" y="1557338"/>
            <a:ext cx="8229600" cy="4856162"/>
          </a:xfrm>
        </p:spPr>
        <p:txBody>
          <a:bodyPr/>
          <a:lstStyle/>
          <a:p>
            <a:pPr>
              <a:buFont typeface="Wingdings" panose="05000000000000000000" pitchFamily="2" charset="2"/>
              <a:buNone/>
            </a:pPr>
            <a:r>
              <a:rPr lang="es-ES" altLang="es-ES" sz="1600" b="1" u="sng" smtClean="0"/>
              <a:t>Funciones útiles para programar cursores</a:t>
            </a:r>
          </a:p>
          <a:p>
            <a:pPr>
              <a:buFont typeface="Wingdings" panose="05000000000000000000" pitchFamily="2" charset="2"/>
              <a:buNone/>
            </a:pPr>
            <a:endParaRPr lang="es-ES" altLang="es-ES" sz="1600" u="sng" smtClean="0"/>
          </a:p>
          <a:p>
            <a:pPr>
              <a:buFont typeface="Wingdings" panose="05000000000000000000" pitchFamily="2" charset="2"/>
              <a:buNone/>
            </a:pPr>
            <a:r>
              <a:rPr lang="es-ES" altLang="es-ES" sz="1600" b="1" smtClean="0"/>
              <a:t>FOUND_ROWS();</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Devuelve el número de filas mostradas por la última sentencia select sin la cláusula LIMIT.</a:t>
            </a:r>
          </a:p>
          <a:p>
            <a:pPr>
              <a:buFont typeface="Wingdings" panose="05000000000000000000" pitchFamily="2" charset="2"/>
              <a:buNone/>
            </a:pPr>
            <a:endParaRPr lang="es-ES" altLang="es-ES" sz="1600" smtClean="0"/>
          </a:p>
          <a:p>
            <a:pPr>
              <a:buFont typeface="Wingdings" panose="05000000000000000000" pitchFamily="2" charset="2"/>
              <a:buNone/>
            </a:pPr>
            <a:endParaRPr lang="es-ES" altLang="es-ES" sz="1600" smtClean="0"/>
          </a:p>
          <a:p>
            <a:pPr>
              <a:buFont typeface="Wingdings" panose="05000000000000000000" pitchFamily="2" charset="2"/>
              <a:buNone/>
            </a:pPr>
            <a:endParaRPr lang="es-ES" altLang="es-ES" sz="1600" smtClean="0"/>
          </a:p>
          <a:p>
            <a:pPr>
              <a:buFont typeface="Wingdings" panose="05000000000000000000" pitchFamily="2" charset="2"/>
              <a:buNone/>
            </a:pPr>
            <a:endParaRPr lang="es-ES" altLang="es-ES" sz="1600" smtClean="0"/>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b="1" smtClean="0"/>
              <a:t>ROW_COUNT();</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smtClean="0"/>
              <a:t>Esta función devuelve el número de filas afectadas por la última sentencia INSERT,UPDATE o DELETE, es decir, devuelve el número de filas insertadas, actualizada o eliminadas de una tabla. Si devuelve el valor -1 indica que la última sentencia fue una SELECT.</a:t>
            </a:r>
          </a:p>
          <a:p>
            <a:pPr>
              <a:buFont typeface="Wingdings" panose="05000000000000000000" pitchFamily="2" charset="2"/>
              <a:buNone/>
            </a:pPr>
            <a:endParaRPr lang="es-ES" altLang="es-ES" sz="1600" smtClean="0"/>
          </a:p>
          <a:p>
            <a:pPr>
              <a:buFont typeface="Wingdings" panose="05000000000000000000" pitchFamily="2" charset="2"/>
              <a:buNone/>
            </a:pPr>
            <a:endParaRPr lang="es-ES" altLang="es-ES" sz="1600" smtClean="0"/>
          </a:p>
          <a:p>
            <a:pPr>
              <a:buFont typeface="Wingdings" panose="05000000000000000000" pitchFamily="2" charset="2"/>
              <a:buNone/>
            </a:pPr>
            <a:endParaRPr lang="es-ES" altLang="es-ES" sz="1600" smtClean="0"/>
          </a:p>
        </p:txBody>
      </p:sp>
      <p:pic>
        <p:nvPicPr>
          <p:cNvPr id="798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357563"/>
            <a:ext cx="6551612"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Título"/>
          <p:cNvSpPr>
            <a:spLocks noGrp="1"/>
          </p:cNvSpPr>
          <p:nvPr>
            <p:ph type="title"/>
          </p:nvPr>
        </p:nvSpPr>
        <p:spPr>
          <a:xfrm>
            <a:off x="457200" y="457200"/>
            <a:ext cx="8686800" cy="523875"/>
          </a:xfrm>
        </p:spPr>
        <p:txBody>
          <a:bodyPr/>
          <a:lstStyle/>
          <a:p>
            <a:r>
              <a:rPr lang="es-ES" altLang="es-ES" sz="3600" smtClean="0"/>
              <a:t>Cursores</a:t>
            </a:r>
          </a:p>
        </p:txBody>
      </p:sp>
      <p:sp>
        <p:nvSpPr>
          <p:cNvPr id="81923" name="3 Marcador de contenido"/>
          <p:cNvSpPr>
            <a:spLocks noGrp="1"/>
          </p:cNvSpPr>
          <p:nvPr>
            <p:ph idx="1"/>
          </p:nvPr>
        </p:nvSpPr>
        <p:spPr>
          <a:xfrm>
            <a:off x="395288" y="1196975"/>
            <a:ext cx="8229600" cy="5072063"/>
          </a:xfrm>
        </p:spPr>
        <p:txBody>
          <a:bodyPr/>
          <a:lstStyle/>
          <a:p>
            <a:pPr>
              <a:buFont typeface="Wingdings" panose="05000000000000000000" pitchFamily="2" charset="2"/>
              <a:buNone/>
            </a:pPr>
            <a:r>
              <a:rPr lang="es-ES" altLang="es-ES" sz="1200" b="1" u="sng" smtClean="0"/>
              <a:t>Ejemplo</a:t>
            </a:r>
            <a:r>
              <a:rPr lang="es-ES" altLang="es-ES" sz="1200" smtClean="0"/>
              <a:t>:</a:t>
            </a:r>
          </a:p>
          <a:p>
            <a:pPr>
              <a:buFont typeface="Wingdings" panose="05000000000000000000" pitchFamily="2" charset="2"/>
              <a:buNone/>
            </a:pPr>
            <a:r>
              <a:rPr lang="es-ES" altLang="es-ES" sz="1200" smtClean="0"/>
              <a:t>delimiter //</a:t>
            </a:r>
          </a:p>
          <a:p>
            <a:pPr>
              <a:buFont typeface="Wingdings" panose="05000000000000000000" pitchFamily="2" charset="2"/>
              <a:buNone/>
            </a:pPr>
            <a:r>
              <a:rPr lang="es-ES" altLang="es-ES" sz="1200" smtClean="0"/>
              <a:t>CREATE PROCEDURE mis_productos()</a:t>
            </a:r>
          </a:p>
          <a:p>
            <a:pPr>
              <a:buFont typeface="Wingdings" panose="05000000000000000000" pitchFamily="2" charset="2"/>
              <a:buNone/>
            </a:pPr>
            <a:r>
              <a:rPr lang="es-ES" altLang="es-ES" sz="1200" smtClean="0"/>
              <a:t>	BEGIN</a:t>
            </a:r>
          </a:p>
          <a:p>
            <a:pPr>
              <a:buFont typeface="Wingdings" panose="05000000000000000000" pitchFamily="2" charset="2"/>
              <a:buNone/>
            </a:pPr>
            <a:r>
              <a:rPr lang="es-ES" altLang="es-ES" sz="1200" smtClean="0"/>
              <a:t>	DECLARE nomp VARCHAR(30);</a:t>
            </a:r>
          </a:p>
          <a:p>
            <a:pPr>
              <a:buFont typeface="Wingdings" panose="05000000000000000000" pitchFamily="2" charset="2"/>
              <a:buNone/>
            </a:pPr>
            <a:r>
              <a:rPr lang="es-ES" altLang="es-ES" sz="1200" smtClean="0"/>
              <a:t>	DECLARE codigo_p DECIMAL(3,0);</a:t>
            </a:r>
          </a:p>
          <a:p>
            <a:pPr>
              <a:buFont typeface="Wingdings" panose="05000000000000000000" pitchFamily="2" charset="2"/>
              <a:buNone/>
            </a:pPr>
            <a:r>
              <a:rPr lang="es-ES" altLang="es-ES" sz="1200" smtClean="0"/>
              <a:t>	DECLARE num_filas INT;</a:t>
            </a:r>
          </a:p>
          <a:p>
            <a:pPr>
              <a:buFont typeface="Wingdings" panose="05000000000000000000" pitchFamily="2" charset="2"/>
              <a:buNone/>
            </a:pPr>
            <a:r>
              <a:rPr lang="es-ES" altLang="es-ES" sz="1200" smtClean="0"/>
              <a:t>	DECLARE salir INT;</a:t>
            </a:r>
          </a:p>
          <a:p>
            <a:pPr>
              <a:buFont typeface="Wingdings" panose="05000000000000000000" pitchFamily="2" charset="2"/>
              <a:buNone/>
            </a:pPr>
            <a:r>
              <a:rPr lang="es-ES" altLang="es-ES" sz="1200" smtClean="0"/>
              <a:t>	DECLARE cur_prod CURSOR FOR (SELECT descripcion, prod_no</a:t>
            </a:r>
          </a:p>
          <a:p>
            <a:pPr>
              <a:buFont typeface="Wingdings" panose="05000000000000000000" pitchFamily="2" charset="2"/>
              <a:buNone/>
            </a:pPr>
            <a:r>
              <a:rPr lang="es-ES" altLang="es-ES" sz="1200" smtClean="0"/>
              <a:t>				FROM productos);</a:t>
            </a:r>
          </a:p>
          <a:p>
            <a:pPr>
              <a:buFont typeface="Wingdings" panose="05000000000000000000" pitchFamily="2" charset="2"/>
              <a:buNone/>
            </a:pPr>
            <a:r>
              <a:rPr lang="es-ES" altLang="es-ES" sz="1200" smtClean="0"/>
              <a:t>	/*abrimos el cursor y guardamos su numero de filas*/</a:t>
            </a:r>
          </a:p>
          <a:p>
            <a:pPr>
              <a:buFont typeface="Wingdings" panose="05000000000000000000" pitchFamily="2" charset="2"/>
              <a:buNone/>
            </a:pPr>
            <a:r>
              <a:rPr lang="es-ES" altLang="es-ES" sz="1200" smtClean="0"/>
              <a:t>	OPEN cur_prod;</a:t>
            </a:r>
          </a:p>
          <a:p>
            <a:pPr>
              <a:buFont typeface="Wingdings" panose="05000000000000000000" pitchFamily="2" charset="2"/>
              <a:buNone/>
            </a:pPr>
            <a:r>
              <a:rPr lang="es-ES" altLang="es-ES" sz="1200" smtClean="0"/>
              <a:t>	SELECT FOUND_ROWS() INTO num_filas;</a:t>
            </a:r>
          </a:p>
          <a:p>
            <a:pPr>
              <a:buFont typeface="Wingdings" panose="05000000000000000000" pitchFamily="2" charset="2"/>
              <a:buNone/>
            </a:pPr>
            <a:r>
              <a:rPr lang="es-ES" altLang="es-ES" sz="1200" smtClean="0"/>
              <a:t>	SET salir = num_filas;</a:t>
            </a:r>
          </a:p>
          <a:p>
            <a:pPr>
              <a:buFont typeface="Wingdings" panose="05000000000000000000" pitchFamily="2" charset="2"/>
              <a:buNone/>
            </a:pPr>
            <a:r>
              <a:rPr lang="es-ES" altLang="es-ES" sz="1200" smtClean="0"/>
              <a:t>	WHILE (num_filas &lt;&gt;0 ) DO</a:t>
            </a:r>
          </a:p>
          <a:p>
            <a:pPr>
              <a:buFont typeface="Wingdings" panose="05000000000000000000" pitchFamily="2" charset="2"/>
              <a:buNone/>
            </a:pPr>
            <a:r>
              <a:rPr lang="es-ES" altLang="es-ES" sz="1200" smtClean="0"/>
              <a:t>		FETCH cur_prod INTO nomp, codigo_p;</a:t>
            </a:r>
          </a:p>
          <a:p>
            <a:pPr>
              <a:buFont typeface="Wingdings" panose="05000000000000000000" pitchFamily="2" charset="2"/>
              <a:buNone/>
            </a:pPr>
            <a:r>
              <a:rPr lang="es-ES" altLang="es-ES" sz="1200" smtClean="0"/>
              <a:t>		SELECT nomp, codigo_p; /* muestra los datos */</a:t>
            </a:r>
          </a:p>
          <a:p>
            <a:pPr>
              <a:buFont typeface="Wingdings" panose="05000000000000000000" pitchFamily="2" charset="2"/>
              <a:buNone/>
            </a:pPr>
            <a:r>
              <a:rPr lang="es-ES" altLang="es-ES" sz="1200" smtClean="0"/>
              <a:t>		SET num_filas = num_filas -1;</a:t>
            </a:r>
          </a:p>
          <a:p>
            <a:pPr>
              <a:buFont typeface="Wingdings" panose="05000000000000000000" pitchFamily="2" charset="2"/>
              <a:buNone/>
            </a:pPr>
            <a:r>
              <a:rPr lang="es-ES" altLang="es-ES" sz="1200" smtClean="0"/>
              <a:t>	END WHILE;</a:t>
            </a:r>
          </a:p>
          <a:p>
            <a:pPr>
              <a:buFont typeface="Wingdings" panose="05000000000000000000" pitchFamily="2" charset="2"/>
              <a:buNone/>
            </a:pPr>
            <a:r>
              <a:rPr lang="es-ES" altLang="es-ES" sz="1200" smtClean="0"/>
              <a:t>	CLOSE cur_prod;</a:t>
            </a:r>
          </a:p>
          <a:p>
            <a:pPr>
              <a:buFont typeface="Wingdings" panose="05000000000000000000" pitchFamily="2" charset="2"/>
              <a:buNone/>
            </a:pPr>
            <a:r>
              <a:rPr lang="es-ES" altLang="es-ES" sz="1200" smtClean="0"/>
              <a:t>	IF salir =0 THEN</a:t>
            </a:r>
          </a:p>
          <a:p>
            <a:pPr>
              <a:buFont typeface="Wingdings" panose="05000000000000000000" pitchFamily="2" charset="2"/>
              <a:buNone/>
            </a:pPr>
            <a:r>
              <a:rPr lang="es-ES" altLang="es-ES" sz="1200" smtClean="0"/>
              <a:t>		SELECT 'La tabla de productos está vacía';</a:t>
            </a:r>
          </a:p>
          <a:p>
            <a:pPr>
              <a:buFont typeface="Wingdings" panose="05000000000000000000" pitchFamily="2" charset="2"/>
              <a:buNone/>
            </a:pPr>
            <a:r>
              <a:rPr lang="es-ES" altLang="es-ES" sz="1200" smtClean="0"/>
              <a:t>	END IF;</a:t>
            </a:r>
          </a:p>
          <a:p>
            <a:pPr>
              <a:buFont typeface="Wingdings" panose="05000000000000000000" pitchFamily="2" charset="2"/>
              <a:buNone/>
            </a:pPr>
            <a:r>
              <a:rPr lang="es-ES" altLang="es-ES" sz="1200" smtClean="0"/>
              <a:t>	END</a:t>
            </a:r>
          </a:p>
          <a:p>
            <a:pPr>
              <a:buFont typeface="Wingdings" panose="05000000000000000000" pitchFamily="2" charset="2"/>
              <a:buNone/>
            </a:pPr>
            <a:r>
              <a:rPr lang="es-ES" altLang="es-ES" sz="1200" smtClean="0"/>
              <a:t>	//	</a:t>
            </a:r>
          </a:p>
          <a:p>
            <a:pPr>
              <a:buFont typeface="Wingdings" panose="05000000000000000000" pitchFamily="2" charset="2"/>
              <a:buNone/>
            </a:pPr>
            <a:endParaRPr lang="es-ES" altLang="es-ES" sz="1200" smtClean="0"/>
          </a:p>
          <a:p>
            <a:pPr>
              <a:buFont typeface="Wingdings" panose="05000000000000000000" pitchFamily="2" charset="2"/>
              <a:buNone/>
            </a:pPr>
            <a:endParaRPr lang="es-ES" altLang="es-ES" sz="12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457200" y="457200"/>
            <a:ext cx="8229600" cy="900113"/>
          </a:xfrm>
        </p:spPr>
        <p:txBody>
          <a:bodyPr/>
          <a:lstStyle/>
          <a:p>
            <a:r>
              <a:rPr lang="es-ES" altLang="es-ES" sz="3600" smtClean="0"/>
              <a:t>Introducción</a:t>
            </a:r>
          </a:p>
        </p:txBody>
      </p:sp>
      <p:sp>
        <p:nvSpPr>
          <p:cNvPr id="10243" name="2 Marcador de contenido"/>
          <p:cNvSpPr>
            <a:spLocks noGrp="1"/>
          </p:cNvSpPr>
          <p:nvPr>
            <p:ph idx="1"/>
          </p:nvPr>
        </p:nvSpPr>
        <p:spPr>
          <a:xfrm>
            <a:off x="500063" y="1643063"/>
            <a:ext cx="8229600" cy="4857750"/>
          </a:xfrm>
        </p:spPr>
        <p:txBody>
          <a:bodyPr/>
          <a:lstStyle/>
          <a:p>
            <a:pPr algn="just">
              <a:buFont typeface="Wingdings" panose="05000000000000000000" pitchFamily="2" charset="2"/>
              <a:buNone/>
            </a:pPr>
            <a:r>
              <a:rPr lang="es-ES" altLang="es-ES" sz="1800" smtClean="0"/>
              <a:t>Los procedimientos almacenados pueden mejorar el rendimiento ya que se necesita enviar menos información entre el servidor y el cliente. Sin embargo, se aumenta la carga del servidor de la base de datos ya que la mayoría del trabajo se realiza en la parte del servidor y no en el cliente. Esto ocurre, si muchas máquinas cliente (como servidores Web) usan sólo uno o pocos servidores de bases de datos.</a:t>
            </a:r>
          </a:p>
          <a:p>
            <a:pPr algn="just">
              <a:buFont typeface="Wingdings" panose="05000000000000000000" pitchFamily="2" charset="2"/>
              <a:buNone/>
            </a:pPr>
            <a:endParaRPr lang="es-ES" altLang="es-ES" sz="1800" smtClean="0"/>
          </a:p>
          <a:p>
            <a:pPr algn="just">
              <a:buFont typeface="Wingdings" panose="05000000000000000000" pitchFamily="2" charset="2"/>
              <a:buNone/>
            </a:pPr>
            <a:r>
              <a:rPr lang="es-ES" altLang="es-ES" sz="1800" smtClean="0"/>
              <a:t>Los procedimientos almacenados le permiten tener bibliotecas o funciones en el servidor de base de datos. Esta característica es compartida por los lenguajes de programación modernos que permiten este diseño interno, por ejemplo, usando clases. Usando estas características del lenguaje de programación cliente es beneficioso para el programador incluso fuera del entorno de la base de datos.</a:t>
            </a:r>
          </a:p>
          <a:p>
            <a:pPr algn="just">
              <a:buFont typeface="Wingdings" panose="05000000000000000000" pitchFamily="2" charset="2"/>
              <a:buNone/>
            </a:pPr>
            <a:endParaRPr lang="es-ES" altLang="es-ES" sz="1800" smtClean="0"/>
          </a:p>
          <a:p>
            <a:pPr algn="just">
              <a:buFont typeface="Wingdings" panose="05000000000000000000" pitchFamily="2" charset="2"/>
              <a:buNone/>
            </a:pPr>
            <a:r>
              <a:rPr lang="es-ES" altLang="es-ES" sz="1800" smtClean="0"/>
              <a:t>MySQL sigue la sintaxis SQL:2003 para procedimientos almacenados.</a:t>
            </a:r>
            <a:endParaRPr lang="es-ES" altLang="es-ES" sz="16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Título"/>
          <p:cNvSpPr>
            <a:spLocks noGrp="1"/>
          </p:cNvSpPr>
          <p:nvPr>
            <p:ph type="title"/>
          </p:nvPr>
        </p:nvSpPr>
        <p:spPr>
          <a:xfrm>
            <a:off x="457200" y="457200"/>
            <a:ext cx="8686800" cy="900113"/>
          </a:xfrm>
        </p:spPr>
        <p:txBody>
          <a:bodyPr/>
          <a:lstStyle/>
          <a:p>
            <a:r>
              <a:rPr lang="es-ES" altLang="es-ES" sz="3600" smtClean="0"/>
              <a:t>Conditions and Handlers</a:t>
            </a:r>
          </a:p>
        </p:txBody>
      </p:sp>
      <p:sp>
        <p:nvSpPr>
          <p:cNvPr id="4" name="3 Marcador de contenido"/>
          <p:cNvSpPr>
            <a:spLocks noGrp="1"/>
          </p:cNvSpPr>
          <p:nvPr>
            <p:ph idx="1"/>
          </p:nvPr>
        </p:nvSpPr>
        <p:spPr>
          <a:xfrm>
            <a:off x="395288" y="1557338"/>
            <a:ext cx="8229600" cy="4856162"/>
          </a:xfrm>
        </p:spPr>
        <p:txBody>
          <a:bodyPr/>
          <a:lstStyle/>
          <a:p>
            <a:pPr marL="0" indent="0">
              <a:buFont typeface="Wingdings" panose="05000000000000000000" pitchFamily="2" charset="2"/>
              <a:buNone/>
              <a:defRPr/>
            </a:pPr>
            <a:r>
              <a:rPr lang="es-ES" sz="1600" b="1" u="sng" dirty="0" smtClean="0"/>
              <a:t>Manejo de EXCEPCIONES</a:t>
            </a:r>
            <a:endParaRPr lang="es-ES" sz="1600" b="1" u="sng" dirty="0"/>
          </a:p>
          <a:p>
            <a:pPr marL="263525" indent="-263525">
              <a:buFont typeface="Wingdings" panose="05000000000000000000" pitchFamily="2" charset="2"/>
              <a:buNone/>
              <a:defRPr/>
            </a:pPr>
            <a:endParaRPr lang="es-ES" sz="1600" dirty="0" smtClean="0"/>
          </a:p>
          <a:p>
            <a:pPr marL="263525" indent="-263525">
              <a:buFont typeface="Wingdings" panose="05000000000000000000" pitchFamily="2" charset="2"/>
              <a:buNone/>
              <a:defRPr/>
            </a:pPr>
            <a:r>
              <a:rPr lang="es-ES" sz="1600" dirty="0" smtClean="0"/>
              <a:t>Cuando se produce error inesperado en un programa, tenemos dos posibilidades de actuación. Una opción es dejar que el programa termine y el sistema operativo (SGBD) resuelva problema, o bien, podemos manejar el error directamente desde el procedimiento almacenado y se basa en tres conceptos:</a:t>
            </a:r>
          </a:p>
          <a:p>
            <a:pPr marL="263525" indent="-263525">
              <a:buFont typeface="Wingdings" panose="05000000000000000000" pitchFamily="2" charset="2"/>
              <a:buNone/>
              <a:defRPr/>
            </a:pPr>
            <a:r>
              <a:rPr lang="es-ES" sz="1600" dirty="0" smtClean="0"/>
              <a:t>	Condición o excepción es una anomalía o error inesperado que se produce en tiempo de ejecución.</a:t>
            </a:r>
          </a:p>
          <a:p>
            <a:pPr marL="263525" indent="-263525">
              <a:buFont typeface="Wingdings" panose="05000000000000000000" pitchFamily="2" charset="2"/>
              <a:buNone/>
              <a:defRPr/>
            </a:pPr>
            <a:r>
              <a:rPr lang="es-ES" sz="1600" dirty="0" smtClean="0"/>
              <a:t>	Lanzamiento de una excepción: consiste en pasar el control a otra parte del programa encargada de manejar la excepción. El control se pasa en el punto o lugar del código donde se ha producido la excepción y se puede pasar información a través de argumentos que identifiquen la excepción ocurrida. Las excepciones se declaran como cualquier tipo de dato.</a:t>
            </a:r>
          </a:p>
          <a:p>
            <a:pPr marL="263525" indent="-263525">
              <a:buFont typeface="Wingdings" panose="05000000000000000000" pitchFamily="2" charset="2"/>
              <a:buNone/>
              <a:defRPr/>
            </a:pPr>
            <a:r>
              <a:rPr lang="es-ES" sz="1600" dirty="0" smtClean="0"/>
              <a:t>	Manejador (</a:t>
            </a:r>
            <a:r>
              <a:rPr lang="es-ES" sz="1600" dirty="0" err="1" smtClean="0"/>
              <a:t>handler</a:t>
            </a:r>
            <a:r>
              <a:rPr lang="es-ES" sz="1600" dirty="0" smtClean="0"/>
              <a:t>) de excepción: es una parte o bloque de código encargado de procesar una excepción. Cada excepción debe tener su manejador correspondiente. Una vez que el manejador ha hecho su trabajo es necesario indicar si continúa la ejecución del procedimiento que provocó el error o 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Título"/>
          <p:cNvSpPr>
            <a:spLocks noGrp="1"/>
          </p:cNvSpPr>
          <p:nvPr>
            <p:ph type="title"/>
          </p:nvPr>
        </p:nvSpPr>
        <p:spPr>
          <a:xfrm>
            <a:off x="457200" y="457200"/>
            <a:ext cx="8686800" cy="900113"/>
          </a:xfrm>
        </p:spPr>
        <p:txBody>
          <a:bodyPr/>
          <a:lstStyle/>
          <a:p>
            <a:r>
              <a:rPr lang="es-ES" altLang="es-ES" sz="3600" smtClean="0"/>
              <a:t>Conditions and Handlers</a:t>
            </a:r>
          </a:p>
        </p:txBody>
      </p:sp>
      <p:sp>
        <p:nvSpPr>
          <p:cNvPr id="4" name="3 Marcador de contenido"/>
          <p:cNvSpPr>
            <a:spLocks noGrp="1"/>
          </p:cNvSpPr>
          <p:nvPr>
            <p:ph idx="1"/>
          </p:nvPr>
        </p:nvSpPr>
        <p:spPr>
          <a:xfrm>
            <a:off x="395288" y="1557338"/>
            <a:ext cx="8229600" cy="4856162"/>
          </a:xfrm>
        </p:spPr>
        <p:txBody>
          <a:bodyPr/>
          <a:lstStyle/>
          <a:p>
            <a:pPr marL="263525" indent="-263525">
              <a:buFont typeface="Wingdings" panose="05000000000000000000" pitchFamily="2" charset="2"/>
              <a:buNone/>
              <a:defRPr/>
            </a:pPr>
            <a:r>
              <a:rPr lang="es-ES" sz="1600" dirty="0" smtClean="0"/>
              <a:t>Ciertas condiciones pueden requerir un tratamiento específico. Estas condiciones pueden estar relacionadas con errores, así como control de flujo general dentro de una rutina.</a:t>
            </a:r>
          </a:p>
          <a:p>
            <a:pPr marL="263525" indent="-263525">
              <a:buFont typeface="Wingdings" panose="05000000000000000000" pitchFamily="2" charset="2"/>
              <a:buNone/>
              <a:defRPr/>
            </a:pPr>
            <a:endParaRPr lang="es-ES" sz="1600" b="1" dirty="0"/>
          </a:p>
          <a:p>
            <a:pPr marL="263525" indent="-263525">
              <a:buFont typeface="Wingdings" panose="05000000000000000000" pitchFamily="2" charset="2"/>
              <a:buNone/>
              <a:defRPr/>
            </a:pPr>
            <a:r>
              <a:rPr lang="es-ES" sz="1600" b="1" u="sng" dirty="0"/>
              <a:t>Condiciones DECLARE</a:t>
            </a:r>
            <a:endParaRPr lang="en-US" sz="1600" b="1" u="sng" dirty="0"/>
          </a:p>
          <a:p>
            <a:pPr marL="263525" indent="-263525">
              <a:buFont typeface="Wingdings" panose="05000000000000000000" pitchFamily="2" charset="2"/>
              <a:buNone/>
              <a:defRPr/>
            </a:pPr>
            <a:endParaRPr lang="es-ES" sz="1600" dirty="0" smtClean="0"/>
          </a:p>
          <a:p>
            <a:pPr marL="263525" indent="-263525">
              <a:buFont typeface="Wingdings" panose="05000000000000000000" pitchFamily="2" charset="2"/>
              <a:buNone/>
              <a:defRPr/>
            </a:pPr>
            <a:r>
              <a:rPr lang="es-ES" sz="1600" dirty="0" smtClean="0"/>
              <a:t>Sintaxis general:</a:t>
            </a:r>
          </a:p>
          <a:p>
            <a:pPr>
              <a:buFont typeface="Wingdings" panose="05000000000000000000" pitchFamily="2" charset="2"/>
              <a:buNone/>
              <a:defRPr/>
            </a:pPr>
            <a:endParaRPr lang="en-US" sz="1600" dirty="0" smtClean="0"/>
          </a:p>
          <a:p>
            <a:pPr>
              <a:buFont typeface="Wingdings" panose="05000000000000000000" pitchFamily="2" charset="2"/>
              <a:buNone/>
              <a:defRPr/>
            </a:pPr>
            <a:r>
              <a:rPr lang="en-US" sz="1600" dirty="0" smtClean="0"/>
              <a:t>DECLARE </a:t>
            </a:r>
            <a:r>
              <a:rPr lang="en-US" sz="1600" i="1" dirty="0" err="1" smtClean="0"/>
              <a:t>condition_name</a:t>
            </a:r>
            <a:r>
              <a:rPr lang="en-US" sz="1600" i="1" dirty="0" smtClean="0"/>
              <a:t> CONDITION FOR </a:t>
            </a:r>
            <a:r>
              <a:rPr lang="en-US" sz="1600" i="1" dirty="0" err="1" smtClean="0"/>
              <a:t>condition_value</a:t>
            </a:r>
            <a:endParaRPr lang="en-US" sz="1600" i="1" dirty="0" smtClean="0"/>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donde </a:t>
            </a:r>
            <a:r>
              <a:rPr lang="es-ES" sz="1600" i="1" dirty="0" err="1" smtClean="0"/>
              <a:t>condition_value</a:t>
            </a:r>
            <a:r>
              <a:rPr lang="es-ES" sz="1600" i="1" dirty="0" smtClean="0"/>
              <a:t>:</a:t>
            </a:r>
          </a:p>
          <a:p>
            <a:pPr>
              <a:buFont typeface="Wingdings" panose="05000000000000000000" pitchFamily="2" charset="2"/>
              <a:buNone/>
              <a:defRPr/>
            </a:pPr>
            <a:r>
              <a:rPr lang="es-ES" sz="1600" dirty="0" smtClean="0"/>
              <a:t>	SQLSTATE [VALUE] </a:t>
            </a:r>
            <a:r>
              <a:rPr lang="es-ES" sz="1600" i="1" dirty="0" err="1" smtClean="0"/>
              <a:t>sqlstate_value</a:t>
            </a:r>
            <a:r>
              <a:rPr lang="es-ES" sz="1600" i="1" dirty="0" smtClean="0"/>
              <a:t> </a:t>
            </a:r>
            <a:r>
              <a:rPr lang="es-ES" sz="1600" dirty="0" smtClean="0"/>
              <a:t>| </a:t>
            </a:r>
            <a:r>
              <a:rPr lang="es-ES" sz="1600" i="1" dirty="0" err="1" smtClean="0"/>
              <a:t>mysql_error_code</a:t>
            </a:r>
            <a:endParaRPr lang="es-ES" sz="1600" i="1" dirty="0" smtClean="0"/>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Este comando especifica condiciones que necesitan tratamiento específico. Asocia un nombre con una condición de error específica. El nombre puede usarse en un comando DECLARE HANDLER . Además de valores SQLSTATE , los códigos de error </a:t>
            </a:r>
            <a:r>
              <a:rPr lang="es-ES" sz="1600" dirty="0" err="1" smtClean="0"/>
              <a:t>MySQL</a:t>
            </a:r>
            <a:r>
              <a:rPr lang="es-ES" sz="1600" dirty="0" smtClean="0"/>
              <a:t> se soportan.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Título"/>
          <p:cNvSpPr>
            <a:spLocks noGrp="1"/>
          </p:cNvSpPr>
          <p:nvPr>
            <p:ph type="title"/>
          </p:nvPr>
        </p:nvSpPr>
        <p:spPr>
          <a:xfrm>
            <a:off x="457200" y="457200"/>
            <a:ext cx="8686800" cy="900113"/>
          </a:xfrm>
        </p:spPr>
        <p:txBody>
          <a:bodyPr/>
          <a:lstStyle/>
          <a:p>
            <a:r>
              <a:rPr lang="es-ES" altLang="es-ES" sz="3600" smtClean="0"/>
              <a:t>Conditions and Handlers</a:t>
            </a:r>
          </a:p>
        </p:txBody>
      </p:sp>
      <p:sp>
        <p:nvSpPr>
          <p:cNvPr id="4" name="3 Marcador de contenido"/>
          <p:cNvSpPr>
            <a:spLocks noGrp="1"/>
          </p:cNvSpPr>
          <p:nvPr>
            <p:ph idx="1"/>
          </p:nvPr>
        </p:nvSpPr>
        <p:spPr>
          <a:xfrm>
            <a:off x="395288" y="1557338"/>
            <a:ext cx="8229600" cy="4856162"/>
          </a:xfrm>
        </p:spPr>
        <p:txBody>
          <a:bodyPr/>
          <a:lstStyle/>
          <a:p>
            <a:pPr marL="263525" indent="-263525">
              <a:buFont typeface="Wingdings" panose="05000000000000000000" pitchFamily="2" charset="2"/>
              <a:buNone/>
              <a:defRPr/>
            </a:pPr>
            <a:r>
              <a:rPr lang="es-ES" sz="1600" b="1" u="sng" dirty="0" smtClean="0"/>
              <a:t>DECLARE </a:t>
            </a:r>
            <a:r>
              <a:rPr lang="es-ES" sz="1600" b="1" u="sng" dirty="0" err="1" smtClean="0"/>
              <a:t>handlers</a:t>
            </a:r>
            <a:endParaRPr lang="en-US" sz="1600" b="1" u="sng" dirty="0"/>
          </a:p>
          <a:p>
            <a:pPr marL="263525" indent="-263525">
              <a:buFont typeface="Wingdings" panose="05000000000000000000" pitchFamily="2" charset="2"/>
              <a:buNone/>
              <a:defRPr/>
            </a:pPr>
            <a:endParaRPr lang="es-ES" sz="1600" dirty="0" smtClean="0"/>
          </a:p>
          <a:p>
            <a:pPr marL="263525" indent="-263525">
              <a:buFont typeface="Wingdings" panose="05000000000000000000" pitchFamily="2" charset="2"/>
              <a:buNone/>
              <a:defRPr/>
            </a:pPr>
            <a:r>
              <a:rPr lang="es-ES" sz="1600" dirty="0" smtClean="0"/>
              <a:t>Sintaxis general:</a:t>
            </a:r>
          </a:p>
          <a:p>
            <a:pPr>
              <a:buFont typeface="Wingdings" panose="05000000000000000000" pitchFamily="2" charset="2"/>
              <a:buNone/>
              <a:defRPr/>
            </a:pPr>
            <a:endParaRPr lang="en-US" sz="1600" dirty="0" smtClean="0"/>
          </a:p>
          <a:p>
            <a:pPr>
              <a:buFont typeface="Wingdings" panose="05000000000000000000" pitchFamily="2" charset="2"/>
              <a:buNone/>
              <a:defRPr/>
            </a:pPr>
            <a:r>
              <a:rPr lang="es-ES" sz="1600" dirty="0" smtClean="0"/>
              <a:t>DECLARE </a:t>
            </a:r>
            <a:r>
              <a:rPr lang="es-ES" sz="1600" i="1" dirty="0" err="1" smtClean="0"/>
              <a:t>handler_type</a:t>
            </a:r>
            <a:r>
              <a:rPr lang="es-ES" sz="1600" i="1" dirty="0" smtClean="0"/>
              <a:t> HANDLER FOR </a:t>
            </a:r>
            <a:r>
              <a:rPr lang="es-ES" sz="1600" i="1" dirty="0" err="1" smtClean="0"/>
              <a:t>condition_value</a:t>
            </a:r>
            <a:r>
              <a:rPr lang="es-ES" sz="1600" i="1" dirty="0" smtClean="0"/>
              <a:t>[,...] </a:t>
            </a:r>
            <a:r>
              <a:rPr lang="es-ES" sz="1600" i="1" dirty="0" err="1" smtClean="0"/>
              <a:t>sp_statement</a:t>
            </a:r>
            <a:endParaRPr lang="es-ES" sz="1600" i="1" dirty="0" smtClean="0"/>
          </a:p>
          <a:p>
            <a:pPr>
              <a:buFont typeface="Wingdings" panose="05000000000000000000" pitchFamily="2" charset="2"/>
              <a:buNone/>
              <a:defRPr/>
            </a:pPr>
            <a:endParaRPr lang="es-ES" sz="1600" i="1" dirty="0" smtClean="0"/>
          </a:p>
          <a:p>
            <a:pPr>
              <a:buFont typeface="Wingdings" panose="05000000000000000000" pitchFamily="2" charset="2"/>
              <a:buNone/>
              <a:defRPr/>
            </a:pPr>
            <a:r>
              <a:rPr lang="es-ES" sz="1600" dirty="0" smtClean="0"/>
              <a:t>Donde </a:t>
            </a:r>
            <a:r>
              <a:rPr lang="es-ES" sz="1600" i="1" dirty="0" err="1" smtClean="0"/>
              <a:t>handler_type</a:t>
            </a:r>
            <a:r>
              <a:rPr lang="es-ES" sz="1600" i="1" dirty="0" smtClean="0"/>
              <a:t>:</a:t>
            </a:r>
          </a:p>
          <a:p>
            <a:pPr>
              <a:buFont typeface="Wingdings" panose="05000000000000000000" pitchFamily="2" charset="2"/>
              <a:buNone/>
              <a:defRPr/>
            </a:pPr>
            <a:r>
              <a:rPr lang="es-ES" sz="1600" dirty="0" smtClean="0"/>
              <a:t>	CONTINUE	| EXIT	| UNDO</a:t>
            </a:r>
          </a:p>
          <a:p>
            <a:pPr>
              <a:buFont typeface="Wingdings" panose="05000000000000000000" pitchFamily="2" charset="2"/>
              <a:buNone/>
              <a:defRPr/>
            </a:pPr>
            <a:r>
              <a:rPr lang="es-ES" sz="1600" dirty="0" smtClean="0"/>
              <a:t>Y donde </a:t>
            </a:r>
            <a:r>
              <a:rPr lang="es-ES" sz="1600" i="1" dirty="0" err="1" smtClean="0"/>
              <a:t>condition_value</a:t>
            </a:r>
            <a:r>
              <a:rPr lang="es-ES" sz="1600" i="1" dirty="0" smtClean="0"/>
              <a:t>:</a:t>
            </a:r>
          </a:p>
          <a:p>
            <a:pPr>
              <a:buFont typeface="Wingdings" panose="05000000000000000000" pitchFamily="2" charset="2"/>
              <a:buNone/>
              <a:defRPr/>
            </a:pPr>
            <a:r>
              <a:rPr lang="es-ES" sz="1600" dirty="0" smtClean="0"/>
              <a:t>	SQLSTATE [VALUE] </a:t>
            </a:r>
            <a:r>
              <a:rPr lang="es-ES" sz="1600" i="1" dirty="0" err="1" smtClean="0"/>
              <a:t>sqlstate_value</a:t>
            </a:r>
            <a:r>
              <a:rPr lang="es-ES" sz="1600" i="1" dirty="0" smtClean="0"/>
              <a:t> </a:t>
            </a:r>
            <a:r>
              <a:rPr lang="es-ES" sz="1600" dirty="0" smtClean="0"/>
              <a:t>	| </a:t>
            </a:r>
            <a:r>
              <a:rPr lang="es-ES" sz="1600" i="1" dirty="0" err="1" smtClean="0"/>
              <a:t>condition_name</a:t>
            </a:r>
            <a:r>
              <a:rPr lang="es-ES" sz="1600" i="1" dirty="0" smtClean="0"/>
              <a:t> </a:t>
            </a:r>
            <a:r>
              <a:rPr lang="es-ES" sz="1600" dirty="0" smtClean="0"/>
              <a:t>	| SQLWARNING 	</a:t>
            </a:r>
          </a:p>
          <a:p>
            <a:pPr>
              <a:buFont typeface="Wingdings" panose="05000000000000000000" pitchFamily="2" charset="2"/>
              <a:buNone/>
              <a:defRPr/>
            </a:pPr>
            <a:r>
              <a:rPr lang="es-ES" sz="1600" dirty="0" smtClean="0"/>
              <a:t>	| NOT FOUND 	| SQLEXCEPTION	| </a:t>
            </a:r>
            <a:r>
              <a:rPr lang="es-ES" sz="1600" i="1" dirty="0" err="1" smtClean="0"/>
              <a:t>mysql_error_code</a:t>
            </a:r>
            <a:endParaRPr lang="es-ES" sz="1600" i="1" dirty="0" smtClean="0"/>
          </a:p>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Este comando especifica </a:t>
            </a:r>
            <a:r>
              <a:rPr lang="es-ES" sz="1600" dirty="0" err="1" smtClean="0"/>
              <a:t>handlers</a:t>
            </a:r>
            <a:r>
              <a:rPr lang="es-ES" sz="1600" dirty="0" smtClean="0"/>
              <a:t> que pueden tratar una o varias condiciones. Si una de estas condiciones ocurren, el comando especificado se ejecuta.</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Título"/>
          <p:cNvSpPr>
            <a:spLocks noGrp="1"/>
          </p:cNvSpPr>
          <p:nvPr>
            <p:ph type="title"/>
          </p:nvPr>
        </p:nvSpPr>
        <p:spPr>
          <a:xfrm>
            <a:off x="457200" y="457200"/>
            <a:ext cx="8686800" cy="900113"/>
          </a:xfrm>
        </p:spPr>
        <p:txBody>
          <a:bodyPr/>
          <a:lstStyle/>
          <a:p>
            <a:r>
              <a:rPr lang="es-ES" altLang="es-ES" sz="3600" smtClean="0"/>
              <a:t>Conditions and Handlers</a:t>
            </a:r>
          </a:p>
        </p:txBody>
      </p:sp>
      <p:sp>
        <p:nvSpPr>
          <p:cNvPr id="4" name="3 Marcador de contenido"/>
          <p:cNvSpPr>
            <a:spLocks noGrp="1"/>
          </p:cNvSpPr>
          <p:nvPr>
            <p:ph idx="1"/>
          </p:nvPr>
        </p:nvSpPr>
        <p:spPr>
          <a:xfrm>
            <a:off x="395288" y="1557338"/>
            <a:ext cx="8229600" cy="4856162"/>
          </a:xfrm>
        </p:spPr>
        <p:txBody>
          <a:bodyPr/>
          <a:lstStyle/>
          <a:p>
            <a:pPr marL="263525" indent="-263525">
              <a:buFont typeface="Wingdings" panose="05000000000000000000" pitchFamily="2" charset="2"/>
              <a:buNone/>
              <a:defRPr/>
            </a:pPr>
            <a:endParaRPr lang="es-ES" sz="1600" b="1" dirty="0" smtClean="0"/>
          </a:p>
          <a:p>
            <a:pPr marL="263525" indent="-263525">
              <a:buFont typeface="Wingdings" panose="05000000000000000000" pitchFamily="2" charset="2"/>
              <a:buNone/>
              <a:defRPr/>
            </a:pPr>
            <a:r>
              <a:rPr lang="es-ES" sz="1600" dirty="0" err="1" smtClean="0"/>
              <a:t>Sp_statement</a:t>
            </a:r>
            <a:r>
              <a:rPr lang="es-ES" sz="1600" dirty="0" smtClean="0"/>
              <a:t> es una única instrucción o varias en un bloque BEGIN…END.</a:t>
            </a:r>
          </a:p>
          <a:p>
            <a:pPr>
              <a:buFont typeface="Wingdings" panose="05000000000000000000" pitchFamily="2" charset="2"/>
              <a:buNone/>
              <a:defRPr/>
            </a:pPr>
            <a:r>
              <a:rPr lang="es-ES" sz="1600" dirty="0" err="1" smtClean="0"/>
              <a:t>Condition_value</a:t>
            </a:r>
            <a:r>
              <a:rPr lang="es-ES" sz="1600" dirty="0" smtClean="0"/>
              <a:t> puede ser el nombre de la condición dado en una instrucción DECLARE </a:t>
            </a:r>
            <a:r>
              <a:rPr lang="es-ES" sz="1600" dirty="0" err="1" smtClean="0"/>
              <a:t>nombre_condicion</a:t>
            </a:r>
            <a:r>
              <a:rPr lang="es-ES" sz="1600" dirty="0" smtClean="0"/>
              <a:t> CONDITION FOR </a:t>
            </a:r>
            <a:r>
              <a:rPr lang="es-ES" sz="1600" dirty="0" err="1" smtClean="0"/>
              <a:t>valor_condicion</a:t>
            </a:r>
            <a:r>
              <a:rPr lang="es-ES" sz="1600" dirty="0" smtClean="0"/>
              <a:t>.</a:t>
            </a:r>
          </a:p>
          <a:p>
            <a:pPr>
              <a:buFont typeface="Wingdings" panose="05000000000000000000" pitchFamily="2" charset="2"/>
              <a:buNone/>
              <a:defRPr/>
            </a:pPr>
            <a:r>
              <a:rPr lang="es-ES" sz="1600" dirty="0" smtClean="0"/>
              <a:t>Para un </a:t>
            </a:r>
            <a:r>
              <a:rPr lang="es-ES" sz="1600" dirty="0" err="1" smtClean="0"/>
              <a:t>handler</a:t>
            </a:r>
            <a:r>
              <a:rPr lang="es-ES" sz="1600" dirty="0" smtClean="0"/>
              <a:t> CONTINUE, continúa la rutina actual que provocó el error tras la ejecución del comando del </a:t>
            </a:r>
            <a:r>
              <a:rPr lang="es-ES" sz="1600" dirty="0" err="1" smtClean="0"/>
              <a:t>handler</a:t>
            </a:r>
            <a:r>
              <a:rPr lang="es-ES" sz="1600" dirty="0" smtClean="0"/>
              <a:t>. Para un </a:t>
            </a:r>
            <a:r>
              <a:rPr lang="es-ES" sz="1600" dirty="0" err="1" smtClean="0"/>
              <a:t>handler</a:t>
            </a:r>
            <a:r>
              <a:rPr lang="es-ES" sz="1600" dirty="0" smtClean="0"/>
              <a:t> EXIT, termina la ejecución del comando compuesto BEGIN…END actual que provocó el error.</a:t>
            </a:r>
          </a:p>
          <a:p>
            <a:pPr>
              <a:defRPr/>
            </a:pPr>
            <a:endParaRPr lang="es-ES" sz="1600" dirty="0" smtClean="0"/>
          </a:p>
          <a:p>
            <a:pPr>
              <a:buFont typeface="Wingdings" panose="05000000000000000000" pitchFamily="2" charset="2"/>
              <a:buNone/>
              <a:defRPr/>
            </a:pPr>
            <a:r>
              <a:rPr lang="es-ES" sz="1600" dirty="0" smtClean="0"/>
              <a:t>SQLWARNING es una abreviación para todos los códigos SQLSTATE que comienzan con 01</a:t>
            </a:r>
          </a:p>
          <a:p>
            <a:pPr>
              <a:buFont typeface="Wingdings" panose="05000000000000000000" pitchFamily="2" charset="2"/>
              <a:buNone/>
              <a:defRPr/>
            </a:pPr>
            <a:r>
              <a:rPr lang="es-ES" sz="1600" dirty="0" smtClean="0"/>
              <a:t>NOT FOUND es una abreviación para todos los códigos SQLSTATE que comienzan con 02.</a:t>
            </a:r>
          </a:p>
          <a:p>
            <a:pPr>
              <a:buFont typeface="Wingdings" panose="05000000000000000000" pitchFamily="2" charset="2"/>
              <a:buNone/>
              <a:defRPr/>
            </a:pPr>
            <a:r>
              <a:rPr lang="es-ES" sz="1600" dirty="0" smtClean="0"/>
              <a:t>SQLEXCEPTION es una abreviación para todos los códigos SQLSTATE no tratados por SQLWARNING o NOT FOUND.</a:t>
            </a:r>
          </a:p>
          <a:p>
            <a:pPr>
              <a:buFont typeface="Wingdings" panose="05000000000000000000" pitchFamily="2" charset="2"/>
              <a:buNone/>
              <a:defRPr/>
            </a:pPr>
            <a:r>
              <a:rPr lang="es-ES" sz="1600" dirty="0" smtClean="0"/>
              <a:t>Además de los valores SQLSTATE, los códigos de error </a:t>
            </a:r>
            <a:r>
              <a:rPr lang="es-ES" sz="1600" dirty="0" err="1" smtClean="0"/>
              <a:t>MySQL</a:t>
            </a:r>
            <a:r>
              <a:rPr lang="es-ES" sz="1600" dirty="0" smtClean="0"/>
              <a:t> se soportan.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Título"/>
          <p:cNvSpPr>
            <a:spLocks noGrp="1"/>
          </p:cNvSpPr>
          <p:nvPr>
            <p:ph type="title"/>
          </p:nvPr>
        </p:nvSpPr>
        <p:spPr>
          <a:xfrm>
            <a:off x="457200" y="457200"/>
            <a:ext cx="8686800" cy="900113"/>
          </a:xfrm>
        </p:spPr>
        <p:txBody>
          <a:bodyPr/>
          <a:lstStyle/>
          <a:p>
            <a:r>
              <a:rPr lang="es-ES" altLang="es-ES" sz="3600" smtClean="0"/>
              <a:t>Conditions and Handlers</a:t>
            </a:r>
          </a:p>
        </p:txBody>
      </p:sp>
      <p:sp>
        <p:nvSpPr>
          <p:cNvPr id="8" name="3 Marcador de contenido"/>
          <p:cNvSpPr txBox="1">
            <a:spLocks/>
          </p:cNvSpPr>
          <p:nvPr/>
        </p:nvSpPr>
        <p:spPr bwMode="auto">
          <a:xfrm>
            <a:off x="468313" y="1484313"/>
            <a:ext cx="8229600" cy="4681537"/>
          </a:xfrm>
          <a:prstGeom prst="rect">
            <a:avLst/>
          </a:prstGeom>
          <a:noFill/>
          <a:ln w="9525">
            <a:noFill/>
            <a:miter lim="800000"/>
            <a:headEnd/>
            <a:tailEnd/>
          </a:ln>
        </p:spPr>
        <p:txBody>
          <a:bodyPr/>
          <a:lstStyle/>
          <a:p>
            <a:pPr marL="263525" indent="-263525">
              <a:spcBef>
                <a:spcPct val="20000"/>
              </a:spcBef>
              <a:buClr>
                <a:schemeClr val="bg2"/>
              </a:buClr>
              <a:buSzPct val="75000"/>
              <a:buFont typeface="Wingdings" panose="05000000000000000000" pitchFamily="2" charset="2"/>
              <a:buNone/>
              <a:defRPr/>
            </a:pPr>
            <a:r>
              <a:rPr lang="es-ES" sz="1600" u="sng" kern="0" dirty="0">
                <a:latin typeface="+mn-lt"/>
                <a:cs typeface="+mn-cs"/>
              </a:rPr>
              <a:t>Ejemplo:</a:t>
            </a:r>
          </a:p>
          <a:p>
            <a:pPr marL="263525" indent="-263525">
              <a:spcBef>
                <a:spcPct val="20000"/>
              </a:spcBef>
              <a:buClr>
                <a:schemeClr val="bg2"/>
              </a:buClr>
              <a:buSzPct val="75000"/>
              <a:buFont typeface="Wingdings" panose="05000000000000000000" pitchFamily="2" charset="2"/>
              <a:buNone/>
              <a:defRPr/>
            </a:pPr>
            <a:endParaRPr lang="es-ES" sz="1600" u="sng" kern="0" dirty="0">
              <a:latin typeface="+mn-lt"/>
              <a:cs typeface="+mn-cs"/>
            </a:endParaRPr>
          </a:p>
          <a:p>
            <a:pPr marL="263525" indent="-263525">
              <a:spcBef>
                <a:spcPct val="20000"/>
              </a:spcBef>
              <a:buClr>
                <a:schemeClr val="bg2"/>
              </a:buClr>
              <a:buSzPct val="75000"/>
              <a:buFont typeface="Wingdings" panose="05000000000000000000" pitchFamily="2" charset="2"/>
              <a:buNone/>
              <a:defRPr/>
            </a:pPr>
            <a:r>
              <a:rPr lang="es-ES" sz="1600" kern="0" dirty="0" err="1">
                <a:latin typeface="+mn-lt"/>
                <a:cs typeface="+mn-cs"/>
              </a:rPr>
              <a:t>delimiter</a:t>
            </a:r>
            <a:r>
              <a:rPr lang="es-ES" sz="1600" kern="0" dirty="0">
                <a:latin typeface="+mn-lt"/>
                <a:cs typeface="+mn-cs"/>
              </a:rPr>
              <a:t> //;</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CREATE FUNCTION </a:t>
            </a:r>
            <a:r>
              <a:rPr lang="es-ES" sz="1600" kern="0" dirty="0" err="1">
                <a:latin typeface="+mn-lt"/>
                <a:cs typeface="+mn-cs"/>
              </a:rPr>
              <a:t>insdepart</a:t>
            </a:r>
            <a:r>
              <a:rPr lang="es-ES" sz="1600" kern="0" dirty="0">
                <a:latin typeface="+mn-lt"/>
                <a:cs typeface="+mn-cs"/>
              </a:rPr>
              <a:t>(</a:t>
            </a:r>
            <a:r>
              <a:rPr lang="es-ES" sz="1600" kern="0" dirty="0" err="1">
                <a:latin typeface="+mn-lt"/>
                <a:cs typeface="+mn-cs"/>
              </a:rPr>
              <a:t>num</a:t>
            </a:r>
            <a:r>
              <a:rPr lang="es-ES" sz="1600" kern="0" dirty="0">
                <a:latin typeface="+mn-lt"/>
                <a:cs typeface="+mn-cs"/>
              </a:rPr>
              <a:t> </a:t>
            </a:r>
            <a:r>
              <a:rPr lang="es-ES" sz="1600" kern="0" dirty="0" err="1">
                <a:latin typeface="+mn-lt"/>
                <a:cs typeface="+mn-cs"/>
              </a:rPr>
              <a:t>tinyint</a:t>
            </a:r>
            <a:r>
              <a:rPr lang="es-ES" sz="1600" kern="0" dirty="0">
                <a:latin typeface="+mn-lt"/>
                <a:cs typeface="+mn-cs"/>
              </a:rPr>
              <a:t>(2), </a:t>
            </a:r>
            <a:r>
              <a:rPr lang="es-ES" sz="1600" kern="0" dirty="0" err="1">
                <a:latin typeface="+mn-lt"/>
                <a:cs typeface="+mn-cs"/>
              </a:rPr>
              <a:t>nomb</a:t>
            </a:r>
            <a:r>
              <a:rPr lang="es-ES" sz="1600" kern="0" dirty="0">
                <a:latin typeface="+mn-lt"/>
                <a:cs typeface="+mn-cs"/>
              </a:rPr>
              <a:t> </a:t>
            </a:r>
            <a:r>
              <a:rPr lang="es-ES" sz="1600" kern="0" dirty="0" err="1">
                <a:latin typeface="+mn-lt"/>
                <a:cs typeface="+mn-cs"/>
              </a:rPr>
              <a:t>varchar</a:t>
            </a:r>
            <a:r>
              <a:rPr lang="es-ES" sz="1600" kern="0" dirty="0">
                <a:latin typeface="+mn-lt"/>
                <a:cs typeface="+mn-cs"/>
              </a:rPr>
              <a:t>(15), localidad </a:t>
            </a:r>
            <a:r>
              <a:rPr lang="es-ES" sz="1600" kern="0" dirty="0" err="1">
                <a:latin typeface="+mn-lt"/>
                <a:cs typeface="+mn-cs"/>
              </a:rPr>
              <a:t>varchar</a:t>
            </a:r>
            <a:r>
              <a:rPr lang="es-ES" sz="1600" kern="0" dirty="0">
                <a:latin typeface="+mn-lt"/>
                <a:cs typeface="+mn-cs"/>
              </a:rPr>
              <a:t>(15)) RETURNS </a:t>
            </a:r>
            <a:r>
              <a:rPr lang="es-ES" sz="1600" kern="0" dirty="0" err="1">
                <a:latin typeface="+mn-lt"/>
                <a:cs typeface="+mn-cs"/>
              </a:rPr>
              <a:t>char</a:t>
            </a:r>
            <a:r>
              <a:rPr lang="es-ES" sz="1600" kern="0" dirty="0">
                <a:latin typeface="+mn-lt"/>
                <a:cs typeface="+mn-cs"/>
              </a:rPr>
              <a:t>(22)</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BEGIN</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DECLARE mensaje </a:t>
            </a:r>
            <a:r>
              <a:rPr lang="es-ES" sz="1600" kern="0" dirty="0" err="1">
                <a:latin typeface="+mn-lt"/>
                <a:cs typeface="+mn-cs"/>
              </a:rPr>
              <a:t>char</a:t>
            </a:r>
            <a:r>
              <a:rPr lang="es-ES" sz="1600" kern="0" dirty="0">
                <a:latin typeface="+mn-lt"/>
                <a:cs typeface="+mn-cs"/>
              </a:rPr>
              <a:t>(22) DEFAULT 'Departamento insertado';</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DECLARE </a:t>
            </a:r>
            <a:r>
              <a:rPr lang="es-ES" sz="1600" kern="0" dirty="0" err="1">
                <a:latin typeface="+mn-lt"/>
                <a:cs typeface="+mn-cs"/>
              </a:rPr>
              <a:t>violacion_integridad</a:t>
            </a:r>
            <a:r>
              <a:rPr lang="es-ES" sz="1600" kern="0" dirty="0">
                <a:latin typeface="+mn-lt"/>
                <a:cs typeface="+mn-cs"/>
              </a:rPr>
              <a:t> CONDITION FOR SQLSTATE '23000';</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DECLARE CONTINUE HANDLER FOR </a:t>
            </a:r>
            <a:r>
              <a:rPr lang="es-ES" sz="1600" kern="0" dirty="0" err="1">
                <a:latin typeface="+mn-lt"/>
                <a:cs typeface="+mn-cs"/>
              </a:rPr>
              <a:t>violacion_integridad</a:t>
            </a:r>
            <a:r>
              <a:rPr lang="es-ES" sz="1600" kern="0" dirty="0">
                <a:latin typeface="+mn-lt"/>
                <a:cs typeface="+mn-cs"/>
              </a:rPr>
              <a:t> </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SET mensaje='Departamento existente';</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INSERT INTO DEPART</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VALUES (</a:t>
            </a:r>
            <a:r>
              <a:rPr lang="es-ES" sz="1600" kern="0" dirty="0" err="1">
                <a:latin typeface="+mn-lt"/>
                <a:cs typeface="+mn-cs"/>
              </a:rPr>
              <a:t>num</a:t>
            </a:r>
            <a:r>
              <a:rPr lang="es-ES" sz="1600" kern="0" dirty="0">
                <a:latin typeface="+mn-lt"/>
                <a:cs typeface="+mn-cs"/>
              </a:rPr>
              <a:t>, </a:t>
            </a:r>
            <a:r>
              <a:rPr lang="es-ES" sz="1600" kern="0" dirty="0" err="1">
                <a:latin typeface="+mn-lt"/>
                <a:cs typeface="+mn-cs"/>
              </a:rPr>
              <a:t>nomb</a:t>
            </a:r>
            <a:r>
              <a:rPr lang="es-ES" sz="1600" kern="0" dirty="0">
                <a:latin typeface="+mn-lt"/>
                <a:cs typeface="+mn-cs"/>
              </a:rPr>
              <a:t>, localidad);</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RETURN mensaje;</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	END; </a:t>
            </a:r>
          </a:p>
          <a:p>
            <a:pPr marL="263525" indent="-263525">
              <a:spcBef>
                <a:spcPct val="20000"/>
              </a:spcBef>
              <a:buClr>
                <a:schemeClr val="bg2"/>
              </a:buClr>
              <a:buSzPct val="75000"/>
              <a:buFont typeface="Wingdings" panose="05000000000000000000" pitchFamily="2" charset="2"/>
              <a:buNone/>
              <a:defRPr/>
            </a:pPr>
            <a:r>
              <a:rPr lang="es-ES" sz="1600" kern="0" dirty="0">
                <a:latin typeface="+mn-lt"/>
                <a:cs typeface="+mn-cs"/>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Título"/>
          <p:cNvSpPr>
            <a:spLocks noGrp="1"/>
          </p:cNvSpPr>
          <p:nvPr>
            <p:ph type="title"/>
          </p:nvPr>
        </p:nvSpPr>
        <p:spPr>
          <a:xfrm>
            <a:off x="457200" y="457200"/>
            <a:ext cx="8686800" cy="900113"/>
          </a:xfrm>
        </p:spPr>
        <p:txBody>
          <a:bodyPr/>
          <a:lstStyle/>
          <a:p>
            <a:r>
              <a:rPr lang="es-ES" altLang="es-ES" sz="3600" smtClean="0"/>
              <a:t>Eventos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Un </a:t>
            </a:r>
            <a:r>
              <a:rPr lang="es-ES" sz="1600" i="1" dirty="0">
                <a:latin typeface="Arial" charset="0"/>
                <a:cs typeface="Arial" charset="0"/>
              </a:rPr>
              <a:t>evento </a:t>
            </a:r>
            <a:r>
              <a:rPr lang="es-ES" sz="1600" dirty="0">
                <a:latin typeface="Arial" charset="0"/>
                <a:cs typeface="Arial" charset="0"/>
              </a:rPr>
              <a:t>es una tarea que se ejecuta de forma automática en un momento previamente programado.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Permitirán, como administradores de base de datos, programar ciertas tareas las cuales queremos que se ejecuten de forma periódica o en un momento en concreto, de tal manera que, podamos automatizar ciertos procesos.</a:t>
            </a:r>
          </a:p>
          <a:p>
            <a:pPr marL="263525" indent="-263525">
              <a:spcBef>
                <a:spcPct val="20000"/>
              </a:spcBef>
              <a:buClr>
                <a:schemeClr val="bg2"/>
              </a:buClr>
              <a:buSzPct val="75000"/>
              <a:buFont typeface="Wingdings" panose="05000000000000000000" pitchFamily="2" charset="2"/>
              <a:buNone/>
              <a:defRPr/>
            </a:pPr>
            <a:endParaRPr lang="es-ES" sz="1600" u="sng" kern="0" dirty="0">
              <a:latin typeface="+mn-lt"/>
              <a:cs typeface="+mn-cs"/>
            </a:endParaRPr>
          </a:p>
          <a:p>
            <a:pPr marL="263525" indent="-263525">
              <a:spcBef>
                <a:spcPct val="20000"/>
              </a:spcBef>
              <a:buClr>
                <a:schemeClr val="bg2"/>
              </a:buClr>
              <a:buSzPct val="75000"/>
              <a:buFont typeface="Wingdings" panose="05000000000000000000" pitchFamily="2" charset="2"/>
              <a:buNone/>
              <a:defRPr/>
            </a:pPr>
            <a:r>
              <a:rPr lang="es-ES" sz="1600" u="sng" kern="0" dirty="0">
                <a:latin typeface="+mn-lt"/>
                <a:cs typeface="+mn-cs"/>
              </a:rPr>
              <a:t>Ejemplo:</a:t>
            </a:r>
          </a:p>
          <a:p>
            <a:pPr marL="263525" indent="-263525">
              <a:spcBef>
                <a:spcPct val="20000"/>
              </a:spcBef>
              <a:buClr>
                <a:schemeClr val="bg2"/>
              </a:buClr>
              <a:buSzPct val="75000"/>
              <a:buFont typeface="Wingdings" panose="05000000000000000000" pitchFamily="2" charset="2"/>
              <a:buNone/>
              <a:defRPr/>
            </a:pPr>
            <a:endParaRPr lang="es-ES" sz="1600" u="sng" kern="0" dirty="0">
              <a:latin typeface="+mn-lt"/>
              <a:cs typeface="+mn-cs"/>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Para este ejemplo crearemos la tabla </a:t>
            </a:r>
            <a:r>
              <a:rPr lang="es-ES" sz="1600" i="1" dirty="0">
                <a:latin typeface="Arial" charset="0"/>
                <a:cs typeface="Arial" charset="0"/>
              </a:rPr>
              <a:t>test</a:t>
            </a:r>
            <a:r>
              <a:rPr lang="es-ES" sz="1600" dirty="0">
                <a:latin typeface="Arial" charset="0"/>
                <a:cs typeface="Arial" charset="0"/>
              </a:rPr>
              <a:t>.</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CREATE TABLE test</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 evento VARCHAR(50),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fecha DATETIME ); </a:t>
            </a:r>
          </a:p>
          <a:p>
            <a:pPr lvl="1"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Lo primero que debemos de hacer es habilitar nuestro servidor para que pueda ejecutar </a:t>
            </a:r>
            <a:r>
              <a:rPr lang="es-ES" sz="1600" i="1" dirty="0">
                <a:latin typeface="Arial" charset="0"/>
                <a:cs typeface="Arial" charset="0"/>
              </a:rPr>
              <a:t>eventos</a:t>
            </a:r>
            <a:r>
              <a:rPr lang="es-ES" sz="1600" dirty="0">
                <a:latin typeface="Arial" charset="0"/>
                <a:cs typeface="Arial" charset="0"/>
              </a:rPr>
              <a:t>:</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SET GLOBAL </a:t>
            </a:r>
            <a:r>
              <a:rPr lang="es-ES" sz="1600" dirty="0" err="1">
                <a:latin typeface="Arial" charset="0"/>
                <a:cs typeface="Arial" charset="0"/>
              </a:rPr>
              <a:t>event_scheduler</a:t>
            </a:r>
            <a:r>
              <a:rPr lang="es-ES" sz="1600" dirty="0">
                <a:latin typeface="Arial" charset="0"/>
                <a:cs typeface="Arial" charset="0"/>
              </a:rPr>
              <a:t> = 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Título"/>
          <p:cNvSpPr>
            <a:spLocks noGrp="1"/>
          </p:cNvSpPr>
          <p:nvPr>
            <p:ph type="title"/>
          </p:nvPr>
        </p:nvSpPr>
        <p:spPr>
          <a:xfrm>
            <a:off x="457200" y="457200"/>
            <a:ext cx="8686800" cy="900113"/>
          </a:xfrm>
        </p:spPr>
        <p:txBody>
          <a:bodyPr/>
          <a:lstStyle/>
          <a:p>
            <a:r>
              <a:rPr lang="es-ES" altLang="es-ES" sz="3600" smtClean="0"/>
              <a:t>Eventos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(Sigue ejemplo):</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Posteriormente creamos nuestro </a:t>
            </a:r>
            <a:r>
              <a:rPr lang="es-ES" sz="1600" i="1" dirty="0">
                <a:latin typeface="Arial" charset="0"/>
                <a:cs typeface="Arial" charset="0"/>
              </a:rPr>
              <a:t>evento</a:t>
            </a:r>
            <a:r>
              <a:rPr lang="es-ES" sz="1600" dirty="0">
                <a:latin typeface="Arial" charset="0"/>
                <a:cs typeface="Arial" charset="0"/>
              </a:rPr>
              <a:t>, que tendrá el nombre de </a:t>
            </a:r>
            <a:r>
              <a:rPr lang="es-ES" sz="1600" i="1" dirty="0" err="1">
                <a:latin typeface="Arial" charset="0"/>
                <a:cs typeface="Arial" charset="0"/>
              </a:rPr>
              <a:t>insertion</a:t>
            </a:r>
            <a:r>
              <a:rPr lang="es-ES" sz="1600" i="1" dirty="0">
                <a:latin typeface="Arial" charset="0"/>
                <a:cs typeface="Arial" charset="0"/>
              </a:rPr>
              <a:t> </a:t>
            </a:r>
            <a:r>
              <a:rPr lang="es-ES" sz="1600" i="1" dirty="0" err="1">
                <a:latin typeface="Arial" charset="0"/>
                <a:cs typeface="Arial" charset="0"/>
              </a:rPr>
              <a:t>event</a:t>
            </a:r>
            <a:r>
              <a:rPr lang="es-ES" sz="1600" dirty="0">
                <a:latin typeface="Arial" charset="0"/>
                <a:cs typeface="Arial" charset="0"/>
              </a:rPr>
              <a:t>. Este </a:t>
            </a:r>
            <a:r>
              <a:rPr lang="es-ES" sz="1600" i="1" dirty="0">
                <a:latin typeface="Arial" charset="0"/>
                <a:cs typeface="Arial" charset="0"/>
              </a:rPr>
              <a:t>evento</a:t>
            </a:r>
            <a:r>
              <a:rPr lang="es-ES" sz="1600" dirty="0">
                <a:latin typeface="Arial" charset="0"/>
                <a:cs typeface="Arial" charset="0"/>
              </a:rPr>
              <a:t> se ejecutará dentro de 1 min, y lo que hará, será insertar un registro en la tabla </a:t>
            </a:r>
            <a:r>
              <a:rPr lang="es-ES" sz="1600" i="1" dirty="0">
                <a:latin typeface="Arial" charset="0"/>
                <a:cs typeface="Arial" charset="0"/>
              </a:rPr>
              <a:t>test</a:t>
            </a:r>
            <a:r>
              <a:rPr lang="es-ES" sz="1600" dirty="0">
                <a:latin typeface="Arial" charset="0"/>
                <a:cs typeface="Arial" charset="0"/>
              </a:rPr>
              <a:t>:</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EVENT insertion_event </a:t>
            </a:r>
          </a:p>
          <a:p>
            <a:pPr lvl="1"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ON SCHEDULE AT CURRENT_TIMESTAMP + INTERVAL 1 MINUTE </a:t>
            </a:r>
          </a:p>
          <a:p>
            <a:pPr lvl="1"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DO INSERT INTO test VALUES ('</a:t>
            </a:r>
            <a:r>
              <a:rPr lang="en-US" sz="1600" dirty="0" err="1">
                <a:latin typeface="Arial" charset="0"/>
                <a:cs typeface="Arial" charset="0"/>
              </a:rPr>
              <a:t>Evento</a:t>
            </a:r>
            <a:r>
              <a:rPr lang="en-US" sz="1600" dirty="0">
                <a:latin typeface="Arial" charset="0"/>
                <a:cs typeface="Arial" charset="0"/>
              </a:rPr>
              <a:t> 1', NOW());</a:t>
            </a:r>
          </a:p>
          <a:p>
            <a:pPr lvl="1" eaLnBrk="1" hangingPunct="1">
              <a:lnSpc>
                <a:spcPct val="90000"/>
              </a:lnSpc>
              <a:spcBef>
                <a:spcPct val="20000"/>
              </a:spcBef>
              <a:buClr>
                <a:schemeClr val="bg2"/>
              </a:buClr>
              <a:buSzPct val="75000"/>
              <a:buFont typeface="Wingdings" panose="05000000000000000000" pitchFamily="2" charset="2"/>
              <a:buNone/>
              <a:defRPr/>
            </a:pPr>
            <a:endParaRPr lang="en-U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Nota: El nombre del evento no debe de poseer más de 64 caracteres.</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 queremos que el </a:t>
            </a:r>
            <a:r>
              <a:rPr lang="es-ES" sz="1600" i="1" dirty="0">
                <a:latin typeface="Arial" charset="0"/>
                <a:cs typeface="Arial" charset="0"/>
              </a:rPr>
              <a:t>evento</a:t>
            </a:r>
            <a:r>
              <a:rPr lang="es-ES" sz="1600" dirty="0">
                <a:latin typeface="Arial" charset="0"/>
                <a:cs typeface="Arial" charset="0"/>
              </a:rPr>
              <a:t> se ejecute en una fecha en concreto, únicamente debemos de especificarlo en </a:t>
            </a:r>
            <a:r>
              <a:rPr lang="es-ES" sz="1600" i="1" dirty="0">
                <a:latin typeface="Arial" charset="0"/>
                <a:cs typeface="Arial" charset="0"/>
              </a:rPr>
              <a:t>ON SCHEDULE AT</a:t>
            </a:r>
            <a:r>
              <a:rPr lang="es-ES" sz="1600" dirty="0">
                <a:latin typeface="Arial" charset="0"/>
                <a:cs typeface="Arial" charset="0"/>
              </a:rPr>
              <a:t>. </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Recuerda, el formato es </a:t>
            </a:r>
            <a:r>
              <a:rPr lang="es-ES" sz="1600" i="1" dirty="0">
                <a:latin typeface="Arial" charset="0"/>
                <a:cs typeface="Arial" charset="0"/>
              </a:rPr>
              <a:t>año-mes-día </a:t>
            </a:r>
            <a:r>
              <a:rPr lang="es-ES" sz="1600" i="1" dirty="0" err="1">
                <a:latin typeface="Arial" charset="0"/>
                <a:cs typeface="Arial" charset="0"/>
              </a:rPr>
              <a:t>hora:minuto:segundo</a:t>
            </a:r>
            <a:r>
              <a:rPr lang="es-ES" sz="1600" dirty="0">
                <a:latin typeface="Arial" charset="0"/>
                <a:cs typeface="Arial" charset="0"/>
              </a:rPr>
              <a:t>, por ejemplo,</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ON SCHEDULE AT '2019-12-31 12:00:00'</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Título"/>
          <p:cNvSpPr>
            <a:spLocks noGrp="1"/>
          </p:cNvSpPr>
          <p:nvPr>
            <p:ph type="title"/>
          </p:nvPr>
        </p:nvSpPr>
        <p:spPr>
          <a:xfrm>
            <a:off x="457200" y="457200"/>
            <a:ext cx="8686800" cy="900113"/>
          </a:xfrm>
        </p:spPr>
        <p:txBody>
          <a:bodyPr/>
          <a:lstStyle/>
          <a:p>
            <a:r>
              <a:rPr lang="es-ES" altLang="es-ES" sz="3600" smtClean="0"/>
              <a:t>Eventos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 nuestro </a:t>
            </a:r>
            <a:r>
              <a:rPr lang="es-ES" sz="1600" i="1" dirty="0">
                <a:latin typeface="Arial" charset="0"/>
                <a:cs typeface="Arial" charset="0"/>
              </a:rPr>
              <a:t>evento</a:t>
            </a:r>
            <a:r>
              <a:rPr lang="es-ES" sz="1600" dirty="0">
                <a:latin typeface="Arial" charset="0"/>
                <a:cs typeface="Arial" charset="0"/>
              </a:rPr>
              <a:t> ejecutara más de una sentencia SQL debemos de apoyarnos de </a:t>
            </a:r>
            <a:r>
              <a:rPr lang="es-ES" sz="1600" i="1" dirty="0">
                <a:latin typeface="Arial" charset="0"/>
                <a:cs typeface="Arial" charset="0"/>
              </a:rPr>
              <a:t>BEGIN </a:t>
            </a:r>
            <a:r>
              <a:rPr lang="es-ES" sz="1600" dirty="0">
                <a:latin typeface="Arial" charset="0"/>
                <a:cs typeface="Arial" charset="0"/>
              </a:rPr>
              <a:t>y </a:t>
            </a:r>
            <a:r>
              <a:rPr lang="es-ES" sz="1600" i="1" dirty="0">
                <a:latin typeface="Arial" charset="0"/>
                <a:cs typeface="Arial" charset="0"/>
              </a:rPr>
              <a:t>END</a:t>
            </a:r>
            <a:r>
              <a:rPr lang="es-ES" sz="1600" dirty="0">
                <a:latin typeface="Arial" charset="0"/>
                <a:cs typeface="Arial" charset="0"/>
              </a:rPr>
              <a:t>.</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u="sng" dirty="0">
                <a:latin typeface="Arial" charset="0"/>
                <a:cs typeface="Arial" charset="0"/>
              </a:rPr>
              <a:t>Ejemplo:</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DELIMITER //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CREATE EVENT </a:t>
            </a:r>
            <a:r>
              <a:rPr lang="es-ES" sz="1600" dirty="0" err="1">
                <a:latin typeface="Arial" charset="0"/>
                <a:cs typeface="Arial" charset="0"/>
              </a:rPr>
              <a:t>insertion_event</a:t>
            </a:r>
            <a:r>
              <a:rPr lang="es-ES" sz="1600" dirty="0">
                <a:latin typeface="Arial" charset="0"/>
                <a:cs typeface="Arial" charset="0"/>
              </a:rPr>
              <a:t>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ON SCHEDULE AT CURRENT_TIMESTAMP + INTERVAL 1 MINUTE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DO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BEGIN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INSERT INTO test VALUES ('Evento 1', NOW());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INSERT INTO test VALUES ('Evento 2', NOW());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INSERT INTO test VALUES ('Evento 3', NOW());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END //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DELIMITER ;</a:t>
            </a:r>
          </a:p>
          <a:p>
            <a:pPr lvl="1"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p:cNvSpPr>
            <a:spLocks noGrp="1"/>
          </p:cNvSpPr>
          <p:nvPr>
            <p:ph type="title"/>
          </p:nvPr>
        </p:nvSpPr>
        <p:spPr>
          <a:xfrm>
            <a:off x="457200" y="457200"/>
            <a:ext cx="8686800" cy="900113"/>
          </a:xfrm>
        </p:spPr>
        <p:txBody>
          <a:bodyPr/>
          <a:lstStyle/>
          <a:p>
            <a:r>
              <a:rPr lang="es-ES" altLang="es-ES" sz="3600" smtClean="0"/>
              <a:t>Eventos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Una vez el evento se haya creado, podemos</a:t>
            </a:r>
            <a:r>
              <a:rPr lang="es-ES" sz="1600" b="1" dirty="0">
                <a:latin typeface="Arial" charset="0"/>
                <a:cs typeface="Arial" charset="0"/>
              </a:rPr>
              <a:t> listarlo</a:t>
            </a:r>
            <a:r>
              <a:rPr lang="es-ES" sz="1600" dirty="0">
                <a:latin typeface="Arial" charset="0"/>
                <a:cs typeface="Arial" charset="0"/>
              </a:rPr>
              <a:t>.</a:t>
            </a:r>
          </a:p>
          <a:p>
            <a:pPr marL="342900" indent="-342900"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SHOW </a:t>
            </a:r>
            <a:r>
              <a:rPr lang="es-ES" sz="1600" dirty="0" err="1">
                <a:latin typeface="Arial" charset="0"/>
                <a:cs typeface="Arial" charset="0"/>
              </a:rPr>
              <a:t>events</a:t>
            </a:r>
            <a:r>
              <a:rPr lang="es-ES" sz="1600" dirty="0">
                <a:latin typeface="Arial" charset="0"/>
                <a:cs typeface="Arial" charset="0"/>
              </a:rPr>
              <a:t>\G; </a:t>
            </a:r>
          </a:p>
          <a:p>
            <a:pPr marL="342900" indent="-342900"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342900" indent="-342900"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 queremos eliminar un evento haremos uso de </a:t>
            </a:r>
            <a:r>
              <a:rPr lang="es-ES" sz="1600" b="1" dirty="0">
                <a:latin typeface="Arial" charset="0"/>
                <a:cs typeface="Arial" charset="0"/>
              </a:rPr>
              <a:t>DROP</a:t>
            </a:r>
            <a:r>
              <a:rPr lang="es-ES" sz="1600" dirty="0">
                <a:latin typeface="Arial" charset="0"/>
                <a:cs typeface="Arial" charset="0"/>
              </a:rPr>
              <a:t>.</a:t>
            </a:r>
          </a:p>
          <a:p>
            <a:pPr marL="800100" lvl="1" indent="-342900"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DROP EVENT </a:t>
            </a:r>
            <a:r>
              <a:rPr lang="es-ES" sz="1600" dirty="0" err="1">
                <a:latin typeface="Arial" charset="0"/>
                <a:cs typeface="Arial" charset="0"/>
              </a:rPr>
              <a:t>nombre_evento</a:t>
            </a:r>
            <a:r>
              <a:rPr lang="es-ES" sz="1600" dirty="0">
                <a:latin typeface="Arial" charset="0"/>
                <a:cs typeface="Arial" charset="0"/>
              </a:rPr>
              <a:t>; </a:t>
            </a:r>
          </a:p>
          <a:p>
            <a:pPr marL="342900" indent="-342900"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342900" indent="-342900"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Es importante mencionar que una vez el evento haya expirado, este, será eliminado de</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forma automática. Si no queremos que esto ocurra debemos de apoyarnos de </a:t>
            </a:r>
            <a:r>
              <a:rPr lang="es-ES" sz="1600" b="1" dirty="0">
                <a:latin typeface="Arial" charset="0"/>
                <a:cs typeface="Arial" charset="0"/>
              </a:rPr>
              <a:t>ON COMPLETION</a:t>
            </a:r>
          </a:p>
          <a:p>
            <a:pPr lvl="1"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a:t>
            </a:r>
          </a:p>
          <a:p>
            <a:pPr lvl="1"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ON SCHEDULE AT CURRENT_TIMESTAMP + INTERVAL 1 MINUTE </a:t>
            </a:r>
          </a:p>
          <a:p>
            <a:pPr lvl="1"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ON COMPLETION PRESERVE </a:t>
            </a:r>
          </a:p>
          <a:p>
            <a:pPr lvl="1"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Algo común con los eventos es trabajar con procedimientos almacenados: </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CREATE EVENT </a:t>
            </a:r>
            <a:r>
              <a:rPr lang="es-ES" sz="1600" dirty="0" err="1">
                <a:latin typeface="Arial" charset="0"/>
                <a:cs typeface="Arial" charset="0"/>
              </a:rPr>
              <a:t>nombre_evento</a:t>
            </a:r>
            <a:r>
              <a:rPr lang="es-ES" sz="1600" dirty="0">
                <a:latin typeface="Arial" charset="0"/>
                <a:cs typeface="Arial" charset="0"/>
              </a:rPr>
              <a:t>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ON SCHEDULE AT 'fecha de </a:t>
            </a:r>
            <a:r>
              <a:rPr lang="es-ES" sz="1600" dirty="0" err="1">
                <a:latin typeface="Arial" charset="0"/>
                <a:cs typeface="Arial" charset="0"/>
              </a:rPr>
              <a:t>ejeución</a:t>
            </a:r>
            <a:r>
              <a:rPr lang="es-ES" sz="1600" dirty="0">
                <a:latin typeface="Arial" charset="0"/>
                <a:cs typeface="Arial" charset="0"/>
              </a:rPr>
              <a:t>'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DO CALL </a:t>
            </a:r>
            <a:r>
              <a:rPr lang="es-ES" sz="1600" dirty="0" err="1">
                <a:latin typeface="Arial" charset="0"/>
                <a:cs typeface="Arial" charset="0"/>
              </a:rPr>
              <a:t>procedimiento_almacenado</a:t>
            </a:r>
            <a:r>
              <a:rPr lang="es-ES" sz="1600" dirty="0">
                <a:latin typeface="Arial" charset="0"/>
                <a:cs typeface="Arial" charset="0"/>
              </a:rPr>
              <a:t>();</a:t>
            </a:r>
            <a:endParaRPr lang="en-U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Char char="n"/>
              <a:defRPr/>
            </a:pPr>
            <a:endParaRPr lang="en-U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Título"/>
          <p:cNvSpPr>
            <a:spLocks noGrp="1"/>
          </p:cNvSpPr>
          <p:nvPr>
            <p:ph type="title"/>
          </p:nvPr>
        </p:nvSpPr>
        <p:spPr>
          <a:xfrm>
            <a:off x="457200" y="457200"/>
            <a:ext cx="8686800" cy="900113"/>
          </a:xfrm>
        </p:spPr>
        <p:txBody>
          <a:bodyPr/>
          <a:lstStyle/>
          <a:p>
            <a:r>
              <a:rPr lang="es-ES" altLang="es-ES" sz="3600" smtClean="0"/>
              <a:t>Eventos periódicos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Los </a:t>
            </a:r>
            <a:r>
              <a:rPr lang="es-ES" sz="1600" i="1" dirty="0">
                <a:latin typeface="Arial" charset="0"/>
                <a:cs typeface="Arial" charset="0"/>
              </a:rPr>
              <a:t>eventos</a:t>
            </a:r>
            <a:r>
              <a:rPr lang="es-ES" sz="1600" dirty="0">
                <a:latin typeface="Arial" charset="0"/>
                <a:cs typeface="Arial" charset="0"/>
              </a:rPr>
              <a:t> los podemos programar para que se ejecuten de forma periódica.</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u="sng" dirty="0">
                <a:latin typeface="Arial" charset="0"/>
                <a:cs typeface="Arial" charset="0"/>
              </a:rPr>
              <a:t>Por ejemplo: </a:t>
            </a:r>
          </a:p>
          <a:p>
            <a:pPr eaLnBrk="1" hangingPunct="1">
              <a:lnSpc>
                <a:spcPct val="90000"/>
              </a:lnSpc>
              <a:spcBef>
                <a:spcPct val="20000"/>
              </a:spcBef>
              <a:buClr>
                <a:schemeClr val="bg2"/>
              </a:buClr>
              <a:buSzPct val="75000"/>
              <a:buFont typeface="Wingdings" panose="05000000000000000000" pitchFamily="2" charset="2"/>
              <a:buNone/>
              <a:defRPr/>
            </a:pPr>
            <a:endParaRPr lang="es-ES" sz="1600" u="sng"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CREATE EVENT </a:t>
            </a:r>
            <a:r>
              <a:rPr lang="es-ES" sz="1600" dirty="0" err="1">
                <a:latin typeface="Arial" charset="0"/>
                <a:cs typeface="Arial" charset="0"/>
              </a:rPr>
              <a:t>insertion_event</a:t>
            </a:r>
            <a:r>
              <a:rPr lang="es-ES" sz="1600" dirty="0">
                <a:latin typeface="Arial" charset="0"/>
                <a:cs typeface="Arial" charset="0"/>
              </a:rPr>
              <a:t>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ON SCHEDULE EVERY 1 MINUTE STARTS '2019-07-07 18:30:00'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DO INSERT INTO test VALUES ('Evento 1', NOW());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 esta ocasión, el evento se ejecuta cada minuto después de las 6:30 PM.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Podemos programar la ejecución para cada segundo, minuto, hora, semana, mes o año.</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 queremos que el </a:t>
            </a:r>
            <a:r>
              <a:rPr lang="es-ES" sz="1600" i="1" dirty="0">
                <a:latin typeface="Arial" charset="0"/>
                <a:cs typeface="Arial" charset="0"/>
              </a:rPr>
              <a:t>evento</a:t>
            </a:r>
            <a:r>
              <a:rPr lang="es-ES" sz="1600" dirty="0">
                <a:latin typeface="Arial" charset="0"/>
                <a:cs typeface="Arial" charset="0"/>
              </a:rPr>
              <a:t> se ejecute entre un rango de fechas debemos de apoyarnos de la </a:t>
            </a:r>
            <a:r>
              <a:rPr lang="es-ES" sz="1600" dirty="0" err="1">
                <a:latin typeface="Arial" charset="0"/>
                <a:cs typeface="Arial" charset="0"/>
              </a:rPr>
              <a:t>claúsula</a:t>
            </a:r>
            <a:r>
              <a:rPr lang="es-ES" sz="1600" dirty="0">
                <a:latin typeface="Arial" charset="0"/>
                <a:cs typeface="Arial" charset="0"/>
              </a:rPr>
              <a:t> </a:t>
            </a:r>
            <a:r>
              <a:rPr lang="es-ES" sz="1600" b="1" dirty="0">
                <a:latin typeface="Arial" charset="0"/>
                <a:cs typeface="Arial" charset="0"/>
              </a:rPr>
              <a:t>ENDS</a:t>
            </a:r>
            <a:r>
              <a:rPr lang="es-ES" sz="1600" dirty="0">
                <a:latin typeface="Arial" charset="0"/>
                <a:cs typeface="Arial" charset="0"/>
              </a:rPr>
              <a:t>.</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CREATE EVENT </a:t>
            </a:r>
            <a:r>
              <a:rPr lang="es-ES" sz="1600" dirty="0" err="1">
                <a:latin typeface="Arial" charset="0"/>
                <a:cs typeface="Arial" charset="0"/>
              </a:rPr>
              <a:t>insertion_event</a:t>
            </a:r>
            <a:r>
              <a:rPr lang="es-ES" sz="1600" dirty="0">
                <a:latin typeface="Arial" charset="0"/>
                <a:cs typeface="Arial" charset="0"/>
              </a:rPr>
              <a:t> </a:t>
            </a:r>
          </a:p>
          <a:p>
            <a:pPr lvl="1"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ON SCHEDULE EVERY 1 MINUTE STARTS '2019-07-07 18:30:00' </a:t>
            </a:r>
          </a:p>
          <a:p>
            <a:pPr lvl="1"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ENDS '2019-07-07 19:00:00' </a:t>
            </a:r>
          </a:p>
          <a:p>
            <a:pPr lvl="1"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DO INSERT INTO test VALUES ('Evento 1', NOW());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Ahora, el evento se ejecuta durante un periodo de 30 minutos (De 6:30 PM a 7:00 PM).</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Char char="n"/>
              <a:defRPr/>
            </a:pPr>
            <a:endParaRPr lang="en-U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457200"/>
            <a:ext cx="8229600" cy="900113"/>
          </a:xfrm>
        </p:spPr>
        <p:txBody>
          <a:bodyPr/>
          <a:lstStyle/>
          <a:p>
            <a:r>
              <a:rPr lang="es-ES" altLang="es-ES" sz="3600" smtClean="0"/>
              <a:t>Procedimientos almacenados y las tablas de permisos</a:t>
            </a:r>
          </a:p>
        </p:txBody>
      </p:sp>
      <p:sp>
        <p:nvSpPr>
          <p:cNvPr id="3" name="2 Marcador de contenido"/>
          <p:cNvSpPr>
            <a:spLocks noGrp="1"/>
          </p:cNvSpPr>
          <p:nvPr>
            <p:ph idx="1"/>
          </p:nvPr>
        </p:nvSpPr>
        <p:spPr>
          <a:xfrm>
            <a:off x="500063" y="1643063"/>
            <a:ext cx="8229600" cy="4857750"/>
          </a:xfrm>
        </p:spPr>
        <p:txBody>
          <a:bodyPr/>
          <a:lstStyle/>
          <a:p>
            <a:pPr algn="just">
              <a:buFont typeface="Wingdings" panose="05000000000000000000" pitchFamily="2" charset="2"/>
              <a:buNone/>
              <a:defRPr/>
            </a:pPr>
            <a:r>
              <a:rPr lang="es-ES" sz="1600" dirty="0" smtClean="0"/>
              <a:t>Los procedimientos almacenados requieren la tabla </a:t>
            </a:r>
            <a:r>
              <a:rPr lang="es-ES" sz="1600" dirty="0" err="1" smtClean="0"/>
              <a:t>proc</a:t>
            </a:r>
            <a:r>
              <a:rPr lang="es-ES" sz="1600" dirty="0" smtClean="0"/>
              <a:t> en la base de datos </a:t>
            </a:r>
            <a:r>
              <a:rPr lang="es-ES" sz="1600" dirty="0" err="1" smtClean="0"/>
              <a:t>mysql</a:t>
            </a:r>
            <a:r>
              <a:rPr lang="es-ES" sz="1600" dirty="0" smtClean="0"/>
              <a:t>. Esta tabla se crea durante la instalación de </a:t>
            </a:r>
            <a:r>
              <a:rPr lang="es-ES" sz="1600" dirty="0" err="1" smtClean="0"/>
              <a:t>MySQL</a:t>
            </a:r>
            <a:r>
              <a:rPr lang="es-ES" sz="1600" dirty="0" smtClean="0"/>
              <a:t> 5.0. </a:t>
            </a:r>
          </a:p>
          <a:p>
            <a:pPr algn="just">
              <a:buFont typeface="Wingdings" panose="05000000000000000000" pitchFamily="2" charset="2"/>
              <a:buNone/>
              <a:defRPr/>
            </a:pPr>
            <a:endParaRPr lang="es-ES" sz="1600" dirty="0" smtClean="0"/>
          </a:p>
          <a:p>
            <a:pPr algn="just">
              <a:buFont typeface="Wingdings" panose="05000000000000000000" pitchFamily="2" charset="2"/>
              <a:buNone/>
              <a:defRPr/>
            </a:pPr>
            <a:r>
              <a:rPr lang="es-ES" sz="1600" dirty="0" smtClean="0"/>
              <a:t>Desde </a:t>
            </a:r>
            <a:r>
              <a:rPr lang="es-ES" sz="1600" dirty="0" err="1" smtClean="0"/>
              <a:t>MySQL</a:t>
            </a:r>
            <a:r>
              <a:rPr lang="es-ES" sz="1600" dirty="0" smtClean="0"/>
              <a:t> 5.0.3, el sistema de permisos se ha modificado para tener en cuenta los procedimientos almacenados como sigue:</a:t>
            </a:r>
          </a:p>
          <a:p>
            <a:pPr algn="just">
              <a:buFont typeface="Wingdings" panose="05000000000000000000" pitchFamily="2" charset="2"/>
              <a:buNone/>
              <a:defRPr/>
            </a:pPr>
            <a:endParaRPr lang="es-ES" sz="1600" dirty="0" smtClean="0"/>
          </a:p>
          <a:p>
            <a:pPr lvl="1" algn="just">
              <a:defRPr/>
            </a:pPr>
            <a:r>
              <a:rPr lang="es-ES" sz="1600" dirty="0" smtClean="0">
                <a:ea typeface="+mn-ea"/>
              </a:rPr>
              <a:t>El permiso CREATE ROUTINE se necesita para crear procedimientos almacenados.</a:t>
            </a:r>
          </a:p>
          <a:p>
            <a:pPr lvl="1" algn="just">
              <a:defRPr/>
            </a:pPr>
            <a:endParaRPr lang="es-ES" sz="1600" dirty="0" smtClean="0">
              <a:ea typeface="+mn-ea"/>
            </a:endParaRPr>
          </a:p>
          <a:p>
            <a:pPr lvl="1" algn="just">
              <a:defRPr/>
            </a:pPr>
            <a:r>
              <a:rPr lang="es-ES" sz="1600" dirty="0" smtClean="0">
                <a:ea typeface="+mn-ea"/>
              </a:rPr>
              <a:t>El permiso ALTER ROUTINE se necesita para alterar o borrar procedimientos almacenados. Este permiso se da automáticamente al creador de una rutina.</a:t>
            </a:r>
          </a:p>
          <a:p>
            <a:pPr lvl="1" algn="just">
              <a:defRPr/>
            </a:pPr>
            <a:endParaRPr lang="es-ES" sz="1600" dirty="0" smtClean="0">
              <a:ea typeface="+mn-ea"/>
            </a:endParaRPr>
          </a:p>
          <a:p>
            <a:pPr lvl="1" algn="just">
              <a:defRPr/>
            </a:pPr>
            <a:r>
              <a:rPr lang="es-ES" sz="1600" dirty="0" smtClean="0">
                <a:ea typeface="+mn-ea"/>
              </a:rPr>
              <a:t>El permiso EXECUTE se requiere para ejecutar procedimientos almacenados.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Título"/>
          <p:cNvSpPr>
            <a:spLocks noGrp="1"/>
          </p:cNvSpPr>
          <p:nvPr>
            <p:ph type="title"/>
          </p:nvPr>
        </p:nvSpPr>
        <p:spPr>
          <a:xfrm>
            <a:off x="457200" y="457200"/>
            <a:ext cx="8686800" cy="900113"/>
          </a:xfrm>
        </p:spPr>
        <p:txBody>
          <a:bodyPr/>
          <a:lstStyle/>
          <a:p>
            <a:r>
              <a:rPr lang="es-ES" altLang="es-ES" sz="3600" smtClean="0"/>
              <a:t>Eventos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lnSpc>
                <a:spcPct val="90000"/>
              </a:lnSpc>
              <a:spcBef>
                <a:spcPct val="20000"/>
              </a:spcBef>
              <a:buClr>
                <a:schemeClr val="bg2"/>
              </a:buClr>
              <a:buSzPct val="75000"/>
              <a:buFont typeface="Wingdings" panose="05000000000000000000" pitchFamily="2" charset="2"/>
              <a:buNone/>
              <a:defRPr/>
            </a:pPr>
            <a:r>
              <a:rPr lang="es-ES" sz="1600" b="1" cap="all" dirty="0">
                <a:latin typeface="Arial" charset="0"/>
                <a:cs typeface="Arial" charset="0"/>
              </a:rPr>
              <a:t>EDITAR EVENTOS</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 por alguna razón necesitamos detener un evento, lo que debemos de hacer es deshabilitarlo.</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ALTER EVENT </a:t>
            </a:r>
            <a:r>
              <a:rPr lang="es-ES" sz="1600" dirty="0" err="1">
                <a:latin typeface="Arial" charset="0"/>
                <a:cs typeface="Arial" charset="0"/>
              </a:rPr>
              <a:t>nombre_evento</a:t>
            </a:r>
            <a:r>
              <a:rPr lang="es-ES" sz="1600" dirty="0">
                <a:latin typeface="Arial" charset="0"/>
                <a:cs typeface="Arial" charset="0"/>
              </a:rPr>
              <a:t>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DISABLE; </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Para habilitar nuevamente un evento colocamos </a:t>
            </a:r>
            <a:r>
              <a:rPr lang="es-ES" sz="1600" b="1" dirty="0">
                <a:latin typeface="Arial" charset="0"/>
                <a:cs typeface="Arial" charset="0"/>
              </a:rPr>
              <a:t>ENABLE</a:t>
            </a:r>
            <a:r>
              <a:rPr lang="es-ES" sz="1600" dirty="0">
                <a:latin typeface="Arial" charset="0"/>
                <a:cs typeface="Arial" charset="0"/>
              </a:rPr>
              <a:t>.</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ALTER EVENT </a:t>
            </a:r>
            <a:r>
              <a:rPr lang="es-ES" sz="1600" dirty="0" err="1">
                <a:latin typeface="Arial" charset="0"/>
                <a:cs typeface="Arial" charset="0"/>
              </a:rPr>
              <a:t>nombre_evento</a:t>
            </a:r>
            <a:r>
              <a:rPr lang="es-ES" sz="1600" dirty="0">
                <a:latin typeface="Arial" charset="0"/>
                <a:cs typeface="Arial" charset="0"/>
              </a:rPr>
              <a:t> </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ENABLE; </a:t>
            </a:r>
          </a:p>
          <a:p>
            <a:pPr eaLnBrk="1" hangingPunct="1">
              <a:lnSpc>
                <a:spcPct val="90000"/>
              </a:lnSpc>
              <a:spcBef>
                <a:spcPct val="20000"/>
              </a:spcBef>
              <a:buClr>
                <a:schemeClr val="bg2"/>
              </a:buClr>
              <a:buSzPct val="75000"/>
              <a:buFont typeface="Wingdings" panose="05000000000000000000" pitchFamily="2" charset="2"/>
              <a:buNone/>
              <a:defRPr/>
            </a:pPr>
            <a:endParaRPr lang="es-ES" sz="1600" b="1" cap="all"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b="1" cap="all" dirty="0">
                <a:latin typeface="Arial" charset="0"/>
                <a:cs typeface="Arial" charset="0"/>
              </a:rPr>
              <a:t>DETENER EVENTOS</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Para detener completamente todos los eventos, debemos de ejecutar la siguiente sentencia:</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SET GLOBAL </a:t>
            </a:r>
            <a:r>
              <a:rPr lang="es-ES" sz="1600" dirty="0" err="1">
                <a:latin typeface="Arial" charset="0"/>
                <a:cs typeface="Arial" charset="0"/>
              </a:rPr>
              <a:t>event_scheduler</a:t>
            </a:r>
            <a:r>
              <a:rPr lang="es-ES" sz="1600" dirty="0">
                <a:latin typeface="Arial" charset="0"/>
                <a:cs typeface="Arial" charset="0"/>
              </a:rPr>
              <a:t> = OFF; </a:t>
            </a:r>
          </a:p>
          <a:p>
            <a:pPr eaLnBrk="1" hangingPunct="1">
              <a:lnSpc>
                <a:spcPct val="90000"/>
              </a:lnSpc>
              <a:spcBef>
                <a:spcPct val="20000"/>
              </a:spcBef>
              <a:buClr>
                <a:schemeClr val="bg2"/>
              </a:buClr>
              <a:buSzPct val="75000"/>
              <a:buFont typeface="Wingdings" panose="05000000000000000000" pitchFamily="2" charset="2"/>
              <a:buNone/>
              <a:defRPr/>
            </a:pPr>
            <a:endParaRPr lang="es-ES" sz="1600" b="1" cap="all"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endParaRPr lang="en-U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a:xfrm>
            <a:off x="457200" y="457200"/>
            <a:ext cx="8686800" cy="900113"/>
          </a:xfrm>
        </p:spPr>
        <p:txBody>
          <a:bodyPr/>
          <a:lstStyle/>
          <a:p>
            <a:r>
              <a:rPr lang="es-ES" altLang="es-ES" sz="3600" smtClean="0"/>
              <a:t>Eventos. Estructura general</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Los </a:t>
            </a:r>
            <a:r>
              <a:rPr lang="es-ES" sz="1600" i="1" dirty="0">
                <a:latin typeface="Arial" charset="0"/>
                <a:cs typeface="Arial" charset="0"/>
              </a:rPr>
              <a:t>eventos</a:t>
            </a:r>
            <a:r>
              <a:rPr lang="es-ES" sz="1600" dirty="0">
                <a:latin typeface="Arial" charset="0"/>
                <a:cs typeface="Arial" charset="0"/>
              </a:rPr>
              <a:t> en </a:t>
            </a:r>
            <a:r>
              <a:rPr lang="es-ES" sz="1600" dirty="0" err="1">
                <a:latin typeface="Arial" charset="0"/>
                <a:cs typeface="Arial" charset="0"/>
              </a:rPr>
              <a:t>MySQL</a:t>
            </a:r>
            <a:r>
              <a:rPr lang="es-ES" sz="1600" dirty="0">
                <a:latin typeface="Arial" charset="0"/>
                <a:cs typeface="Arial" charset="0"/>
              </a:rPr>
              <a:t> pueden ser tan complejos como nosotros los deseemos.</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CREATE </a:t>
            </a:r>
          </a:p>
          <a:p>
            <a:pPr lvl="2"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[DEFINER = { </a:t>
            </a:r>
            <a:r>
              <a:rPr lang="es-ES" sz="1600" dirty="0" err="1">
                <a:latin typeface="Arial" charset="0"/>
                <a:cs typeface="Arial" charset="0"/>
              </a:rPr>
              <a:t>user</a:t>
            </a:r>
            <a:r>
              <a:rPr lang="es-ES" sz="1600" dirty="0">
                <a:latin typeface="Arial" charset="0"/>
                <a:cs typeface="Arial" charset="0"/>
              </a:rPr>
              <a:t> | CURRENT_USER }] </a:t>
            </a:r>
          </a:p>
          <a:p>
            <a:pPr lvl="2"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EVENT [IF NOT EXISTS] </a:t>
            </a:r>
            <a:r>
              <a:rPr lang="es-ES" sz="1600" dirty="0" err="1">
                <a:latin typeface="Arial" charset="0"/>
                <a:cs typeface="Arial" charset="0"/>
              </a:rPr>
              <a:t>event_name</a:t>
            </a:r>
            <a:r>
              <a:rPr lang="es-ES" sz="1600" dirty="0">
                <a:latin typeface="Arial" charset="0"/>
                <a:cs typeface="Arial" charset="0"/>
              </a:rPr>
              <a:t> </a:t>
            </a:r>
          </a:p>
          <a:p>
            <a:pPr lvl="2"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ON SCHEDULE </a:t>
            </a:r>
            <a:r>
              <a:rPr lang="es-ES" sz="1600" dirty="0" err="1">
                <a:latin typeface="Arial" charset="0"/>
                <a:cs typeface="Arial" charset="0"/>
              </a:rPr>
              <a:t>schedule</a:t>
            </a:r>
            <a:r>
              <a:rPr lang="es-ES" sz="1600" dirty="0">
                <a:latin typeface="Arial" charset="0"/>
                <a:cs typeface="Arial" charset="0"/>
              </a:rPr>
              <a:t> </a:t>
            </a:r>
          </a:p>
          <a:p>
            <a:pPr lvl="2"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[ON COMPLETION [NOT] PRESERVE] </a:t>
            </a:r>
          </a:p>
          <a:p>
            <a:pPr lvl="2"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[ENABLE | DISABLE | DISABLE ON SLAVE] </a:t>
            </a:r>
          </a:p>
          <a:p>
            <a:pPr lvl="2"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[COMMENT '</a:t>
            </a:r>
            <a:r>
              <a:rPr lang="es-ES" sz="1600" dirty="0" err="1">
                <a:latin typeface="Arial" charset="0"/>
                <a:cs typeface="Arial" charset="0"/>
              </a:rPr>
              <a:t>string</a:t>
            </a:r>
            <a:r>
              <a:rPr lang="es-ES" sz="1600" dirty="0">
                <a:latin typeface="Arial" charset="0"/>
                <a:cs typeface="Arial" charset="0"/>
              </a:rPr>
              <a:t>'] </a:t>
            </a:r>
          </a:p>
          <a:p>
            <a:pPr lvl="2"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DO </a:t>
            </a:r>
            <a:r>
              <a:rPr lang="es-ES" sz="1600" dirty="0" err="1">
                <a:latin typeface="Arial" charset="0"/>
                <a:cs typeface="Arial" charset="0"/>
              </a:rPr>
              <a:t>event_body</a:t>
            </a:r>
            <a:r>
              <a:rPr lang="es-ES" sz="1600" dirty="0">
                <a:latin typeface="Arial" charset="0"/>
                <a:cs typeface="Arial" charset="0"/>
              </a:rPr>
              <a:t>; </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Donde </a:t>
            </a:r>
            <a:r>
              <a:rPr lang="es-ES" sz="1600" dirty="0" err="1">
                <a:latin typeface="Arial" charset="0"/>
                <a:cs typeface="Arial" charset="0"/>
              </a:rPr>
              <a:t>schedule</a:t>
            </a:r>
            <a:r>
              <a:rPr lang="es-ES" sz="1600" dirty="0">
                <a:latin typeface="Arial" charset="0"/>
                <a:cs typeface="Arial" charset="0"/>
              </a:rPr>
              <a:t>: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AT </a:t>
            </a:r>
            <a:r>
              <a:rPr lang="es-ES" sz="1600" dirty="0" err="1">
                <a:latin typeface="Arial" charset="0"/>
                <a:cs typeface="Arial" charset="0"/>
              </a:rPr>
              <a:t>timestamp</a:t>
            </a:r>
            <a:r>
              <a:rPr lang="es-ES" sz="1600" dirty="0">
                <a:latin typeface="Arial" charset="0"/>
                <a:cs typeface="Arial" charset="0"/>
              </a:rPr>
              <a:t> [+ INTERVAL </a:t>
            </a:r>
            <a:r>
              <a:rPr lang="es-ES" sz="1600" dirty="0" err="1">
                <a:latin typeface="Arial" charset="0"/>
                <a:cs typeface="Arial" charset="0"/>
              </a:rPr>
              <a:t>interval</a:t>
            </a:r>
            <a:r>
              <a:rPr lang="es-ES" sz="1600" dirty="0">
                <a:latin typeface="Arial" charset="0"/>
                <a:cs typeface="Arial" charset="0"/>
              </a:rPr>
              <a:t>] ...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 EVERY </a:t>
            </a:r>
            <a:r>
              <a:rPr lang="es-ES" sz="1600" dirty="0" err="1">
                <a:latin typeface="Arial" charset="0"/>
                <a:cs typeface="Arial" charset="0"/>
              </a:rPr>
              <a:t>interval</a:t>
            </a:r>
            <a:r>
              <a:rPr lang="es-ES" sz="1600" dirty="0">
                <a:latin typeface="Arial" charset="0"/>
                <a:cs typeface="Arial" charset="0"/>
              </a:rPr>
              <a:t>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[STARTS </a:t>
            </a:r>
            <a:r>
              <a:rPr lang="es-ES" sz="1600" dirty="0" err="1">
                <a:latin typeface="Arial" charset="0"/>
                <a:cs typeface="Arial" charset="0"/>
              </a:rPr>
              <a:t>timestamp</a:t>
            </a:r>
            <a:r>
              <a:rPr lang="es-ES" sz="1600" dirty="0">
                <a:latin typeface="Arial" charset="0"/>
                <a:cs typeface="Arial" charset="0"/>
              </a:rPr>
              <a:t> [+ INTERVAL </a:t>
            </a:r>
            <a:r>
              <a:rPr lang="es-ES" sz="1600" dirty="0" err="1">
                <a:latin typeface="Arial" charset="0"/>
                <a:cs typeface="Arial" charset="0"/>
              </a:rPr>
              <a:t>interval</a:t>
            </a:r>
            <a:r>
              <a:rPr lang="es-ES" sz="1600" dirty="0">
                <a:latin typeface="Arial" charset="0"/>
                <a:cs typeface="Arial" charset="0"/>
              </a:rPr>
              <a:t>] ...]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[ENDS </a:t>
            </a:r>
            <a:r>
              <a:rPr lang="es-ES" sz="1600" dirty="0" err="1">
                <a:latin typeface="Arial" charset="0"/>
                <a:cs typeface="Arial" charset="0"/>
              </a:rPr>
              <a:t>timestamp</a:t>
            </a:r>
            <a:r>
              <a:rPr lang="es-ES" sz="1600" dirty="0">
                <a:latin typeface="Arial" charset="0"/>
                <a:cs typeface="Arial" charset="0"/>
              </a:rPr>
              <a:t> [+ INTERVAL </a:t>
            </a:r>
            <a:r>
              <a:rPr lang="es-ES" sz="1600" dirty="0" err="1">
                <a:latin typeface="Arial" charset="0"/>
                <a:cs typeface="Arial" charset="0"/>
              </a:rPr>
              <a:t>interval</a:t>
            </a:r>
            <a:r>
              <a:rPr lang="es-ES" sz="1600" dirty="0">
                <a:latin typeface="Arial" charset="0"/>
                <a:cs typeface="Arial" charset="0"/>
              </a:rPr>
              <a:t>] ...] </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Y donde </a:t>
            </a:r>
            <a:r>
              <a:rPr lang="es-ES" sz="1600" dirty="0" err="1">
                <a:latin typeface="Arial" charset="0"/>
                <a:cs typeface="Arial" charset="0"/>
              </a:rPr>
              <a:t>interval</a:t>
            </a:r>
            <a:r>
              <a:rPr lang="es-ES" sz="1600" dirty="0">
                <a:latin typeface="Arial" charset="0"/>
                <a:cs typeface="Arial" charset="0"/>
              </a:rPr>
              <a:t>: </a:t>
            </a:r>
          </a:p>
          <a:p>
            <a:pPr marL="1252538" lvl="1" indent="-795338" eaLnBrk="1" hangingPunct="1">
              <a:lnSpc>
                <a:spcPct val="90000"/>
              </a:lnSpc>
              <a:spcBef>
                <a:spcPct val="20000"/>
              </a:spcBef>
              <a:buClr>
                <a:schemeClr val="bg2"/>
              </a:buClr>
              <a:buSzPct val="75000"/>
              <a:buFont typeface="Wingdings" panose="05000000000000000000" pitchFamily="2" charset="2"/>
              <a:buNone/>
              <a:defRPr/>
            </a:pPr>
            <a:r>
              <a:rPr lang="es-ES" sz="1600" dirty="0" err="1">
                <a:latin typeface="Arial" charset="0"/>
                <a:cs typeface="Arial" charset="0"/>
              </a:rPr>
              <a:t>quantity</a:t>
            </a:r>
            <a:r>
              <a:rPr lang="es-ES" sz="1600" dirty="0">
                <a:latin typeface="Arial" charset="0"/>
                <a:cs typeface="Arial" charset="0"/>
              </a:rPr>
              <a:t> {YEAR | QUARTER | MONTH | DAY | HOUR | MINUTE | WEEK | SECOND | YEAR_MONTH | DAY_HOUR | DAY_MINUTE | DAY_SECOND | HOUR_MINUTE | HOUR_SECOND | MINUTE_SECOND}</a:t>
            </a:r>
          </a:p>
          <a:p>
            <a:pPr eaLnBrk="1" hangingPunct="1">
              <a:lnSpc>
                <a:spcPct val="90000"/>
              </a:lnSpc>
              <a:spcBef>
                <a:spcPct val="20000"/>
              </a:spcBef>
              <a:buClr>
                <a:schemeClr val="bg2"/>
              </a:buClr>
              <a:buSzPct val="75000"/>
              <a:buFont typeface="Wingdings" panose="05000000000000000000" pitchFamily="2" charset="2"/>
              <a:buNone/>
              <a:defRPr/>
            </a:pPr>
            <a:endParaRPr lang="es-ES" sz="1600" b="1" cap="all"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endParaRPr lang="en-U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Título"/>
          <p:cNvSpPr>
            <a:spLocks noGrp="1"/>
          </p:cNvSpPr>
          <p:nvPr>
            <p:ph type="title"/>
          </p:nvPr>
        </p:nvSpPr>
        <p:spPr>
          <a:xfrm>
            <a:off x="457200" y="457200"/>
            <a:ext cx="8686800" cy="900113"/>
          </a:xfrm>
        </p:spPr>
        <p:txBody>
          <a:bodyPr/>
          <a:lstStyle/>
          <a:p>
            <a:r>
              <a:rPr lang="es-ES" altLang="es-ES" sz="3600" smtClean="0"/>
              <a:t>Disparadores. Sintaxis</a:t>
            </a:r>
          </a:p>
        </p:txBody>
      </p:sp>
      <p:sp>
        <p:nvSpPr>
          <p:cNvPr id="108547" name="3 Marcador de contenido"/>
          <p:cNvSpPr txBox="1">
            <a:spLocks/>
          </p:cNvSpPr>
          <p:nvPr/>
        </p:nvSpPr>
        <p:spPr bwMode="auto">
          <a:xfrm>
            <a:off x="468313" y="1484313"/>
            <a:ext cx="8389937"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90000"/>
              </a:lnSpc>
              <a:buFont typeface="Wingdings" panose="05000000000000000000" pitchFamily="2" charset="2"/>
              <a:buNone/>
            </a:pPr>
            <a:r>
              <a:rPr lang="es-ES" altLang="es-ES" sz="1600"/>
              <a:t>Un disparador es un objeto con nombre en una base de datos que se asocia con una tabla, y se activa cuando ocurre un evento en particular para esa tabla.</a:t>
            </a:r>
          </a:p>
          <a:p>
            <a:pPr algn="just" eaLnBrk="1" hangingPunct="1">
              <a:lnSpc>
                <a:spcPct val="90000"/>
              </a:lnSpc>
              <a:buFont typeface="Wingdings" panose="05000000000000000000" pitchFamily="2" charset="2"/>
              <a:buNone/>
            </a:pPr>
            <a:endParaRPr lang="es-ES" altLang="es-ES" sz="1600" b="1"/>
          </a:p>
          <a:p>
            <a:pPr algn="just" eaLnBrk="1" hangingPunct="1">
              <a:lnSpc>
                <a:spcPct val="90000"/>
              </a:lnSpc>
              <a:buFont typeface="Wingdings" panose="05000000000000000000" pitchFamily="2" charset="2"/>
              <a:buNone/>
            </a:pPr>
            <a:r>
              <a:rPr lang="es-ES" altLang="es-ES" sz="1600" b="1"/>
              <a:t>Sintaxis de CREATE TRIGGER</a:t>
            </a:r>
          </a:p>
          <a:p>
            <a:pPr lvl="1" algn="just" eaLnBrk="1" hangingPunct="1">
              <a:lnSpc>
                <a:spcPct val="90000"/>
              </a:lnSpc>
              <a:buClr>
                <a:schemeClr val="bg2"/>
              </a:buClr>
              <a:buSzPct val="75000"/>
              <a:buFont typeface="Wingdings" panose="05000000000000000000" pitchFamily="2" charset="2"/>
              <a:buNone/>
            </a:pPr>
            <a:r>
              <a:rPr lang="es-ES" altLang="es-ES" sz="1600"/>
              <a:t>CREATE TRIGGER </a:t>
            </a:r>
            <a:r>
              <a:rPr lang="es-ES" altLang="es-ES" sz="1600" i="1"/>
              <a:t>nombre_disp</a:t>
            </a:r>
            <a:r>
              <a:rPr lang="es-ES" altLang="es-ES" sz="1600"/>
              <a:t> </a:t>
            </a:r>
            <a:r>
              <a:rPr lang="es-ES" altLang="es-ES" sz="1600" i="1"/>
              <a:t>momento_disp</a:t>
            </a:r>
            <a:r>
              <a:rPr lang="es-ES" altLang="es-ES" sz="1600"/>
              <a:t> </a:t>
            </a:r>
            <a:r>
              <a:rPr lang="es-ES" altLang="es-ES" sz="1600" i="1"/>
              <a:t>evento_disp</a:t>
            </a:r>
            <a:r>
              <a:rPr lang="es-ES" altLang="es-ES" sz="1600"/>
              <a:t> </a:t>
            </a:r>
          </a:p>
          <a:p>
            <a:pPr lvl="1" algn="just" eaLnBrk="1" hangingPunct="1">
              <a:lnSpc>
                <a:spcPct val="90000"/>
              </a:lnSpc>
              <a:buClr>
                <a:schemeClr val="bg2"/>
              </a:buClr>
              <a:buSzPct val="75000"/>
              <a:buFont typeface="Wingdings" panose="05000000000000000000" pitchFamily="2" charset="2"/>
              <a:buNone/>
            </a:pPr>
            <a:r>
              <a:rPr lang="es-ES" altLang="es-ES" sz="1600"/>
              <a:t>ON </a:t>
            </a:r>
            <a:r>
              <a:rPr lang="es-ES" altLang="es-ES" sz="1600" i="1"/>
              <a:t>nombre_tabla</a:t>
            </a:r>
            <a:r>
              <a:rPr lang="es-ES" altLang="es-ES" sz="1600"/>
              <a:t> FOR EACH ROW </a:t>
            </a:r>
            <a:r>
              <a:rPr lang="es-ES" altLang="es-ES" sz="1600" i="1"/>
              <a:t>sentencia_disp</a:t>
            </a:r>
            <a:r>
              <a:rPr lang="es-ES" altLang="es-ES" sz="1600"/>
              <a:t> </a:t>
            </a:r>
          </a:p>
          <a:p>
            <a:pPr algn="just" eaLnBrk="1" hangingPunct="1">
              <a:lnSpc>
                <a:spcPct val="90000"/>
              </a:lnSpc>
              <a:buFont typeface="Wingdings" panose="05000000000000000000" pitchFamily="2" charset="2"/>
              <a:buNone/>
            </a:pPr>
            <a:endParaRPr lang="es-ES" altLang="es-ES" sz="1600"/>
          </a:p>
          <a:p>
            <a:pPr algn="just" eaLnBrk="1" hangingPunct="1">
              <a:lnSpc>
                <a:spcPct val="90000"/>
              </a:lnSpc>
              <a:buFont typeface="Wingdings" panose="05000000000000000000" pitchFamily="2" charset="2"/>
              <a:buNone/>
            </a:pPr>
            <a:r>
              <a:rPr lang="es-ES" altLang="es-ES" sz="1600"/>
              <a:t>El disparador queda asociado a la tabla </a:t>
            </a:r>
            <a:r>
              <a:rPr lang="es-ES" altLang="es-ES" sz="1600" i="1"/>
              <a:t>nombre_tabla</a:t>
            </a:r>
            <a:r>
              <a:rPr lang="es-ES" altLang="es-ES" sz="1600"/>
              <a:t>. Esta debe ser una tabla permanente, no puede ser una tabla TEMPORARY ni una vista.</a:t>
            </a:r>
          </a:p>
          <a:p>
            <a:pPr algn="just" eaLnBrk="1" hangingPunct="1">
              <a:lnSpc>
                <a:spcPct val="90000"/>
              </a:lnSpc>
              <a:buFont typeface="Wingdings" panose="05000000000000000000" pitchFamily="2" charset="2"/>
              <a:buNone/>
            </a:pPr>
            <a:endParaRPr lang="es-ES" altLang="es-ES" sz="1600" i="1"/>
          </a:p>
          <a:p>
            <a:pPr algn="just" eaLnBrk="1" hangingPunct="1">
              <a:lnSpc>
                <a:spcPct val="90000"/>
              </a:lnSpc>
              <a:buFont typeface="Wingdings" panose="05000000000000000000" pitchFamily="2" charset="2"/>
              <a:buNone/>
            </a:pPr>
            <a:r>
              <a:rPr lang="es-ES" altLang="es-ES" sz="1600" i="1"/>
              <a:t>momento_disp</a:t>
            </a:r>
            <a:r>
              <a:rPr lang="es-ES" altLang="es-ES" sz="1600"/>
              <a:t> es el momento en que el disparador entra en acción. Puede ser BEFORE (antes) o AFTER (después), para indicar que el disparador se ejecute antes o después que la sentencia que lo activa.</a:t>
            </a:r>
          </a:p>
          <a:p>
            <a:pPr algn="just" eaLnBrk="1" hangingPunct="1">
              <a:lnSpc>
                <a:spcPct val="90000"/>
              </a:lnSpc>
              <a:buFont typeface="Wingdings" panose="05000000000000000000" pitchFamily="2" charset="2"/>
              <a:buNone/>
            </a:pPr>
            <a:endParaRPr lang="es-ES" altLang="es-ES" sz="1600"/>
          </a:p>
          <a:p>
            <a:pPr algn="just" eaLnBrk="1" hangingPunct="1">
              <a:lnSpc>
                <a:spcPct val="90000"/>
              </a:lnSpc>
              <a:buFont typeface="Wingdings" panose="05000000000000000000" pitchFamily="2" charset="2"/>
              <a:buNone/>
            </a:pPr>
            <a:r>
              <a:rPr lang="es-ES" altLang="es-ES" sz="1600" i="1"/>
              <a:t>evento_disp</a:t>
            </a:r>
            <a:r>
              <a:rPr lang="es-ES" altLang="es-ES" sz="1600"/>
              <a:t> indica la clase de sentencia que activa al disparador. Puede ser INSERT, UPDATE o DELETE. </a:t>
            </a:r>
          </a:p>
          <a:p>
            <a:pPr algn="just" eaLnBrk="1" hangingPunct="1">
              <a:lnSpc>
                <a:spcPct val="90000"/>
              </a:lnSpc>
              <a:buFont typeface="Wingdings" panose="05000000000000000000" pitchFamily="2" charset="2"/>
              <a:buNone/>
            </a:pPr>
            <a:endParaRPr lang="es-ES" altLang="es-ES" sz="1600" u="sng"/>
          </a:p>
          <a:p>
            <a:pPr algn="just" eaLnBrk="1" hangingPunct="1">
              <a:lnSpc>
                <a:spcPct val="90000"/>
              </a:lnSpc>
              <a:buFont typeface="Wingdings" panose="05000000000000000000" pitchFamily="2" charset="2"/>
              <a:buNone/>
            </a:pPr>
            <a:r>
              <a:rPr lang="es-ES" altLang="es-ES" sz="1600" u="sng"/>
              <a:t>Por ejemplo</a:t>
            </a:r>
            <a:r>
              <a:rPr lang="es-ES" altLang="es-ES" sz="1600"/>
              <a:t>, un disparador BEFORE para sentencias INSERT podría utilizarse para validar los valores a insertar.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1 Título"/>
          <p:cNvSpPr>
            <a:spLocks noGrp="1"/>
          </p:cNvSpPr>
          <p:nvPr>
            <p:ph type="title"/>
          </p:nvPr>
        </p:nvSpPr>
        <p:spPr>
          <a:xfrm>
            <a:off x="457200" y="457200"/>
            <a:ext cx="8686800" cy="900113"/>
          </a:xfrm>
        </p:spPr>
        <p:txBody>
          <a:bodyPr/>
          <a:lstStyle/>
          <a:p>
            <a:r>
              <a:rPr lang="es-ES" altLang="es-ES" sz="3600" smtClean="0"/>
              <a:t>Disparadores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No puede haber dos disparadores en una misma tabla que correspondan al mismo momento y sentencia.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u="sng" dirty="0">
                <a:latin typeface="Arial" charset="0"/>
                <a:cs typeface="Arial" charset="0"/>
              </a:rPr>
              <a:t>Por ejemplo</a:t>
            </a:r>
            <a:r>
              <a:rPr lang="es-ES" sz="1600" dirty="0">
                <a:latin typeface="Arial" charset="0"/>
                <a:cs typeface="Arial" charset="0"/>
              </a:rPr>
              <a:t>, no se pueden tener dos disparadores BEFORE UPDATE. Pero sí es posible tener los disparadores BEFORE UPDATE y BEFORE INSERT o BEFORE UPDATE y AFTER UPDATE.</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i="1" dirty="0" err="1">
                <a:latin typeface="Arial" charset="0"/>
                <a:cs typeface="Arial" charset="0"/>
              </a:rPr>
              <a:t>sentencia_disp</a:t>
            </a:r>
            <a:r>
              <a:rPr lang="es-ES" sz="1600" dirty="0">
                <a:latin typeface="Arial" charset="0"/>
                <a:cs typeface="Arial" charset="0"/>
              </a:rPr>
              <a:t> es la sentencia que se ejecuta cuando se activa el disparador.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 se desean ejecutar múltiples sentencias, deben colocarse entre BEGIN ... END, el constructor de sentencias compuestas. Esto además posibilita emplear las mismas sentencias permitidas en rutinas almacenadas.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u="sng"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1 Título"/>
          <p:cNvSpPr>
            <a:spLocks noGrp="1"/>
          </p:cNvSpPr>
          <p:nvPr>
            <p:ph type="title"/>
          </p:nvPr>
        </p:nvSpPr>
        <p:spPr>
          <a:xfrm>
            <a:off x="457200" y="457200"/>
            <a:ext cx="8686800" cy="900113"/>
          </a:xfrm>
        </p:spPr>
        <p:txBody>
          <a:bodyPr/>
          <a:lstStyle/>
          <a:p>
            <a:r>
              <a:rPr lang="es-ES" altLang="es-ES" sz="3600" smtClean="0"/>
              <a:t>Disparadores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algn="just" eaLnBrk="1" hangingPunct="1">
              <a:lnSpc>
                <a:spcPct val="90000"/>
              </a:lnSpc>
              <a:spcBef>
                <a:spcPct val="20000"/>
              </a:spcBef>
              <a:buClr>
                <a:schemeClr val="bg2"/>
              </a:buClr>
              <a:buSzPct val="75000"/>
              <a:buFont typeface="Wingdings" panose="05000000000000000000" pitchFamily="2" charset="2"/>
              <a:buNone/>
              <a:defRPr/>
            </a:pPr>
            <a:r>
              <a:rPr lang="es-ES" sz="1600" u="sng" dirty="0">
                <a:latin typeface="Arial" charset="0"/>
                <a:cs typeface="Arial" charset="0"/>
              </a:rPr>
              <a:t>Ejemplos:</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TABLE test1(a1 INT);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TABLE test2(a2 INT);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TABLE test3(a3 INT NOT NULL  AUTO_INCREMENT  PRIMARY KEY);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TABLE test4( </a:t>
            </a: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a4 INT NOT NULL AUTO_INCREMENT PRIMARY KEY, </a:t>
            </a: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b4 INT DEFAULT 0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DELIMITER //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TRIGGER </a:t>
            </a:r>
            <a:r>
              <a:rPr lang="en-US" sz="1600" dirty="0" err="1">
                <a:latin typeface="Arial" charset="0"/>
                <a:cs typeface="Arial" charset="0"/>
              </a:rPr>
              <a:t>testref</a:t>
            </a:r>
            <a:r>
              <a:rPr lang="en-US" sz="1600" dirty="0">
                <a:latin typeface="Arial" charset="0"/>
                <a:cs typeface="Arial" charset="0"/>
              </a:rPr>
              <a:t> BEFORE INSERT ON test1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FOR EACH ROW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BEGIN </a:t>
            </a: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INSERT INTO test2 SET a2 = NEW.a1; </a:t>
            </a: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DELETE FROM test3 WHERE a3 = NEW.a1; </a:t>
            </a: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UPDATE test4 SET b4 = b4 + 1 WHERE a4 = NEW.a1; </a:t>
            </a: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END //</a:t>
            </a:r>
          </a:p>
          <a:p>
            <a:pPr algn="just" eaLnBrk="1" hangingPunct="1">
              <a:lnSpc>
                <a:spcPct val="90000"/>
              </a:lnSpc>
              <a:spcBef>
                <a:spcPct val="20000"/>
              </a:spcBef>
              <a:buClr>
                <a:schemeClr val="bg2"/>
              </a:buClr>
              <a:buSzPct val="75000"/>
              <a:buFont typeface="Wingdings" panose="05000000000000000000" pitchFamily="2" charset="2"/>
              <a:buNone/>
              <a:defRPr/>
            </a:pPr>
            <a:endParaRPr lang="en-U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DELIMITER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1 Título"/>
          <p:cNvSpPr>
            <a:spLocks noGrp="1"/>
          </p:cNvSpPr>
          <p:nvPr>
            <p:ph type="title"/>
          </p:nvPr>
        </p:nvSpPr>
        <p:spPr>
          <a:xfrm>
            <a:off x="457200" y="457200"/>
            <a:ext cx="8686800" cy="900113"/>
          </a:xfrm>
        </p:spPr>
        <p:txBody>
          <a:bodyPr/>
          <a:lstStyle/>
          <a:p>
            <a:r>
              <a:rPr lang="es-ES" altLang="es-ES" sz="3600" smtClean="0"/>
              <a:t>Disparadores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Insertamos valores iniciales a test3 y test4: </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INSERT INTO test3 (a3) VALUES (NULL), (NULL), (NULL), (NULL), (NULL), (NULL), (NULL), (NULL), (NULL), (NULL); </a:t>
            </a: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INSERT INTO test4 (a4) VALUES (0), (0), (0), (0), (0), (0), (0), (0), (0), (0); </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Si en la tabla test1 se insertan los siguientes valores:</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lvl="1"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INSERT INTO test1 VALUES (1), (3), (1), (7), (1), (8), (4), (4);</a:t>
            </a:r>
          </a:p>
          <a:p>
            <a:pPr lvl="1"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Entonces los datos en las 4 tablas quedarán así:</a:t>
            </a: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pic>
        <p:nvPicPr>
          <p:cNvPr id="114692" name="Picture 2"/>
          <p:cNvPicPr>
            <a:picLocks noChangeAspect="1" noChangeArrowheads="1"/>
          </p:cNvPicPr>
          <p:nvPr/>
        </p:nvPicPr>
        <p:blipFill>
          <a:blip r:embed="rId3">
            <a:extLst>
              <a:ext uri="{28A0092B-C50C-407E-A947-70E740481C1C}">
                <a14:useLocalDpi xmlns:a14="http://schemas.microsoft.com/office/drawing/2010/main" val="0"/>
              </a:ext>
            </a:extLst>
          </a:blip>
          <a:srcRect t="13541" r="85352" b="59375"/>
          <a:stretch>
            <a:fillRect/>
          </a:stretch>
        </p:blipFill>
        <p:spPr bwMode="auto">
          <a:xfrm>
            <a:off x="500063" y="4572000"/>
            <a:ext cx="178593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3" name="Picture 3"/>
          <p:cNvPicPr>
            <a:picLocks noChangeAspect="1" noChangeArrowheads="1"/>
          </p:cNvPicPr>
          <p:nvPr/>
        </p:nvPicPr>
        <p:blipFill>
          <a:blip r:embed="rId3">
            <a:extLst>
              <a:ext uri="{28A0092B-C50C-407E-A947-70E740481C1C}">
                <a14:useLocalDpi xmlns:a14="http://schemas.microsoft.com/office/drawing/2010/main" val="0"/>
              </a:ext>
            </a:extLst>
          </a:blip>
          <a:srcRect t="43750" r="85156" b="29166"/>
          <a:stretch>
            <a:fillRect/>
          </a:stretch>
        </p:blipFill>
        <p:spPr bwMode="auto">
          <a:xfrm>
            <a:off x="2500313" y="4572000"/>
            <a:ext cx="18097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4" name="Picture 4"/>
          <p:cNvPicPr>
            <a:picLocks noChangeAspect="1" noChangeArrowheads="1"/>
          </p:cNvPicPr>
          <p:nvPr/>
        </p:nvPicPr>
        <p:blipFill>
          <a:blip r:embed="rId3">
            <a:extLst>
              <a:ext uri="{28A0092B-C50C-407E-A947-70E740481C1C}">
                <a14:useLocalDpi xmlns:a14="http://schemas.microsoft.com/office/drawing/2010/main" val="0"/>
              </a:ext>
            </a:extLst>
          </a:blip>
          <a:srcRect t="73958" r="85156" b="5208"/>
          <a:stretch>
            <a:fillRect/>
          </a:stretch>
        </p:blipFill>
        <p:spPr bwMode="auto">
          <a:xfrm>
            <a:off x="4500563" y="4572000"/>
            <a:ext cx="1809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5" name="Picture 5"/>
          <p:cNvPicPr>
            <a:picLocks noChangeAspect="1" noChangeArrowheads="1"/>
          </p:cNvPicPr>
          <p:nvPr/>
        </p:nvPicPr>
        <p:blipFill>
          <a:blip r:embed="rId4">
            <a:extLst>
              <a:ext uri="{28A0092B-C50C-407E-A947-70E740481C1C}">
                <a14:useLocalDpi xmlns:a14="http://schemas.microsoft.com/office/drawing/2010/main" val="0"/>
              </a:ext>
            </a:extLst>
          </a:blip>
          <a:srcRect t="52083" r="85156" b="16667"/>
          <a:stretch>
            <a:fillRect/>
          </a:stretch>
        </p:blipFill>
        <p:spPr bwMode="auto">
          <a:xfrm>
            <a:off x="6572250" y="4572000"/>
            <a:ext cx="1809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Título"/>
          <p:cNvSpPr>
            <a:spLocks noGrp="1"/>
          </p:cNvSpPr>
          <p:nvPr>
            <p:ph type="title"/>
          </p:nvPr>
        </p:nvSpPr>
        <p:spPr>
          <a:xfrm>
            <a:off x="457200" y="457200"/>
            <a:ext cx="8686800" cy="900113"/>
          </a:xfrm>
        </p:spPr>
        <p:txBody>
          <a:bodyPr/>
          <a:lstStyle/>
          <a:p>
            <a:r>
              <a:rPr lang="es-ES" altLang="es-ES" sz="3600" smtClean="0"/>
              <a:t>Disparadores</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Las columnas de la tabla asociada con el disparador pueden referenciarse empleando los alias OLD y NEW.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err="1">
                <a:latin typeface="Arial" charset="0"/>
                <a:cs typeface="Arial" charset="0"/>
              </a:rPr>
              <a:t>OLD.</a:t>
            </a:r>
            <a:r>
              <a:rPr lang="es-ES" sz="1600" i="1" dirty="0" err="1">
                <a:latin typeface="Arial" charset="0"/>
                <a:cs typeface="Arial" charset="0"/>
              </a:rPr>
              <a:t>nombre_col</a:t>
            </a:r>
            <a:r>
              <a:rPr lang="es-ES" sz="1600" dirty="0">
                <a:latin typeface="Arial" charset="0"/>
                <a:cs typeface="Arial" charset="0"/>
              </a:rPr>
              <a:t> hace referencia a una columna de una fila existente, antes de ser actualizada o borrada.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err="1">
                <a:latin typeface="Arial" charset="0"/>
                <a:cs typeface="Arial" charset="0"/>
              </a:rPr>
              <a:t>NEW.</a:t>
            </a:r>
            <a:r>
              <a:rPr lang="es-ES" sz="1600" i="1" dirty="0" err="1">
                <a:latin typeface="Arial" charset="0"/>
                <a:cs typeface="Arial" charset="0"/>
              </a:rPr>
              <a:t>nombre_col</a:t>
            </a:r>
            <a:r>
              <a:rPr lang="es-ES" sz="1600" dirty="0">
                <a:latin typeface="Arial" charset="0"/>
                <a:cs typeface="Arial" charset="0"/>
              </a:rPr>
              <a:t> hace referencia a una columna en una nueva fila a punto de ser insertada, o en una fila existente tras ser actualizada.</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El uso de SET </a:t>
            </a:r>
            <a:r>
              <a:rPr lang="es-ES" sz="1600" dirty="0" err="1">
                <a:latin typeface="Arial" charset="0"/>
                <a:cs typeface="Arial" charset="0"/>
              </a:rPr>
              <a:t>NEW.</a:t>
            </a:r>
            <a:r>
              <a:rPr lang="es-ES" sz="1600" i="1" dirty="0" err="1">
                <a:latin typeface="Arial" charset="0"/>
                <a:cs typeface="Arial" charset="0"/>
              </a:rPr>
              <a:t>nombre_col</a:t>
            </a:r>
            <a:r>
              <a:rPr lang="es-ES" sz="1600" dirty="0">
                <a:latin typeface="Arial" charset="0"/>
                <a:cs typeface="Arial" charset="0"/>
              </a:rPr>
              <a:t> = </a:t>
            </a:r>
            <a:r>
              <a:rPr lang="es-ES" sz="1600" i="1" dirty="0">
                <a:latin typeface="Arial" charset="0"/>
                <a:cs typeface="Arial" charset="0"/>
              </a:rPr>
              <a:t>valor</a:t>
            </a:r>
            <a:r>
              <a:rPr lang="es-ES" sz="1600" dirty="0">
                <a:latin typeface="Arial" charset="0"/>
                <a:cs typeface="Arial" charset="0"/>
              </a:rPr>
              <a:t> necesita que se tenga el privilegio UPDATE sobre la columna.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El uso de SET </a:t>
            </a:r>
            <a:r>
              <a:rPr lang="es-ES" sz="1600" i="1" dirty="0" err="1">
                <a:latin typeface="Arial" charset="0"/>
                <a:cs typeface="Arial" charset="0"/>
              </a:rPr>
              <a:t>nombre_var</a:t>
            </a:r>
            <a:r>
              <a:rPr lang="es-ES" sz="1600" dirty="0">
                <a:latin typeface="Arial" charset="0"/>
                <a:cs typeface="Arial" charset="0"/>
              </a:rPr>
              <a:t> = </a:t>
            </a:r>
            <a:r>
              <a:rPr lang="es-ES" sz="1600" dirty="0" err="1">
                <a:latin typeface="Arial" charset="0"/>
                <a:cs typeface="Arial" charset="0"/>
              </a:rPr>
              <a:t>NEW.</a:t>
            </a:r>
            <a:r>
              <a:rPr lang="es-ES" sz="1600" i="1" dirty="0" err="1">
                <a:latin typeface="Arial" charset="0"/>
                <a:cs typeface="Arial" charset="0"/>
              </a:rPr>
              <a:t>nombre_col</a:t>
            </a:r>
            <a:r>
              <a:rPr lang="es-ES" sz="1600" dirty="0">
                <a:latin typeface="Arial" charset="0"/>
                <a:cs typeface="Arial" charset="0"/>
              </a:rPr>
              <a:t> necesita el privilegio SELECT sobre la columna.</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 sentencia CREATE TRIGGER necesita el privilegio SUPER. </a:t>
            </a: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1 Título"/>
          <p:cNvSpPr>
            <a:spLocks noGrp="1"/>
          </p:cNvSpPr>
          <p:nvPr>
            <p:ph type="title"/>
          </p:nvPr>
        </p:nvSpPr>
        <p:spPr>
          <a:xfrm>
            <a:off x="457200" y="457200"/>
            <a:ext cx="8686800" cy="900113"/>
          </a:xfrm>
        </p:spPr>
        <p:txBody>
          <a:bodyPr/>
          <a:lstStyle/>
          <a:p>
            <a:r>
              <a:rPr lang="es-ES" altLang="es-ES" sz="3600" smtClean="0"/>
              <a:t>Disparadores. Eliminación</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lnSpc>
                <a:spcPct val="90000"/>
              </a:lnSpc>
              <a:spcBef>
                <a:spcPct val="20000"/>
              </a:spcBef>
              <a:buClr>
                <a:schemeClr val="bg2"/>
              </a:buClr>
              <a:buSzPct val="75000"/>
              <a:buFont typeface="Wingdings" panose="05000000000000000000" pitchFamily="2" charset="2"/>
              <a:buNone/>
              <a:defRPr/>
            </a:pPr>
            <a:r>
              <a:rPr lang="es-ES" sz="1600" b="1" dirty="0">
                <a:latin typeface="Arial" charset="0"/>
                <a:cs typeface="Arial" charset="0"/>
              </a:rPr>
              <a:t>Sintaxis de DROP TRIGGER</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DROP TRIGGER [</a:t>
            </a:r>
            <a:r>
              <a:rPr lang="es-ES" sz="1600" i="1" dirty="0" err="1">
                <a:latin typeface="Arial" charset="0"/>
                <a:cs typeface="Arial" charset="0"/>
              </a:rPr>
              <a:t>nombre_esquema</a:t>
            </a:r>
            <a:r>
              <a:rPr lang="es-ES" sz="1600" dirty="0">
                <a:latin typeface="Arial" charset="0"/>
                <a:cs typeface="Arial" charset="0"/>
              </a:rPr>
              <a:t>.]</a:t>
            </a:r>
            <a:r>
              <a:rPr lang="es-ES" sz="1600" i="1" dirty="0" err="1">
                <a:latin typeface="Arial" charset="0"/>
                <a:cs typeface="Arial" charset="0"/>
              </a:rPr>
              <a:t>nombre_disp</a:t>
            </a:r>
            <a:r>
              <a:rPr lang="es-ES" sz="1600" dirty="0">
                <a:latin typeface="Arial" charset="0"/>
                <a:cs typeface="Arial" charset="0"/>
              </a:rPr>
              <a:t> </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Elimina un disparador. El nombre de esquema es opcional. Si el esquema se omite, el disparador se elimina en el esquema actual.</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 sentencia DROP TRIGGER necesita que se posea el privilegio SUPER.</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Título"/>
          <p:cNvSpPr>
            <a:spLocks noGrp="1"/>
          </p:cNvSpPr>
          <p:nvPr>
            <p:ph type="title"/>
          </p:nvPr>
        </p:nvSpPr>
        <p:spPr>
          <a:xfrm>
            <a:off x="457200" y="457200"/>
            <a:ext cx="8686800" cy="900113"/>
          </a:xfrm>
        </p:spPr>
        <p:txBody>
          <a:bodyPr/>
          <a:lstStyle/>
          <a:p>
            <a:r>
              <a:rPr lang="es-ES" altLang="es-ES" sz="3600" smtClean="0"/>
              <a:t>Disparadores. Uso.</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Un disparador es un objeto de base de datos con nombre que se asocia a una tabla, y se activa cuando ocurre un evento en particular para la tabla.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Algunos usos para los disparadores es verificar valores a ser insertados o llevar a cabo cálculos sobre valores involucrados en una actualización.</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Un disparador se asocia con una tabla y se define para que se active al ocurrir una sentencia INSERT, DELETE, o UPDATE sobre dicha tabla.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Puede también establecerse que se active antes o después de la sentencia en cuestión. </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Por ejemplo, se puede tener un disparador que se active antes de que un registro sea borrado, o después de que sea actualizado.</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Ejemplo: asocia un disparador con una tabla para cuando reciba sentencias INSERT. Actúa como un acumulador que suma los valores insertados en una de las columnas de la tabla.</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Las siguientes sentencias crean una tabla y un disparador para sentencias INSERT dentro de la tabla. El disparador suma en una variable @</a:t>
            </a:r>
            <a:r>
              <a:rPr lang="es-ES" sz="1600" dirty="0" err="1">
                <a:latin typeface="Arial" charset="0"/>
                <a:cs typeface="Arial" charset="0"/>
              </a:rPr>
              <a:t>sum</a:t>
            </a:r>
            <a:r>
              <a:rPr lang="es-ES" sz="1600" dirty="0">
                <a:latin typeface="Arial" charset="0"/>
                <a:cs typeface="Arial" charset="0"/>
              </a:rPr>
              <a:t> los valores insertados en una de las columnas de la tabla:</a:t>
            </a:r>
            <a:endParaRPr lang="es-ES" sz="1600" b="1" cap="all" dirty="0">
              <a:latin typeface="Arial" charset="0"/>
              <a:cs typeface="Arial" charset="0"/>
            </a:endParaRPr>
          </a:p>
          <a:p>
            <a:pPr lvl="1" algn="just" eaLnBrk="1" hangingPunct="1">
              <a:lnSpc>
                <a:spcPct val="90000"/>
              </a:lnSpc>
              <a:spcBef>
                <a:spcPct val="20000"/>
              </a:spcBef>
              <a:buClr>
                <a:schemeClr val="bg2"/>
              </a:buClr>
              <a:buSzPct val="75000"/>
              <a:buFont typeface="Wingdings" panose="05000000000000000000" pitchFamily="2" charset="2"/>
              <a:buNone/>
              <a:defRPr/>
            </a:pPr>
            <a:endParaRPr lang="en-US" sz="1600" dirty="0">
              <a:latin typeface="Arial" charset="0"/>
              <a:cs typeface="Arial" charset="0"/>
            </a:endParaRP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TABLE account (</a:t>
            </a:r>
            <a:r>
              <a:rPr lang="en-US" sz="1600" dirty="0" err="1">
                <a:latin typeface="Arial" charset="0"/>
                <a:cs typeface="Arial" charset="0"/>
              </a:rPr>
              <a:t>acct_num</a:t>
            </a:r>
            <a:r>
              <a:rPr lang="en-US" sz="1600" dirty="0">
                <a:latin typeface="Arial" charset="0"/>
                <a:cs typeface="Arial" charset="0"/>
              </a:rPr>
              <a:t> INT, amount DECIMAL(10,2)); </a:t>
            </a: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CREATE TRIGGER </a:t>
            </a:r>
            <a:r>
              <a:rPr lang="en-US" sz="1600" dirty="0" err="1">
                <a:latin typeface="Arial" charset="0"/>
                <a:cs typeface="Arial" charset="0"/>
              </a:rPr>
              <a:t>ins_sum</a:t>
            </a:r>
            <a:r>
              <a:rPr lang="en-US" sz="1600" dirty="0">
                <a:latin typeface="Arial" charset="0"/>
                <a:cs typeface="Arial" charset="0"/>
              </a:rPr>
              <a:t> BEFORE INSERT ON account</a:t>
            </a:r>
          </a:p>
          <a:p>
            <a:pPr lvl="1" algn="just"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FOR EACH ROW SET @sum = @sum + </a:t>
            </a:r>
            <a:r>
              <a:rPr lang="en-US" sz="1600" dirty="0" err="1">
                <a:latin typeface="Arial" charset="0"/>
                <a:cs typeface="Arial" charset="0"/>
              </a:rPr>
              <a:t>NEW.amount</a:t>
            </a:r>
            <a:r>
              <a:rPr lang="en-US" sz="1600" dirty="0">
                <a:latin typeface="Arial" charset="0"/>
                <a:cs typeface="Arial" charset="0"/>
              </a:rPr>
              <a:t>;</a:t>
            </a:r>
          </a:p>
          <a:p>
            <a:pPr algn="just"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 sentencia CREATE TRIGGER crea un disparador llamado </a:t>
            </a:r>
            <a:r>
              <a:rPr lang="es-ES" sz="1600" dirty="0" err="1">
                <a:latin typeface="Arial" charset="0"/>
                <a:cs typeface="Arial" charset="0"/>
              </a:rPr>
              <a:t>ins_sum</a:t>
            </a:r>
            <a:r>
              <a:rPr lang="es-ES" sz="1600" dirty="0">
                <a:latin typeface="Arial" charset="0"/>
                <a:cs typeface="Arial" charset="0"/>
              </a:rPr>
              <a:t> que se asocia con la tabla </a:t>
            </a:r>
            <a:r>
              <a:rPr lang="es-ES" sz="1600" dirty="0" err="1">
                <a:latin typeface="Arial" charset="0"/>
                <a:cs typeface="Arial" charset="0"/>
              </a:rPr>
              <a:t>account</a:t>
            </a:r>
            <a:r>
              <a:rPr lang="es-ES" sz="1600" dirty="0">
                <a:latin typeface="Arial" charset="0"/>
                <a:cs typeface="Arial" charset="0"/>
              </a:rPr>
              <a:t>.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También se incluyen cláusulas que especifican el momento de activación, el evento activador, y qué hacer tras la activación.</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 palabra clave BEFORE indica el momento de acción del disparador. En este caso, el disparador debería activarse antes de que cada registro se inserte en la tabla. La otra palabra clave posible aquí es AFTER.</a:t>
            </a: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1 Título"/>
          <p:cNvSpPr>
            <a:spLocks noGrp="1"/>
          </p:cNvSpPr>
          <p:nvPr>
            <p:ph type="title"/>
          </p:nvPr>
        </p:nvSpPr>
        <p:spPr>
          <a:xfrm>
            <a:off x="457200" y="457200"/>
            <a:ext cx="8229600" cy="900113"/>
          </a:xfrm>
        </p:spPr>
        <p:txBody>
          <a:bodyPr/>
          <a:lstStyle/>
          <a:p>
            <a:r>
              <a:rPr lang="es-ES" altLang="es-ES" sz="3600" smtClean="0"/>
              <a:t>Sintaxis de procedimientos almacenados</a:t>
            </a:r>
          </a:p>
        </p:txBody>
      </p:sp>
      <p:sp>
        <p:nvSpPr>
          <p:cNvPr id="14339" name="2 Marcador de contenido"/>
          <p:cNvSpPr>
            <a:spLocks noGrp="1"/>
          </p:cNvSpPr>
          <p:nvPr>
            <p:ph idx="1"/>
          </p:nvPr>
        </p:nvSpPr>
        <p:spPr>
          <a:xfrm>
            <a:off x="500063" y="1643063"/>
            <a:ext cx="8229600" cy="4857750"/>
          </a:xfrm>
        </p:spPr>
        <p:txBody>
          <a:bodyPr/>
          <a:lstStyle/>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Los procedimientos almacenados y rutinas se crean con comandos CREATE PROCEDURE y CREATE FUNCTION . </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Una rutina es un procedimiento o una función. Un procedimiento se invoca usando un comando CALL , y sólo puede pasar valores usando variables de salida. </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Una función puede llamarse desde dentro de un comando como cualquier otra función (esto es, invocando el nombre de la función), y puede retornar un valor escalar. Las rutinas almacenadas pueden llamar otras rutinas almacenadas.</a:t>
            </a:r>
          </a:p>
          <a:p>
            <a:pPr algn="just">
              <a:buFont typeface="Wingdings" panose="05000000000000000000" pitchFamily="2" charset="2"/>
              <a:buNone/>
            </a:pPr>
            <a:endParaRPr lang="es-ES" altLang="es-ES" sz="1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 </a:t>
            </a:r>
            <a:r>
              <a:rPr lang="es-ES" sz="1600" dirty="0" err="1">
                <a:latin typeface="Arial" charset="0"/>
                <a:cs typeface="Arial" charset="0"/>
              </a:rPr>
              <a:t>plabra</a:t>
            </a:r>
            <a:r>
              <a:rPr lang="es-ES" sz="1600" dirty="0">
                <a:latin typeface="Arial" charset="0"/>
                <a:cs typeface="Arial" charset="0"/>
              </a:rPr>
              <a:t> clave INSERT indica el evento que activará al disparador. En el ejemplo, la sentencia INSERT causará la activación. También pueden crearse disparadores para sentencias DELETE y UPDATE.</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 sentencia siguiente, FOR EACH ROW, define lo que se ejecutará cada vez que el disparador se active, lo cual ocurre una vez por cada fila afectada por la sentencia activadora.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 el ejemplo, la sentencia activada es un sencillo SET que acumula los valores insertados en una variable @</a:t>
            </a:r>
            <a:r>
              <a:rPr lang="es-ES" sz="1600" dirty="0" err="1">
                <a:latin typeface="Arial" charset="0"/>
                <a:cs typeface="Arial" charset="0"/>
              </a:rPr>
              <a:t>sum</a:t>
            </a:r>
            <a:r>
              <a:rPr lang="es-ES" sz="1600" dirty="0">
                <a:latin typeface="Arial" charset="0"/>
                <a:cs typeface="Arial" charset="0"/>
              </a:rPr>
              <a:t> la columna </a:t>
            </a:r>
            <a:r>
              <a:rPr lang="es-ES" sz="1600" dirty="0" err="1">
                <a:latin typeface="Arial" charset="0"/>
                <a:cs typeface="Arial" charset="0"/>
              </a:rPr>
              <a:t>amount</a:t>
            </a:r>
            <a:r>
              <a:rPr lang="es-ES" sz="1600" dirty="0">
                <a:latin typeface="Arial" charset="0"/>
                <a:cs typeface="Arial" charset="0"/>
              </a:rPr>
              <a:t>. </a:t>
            </a:r>
          </a:p>
          <a:p>
            <a:pPr algn="just"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La sentencia se refiere a la columna como </a:t>
            </a:r>
            <a:r>
              <a:rPr lang="es-ES" sz="1600" dirty="0" err="1">
                <a:latin typeface="Arial" charset="0"/>
                <a:cs typeface="Arial" charset="0"/>
              </a:rPr>
              <a:t>NEW.amount</a:t>
            </a:r>
            <a:r>
              <a:rPr lang="es-ES" sz="1600" dirty="0">
                <a:latin typeface="Arial" charset="0"/>
                <a:cs typeface="Arial" charset="0"/>
              </a:rPr>
              <a:t>, lo que significa “el valor de la columna </a:t>
            </a:r>
            <a:r>
              <a:rPr lang="es-ES" sz="1600" dirty="0" err="1">
                <a:latin typeface="Arial" charset="0"/>
                <a:cs typeface="Arial" charset="0"/>
              </a:rPr>
              <a:t>amount</a:t>
            </a:r>
            <a:r>
              <a:rPr lang="es-ES" sz="1600" dirty="0">
                <a:latin typeface="Arial" charset="0"/>
                <a:cs typeface="Arial" charset="0"/>
              </a:rPr>
              <a:t> que será insertado en el nuevo registro.”</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Para utilizar el disparador, se debe establecer el valor de la variable acumulador a cero, ejecutar una sentencia INSERT, y ver qué valor presenta luego la variable.</a:t>
            </a:r>
          </a:p>
          <a:p>
            <a:pPr eaLnBrk="1" hangingPunct="1">
              <a:lnSpc>
                <a:spcPct val="90000"/>
              </a:lnSpc>
              <a:spcBef>
                <a:spcPct val="20000"/>
              </a:spcBef>
              <a:buClr>
                <a:schemeClr val="bg2"/>
              </a:buClr>
              <a:buSzPct val="75000"/>
              <a:buFont typeface="Wingdings" panose="05000000000000000000" pitchFamily="2" charset="2"/>
              <a:buNone/>
              <a:defRPr/>
            </a:pPr>
            <a:endParaRPr lang="es-E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SET @sum = 0; </a:t>
            </a:r>
          </a:p>
          <a:p>
            <a:pPr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INSERT INTO account VALUES(137,14.98),(141,1937.50),(97,-100.00); </a:t>
            </a:r>
          </a:p>
          <a:p>
            <a:pPr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SELECT @sum AS 'Total amount inserted'; </a:t>
            </a:r>
          </a:p>
          <a:p>
            <a:pPr lvl="3" eaLnBrk="1" hangingPunct="1">
              <a:lnSpc>
                <a:spcPct val="90000"/>
              </a:lnSpc>
              <a:spcBef>
                <a:spcPct val="20000"/>
              </a:spcBef>
              <a:buClr>
                <a:schemeClr val="bg2"/>
              </a:buClr>
              <a:buSzPct val="75000"/>
              <a:buFont typeface="Wingdings" panose="05000000000000000000" pitchFamily="2" charset="2"/>
              <a:buNone/>
              <a:defRPr/>
            </a:pPr>
            <a:r>
              <a:rPr lang="en-US" sz="1600" u="sng" dirty="0">
                <a:latin typeface="Arial" charset="0"/>
                <a:cs typeface="Arial" charset="0"/>
              </a:rPr>
              <a:t>Total amount inserted </a:t>
            </a:r>
          </a:p>
          <a:p>
            <a:pPr lvl="3" eaLnBrk="1" hangingPunct="1">
              <a:lnSpc>
                <a:spcPct val="90000"/>
              </a:lnSpc>
              <a:spcBef>
                <a:spcPct val="20000"/>
              </a:spcBef>
              <a:buClr>
                <a:schemeClr val="bg2"/>
              </a:buClr>
              <a:buSzPct val="75000"/>
              <a:buFont typeface="Wingdings" panose="05000000000000000000" pitchFamily="2" charset="2"/>
              <a:buNone/>
              <a:defRPr/>
            </a:pPr>
            <a:r>
              <a:rPr lang="en-US" sz="1600" dirty="0">
                <a:latin typeface="Arial" charset="0"/>
                <a:cs typeface="Arial" charset="0"/>
              </a:rPr>
              <a:t>	1852.48</a:t>
            </a:r>
          </a:p>
          <a:p>
            <a:pPr lvl="3" eaLnBrk="1" hangingPunct="1">
              <a:lnSpc>
                <a:spcPct val="90000"/>
              </a:lnSpc>
              <a:spcBef>
                <a:spcPct val="20000"/>
              </a:spcBef>
              <a:buClr>
                <a:schemeClr val="bg2"/>
              </a:buClr>
              <a:buSzPct val="75000"/>
              <a:buFont typeface="Wingdings" panose="05000000000000000000" pitchFamily="2" charset="2"/>
              <a:buNone/>
              <a:defRPr/>
            </a:pPr>
            <a:endParaRPr lang="en-US" sz="1600" dirty="0">
              <a:latin typeface="Arial" charset="0"/>
              <a:cs typeface="Arial" charset="0"/>
            </a:endParaRP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En este caso, el valor de @</a:t>
            </a:r>
            <a:r>
              <a:rPr lang="es-ES" sz="1600" dirty="0" err="1">
                <a:latin typeface="Arial" charset="0"/>
                <a:cs typeface="Arial" charset="0"/>
              </a:rPr>
              <a:t>sum</a:t>
            </a:r>
            <a:r>
              <a:rPr lang="es-ES" sz="1600" dirty="0">
                <a:latin typeface="Arial" charset="0"/>
                <a:cs typeface="Arial" charset="0"/>
              </a:rPr>
              <a:t> tras haber ejecutado la sentencia INSERT es </a:t>
            </a:r>
          </a:p>
          <a:p>
            <a:pPr eaLnBrk="1" hangingPunct="1">
              <a:lnSpc>
                <a:spcPct val="90000"/>
              </a:lnSpc>
              <a:spcBef>
                <a:spcPct val="20000"/>
              </a:spcBef>
              <a:buClr>
                <a:schemeClr val="bg2"/>
              </a:buClr>
              <a:buSzPct val="75000"/>
              <a:buFont typeface="Wingdings" panose="05000000000000000000" pitchFamily="2" charset="2"/>
              <a:buNone/>
              <a:defRPr/>
            </a:pPr>
            <a:r>
              <a:rPr lang="es-ES" sz="1600" dirty="0">
                <a:latin typeface="Arial" charset="0"/>
                <a:cs typeface="Arial" charset="0"/>
              </a:rPr>
              <a:t>14.98 + 1937.50 - 100, = 1852.48.</a:t>
            </a: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800100" lvl="1" indent="-342900" eaLnBrk="1" hangingPunct="1">
              <a:lnSpc>
                <a:spcPct val="90000"/>
              </a:lnSpc>
              <a:spcBef>
                <a:spcPct val="20000"/>
              </a:spcBef>
              <a:buClr>
                <a:schemeClr val="bg2"/>
              </a:buClr>
              <a:buSzPct val="75000"/>
              <a:buFont typeface="Wingdings" panose="05000000000000000000" pitchFamily="2" charset="2"/>
              <a:buChar char="n"/>
              <a:defRPr/>
            </a:pPr>
            <a:endParaRPr lang="es-ES" sz="1600" dirty="0">
              <a:latin typeface="Arial" charset="0"/>
              <a:cs typeface="Arial" charset="0"/>
            </a:endParaRPr>
          </a:p>
          <a:p>
            <a:pPr marL="263525" indent="-263525">
              <a:spcBef>
                <a:spcPct val="20000"/>
              </a:spcBef>
              <a:buClr>
                <a:schemeClr val="bg2"/>
              </a:buClr>
              <a:buSzPct val="75000"/>
              <a:buFont typeface="Wingdings" panose="05000000000000000000" pitchFamily="2" charset="2"/>
              <a:buNone/>
              <a:defRPr/>
            </a:pP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8" name="3 Marcador de contenido"/>
          <p:cNvSpPr txBox="1">
            <a:spLocks/>
          </p:cNvSpPr>
          <p:nvPr/>
        </p:nvSpPr>
        <p:spPr bwMode="auto">
          <a:xfrm>
            <a:off x="468313" y="1484313"/>
            <a:ext cx="8389937" cy="5159375"/>
          </a:xfrm>
          <a:prstGeom prst="rect">
            <a:avLst/>
          </a:prstGeom>
          <a:noFill/>
          <a:ln w="9525">
            <a:noFill/>
            <a:miter lim="800000"/>
            <a:headEnd/>
            <a:tailEnd/>
          </a:ln>
        </p:spPr>
        <p:txBody>
          <a:bodyPr/>
          <a:lstStyle/>
          <a:p>
            <a:pPr eaLnBrk="1" hangingPunct="1">
              <a:spcBef>
                <a:spcPts val="1200"/>
              </a:spcBef>
              <a:buClr>
                <a:schemeClr val="bg2"/>
              </a:buClr>
              <a:buSzPct val="75000"/>
              <a:buFont typeface="Wingdings" panose="05000000000000000000" pitchFamily="2" charset="2"/>
              <a:buChar char="n"/>
              <a:defRPr/>
            </a:pPr>
            <a:r>
              <a:rPr lang="es-ES" sz="1600" dirty="0">
                <a:latin typeface="Arial" charset="0"/>
                <a:cs typeface="Arial" charset="0"/>
              </a:rPr>
              <a:t>Como un disparador está asociado con una tabla en particular, no se pueden tener múltiples disparadores con el mismo nombre dentro de una tabla. </a:t>
            </a:r>
          </a:p>
          <a:p>
            <a:pPr eaLnBrk="1" hangingPunct="1">
              <a:spcBef>
                <a:spcPts val="1200"/>
              </a:spcBef>
              <a:buClr>
                <a:schemeClr val="bg2"/>
              </a:buClr>
              <a:buSzPct val="75000"/>
              <a:buFont typeface="Wingdings" panose="05000000000000000000" pitchFamily="2" charset="2"/>
              <a:buChar char="n"/>
              <a:defRPr/>
            </a:pPr>
            <a:r>
              <a:rPr lang="es-ES" sz="1600" dirty="0">
                <a:latin typeface="Arial" charset="0"/>
                <a:cs typeface="Arial" charset="0"/>
              </a:rPr>
              <a:t>También se debería tener en cuenta que el espacio de nombres de los disparadores puede cambiar en el futuro de un nivel de tabla a un nivel de base de datos, es decir, los nombres de disparadores ya no sólo deberían ser únicos para cada tabla sino para toda la base de datos. Para una mejor compatibilidad con desarrollos futuros, se debe intentar emplear nombres de disparadores que no se repitan dentro de la base de datos.</a:t>
            </a:r>
          </a:p>
          <a:p>
            <a:pPr eaLnBrk="1" hangingPunct="1">
              <a:spcBef>
                <a:spcPts val="1200"/>
              </a:spcBef>
              <a:buClr>
                <a:schemeClr val="bg2"/>
              </a:buClr>
              <a:buSzPct val="75000"/>
              <a:buFont typeface="Wingdings" panose="05000000000000000000" pitchFamily="2" charset="2"/>
              <a:buChar char="n"/>
              <a:defRPr/>
            </a:pPr>
            <a:r>
              <a:rPr lang="es-ES" sz="1600" dirty="0">
                <a:latin typeface="Arial" charset="0"/>
                <a:cs typeface="Arial" charset="0"/>
              </a:rPr>
              <a:t>Adicionalmente al requisito de nombres únicos de disparador en cada tabla, hay otras limitaciones en los tipos de disparadores que pueden crearse. En particular, no se pueden tener dos disparadores para una misma tabla que sean activados en el mismo momento y por el mismo evento. </a:t>
            </a:r>
          </a:p>
          <a:p>
            <a:pPr eaLnBrk="1" hangingPunct="1">
              <a:spcBef>
                <a:spcPts val="1200"/>
              </a:spcBef>
              <a:buClr>
                <a:schemeClr val="bg2"/>
              </a:buClr>
              <a:buSzPct val="75000"/>
              <a:buFont typeface="Wingdings" panose="05000000000000000000" pitchFamily="2" charset="2"/>
              <a:buChar char="n"/>
              <a:defRPr/>
            </a:pPr>
            <a:r>
              <a:rPr lang="es-ES" sz="1600" dirty="0">
                <a:latin typeface="Arial" charset="0"/>
                <a:cs typeface="Arial" charset="0"/>
              </a:rPr>
              <a:t>Por ejemplo, no se pueden definir dos BEFORE INSERT o dos AFTER UPDATE en una misma tabla. Es improbable que esta sea una gran limitación, porque es posible definir un disparador que ejecute múltiples sentencias empleando el constructor de sentencias compuestas BEGIN ... END tras FOR EACH ROW. </a:t>
            </a:r>
            <a:endParaRPr lang="es-E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129027" name="3 Marcador de contenido"/>
          <p:cNvSpPr txBox="1">
            <a:spLocks/>
          </p:cNvSpPr>
          <p:nvPr/>
        </p:nvSpPr>
        <p:spPr bwMode="auto">
          <a:xfrm>
            <a:off x="468313" y="1484313"/>
            <a:ext cx="8389937"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pPr>
            <a:r>
              <a:rPr lang="es-ES" altLang="es-ES" sz="1600"/>
              <a:t>También hay limitaciones sobre lo que puede aparecer dentro de la sentencia que el disparador ejecutará al activarse:</a:t>
            </a:r>
          </a:p>
          <a:p>
            <a:pPr lvl="1" eaLnBrk="1" hangingPunct="1">
              <a:lnSpc>
                <a:spcPct val="90000"/>
              </a:lnSpc>
              <a:spcBef>
                <a:spcPts val="1200"/>
              </a:spcBef>
              <a:buClr>
                <a:schemeClr val="bg2"/>
              </a:buClr>
              <a:buSzPct val="75000"/>
              <a:buFont typeface="Wingdings" panose="05000000000000000000" pitchFamily="2" charset="2"/>
              <a:buChar char="n"/>
            </a:pPr>
            <a:r>
              <a:rPr lang="es-ES" altLang="es-ES" sz="1600"/>
              <a:t>El disparador no puede referirse a tablas directamente por su nombre, incluyendo la misma tabla a la que está asociado. Sin embargo, se pueden emplear las palabras clave OLD y NEW. OLD se refiere a un registro existente que va a borrarse o que va a actualizarse antes de que esto ocurra. NEW se refiere a un registro nuevo que se insertará o a un registro modificado luego de que ocurre la modificación.</a:t>
            </a:r>
          </a:p>
          <a:p>
            <a:pPr lvl="1" eaLnBrk="1" hangingPunct="1">
              <a:lnSpc>
                <a:spcPct val="90000"/>
              </a:lnSpc>
              <a:spcBef>
                <a:spcPts val="1200"/>
              </a:spcBef>
              <a:buClr>
                <a:schemeClr val="bg2"/>
              </a:buClr>
              <a:buSzPct val="75000"/>
              <a:buFont typeface="Wingdings" panose="05000000000000000000" pitchFamily="2" charset="2"/>
              <a:buChar char="n"/>
            </a:pPr>
            <a:r>
              <a:rPr lang="es-ES" altLang="es-ES" sz="1600"/>
              <a:t>El disparador no puede invocar procedimientos almacenados utilizando la sentencia CALL. (Esto significa, por ejemplo, que no se puede utilizar un procedimiento almacenado para eludir la prohibición de referirse a tablas por su nombre).</a:t>
            </a:r>
          </a:p>
          <a:p>
            <a:pPr lvl="1" eaLnBrk="1" hangingPunct="1">
              <a:lnSpc>
                <a:spcPct val="90000"/>
              </a:lnSpc>
              <a:spcBef>
                <a:spcPts val="1200"/>
              </a:spcBef>
              <a:buClr>
                <a:schemeClr val="bg2"/>
              </a:buClr>
              <a:buSzPct val="75000"/>
              <a:buFont typeface="Wingdings" panose="05000000000000000000" pitchFamily="2" charset="2"/>
              <a:buChar char="n"/>
            </a:pPr>
            <a:r>
              <a:rPr lang="es-ES" altLang="es-ES" sz="1600"/>
              <a:t>El disparador no puede utilizar sentencias que inicien o finalicen una transacción, tal como START TRANSACTION, COMMIT, o ROLLBACK.</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131075" name="3 Marcador de contenido"/>
          <p:cNvSpPr txBox="1">
            <a:spLocks/>
          </p:cNvSpPr>
          <p:nvPr/>
        </p:nvSpPr>
        <p:spPr bwMode="auto">
          <a:xfrm>
            <a:off x="468313" y="1484313"/>
            <a:ext cx="8389937"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pPr>
            <a:r>
              <a:rPr lang="es-ES" altLang="es-ES" sz="1600"/>
              <a:t>Las palabras clave OLD y NEW permiten acceder a columnas en los registros afectados por un disparador. (OLD y NEW no son sensibles a mayúsculas). </a:t>
            </a:r>
          </a:p>
          <a:p>
            <a:pPr lvl="1" eaLnBrk="1" hangingPunct="1">
              <a:lnSpc>
                <a:spcPct val="90000"/>
              </a:lnSpc>
              <a:spcBef>
                <a:spcPts val="1200"/>
              </a:spcBef>
              <a:buClr>
                <a:schemeClr val="bg2"/>
              </a:buClr>
              <a:buSzPct val="75000"/>
              <a:buFont typeface="Wingdings" panose="05000000000000000000" pitchFamily="2" charset="2"/>
              <a:buChar char="n"/>
            </a:pPr>
            <a:r>
              <a:rPr lang="es-ES" altLang="es-ES" sz="1600"/>
              <a:t>En un disparador para INSERT, solamente puede utilizarse NEW.</a:t>
            </a:r>
            <a:r>
              <a:rPr lang="es-ES" altLang="es-ES" sz="1600" i="1"/>
              <a:t>nom_col</a:t>
            </a:r>
            <a:r>
              <a:rPr lang="es-ES" altLang="es-ES" sz="1600"/>
              <a:t>; ya que no hay una versión anterior del registro. </a:t>
            </a:r>
          </a:p>
          <a:p>
            <a:pPr lvl="1" eaLnBrk="1" hangingPunct="1">
              <a:lnSpc>
                <a:spcPct val="90000"/>
              </a:lnSpc>
              <a:spcBef>
                <a:spcPts val="1200"/>
              </a:spcBef>
              <a:buClr>
                <a:schemeClr val="bg2"/>
              </a:buClr>
              <a:buSzPct val="75000"/>
              <a:buFont typeface="Wingdings" panose="05000000000000000000" pitchFamily="2" charset="2"/>
              <a:buChar char="n"/>
            </a:pPr>
            <a:r>
              <a:rPr lang="es-ES" altLang="es-ES" sz="1600"/>
              <a:t>En un disparador para DELETE sólo puede emplearse OLD.</a:t>
            </a:r>
            <a:r>
              <a:rPr lang="es-ES" altLang="es-ES" sz="1600" i="1"/>
              <a:t>nom_col</a:t>
            </a:r>
            <a:r>
              <a:rPr lang="es-ES" altLang="es-ES" sz="1600"/>
              <a:t>, porque no hay un nuevo registro. </a:t>
            </a:r>
          </a:p>
          <a:p>
            <a:pPr lvl="1" eaLnBrk="1" hangingPunct="1">
              <a:lnSpc>
                <a:spcPct val="90000"/>
              </a:lnSpc>
              <a:spcBef>
                <a:spcPts val="1200"/>
              </a:spcBef>
              <a:buClr>
                <a:schemeClr val="bg2"/>
              </a:buClr>
              <a:buSzPct val="75000"/>
              <a:buFont typeface="Wingdings" panose="05000000000000000000" pitchFamily="2" charset="2"/>
              <a:buChar char="n"/>
            </a:pPr>
            <a:r>
              <a:rPr lang="es-ES" altLang="es-ES" sz="1600"/>
              <a:t>En un disparador para UPDATE se puede emplear OLD.</a:t>
            </a:r>
            <a:r>
              <a:rPr lang="es-ES" altLang="es-ES" sz="1600" i="1"/>
              <a:t>nom_col</a:t>
            </a:r>
            <a:r>
              <a:rPr lang="es-ES" altLang="es-ES" sz="1600"/>
              <a:t> para referirse a las columnas de un registro antes de que sea actualizado, y NEW.</a:t>
            </a:r>
            <a:r>
              <a:rPr lang="es-ES" altLang="es-ES" sz="1600" i="1"/>
              <a:t>nom_col</a:t>
            </a:r>
            <a:r>
              <a:rPr lang="es-ES" altLang="es-ES" sz="1600"/>
              <a:t> para referirse a las columnas del registro luego de actualizarlo.</a:t>
            </a:r>
          </a:p>
          <a:p>
            <a:pPr eaLnBrk="1" hangingPunct="1">
              <a:lnSpc>
                <a:spcPct val="90000"/>
              </a:lnSpc>
              <a:spcBef>
                <a:spcPts val="1200"/>
              </a:spcBef>
            </a:pPr>
            <a:r>
              <a:rPr lang="es-ES" altLang="es-ES" sz="1600"/>
              <a:t>Una columna precedida por OLD es de sólo lectura. Es posible hacer referencia a ella pero no modificarla. </a:t>
            </a:r>
          </a:p>
          <a:p>
            <a:pPr eaLnBrk="1" hangingPunct="1">
              <a:lnSpc>
                <a:spcPct val="90000"/>
              </a:lnSpc>
              <a:spcBef>
                <a:spcPts val="1200"/>
              </a:spcBef>
            </a:pPr>
            <a:r>
              <a:rPr lang="es-ES" altLang="es-ES" sz="1600"/>
              <a:t>Una columna precedida por NEW puede ser referenciada si se tiene el privilegio SELECT sobre ella.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133123" name="3 Marcador de contenido"/>
          <p:cNvSpPr txBox="1">
            <a:spLocks/>
          </p:cNvSpPr>
          <p:nvPr/>
        </p:nvSpPr>
        <p:spPr bwMode="auto">
          <a:xfrm>
            <a:off x="468313" y="1484313"/>
            <a:ext cx="8389937"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pPr>
            <a:r>
              <a:rPr lang="es-ES" altLang="es-ES" sz="1600"/>
              <a:t>En un disparador BEFORE, también es posible cambiar su valor con SET NEW.</a:t>
            </a:r>
            <a:r>
              <a:rPr lang="es-ES" altLang="es-ES" sz="1600" i="1"/>
              <a:t>nombre_col</a:t>
            </a:r>
            <a:r>
              <a:rPr lang="es-ES" altLang="es-ES" sz="1600"/>
              <a:t> =</a:t>
            </a:r>
            <a:r>
              <a:rPr lang="es-ES" altLang="es-ES" sz="1600" i="1"/>
              <a:t>valor</a:t>
            </a:r>
            <a:r>
              <a:rPr lang="es-ES" altLang="es-ES" sz="1600"/>
              <a:t> si se tiene el privilegio de UPDATE sobre ella. Esto significa que un disparador puede usarse para modificar los valores antes que se inserten en un nuevo registro o se empleen para actualizar uno existente.</a:t>
            </a:r>
          </a:p>
          <a:p>
            <a:pPr eaLnBrk="1" hangingPunct="1">
              <a:lnSpc>
                <a:spcPct val="90000"/>
              </a:lnSpc>
              <a:spcBef>
                <a:spcPts val="1200"/>
              </a:spcBef>
            </a:pPr>
            <a:r>
              <a:rPr lang="es-ES" altLang="es-ES" sz="1600"/>
              <a:t>En un disparador BEFORE, el valor de NEW para una columna AUTO_INCREMENT es 0, no el número secuencial que se generará en forma automática cuando el registro sea realmente insertado. </a:t>
            </a:r>
          </a:p>
          <a:p>
            <a:pPr eaLnBrk="1" hangingPunct="1">
              <a:lnSpc>
                <a:spcPct val="90000"/>
              </a:lnSpc>
              <a:spcBef>
                <a:spcPts val="1200"/>
              </a:spcBef>
            </a:pPr>
            <a:r>
              <a:rPr lang="es-ES" altLang="es-ES" sz="1600"/>
              <a:t>OLD y NEW son extensiones de MySQL para los disparadores.</a:t>
            </a:r>
          </a:p>
          <a:p>
            <a:pPr eaLnBrk="1" hangingPunct="1">
              <a:lnSpc>
                <a:spcPct val="90000"/>
              </a:lnSpc>
              <a:spcBef>
                <a:spcPts val="1200"/>
              </a:spcBef>
            </a:pPr>
            <a:endParaRPr lang="es-ES" altLang="es-ES" sz="16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135171" name="3 Marcador de contenido"/>
          <p:cNvSpPr txBox="1">
            <a:spLocks/>
          </p:cNvSpPr>
          <p:nvPr/>
        </p:nvSpPr>
        <p:spPr bwMode="auto">
          <a:xfrm>
            <a:off x="468313" y="1484313"/>
            <a:ext cx="8389937"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s-ES" altLang="es-ES" sz="1600"/>
              <a:t>Empleando el constructor BEGIN ... END, se puede definir un disparador que ejecute sentencias múltiples. </a:t>
            </a:r>
          </a:p>
          <a:p>
            <a:pPr eaLnBrk="1" hangingPunct="1">
              <a:lnSpc>
                <a:spcPct val="90000"/>
              </a:lnSpc>
            </a:pPr>
            <a:r>
              <a:rPr lang="es-ES" altLang="es-ES" sz="1600"/>
              <a:t>Dentro del bloque BEGIN, también pueden utilizarse otras sintaxis permitidas en rutinas almacenadas, tales como condicionales y bucles. </a:t>
            </a:r>
          </a:p>
          <a:p>
            <a:pPr eaLnBrk="1" hangingPunct="1">
              <a:lnSpc>
                <a:spcPct val="90000"/>
              </a:lnSpc>
            </a:pPr>
            <a:r>
              <a:rPr lang="es-ES" altLang="es-ES" sz="1600"/>
              <a:t>Como sucede con las rutinas almacenadas, cuando se crea un disparador que ejecuta sentencias múltiples, se hace necesario redefinir el delimitador de sentencias si se ingresará el disparador a través del programa mysql, de forma que se pueda utilizar el caracter ';' dentro de la definición del disparador. </a:t>
            </a:r>
          </a:p>
          <a:p>
            <a:pPr eaLnBrk="1" hangingPunct="1">
              <a:lnSpc>
                <a:spcPct val="90000"/>
              </a:lnSpc>
            </a:pPr>
            <a:r>
              <a:rPr lang="es-ES" altLang="es-ES" sz="1600"/>
              <a:t>El siguiente ejemplo ilustra estos aspectos. En él se crea un disparador para UPDATE, que verifica los valores utilizados para actualizar cada columna, y modifica el valor para que se encuentre en un rango de 0 a 100. Esto debe hacerse en un disparador BEFORE porque los valores deben verificarse antes de emplearse para actualizar el registro:</a:t>
            </a:r>
          </a:p>
          <a:p>
            <a:pPr lvl="1" eaLnBrk="1" hangingPunct="1">
              <a:lnSpc>
                <a:spcPct val="90000"/>
              </a:lnSpc>
              <a:buClr>
                <a:schemeClr val="bg2"/>
              </a:buClr>
              <a:buSzPct val="75000"/>
              <a:buFont typeface="Wingdings" panose="05000000000000000000" pitchFamily="2" charset="2"/>
              <a:buNone/>
            </a:pPr>
            <a:r>
              <a:rPr lang="es-ES" altLang="es-ES" sz="1200"/>
              <a:t>mysql&gt; delimiter // </a:t>
            </a:r>
          </a:p>
          <a:p>
            <a:pPr lvl="1" eaLnBrk="1" hangingPunct="1">
              <a:lnSpc>
                <a:spcPct val="90000"/>
              </a:lnSpc>
              <a:buClr>
                <a:schemeClr val="bg2"/>
              </a:buClr>
              <a:buSzPct val="75000"/>
              <a:buFont typeface="Wingdings" panose="05000000000000000000" pitchFamily="2" charset="2"/>
              <a:buNone/>
            </a:pPr>
            <a:r>
              <a:rPr lang="es-ES" altLang="es-ES" sz="1200"/>
              <a:t>mysql&gt; CREATE TRIGGER upd_check BEFORE UPDATE ON account </a:t>
            </a:r>
          </a:p>
          <a:p>
            <a:pPr lvl="1" eaLnBrk="1" hangingPunct="1">
              <a:lnSpc>
                <a:spcPct val="90000"/>
              </a:lnSpc>
              <a:buClr>
                <a:schemeClr val="bg2"/>
              </a:buClr>
              <a:buSzPct val="75000"/>
              <a:buFont typeface="Wingdings" panose="05000000000000000000" pitchFamily="2" charset="2"/>
              <a:buNone/>
            </a:pPr>
            <a:r>
              <a:rPr lang="es-ES" altLang="es-ES" sz="1200"/>
              <a:t>-&gt; FOR EACH ROW </a:t>
            </a:r>
          </a:p>
          <a:p>
            <a:pPr lvl="1" eaLnBrk="1" hangingPunct="1">
              <a:lnSpc>
                <a:spcPct val="90000"/>
              </a:lnSpc>
              <a:buClr>
                <a:schemeClr val="bg2"/>
              </a:buClr>
              <a:buSzPct val="75000"/>
              <a:buFont typeface="Wingdings" panose="05000000000000000000" pitchFamily="2" charset="2"/>
              <a:buNone/>
            </a:pPr>
            <a:r>
              <a:rPr lang="es-ES" altLang="es-ES" sz="1200"/>
              <a:t>-&gt; BEGIN </a:t>
            </a:r>
          </a:p>
          <a:p>
            <a:pPr lvl="1" eaLnBrk="1" hangingPunct="1">
              <a:lnSpc>
                <a:spcPct val="90000"/>
              </a:lnSpc>
              <a:buClr>
                <a:schemeClr val="bg2"/>
              </a:buClr>
              <a:buSzPct val="75000"/>
              <a:buFont typeface="Wingdings" panose="05000000000000000000" pitchFamily="2" charset="2"/>
              <a:buNone/>
            </a:pPr>
            <a:r>
              <a:rPr lang="es-ES" altLang="es-ES" sz="1200"/>
              <a:t>-&gt; 	IF NEW.amount &lt; 0 THEN </a:t>
            </a:r>
          </a:p>
          <a:p>
            <a:pPr lvl="1" eaLnBrk="1" hangingPunct="1">
              <a:lnSpc>
                <a:spcPct val="90000"/>
              </a:lnSpc>
              <a:buClr>
                <a:schemeClr val="bg2"/>
              </a:buClr>
              <a:buSzPct val="75000"/>
              <a:buFont typeface="Wingdings" panose="05000000000000000000" pitchFamily="2" charset="2"/>
              <a:buNone/>
            </a:pPr>
            <a:r>
              <a:rPr lang="es-ES" altLang="es-ES" sz="1200"/>
              <a:t>-&gt; 		SET NEW.amount = 0; </a:t>
            </a:r>
          </a:p>
          <a:p>
            <a:pPr lvl="1" eaLnBrk="1" hangingPunct="1">
              <a:lnSpc>
                <a:spcPct val="90000"/>
              </a:lnSpc>
              <a:buClr>
                <a:schemeClr val="bg2"/>
              </a:buClr>
              <a:buSzPct val="75000"/>
              <a:buFont typeface="Wingdings" panose="05000000000000000000" pitchFamily="2" charset="2"/>
              <a:buNone/>
            </a:pPr>
            <a:r>
              <a:rPr lang="es-ES" altLang="es-ES" sz="1200"/>
              <a:t>-&gt; 	ELSEIF NEW.amount &gt; 100 THEN </a:t>
            </a:r>
          </a:p>
          <a:p>
            <a:pPr lvl="1" eaLnBrk="1" hangingPunct="1">
              <a:lnSpc>
                <a:spcPct val="90000"/>
              </a:lnSpc>
              <a:buClr>
                <a:schemeClr val="bg2"/>
              </a:buClr>
              <a:buSzPct val="75000"/>
              <a:buFont typeface="Wingdings" panose="05000000000000000000" pitchFamily="2" charset="2"/>
              <a:buNone/>
            </a:pPr>
            <a:r>
              <a:rPr lang="es-ES" altLang="es-ES" sz="1200"/>
              <a:t>-&gt; 		SET NEW.amount = 100; </a:t>
            </a:r>
          </a:p>
          <a:p>
            <a:pPr lvl="1" eaLnBrk="1" hangingPunct="1">
              <a:lnSpc>
                <a:spcPct val="90000"/>
              </a:lnSpc>
              <a:buClr>
                <a:schemeClr val="bg2"/>
              </a:buClr>
              <a:buSzPct val="75000"/>
              <a:buFont typeface="Wingdings" panose="05000000000000000000" pitchFamily="2" charset="2"/>
              <a:buNone/>
            </a:pPr>
            <a:r>
              <a:rPr lang="es-ES" altLang="es-ES" sz="1200"/>
              <a:t>-&gt; 	END IF; </a:t>
            </a:r>
          </a:p>
          <a:p>
            <a:pPr lvl="1" eaLnBrk="1" hangingPunct="1">
              <a:lnSpc>
                <a:spcPct val="90000"/>
              </a:lnSpc>
              <a:buClr>
                <a:schemeClr val="bg2"/>
              </a:buClr>
              <a:buSzPct val="75000"/>
              <a:buFont typeface="Wingdings" panose="05000000000000000000" pitchFamily="2" charset="2"/>
              <a:buNone/>
            </a:pPr>
            <a:r>
              <a:rPr lang="es-ES" altLang="es-ES" sz="1200"/>
              <a:t>-&gt; END;// </a:t>
            </a:r>
          </a:p>
          <a:p>
            <a:pPr lvl="1" eaLnBrk="1" hangingPunct="1">
              <a:lnSpc>
                <a:spcPct val="90000"/>
              </a:lnSpc>
              <a:buClr>
                <a:schemeClr val="bg2"/>
              </a:buClr>
              <a:buSzPct val="75000"/>
              <a:buFont typeface="Wingdings" panose="05000000000000000000" pitchFamily="2" charset="2"/>
              <a:buNone/>
            </a:pPr>
            <a:r>
              <a:rPr lang="es-ES" altLang="es-ES" sz="1200"/>
              <a:t>mysql&gt; delimiter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1 Título"/>
          <p:cNvSpPr>
            <a:spLocks noGrp="1"/>
          </p:cNvSpPr>
          <p:nvPr>
            <p:ph type="title"/>
          </p:nvPr>
        </p:nvSpPr>
        <p:spPr>
          <a:xfrm>
            <a:off x="457200" y="457200"/>
            <a:ext cx="8686800" cy="900113"/>
          </a:xfrm>
        </p:spPr>
        <p:txBody>
          <a:bodyPr/>
          <a:lstStyle/>
          <a:p>
            <a:r>
              <a:rPr lang="es-ES" altLang="es-ES" sz="3600" smtClean="0"/>
              <a:t>Disparadores. </a:t>
            </a:r>
          </a:p>
        </p:txBody>
      </p:sp>
      <p:sp>
        <p:nvSpPr>
          <p:cNvPr id="137219" name="3 Marcador de contenido"/>
          <p:cNvSpPr txBox="1">
            <a:spLocks/>
          </p:cNvSpPr>
          <p:nvPr/>
        </p:nvSpPr>
        <p:spPr bwMode="auto">
          <a:xfrm>
            <a:off x="468313" y="1484313"/>
            <a:ext cx="8389937"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pPr>
            <a:r>
              <a:rPr lang="es-ES" altLang="es-ES" sz="1600"/>
              <a:t>Podría parecer más fácil definir una rutina almacenada e invocarla desde el disparador utilizando una simple sentencia CALL. Esto sería ventajoso también si se deseara invocar la misma rutina desde distintos disparadores. Sin embargo, una limitación de los disparadores es que no pueden utilizar CALL. Se debe escribir la sentencia compuesta en cada CREATE TRIGGER donde se la desee emplear.</a:t>
            </a:r>
          </a:p>
          <a:p>
            <a:pPr eaLnBrk="1" hangingPunct="1">
              <a:lnSpc>
                <a:spcPct val="90000"/>
              </a:lnSpc>
              <a:spcBef>
                <a:spcPts val="1200"/>
              </a:spcBef>
            </a:pPr>
            <a:r>
              <a:rPr lang="es-ES" altLang="es-ES" sz="1600"/>
              <a:t>MySQL gestiona los errores ocurridos durante la ejecución de disparadores de esta manera:</a:t>
            </a:r>
          </a:p>
          <a:p>
            <a:pPr lvl="1" eaLnBrk="1" hangingPunct="1">
              <a:lnSpc>
                <a:spcPct val="90000"/>
              </a:lnSpc>
              <a:buClr>
                <a:schemeClr val="bg2"/>
              </a:buClr>
              <a:buSzPct val="75000"/>
              <a:buFont typeface="Wingdings" panose="05000000000000000000" pitchFamily="2" charset="2"/>
              <a:buChar char="n"/>
            </a:pPr>
            <a:r>
              <a:rPr lang="es-ES" altLang="es-ES" sz="1600"/>
              <a:t>Si lo que falla es un disparador BEFORE, no se ejecuta la operación en el correspondiente registro.</a:t>
            </a:r>
          </a:p>
          <a:p>
            <a:pPr lvl="1" eaLnBrk="1" hangingPunct="1">
              <a:lnSpc>
                <a:spcPct val="90000"/>
              </a:lnSpc>
              <a:buClr>
                <a:schemeClr val="bg2"/>
              </a:buClr>
              <a:buSzPct val="75000"/>
              <a:buFont typeface="Wingdings" panose="05000000000000000000" pitchFamily="2" charset="2"/>
              <a:buChar char="n"/>
            </a:pPr>
            <a:r>
              <a:rPr lang="es-ES" altLang="es-ES" sz="1600"/>
              <a:t>Un disparador AFTER se ejecuta solamente si el disparador BEFORE (de existir) y la operación se ejecutaron exitosamente.</a:t>
            </a:r>
          </a:p>
          <a:p>
            <a:pPr lvl="1" eaLnBrk="1" hangingPunct="1">
              <a:lnSpc>
                <a:spcPct val="90000"/>
              </a:lnSpc>
              <a:buClr>
                <a:schemeClr val="bg2"/>
              </a:buClr>
              <a:buSzPct val="75000"/>
              <a:buFont typeface="Wingdings" panose="05000000000000000000" pitchFamily="2" charset="2"/>
              <a:buChar char="n"/>
            </a:pPr>
            <a:r>
              <a:rPr lang="es-ES" altLang="es-ES" sz="1600"/>
              <a:t>Un error durante la ejecución de un disparador BEFORE o AFTER deriva en la falla de toda la sentencia que provocó la invocación del disparador.</a:t>
            </a:r>
          </a:p>
          <a:p>
            <a:pPr lvl="1" eaLnBrk="1" hangingPunct="1">
              <a:lnSpc>
                <a:spcPct val="90000"/>
              </a:lnSpc>
              <a:buClr>
                <a:schemeClr val="bg2"/>
              </a:buClr>
              <a:buSzPct val="75000"/>
              <a:buFont typeface="Wingdings" panose="05000000000000000000" pitchFamily="2" charset="2"/>
              <a:buChar char="n"/>
            </a:pPr>
            <a:r>
              <a:rPr lang="es-ES" altLang="es-ES" sz="1600"/>
              <a:t>En tablas transaccionales, la falla de un disparador (y por lo tanto de toda la sentencia) debería causar la cancelación (rollback) de todos los cambios realizados por esa sentencia. En tablas no transaccionales, cualquier cambio realizado antes del error no se ve afectado.</a:t>
            </a:r>
          </a:p>
          <a:p>
            <a:pPr eaLnBrk="1" hangingPunct="1">
              <a:lnSpc>
                <a:spcPct val="90000"/>
              </a:lnSpc>
              <a:buFont typeface="Wingdings" panose="05000000000000000000" pitchFamily="2" charset="2"/>
              <a:buNone/>
            </a:pPr>
            <a:r>
              <a:rPr lang="es-ES" altLang="es-ES" sz="1600"/>
              <a:t/>
            </a:r>
            <a:br>
              <a:rPr lang="es-ES" altLang="es-ES" sz="1600"/>
            </a:br>
            <a:endParaRPr lang="es-ES" altLang="es-ES" sz="1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1 Título"/>
          <p:cNvSpPr>
            <a:spLocks noGrp="1"/>
          </p:cNvSpPr>
          <p:nvPr>
            <p:ph type="title"/>
          </p:nvPr>
        </p:nvSpPr>
        <p:spPr>
          <a:xfrm>
            <a:off x="457200" y="457200"/>
            <a:ext cx="8229600" cy="900113"/>
          </a:xfrm>
        </p:spPr>
        <p:txBody>
          <a:bodyPr/>
          <a:lstStyle/>
          <a:p>
            <a:r>
              <a:rPr lang="es-ES" altLang="es-ES" sz="3600" smtClean="0"/>
              <a:t>Sintaxis de procedimientos almacenados</a:t>
            </a:r>
          </a:p>
        </p:txBody>
      </p:sp>
      <p:sp>
        <p:nvSpPr>
          <p:cNvPr id="16387" name="2 Marcador de contenido"/>
          <p:cNvSpPr>
            <a:spLocks noGrp="1"/>
          </p:cNvSpPr>
          <p:nvPr>
            <p:ph idx="1"/>
          </p:nvPr>
        </p:nvSpPr>
        <p:spPr>
          <a:xfrm>
            <a:off x="500063" y="1643063"/>
            <a:ext cx="8229600" cy="4857750"/>
          </a:xfrm>
        </p:spPr>
        <p:txBody>
          <a:bodyPr/>
          <a:lstStyle/>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Los procedimientos almacenados o funciones se asocian con una base de datos. Esto tiene varias implicaciones: </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	Cuando se invoca la rutina, se realiza implícitamente USE </a:t>
            </a:r>
            <a:r>
              <a:rPr lang="es-ES" altLang="es-ES" sz="1600" i="1" smtClean="0"/>
              <a:t>db_name ( y se deshace cuando acaba la </a:t>
            </a:r>
            <a:r>
              <a:rPr lang="es-ES" altLang="es-ES" sz="1600" smtClean="0"/>
              <a:t>rutina). Los comandos USE dentro de procedimientos almacenados no se permiten.</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	Puede calificar los nombres de rutina con el nombre de la base de datos. Esto puede usarse para referirse a una rutina que no esté en la base de datos actual. </a:t>
            </a:r>
          </a:p>
          <a:p>
            <a:pPr algn="just">
              <a:buFont typeface="Wingdings" panose="05000000000000000000" pitchFamily="2" charset="2"/>
              <a:buNone/>
            </a:pPr>
            <a:endParaRPr lang="es-ES" altLang="es-ES" sz="1600" smtClean="0"/>
          </a:p>
          <a:p>
            <a:pPr algn="just">
              <a:buFont typeface="Wingdings" panose="05000000000000000000" pitchFamily="2" charset="2"/>
              <a:buNone/>
            </a:pPr>
            <a:r>
              <a:rPr lang="es-ES" altLang="es-ES" sz="1600" smtClean="0"/>
              <a:t>	Cuando se borra una base de datos, todos los procedimientos almacenados asociados con ella también se borran.</a:t>
            </a:r>
          </a:p>
          <a:p>
            <a:pPr algn="just">
              <a:buFont typeface="Wingdings" panose="05000000000000000000" pitchFamily="2" charset="2"/>
              <a:buNone/>
            </a:pPr>
            <a:endParaRPr lang="es-ES" altLang="es-ES" sz="1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1 Título"/>
          <p:cNvSpPr>
            <a:spLocks noGrp="1"/>
          </p:cNvSpPr>
          <p:nvPr>
            <p:ph type="title"/>
          </p:nvPr>
        </p:nvSpPr>
        <p:spPr>
          <a:xfrm>
            <a:off x="457200" y="457200"/>
            <a:ext cx="8229600" cy="900113"/>
          </a:xfrm>
        </p:spPr>
        <p:txBody>
          <a:bodyPr/>
          <a:lstStyle/>
          <a:p>
            <a:r>
              <a:rPr lang="es-ES" altLang="es-ES" sz="3600" smtClean="0"/>
              <a:t>CREATE PROCEDURE Y CREATE FUNCTION</a:t>
            </a:r>
          </a:p>
        </p:txBody>
      </p:sp>
      <p:sp>
        <p:nvSpPr>
          <p:cNvPr id="10243" name="2 Marcador de contenido"/>
          <p:cNvSpPr>
            <a:spLocks noGrp="1"/>
          </p:cNvSpPr>
          <p:nvPr>
            <p:ph idx="1"/>
          </p:nvPr>
        </p:nvSpPr>
        <p:spPr>
          <a:xfrm>
            <a:off x="500063" y="1643063"/>
            <a:ext cx="8229600" cy="4857750"/>
          </a:xfrm>
        </p:spPr>
        <p:txBody>
          <a:bodyPr/>
          <a:lstStyle/>
          <a:p>
            <a:pPr>
              <a:buFont typeface="Wingdings" panose="05000000000000000000" pitchFamily="2" charset="2"/>
              <a:buNone/>
              <a:defRPr/>
            </a:pPr>
            <a:endParaRPr lang="es-ES" sz="1600" dirty="0" smtClean="0"/>
          </a:p>
          <a:p>
            <a:pPr>
              <a:buFont typeface="Wingdings" panose="05000000000000000000" pitchFamily="2" charset="2"/>
              <a:buNone/>
              <a:defRPr/>
            </a:pPr>
            <a:r>
              <a:rPr lang="es-ES" sz="1600" dirty="0" smtClean="0"/>
              <a:t>Sintaxis general de creación de una rutina:</a:t>
            </a:r>
          </a:p>
          <a:p>
            <a:pPr>
              <a:buFont typeface="Wingdings" panose="05000000000000000000" pitchFamily="2" charset="2"/>
              <a:buNone/>
              <a:defRPr/>
            </a:pPr>
            <a:endParaRPr lang="es-ES" sz="1600" dirty="0" smtClean="0"/>
          </a:p>
          <a:p>
            <a:pPr lvl="1">
              <a:buFont typeface="Wingdings" panose="05000000000000000000" pitchFamily="2" charset="2"/>
              <a:buNone/>
              <a:defRPr/>
            </a:pPr>
            <a:r>
              <a:rPr lang="es-ES" sz="1800" b="1" dirty="0" smtClean="0">
                <a:ea typeface="+mn-ea"/>
              </a:rPr>
              <a:t>Función</a:t>
            </a:r>
          </a:p>
          <a:p>
            <a:pPr lvl="1">
              <a:buFont typeface="Wingdings" panose="05000000000000000000" pitchFamily="2" charset="2"/>
              <a:buNone/>
              <a:defRPr/>
            </a:pPr>
            <a:r>
              <a:rPr lang="es-ES" sz="1800" dirty="0" smtClean="0">
                <a:ea typeface="+mn-ea"/>
              </a:rPr>
              <a:t>CREATE FUNCTION </a:t>
            </a:r>
            <a:r>
              <a:rPr lang="es-ES" sz="1800" dirty="0" err="1" smtClean="0">
                <a:ea typeface="+mn-ea"/>
              </a:rPr>
              <a:t>sp_name</a:t>
            </a:r>
            <a:r>
              <a:rPr lang="es-ES" sz="1800" dirty="0" smtClean="0"/>
              <a:t> </a:t>
            </a:r>
            <a:r>
              <a:rPr lang="es-ES" sz="1800" dirty="0" smtClean="0">
                <a:ea typeface="+mn-ea"/>
              </a:rPr>
              <a:t>([</a:t>
            </a:r>
            <a:r>
              <a:rPr lang="es-ES" sz="1800" dirty="0" err="1" smtClean="0">
                <a:ea typeface="+mn-ea"/>
              </a:rPr>
              <a:t>parameter</a:t>
            </a:r>
            <a:r>
              <a:rPr lang="es-ES" sz="1800" dirty="0" smtClean="0">
                <a:ea typeface="+mn-ea"/>
              </a:rPr>
              <a:t>[,...]])</a:t>
            </a:r>
          </a:p>
          <a:p>
            <a:pPr lvl="1">
              <a:buFont typeface="Wingdings" panose="05000000000000000000" pitchFamily="2" charset="2"/>
              <a:buNone/>
              <a:defRPr/>
            </a:pPr>
            <a:r>
              <a:rPr lang="es-ES" sz="1800" dirty="0" smtClean="0">
                <a:ea typeface="+mn-ea"/>
              </a:rPr>
              <a:t>RETURNS </a:t>
            </a:r>
            <a:r>
              <a:rPr lang="es-ES" sz="1800" dirty="0" err="1" smtClean="0">
                <a:ea typeface="+mn-ea"/>
              </a:rPr>
              <a:t>type</a:t>
            </a:r>
            <a:endParaRPr lang="es-ES" sz="1800" dirty="0" smtClean="0">
              <a:ea typeface="+mn-ea"/>
            </a:endParaRPr>
          </a:p>
          <a:p>
            <a:pPr lvl="1">
              <a:buFont typeface="Wingdings" panose="05000000000000000000" pitchFamily="2" charset="2"/>
              <a:buNone/>
              <a:defRPr/>
            </a:pPr>
            <a:r>
              <a:rPr lang="es-ES" sz="1800" dirty="0" smtClean="0">
                <a:ea typeface="+mn-ea"/>
              </a:rPr>
              <a:t>[</a:t>
            </a:r>
            <a:r>
              <a:rPr lang="es-ES" sz="1800" dirty="0" err="1" smtClean="0">
                <a:ea typeface="+mn-ea"/>
              </a:rPr>
              <a:t>characteristic</a:t>
            </a:r>
            <a:r>
              <a:rPr lang="es-ES" sz="1800" dirty="0" smtClean="0">
                <a:ea typeface="+mn-ea"/>
              </a:rPr>
              <a:t> ...] </a:t>
            </a:r>
            <a:r>
              <a:rPr lang="es-ES" sz="1800" dirty="0" err="1" smtClean="0">
                <a:ea typeface="+mn-ea"/>
              </a:rPr>
              <a:t>routine_body</a:t>
            </a:r>
            <a:endParaRPr lang="es-ES" sz="1800" dirty="0" smtClean="0">
              <a:ea typeface="+mn-ea"/>
            </a:endParaRPr>
          </a:p>
          <a:p>
            <a:pPr lvl="1">
              <a:buFont typeface="Wingdings" panose="05000000000000000000" pitchFamily="2" charset="2"/>
              <a:buNone/>
              <a:defRPr/>
            </a:pPr>
            <a:endParaRPr lang="es-ES" sz="1800" b="1" dirty="0" smtClean="0">
              <a:ea typeface="+mn-ea"/>
            </a:endParaRPr>
          </a:p>
          <a:p>
            <a:pPr lvl="1">
              <a:buFont typeface="Wingdings" panose="05000000000000000000" pitchFamily="2" charset="2"/>
              <a:buNone/>
              <a:defRPr/>
            </a:pPr>
            <a:r>
              <a:rPr lang="es-ES" sz="1800" b="1" dirty="0" smtClean="0">
                <a:ea typeface="+mn-ea"/>
              </a:rPr>
              <a:t>Procedimiento</a:t>
            </a:r>
          </a:p>
          <a:p>
            <a:pPr lvl="1">
              <a:buFont typeface="Wingdings" panose="05000000000000000000" pitchFamily="2" charset="2"/>
              <a:buNone/>
              <a:defRPr/>
            </a:pPr>
            <a:r>
              <a:rPr lang="es-ES" sz="1800" dirty="0" smtClean="0">
                <a:ea typeface="+mn-ea"/>
              </a:rPr>
              <a:t>CREATE PROCEDURE </a:t>
            </a:r>
            <a:r>
              <a:rPr lang="es-ES" sz="1800" dirty="0" err="1" smtClean="0">
                <a:ea typeface="+mn-ea"/>
              </a:rPr>
              <a:t>sp_name</a:t>
            </a:r>
            <a:r>
              <a:rPr lang="es-ES" sz="1800" dirty="0" smtClean="0">
                <a:ea typeface="+mn-ea"/>
              </a:rPr>
              <a:t> ([</a:t>
            </a:r>
            <a:r>
              <a:rPr lang="es-ES" sz="1800" dirty="0" err="1" smtClean="0">
                <a:ea typeface="+mn-ea"/>
              </a:rPr>
              <a:t>parameter</a:t>
            </a:r>
            <a:r>
              <a:rPr lang="es-ES" sz="1800" dirty="0" smtClean="0">
                <a:ea typeface="+mn-ea"/>
              </a:rPr>
              <a:t>[,...]])</a:t>
            </a:r>
          </a:p>
          <a:p>
            <a:pPr lvl="1">
              <a:buFont typeface="Wingdings" panose="05000000000000000000" pitchFamily="2" charset="2"/>
              <a:buNone/>
              <a:defRPr/>
            </a:pPr>
            <a:r>
              <a:rPr lang="es-ES" sz="1800" dirty="0" smtClean="0">
                <a:ea typeface="+mn-ea"/>
              </a:rPr>
              <a:t>[</a:t>
            </a:r>
            <a:r>
              <a:rPr lang="es-ES" sz="1800" dirty="0" err="1" smtClean="0">
                <a:ea typeface="+mn-ea"/>
              </a:rPr>
              <a:t>characteristic</a:t>
            </a:r>
            <a:r>
              <a:rPr lang="es-ES" sz="1800" dirty="0" smtClean="0">
                <a:ea typeface="+mn-ea"/>
              </a:rPr>
              <a:t> ...] </a:t>
            </a:r>
            <a:r>
              <a:rPr lang="es-ES" sz="1800" dirty="0" err="1" smtClean="0">
                <a:ea typeface="+mn-ea"/>
              </a:rPr>
              <a:t>routine_body</a:t>
            </a:r>
            <a:endParaRPr lang="es-ES" sz="1800" dirty="0" smtClean="0">
              <a:ea typeface="+mn-ea"/>
            </a:endParaRPr>
          </a:p>
          <a:p>
            <a:pPr>
              <a:buFont typeface="Wingdings" panose="05000000000000000000" pitchFamily="2" charset="2"/>
              <a:buNone/>
              <a:defRPr/>
            </a:pPr>
            <a:endParaRPr lang="es-ES" sz="18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1 Título"/>
          <p:cNvSpPr>
            <a:spLocks noGrp="1"/>
          </p:cNvSpPr>
          <p:nvPr>
            <p:ph type="title"/>
          </p:nvPr>
        </p:nvSpPr>
        <p:spPr>
          <a:xfrm>
            <a:off x="457200" y="457200"/>
            <a:ext cx="8229600" cy="900113"/>
          </a:xfrm>
        </p:spPr>
        <p:txBody>
          <a:bodyPr/>
          <a:lstStyle/>
          <a:p>
            <a:r>
              <a:rPr lang="es-ES" altLang="es-ES" sz="3600" smtClean="0"/>
              <a:t>CREATE PROCEDURE Y CREATE FUNCTION</a:t>
            </a:r>
          </a:p>
        </p:txBody>
      </p:sp>
      <p:sp>
        <p:nvSpPr>
          <p:cNvPr id="20483" name="2 Marcador de contenido"/>
          <p:cNvSpPr>
            <a:spLocks noGrp="1"/>
          </p:cNvSpPr>
          <p:nvPr>
            <p:ph idx="1"/>
          </p:nvPr>
        </p:nvSpPr>
        <p:spPr>
          <a:xfrm>
            <a:off x="500063" y="1643063"/>
            <a:ext cx="8229600" cy="4857750"/>
          </a:xfrm>
        </p:spPr>
        <p:txBody>
          <a:bodyPr/>
          <a:lstStyle/>
          <a:p>
            <a:pPr>
              <a:buFont typeface="Wingdings" panose="05000000000000000000" pitchFamily="2" charset="2"/>
              <a:buNone/>
            </a:pPr>
            <a:r>
              <a:rPr lang="es-ES" altLang="es-ES" sz="1600" smtClean="0"/>
              <a:t>Donde:</a:t>
            </a:r>
          </a:p>
          <a:p>
            <a:pPr>
              <a:buFont typeface="Wingdings" panose="05000000000000000000" pitchFamily="2" charset="2"/>
              <a:buNone/>
            </a:pPr>
            <a:endParaRPr lang="es-ES" altLang="es-ES" sz="1600" smtClean="0"/>
          </a:p>
          <a:p>
            <a:pPr>
              <a:buFont typeface="Wingdings" panose="05000000000000000000" pitchFamily="2" charset="2"/>
              <a:buNone/>
            </a:pPr>
            <a:r>
              <a:rPr lang="es-ES" altLang="es-ES" sz="1600" b="1" i="1" smtClean="0"/>
              <a:t>parameter:</a:t>
            </a:r>
          </a:p>
          <a:p>
            <a:pPr>
              <a:buFont typeface="Wingdings" panose="05000000000000000000" pitchFamily="2" charset="2"/>
              <a:buNone/>
            </a:pPr>
            <a:r>
              <a:rPr lang="en-US" altLang="es-ES" sz="1600" smtClean="0"/>
              <a:t>	[ IN | OUT | INOUT ] </a:t>
            </a:r>
            <a:r>
              <a:rPr lang="en-US" altLang="es-ES" sz="1600" i="1" smtClean="0"/>
              <a:t>param_name type</a:t>
            </a:r>
          </a:p>
          <a:p>
            <a:pPr>
              <a:buFont typeface="Wingdings" panose="05000000000000000000" pitchFamily="2" charset="2"/>
              <a:buNone/>
            </a:pPr>
            <a:r>
              <a:rPr lang="es-ES" altLang="es-ES" sz="1600" b="1" i="1" smtClean="0"/>
              <a:t>type:</a:t>
            </a:r>
          </a:p>
          <a:p>
            <a:pPr>
              <a:buFont typeface="Wingdings" panose="05000000000000000000" pitchFamily="2" charset="2"/>
              <a:buNone/>
            </a:pPr>
            <a:r>
              <a:rPr lang="en-US" altLang="es-ES" sz="1600" i="1" smtClean="0"/>
              <a:t>	Any valid MySQL data type</a:t>
            </a:r>
          </a:p>
          <a:p>
            <a:pPr>
              <a:buFont typeface="Wingdings" panose="05000000000000000000" pitchFamily="2" charset="2"/>
              <a:buNone/>
            </a:pPr>
            <a:r>
              <a:rPr lang="es-ES" altLang="es-ES" sz="1600" b="1" i="1" smtClean="0"/>
              <a:t>characteristic:</a:t>
            </a:r>
          </a:p>
          <a:p>
            <a:pPr>
              <a:buFont typeface="Wingdings" panose="05000000000000000000" pitchFamily="2" charset="2"/>
              <a:buNone/>
            </a:pPr>
            <a:r>
              <a:rPr lang="es-ES" altLang="es-ES" sz="1600" smtClean="0"/>
              <a:t>	LANGUAGE SQL</a:t>
            </a:r>
          </a:p>
          <a:p>
            <a:pPr>
              <a:buFont typeface="Wingdings" panose="05000000000000000000" pitchFamily="2" charset="2"/>
              <a:buNone/>
            </a:pPr>
            <a:r>
              <a:rPr lang="es-ES" altLang="es-ES" sz="1600" smtClean="0"/>
              <a:t>	| [NOT] DETERMINISTIC</a:t>
            </a:r>
          </a:p>
          <a:p>
            <a:pPr>
              <a:buFont typeface="Wingdings" panose="05000000000000000000" pitchFamily="2" charset="2"/>
              <a:buNone/>
            </a:pPr>
            <a:r>
              <a:rPr lang="es-ES" altLang="es-ES" sz="1600" smtClean="0"/>
              <a:t>	| { CONTAINS SQL | NO SQL | READS SQL DATA | MODIFIES SQL DATA }</a:t>
            </a:r>
          </a:p>
          <a:p>
            <a:pPr>
              <a:buFont typeface="Wingdings" panose="05000000000000000000" pitchFamily="2" charset="2"/>
              <a:buNone/>
            </a:pPr>
            <a:r>
              <a:rPr lang="es-ES" altLang="es-ES" sz="1600" smtClean="0"/>
              <a:t>	| SQL SECURITY { DEFINER | INVOKER }</a:t>
            </a:r>
          </a:p>
          <a:p>
            <a:pPr>
              <a:buFont typeface="Wingdings" panose="05000000000000000000" pitchFamily="2" charset="2"/>
              <a:buNone/>
            </a:pPr>
            <a:r>
              <a:rPr lang="es-ES" altLang="es-ES" sz="1600" smtClean="0"/>
              <a:t>	| COMMENT '</a:t>
            </a:r>
            <a:r>
              <a:rPr lang="es-ES" altLang="es-ES" sz="1600" i="1" smtClean="0"/>
              <a:t>string'</a:t>
            </a:r>
          </a:p>
          <a:p>
            <a:pPr>
              <a:buFont typeface="Wingdings" panose="05000000000000000000" pitchFamily="2" charset="2"/>
              <a:buNone/>
            </a:pPr>
            <a:r>
              <a:rPr lang="es-ES" altLang="es-ES" sz="1600" b="1" i="1" smtClean="0"/>
              <a:t>routine_body:</a:t>
            </a:r>
          </a:p>
          <a:p>
            <a:pPr>
              <a:buFont typeface="Wingdings" panose="05000000000000000000" pitchFamily="2" charset="2"/>
              <a:buNone/>
            </a:pPr>
            <a:r>
              <a:rPr lang="es-ES" altLang="es-ES" sz="1600" i="1" smtClean="0"/>
              <a:t>	procedimientos almacenados o comandos SQL válidos</a:t>
            </a:r>
            <a:endParaRPr lang="es-ES" altLang="es-ES" sz="1600" smtClean="0"/>
          </a:p>
          <a:p>
            <a:pPr>
              <a:buFont typeface="Wingdings" panose="05000000000000000000" pitchFamily="2" charset="2"/>
              <a:buNone/>
            </a:pPr>
            <a:endParaRPr lang="es-ES" altLang="es-ES" sz="1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Píxel">
  <a:themeElements>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í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
            <a:schemeClr val="bg2"/>
          </a:buClr>
          <a:buSzPct val="75000"/>
          <a:buFont typeface="Wingdings" pitchFamily="2" charset="2"/>
          <a:buChar char="n"/>
          <a:tabLst/>
          <a:defRPr kumimoji="0" lang="es-E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
            <a:schemeClr val="bg2"/>
          </a:buClr>
          <a:buSzPct val="75000"/>
          <a:buFont typeface="Wingdings" pitchFamily="2" charset="2"/>
          <a:buChar char="n"/>
          <a:tabLst/>
          <a:defRPr kumimoji="0" lang="es-E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í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í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í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í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í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í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í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í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í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í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í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0.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1.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2.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3.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4.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5.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6.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7.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8.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19.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0.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1.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2.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3.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4.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5.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6.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7.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8.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4.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5.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6.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7.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8.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9.xml><?xml version="1.0" encoding="utf-8"?>
<a:themeOverride xmlns:a="http://schemas.openxmlformats.org/drawingml/2006/main">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3734</TotalTime>
  <Words>3676</Words>
  <Application>Microsoft Office PowerPoint</Application>
  <PresentationFormat>Presentación en pantalla (4:3)</PresentationFormat>
  <Paragraphs>863</Paragraphs>
  <Slides>66</Slides>
  <Notes>66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66</vt:i4>
      </vt:variant>
    </vt:vector>
  </HeadingPairs>
  <TitlesOfParts>
    <vt:vector size="72" baseType="lpstr">
      <vt:lpstr>Arial</vt:lpstr>
      <vt:lpstr>Arial Black</vt:lpstr>
      <vt:lpstr>Calibri</vt:lpstr>
      <vt:lpstr>Times New Roman</vt:lpstr>
      <vt:lpstr>Wingdings</vt:lpstr>
      <vt:lpstr>Píxel</vt:lpstr>
      <vt:lpstr>Unidad 8.  Programación de Bases de Datos.</vt:lpstr>
      <vt:lpstr>Contenidos.</vt:lpstr>
      <vt:lpstr>Introducción</vt:lpstr>
      <vt:lpstr>Introducción</vt:lpstr>
      <vt:lpstr>Procedimientos almacenados y las tablas de permisos</vt:lpstr>
      <vt:lpstr>Sintaxis de procedimientos almacenados</vt:lpstr>
      <vt:lpstr>Sintaxis de procedimientos almacenados</vt:lpstr>
      <vt:lpstr>CREATE PROCEDURE Y CREATE FUNCTION</vt:lpstr>
      <vt:lpstr>CREATE PROCEDURE Y CREATE FUNCTION</vt:lpstr>
      <vt:lpstr>CREATE PROCEDURE Y CREATE FUNCTION</vt:lpstr>
      <vt:lpstr>CREATE PROCEDURE Y CREATE FUNCTION</vt:lpstr>
      <vt:lpstr>CREATE PROCEDURE Y CREATE FUNCTION</vt:lpstr>
      <vt:lpstr>CREATE PROCEDURE Y CREATE FUNCTION</vt:lpstr>
      <vt:lpstr>CREATE PROCEDURE Y CREATE FUNCTION</vt:lpstr>
      <vt:lpstr>ALTER PROCEDURE Y ALTER FUNCTION</vt:lpstr>
      <vt:lpstr>DROP PROCEDURE Y DROP FUNCTION</vt:lpstr>
      <vt:lpstr>SHOW</vt:lpstr>
      <vt:lpstr>La sentencia CALL</vt:lpstr>
      <vt:lpstr>Sentencia compuesta BEGIN ... END</vt:lpstr>
      <vt:lpstr>Sentencia compuesta BEGIN ... END</vt:lpstr>
      <vt:lpstr>Sentencia DECLARE</vt:lpstr>
      <vt:lpstr>Variables en Procedimientos almacenados</vt:lpstr>
      <vt:lpstr>Variables en Procedimientos almacenados</vt:lpstr>
      <vt:lpstr>Variables en Procedimientos almacenados</vt:lpstr>
      <vt:lpstr>Constructores de control de flujo </vt:lpstr>
      <vt:lpstr>Constructores de control de flujo. Sentencia IF</vt:lpstr>
      <vt:lpstr>Constructores de control de flujo. Sentencia CASE</vt:lpstr>
      <vt:lpstr>Constructores de control de flujo. Sentencias LOOP y LEAVE</vt:lpstr>
      <vt:lpstr>Constructores de control de flujo. Sentencia ITERATE</vt:lpstr>
      <vt:lpstr>Constructores de control de flujo. Sentencia REPEAT</vt:lpstr>
      <vt:lpstr>Constructores de control de flujo. Sentencia REPEAT</vt:lpstr>
      <vt:lpstr>Constructores de control de flujo. Sentencia WHILE</vt:lpstr>
      <vt:lpstr>Constructores de control de flujo. Sentencia WHILE</vt:lpstr>
      <vt:lpstr>Cursores</vt:lpstr>
      <vt:lpstr>Cursores</vt:lpstr>
      <vt:lpstr>Cursores</vt:lpstr>
      <vt:lpstr>Cursores</vt:lpstr>
      <vt:lpstr>Cursores</vt:lpstr>
      <vt:lpstr>Cursores</vt:lpstr>
      <vt:lpstr>Conditions and Handlers</vt:lpstr>
      <vt:lpstr>Conditions and Handlers</vt:lpstr>
      <vt:lpstr>Conditions and Handlers</vt:lpstr>
      <vt:lpstr>Conditions and Handlers</vt:lpstr>
      <vt:lpstr>Conditions and Handlers</vt:lpstr>
      <vt:lpstr>Eventos</vt:lpstr>
      <vt:lpstr>Eventos</vt:lpstr>
      <vt:lpstr>Eventos</vt:lpstr>
      <vt:lpstr>Eventos</vt:lpstr>
      <vt:lpstr>Eventos periódicos</vt:lpstr>
      <vt:lpstr>Eventos</vt:lpstr>
      <vt:lpstr>Eventos. Estructura general</vt:lpstr>
      <vt:lpstr>Disparadores. Sintaxis</vt:lpstr>
      <vt:lpstr>Disparadores</vt:lpstr>
      <vt:lpstr>Disparadores</vt:lpstr>
      <vt:lpstr>Disparadores</vt:lpstr>
      <vt:lpstr>Disparadores</vt:lpstr>
      <vt:lpstr>Disparadores. Eliminación</vt:lpstr>
      <vt:lpstr>Disparadores. Uso.</vt:lpstr>
      <vt:lpstr>Disparadores. </vt:lpstr>
      <vt:lpstr>Disparadores. </vt:lpstr>
      <vt:lpstr>Disparadores. </vt:lpstr>
      <vt:lpstr>Disparadores. </vt:lpstr>
      <vt:lpstr>Disparadores. </vt:lpstr>
      <vt:lpstr>Disparadores. </vt:lpstr>
      <vt:lpstr>Disparadores. </vt:lpstr>
      <vt:lpstr>Disparadores.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Datos</dc:title>
  <dc:creator>vertigo</dc:creator>
  <cp:lastModifiedBy>Alberto Martínez Martínez</cp:lastModifiedBy>
  <cp:revision>310</cp:revision>
  <dcterms:created xsi:type="dcterms:W3CDTF">2009-03-01T20:05:06Z</dcterms:created>
  <dcterms:modified xsi:type="dcterms:W3CDTF">2020-05-12T10:14:57Z</dcterms:modified>
</cp:coreProperties>
</file>