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4" r:id="rId8"/>
    <p:sldId id="262" r:id="rId9"/>
    <p:sldId id="266" r:id="rId10"/>
    <p:sldId id="265" r:id="rId11"/>
    <p:sldId id="267" r:id="rId12"/>
    <p:sldId id="268" r:id="rId13"/>
    <p:sldId id="26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4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9" d="100"/>
          <a:sy n="109"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3FB5B5C-DC13-4D4C-B023-5A876ECC3E56}" type="datetimeFigureOut">
              <a:rPr lang="es-ES" smtClean="0"/>
              <a:t>11/05/2020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127899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9196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250106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1777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298924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3FB5B5C-DC13-4D4C-B023-5A876ECC3E56}" type="datetimeFigureOut">
              <a:rPr lang="es-ES" smtClean="0"/>
              <a:t>11/05/2020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3710781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3FB5B5C-DC13-4D4C-B023-5A876ECC3E56}" type="datetimeFigureOut">
              <a:rPr lang="es-ES" smtClean="0"/>
              <a:t>11/05/2020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360476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FB5B5C-DC13-4D4C-B023-5A876ECC3E56}" type="datetimeFigureOut">
              <a:rPr lang="es-ES" smtClean="0"/>
              <a:t>11/05/2020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190673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FB5B5C-DC13-4D4C-B023-5A876ECC3E56}" type="datetimeFigureOut">
              <a:rPr lang="es-ES" smtClean="0"/>
              <a:t>11/05/2020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4341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FB5B5C-DC13-4D4C-B023-5A876ECC3E56}" type="datetimeFigureOut">
              <a:rPr lang="es-ES" smtClean="0"/>
              <a:t>11/05/2020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133670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3FB5B5C-DC13-4D4C-B023-5A876ECC3E56}" type="datetimeFigureOut">
              <a:rPr lang="es-ES" smtClean="0"/>
              <a:t>11/05/2020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181109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428912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3FB5B5C-DC13-4D4C-B023-5A876ECC3E56}" type="datetimeFigureOut">
              <a:rPr lang="es-ES" smtClean="0"/>
              <a:t>11/05/2020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297365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3FB5B5C-DC13-4D4C-B023-5A876ECC3E56}" type="datetimeFigureOut">
              <a:rPr lang="es-ES" smtClean="0"/>
              <a:t>11/05/2020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54634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B5B5C-DC13-4D4C-B023-5A876ECC3E56}" type="datetimeFigureOut">
              <a:rPr lang="es-ES" smtClean="0"/>
              <a:t>11/05/2020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427015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25828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3FB5B5C-DC13-4D4C-B023-5A876ECC3E56}" type="datetimeFigureOut">
              <a:rPr lang="es-ES" smtClean="0"/>
              <a:t>11/05/2020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AD30F2E-2B8A-4BF9-8251-C03D4025D123}" type="slidenum">
              <a:rPr lang="es-ES" smtClean="0"/>
              <a:t>‹Nº›</a:t>
            </a:fld>
            <a:endParaRPr lang="es-ES"/>
          </a:p>
        </p:txBody>
      </p:sp>
    </p:spTree>
    <p:extLst>
      <p:ext uri="{BB962C8B-B14F-4D97-AF65-F5344CB8AC3E}">
        <p14:creationId xmlns:p14="http://schemas.microsoft.com/office/powerpoint/2010/main" val="359866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3FB5B5C-DC13-4D4C-B023-5A876ECC3E56}" type="datetimeFigureOut">
              <a:rPr lang="es-ES" smtClean="0"/>
              <a:t>11/05/2020</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AD30F2E-2B8A-4BF9-8251-C03D4025D123}" type="slidenum">
              <a:rPr lang="es-ES" smtClean="0"/>
              <a:t>‹Nº›</a:t>
            </a:fld>
            <a:endParaRPr lang="es-ES"/>
          </a:p>
        </p:txBody>
      </p:sp>
    </p:spTree>
    <p:extLst>
      <p:ext uri="{BB962C8B-B14F-4D97-AF65-F5344CB8AC3E}">
        <p14:creationId xmlns:p14="http://schemas.microsoft.com/office/powerpoint/2010/main" val="392368717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solidFill>
                  <a:schemeClr val="accent6"/>
                </a:solidFill>
              </a:rPr>
              <a:t>Proyecto GIT</a:t>
            </a:r>
            <a:endParaRPr lang="es-ES" dirty="0">
              <a:solidFill>
                <a:schemeClr val="accent6"/>
              </a:solidFill>
            </a:endParaRPr>
          </a:p>
        </p:txBody>
      </p:sp>
      <p:sp>
        <p:nvSpPr>
          <p:cNvPr id="3" name="Subtítulo 2"/>
          <p:cNvSpPr>
            <a:spLocks noGrp="1"/>
          </p:cNvSpPr>
          <p:nvPr>
            <p:ph type="subTitle" idx="1"/>
          </p:nvPr>
        </p:nvSpPr>
        <p:spPr/>
        <p:txBody>
          <a:bodyPr>
            <a:normAutofit fontScale="77500" lnSpcReduction="20000"/>
          </a:bodyPr>
          <a:lstStyle/>
          <a:p>
            <a:pPr algn="r"/>
            <a:r>
              <a:rPr lang="es-ES" dirty="0" smtClean="0"/>
              <a:t>Alberto Martínez </a:t>
            </a:r>
            <a:r>
              <a:rPr lang="es-ES" dirty="0" err="1" smtClean="0"/>
              <a:t>Martínez</a:t>
            </a:r>
            <a:endParaRPr lang="es-ES" dirty="0"/>
          </a:p>
          <a:p>
            <a:pPr algn="r"/>
            <a:r>
              <a:rPr lang="es-ES" dirty="0" smtClean="0"/>
              <a:t>Entornos de Desarrollo- 1º DAW</a:t>
            </a:r>
            <a:endParaRPr lang="es-ES" dirty="0"/>
          </a:p>
        </p:txBody>
      </p:sp>
    </p:spTree>
    <p:extLst>
      <p:ext uri="{BB962C8B-B14F-4D97-AF65-F5344CB8AC3E}">
        <p14:creationId xmlns:p14="http://schemas.microsoft.com/office/powerpoint/2010/main" val="1318879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chemeClr val="accent6"/>
                </a:solidFill>
              </a:rPr>
              <a:t>SUBIR ARCHIVOS A LA NUBE</a:t>
            </a:r>
            <a:endParaRPr lang="es-ES" b="1" dirty="0"/>
          </a:p>
        </p:txBody>
      </p:sp>
      <p:sp>
        <p:nvSpPr>
          <p:cNvPr id="3" name="Marcador de contenido 2"/>
          <p:cNvSpPr>
            <a:spLocks noGrp="1"/>
          </p:cNvSpPr>
          <p:nvPr>
            <p:ph idx="1"/>
          </p:nvPr>
        </p:nvSpPr>
        <p:spPr>
          <a:xfrm>
            <a:off x="563672" y="1474897"/>
            <a:ext cx="11386158" cy="1105466"/>
          </a:xfrm>
        </p:spPr>
        <p:txBody>
          <a:bodyPr/>
          <a:lstStyle/>
          <a:p>
            <a:pPr marL="0" indent="0">
              <a:buNone/>
            </a:pPr>
            <a:r>
              <a:rPr lang="es-ES" dirty="0" smtClean="0"/>
              <a:t>Para subir los archivos actualizados a la nube primero deberemos hacer </a:t>
            </a:r>
            <a:r>
              <a:rPr lang="es-ES" dirty="0" err="1" smtClean="0">
                <a:solidFill>
                  <a:srgbClr val="AD40B0"/>
                </a:solidFill>
              </a:rPr>
              <a:t>Git</a:t>
            </a:r>
            <a:r>
              <a:rPr lang="es-ES" dirty="0" smtClean="0">
                <a:solidFill>
                  <a:srgbClr val="AD40B0"/>
                </a:solidFill>
              </a:rPr>
              <a:t> </a:t>
            </a:r>
            <a:r>
              <a:rPr lang="es-ES" dirty="0" smtClean="0">
                <a:solidFill>
                  <a:schemeClr val="tx1"/>
                </a:solidFill>
                <a:sym typeface="Wingdings" panose="05000000000000000000" pitchFamily="2" charset="2"/>
              </a:rPr>
              <a:t></a:t>
            </a:r>
            <a:r>
              <a:rPr lang="es-ES" dirty="0" smtClean="0">
                <a:solidFill>
                  <a:srgbClr val="AD40B0"/>
                </a:solidFill>
                <a:sym typeface="Wingdings" panose="05000000000000000000" pitchFamily="2" charset="2"/>
              </a:rPr>
              <a:t> </a:t>
            </a:r>
            <a:r>
              <a:rPr lang="es-ES" dirty="0" err="1" smtClean="0">
                <a:solidFill>
                  <a:srgbClr val="AD40B0"/>
                </a:solidFill>
                <a:sym typeface="Wingdings" panose="05000000000000000000" pitchFamily="2" charset="2"/>
              </a:rPr>
              <a:t>Commit</a:t>
            </a:r>
            <a:r>
              <a:rPr lang="es-ES" dirty="0" smtClean="0">
                <a:sym typeface="Wingdings" panose="05000000000000000000" pitchFamily="2" charset="2"/>
              </a:rPr>
              <a:t> sobre el proyecto y luego lanzarlo con </a:t>
            </a:r>
            <a:r>
              <a:rPr lang="es-ES" dirty="0" err="1" smtClean="0">
                <a:solidFill>
                  <a:srgbClr val="AD40B0"/>
                </a:solidFill>
                <a:sym typeface="Wingdings" panose="05000000000000000000" pitchFamily="2" charset="2"/>
              </a:rPr>
              <a:t>Git</a:t>
            </a:r>
            <a:r>
              <a:rPr lang="es-ES" dirty="0">
                <a:solidFill>
                  <a:srgbClr val="AD40B0"/>
                </a:solidFill>
                <a:sym typeface="Wingdings" panose="05000000000000000000" pitchFamily="2" charset="2"/>
              </a:rPr>
              <a:t> </a:t>
            </a:r>
            <a:r>
              <a:rPr lang="es-ES" dirty="0" smtClean="0">
                <a:solidFill>
                  <a:schemeClr val="tx1"/>
                </a:solidFill>
                <a:sym typeface="Wingdings" panose="05000000000000000000" pitchFamily="2" charset="2"/>
              </a:rPr>
              <a:t></a:t>
            </a:r>
            <a:r>
              <a:rPr lang="es-ES" dirty="0" smtClean="0">
                <a:solidFill>
                  <a:srgbClr val="AD40B0"/>
                </a:solidFill>
                <a:sym typeface="Wingdings" panose="05000000000000000000" pitchFamily="2" charset="2"/>
              </a:rPr>
              <a:t> </a:t>
            </a:r>
            <a:r>
              <a:rPr lang="es-ES" dirty="0" err="1" smtClean="0">
                <a:solidFill>
                  <a:srgbClr val="AD40B0"/>
                </a:solidFill>
                <a:sym typeface="Wingdings" panose="05000000000000000000" pitchFamily="2" charset="2"/>
              </a:rPr>
              <a:t>Remote</a:t>
            </a:r>
            <a:r>
              <a:rPr lang="es-ES" dirty="0" smtClean="0">
                <a:solidFill>
                  <a:srgbClr val="AD40B0"/>
                </a:solidFill>
                <a:sym typeface="Wingdings" panose="05000000000000000000" pitchFamily="2" charset="2"/>
              </a:rPr>
              <a:t> </a:t>
            </a:r>
            <a:r>
              <a:rPr lang="es-ES" dirty="0" smtClean="0">
                <a:solidFill>
                  <a:schemeClr val="tx1"/>
                </a:solidFill>
                <a:sym typeface="Wingdings" panose="05000000000000000000" pitchFamily="2" charset="2"/>
              </a:rPr>
              <a:t></a:t>
            </a:r>
            <a:r>
              <a:rPr lang="es-ES" dirty="0" err="1" smtClean="0">
                <a:solidFill>
                  <a:srgbClr val="AD40B0"/>
                </a:solidFill>
                <a:sym typeface="Wingdings" panose="05000000000000000000" pitchFamily="2" charset="2"/>
              </a:rPr>
              <a:t>Push</a:t>
            </a:r>
            <a:endParaRPr lang="es-ES" dirty="0">
              <a:solidFill>
                <a:srgbClr val="AD40B0"/>
              </a:solidFill>
            </a:endParaRPr>
          </a:p>
        </p:txBody>
      </p:sp>
      <p:pic>
        <p:nvPicPr>
          <p:cNvPr id="6" name="Imagen 5"/>
          <p:cNvPicPr>
            <a:picLocks noChangeAspect="1"/>
          </p:cNvPicPr>
          <p:nvPr/>
        </p:nvPicPr>
        <p:blipFill>
          <a:blip r:embed="rId2"/>
          <a:stretch>
            <a:fillRect/>
          </a:stretch>
        </p:blipFill>
        <p:spPr>
          <a:xfrm>
            <a:off x="423992" y="2580363"/>
            <a:ext cx="1724025" cy="3790950"/>
          </a:xfrm>
          <a:prstGeom prst="rect">
            <a:avLst/>
          </a:prstGeom>
        </p:spPr>
      </p:pic>
      <p:pic>
        <p:nvPicPr>
          <p:cNvPr id="7" name="Imagen 6"/>
          <p:cNvPicPr>
            <a:picLocks noChangeAspect="1"/>
          </p:cNvPicPr>
          <p:nvPr/>
        </p:nvPicPr>
        <p:blipFill>
          <a:blip r:embed="rId3"/>
          <a:stretch>
            <a:fillRect/>
          </a:stretch>
        </p:blipFill>
        <p:spPr>
          <a:xfrm>
            <a:off x="2295696" y="2971912"/>
            <a:ext cx="3500016" cy="2855933"/>
          </a:xfrm>
          <a:prstGeom prst="rect">
            <a:avLst/>
          </a:prstGeom>
        </p:spPr>
      </p:pic>
      <p:pic>
        <p:nvPicPr>
          <p:cNvPr id="8" name="Imagen 7"/>
          <p:cNvPicPr>
            <a:picLocks noChangeAspect="1"/>
          </p:cNvPicPr>
          <p:nvPr/>
        </p:nvPicPr>
        <p:blipFill>
          <a:blip r:embed="rId4"/>
          <a:stretch>
            <a:fillRect/>
          </a:stretch>
        </p:blipFill>
        <p:spPr>
          <a:xfrm>
            <a:off x="6256751" y="2804505"/>
            <a:ext cx="2186664" cy="3190745"/>
          </a:xfrm>
          <a:prstGeom prst="rect">
            <a:avLst/>
          </a:prstGeom>
        </p:spPr>
      </p:pic>
      <p:pic>
        <p:nvPicPr>
          <p:cNvPr id="9" name="Imagen 8"/>
          <p:cNvPicPr>
            <a:picLocks noChangeAspect="1"/>
          </p:cNvPicPr>
          <p:nvPr/>
        </p:nvPicPr>
        <p:blipFill>
          <a:blip r:embed="rId5"/>
          <a:stretch>
            <a:fillRect/>
          </a:stretch>
        </p:blipFill>
        <p:spPr>
          <a:xfrm>
            <a:off x="8560785" y="3190680"/>
            <a:ext cx="3389045" cy="2570315"/>
          </a:xfrm>
          <a:prstGeom prst="rect">
            <a:avLst/>
          </a:prstGeom>
        </p:spPr>
      </p:pic>
    </p:spTree>
    <p:extLst>
      <p:ext uri="{BB962C8B-B14F-4D97-AF65-F5344CB8AC3E}">
        <p14:creationId xmlns:p14="http://schemas.microsoft.com/office/powerpoint/2010/main" val="2854167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chemeClr val="accent6"/>
                </a:solidFill>
              </a:rPr>
              <a:t>TRABAJAR CON RAMAS</a:t>
            </a:r>
            <a:endParaRPr lang="es-ES" b="1" dirty="0"/>
          </a:p>
        </p:txBody>
      </p:sp>
      <p:sp>
        <p:nvSpPr>
          <p:cNvPr id="3" name="Marcador de contenido 2"/>
          <p:cNvSpPr>
            <a:spLocks noGrp="1"/>
          </p:cNvSpPr>
          <p:nvPr>
            <p:ph idx="1"/>
          </p:nvPr>
        </p:nvSpPr>
        <p:spPr>
          <a:xfrm>
            <a:off x="694115" y="1690688"/>
            <a:ext cx="5856997" cy="3632874"/>
          </a:xfrm>
        </p:spPr>
        <p:txBody>
          <a:bodyPr>
            <a:normAutofit/>
          </a:bodyPr>
          <a:lstStyle/>
          <a:p>
            <a:pPr marL="0" indent="0">
              <a:buNone/>
            </a:pPr>
            <a:r>
              <a:rPr lang="es-ES" dirty="0" smtClean="0"/>
              <a:t>En este caso estamos trabajando directamente con el proyecto principal (master), pero ¿y si queremos usar el sistema de ramas?</a:t>
            </a:r>
            <a:br>
              <a:rPr lang="es-ES" dirty="0" smtClean="0"/>
            </a:br>
            <a:r>
              <a:rPr lang="es-ES" dirty="0" smtClean="0"/>
              <a:t>Para ello podemos crear ramas locales, pero al realizar el </a:t>
            </a:r>
            <a:r>
              <a:rPr lang="es-ES" dirty="0" err="1" smtClean="0"/>
              <a:t>Push</a:t>
            </a:r>
            <a:r>
              <a:rPr lang="es-ES" dirty="0" smtClean="0"/>
              <a:t> deberemos elegir el la rama, con lo cual el Directorio master no se verá afectado</a:t>
            </a:r>
            <a:endParaRPr lang="es-ES" dirty="0"/>
          </a:p>
        </p:txBody>
      </p:sp>
      <p:pic>
        <p:nvPicPr>
          <p:cNvPr id="4" name="Imagen 3"/>
          <p:cNvPicPr>
            <a:picLocks noChangeAspect="1"/>
          </p:cNvPicPr>
          <p:nvPr/>
        </p:nvPicPr>
        <p:blipFill>
          <a:blip r:embed="rId2"/>
          <a:stretch>
            <a:fillRect/>
          </a:stretch>
        </p:blipFill>
        <p:spPr>
          <a:xfrm>
            <a:off x="7222949" y="1399001"/>
            <a:ext cx="2898081" cy="3407729"/>
          </a:xfrm>
          <a:prstGeom prst="rect">
            <a:avLst/>
          </a:prstGeom>
        </p:spPr>
      </p:pic>
      <p:pic>
        <p:nvPicPr>
          <p:cNvPr id="5" name="Imagen 4"/>
          <p:cNvPicPr>
            <a:picLocks noChangeAspect="1"/>
          </p:cNvPicPr>
          <p:nvPr/>
        </p:nvPicPr>
        <p:blipFill>
          <a:blip r:embed="rId3"/>
          <a:stretch>
            <a:fillRect/>
          </a:stretch>
        </p:blipFill>
        <p:spPr>
          <a:xfrm>
            <a:off x="5298640" y="4906050"/>
            <a:ext cx="6543675" cy="1743075"/>
          </a:xfrm>
          <a:prstGeom prst="rect">
            <a:avLst/>
          </a:prstGeom>
        </p:spPr>
      </p:pic>
    </p:spTree>
    <p:extLst>
      <p:ext uri="{BB962C8B-B14F-4D97-AF65-F5344CB8AC3E}">
        <p14:creationId xmlns:p14="http://schemas.microsoft.com/office/powerpoint/2010/main" val="166544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chemeClr val="accent6"/>
                </a:solidFill>
              </a:rPr>
              <a:t>TRABAJAR CON RAMAS</a:t>
            </a:r>
            <a:endParaRPr lang="es-ES" b="1" dirty="0"/>
          </a:p>
        </p:txBody>
      </p:sp>
      <p:sp>
        <p:nvSpPr>
          <p:cNvPr id="3" name="Marcador de contenido 2"/>
          <p:cNvSpPr>
            <a:spLocks noGrp="1"/>
          </p:cNvSpPr>
          <p:nvPr>
            <p:ph idx="1"/>
          </p:nvPr>
        </p:nvSpPr>
        <p:spPr/>
        <p:txBody>
          <a:bodyPr/>
          <a:lstStyle/>
          <a:p>
            <a:pPr marL="0" indent="0">
              <a:buNone/>
            </a:pPr>
            <a:r>
              <a:rPr lang="es-ES" dirty="0" smtClean="0"/>
              <a:t>Aquí podemos comprobar como en GitHub el .java que hay en GitHub en la rama creada está modificado</a:t>
            </a:r>
            <a:endParaRPr lang="es-ES" dirty="0"/>
          </a:p>
        </p:txBody>
      </p:sp>
      <p:pic>
        <p:nvPicPr>
          <p:cNvPr id="4" name="Imagen 3"/>
          <p:cNvPicPr>
            <a:picLocks noChangeAspect="1"/>
          </p:cNvPicPr>
          <p:nvPr/>
        </p:nvPicPr>
        <p:blipFill>
          <a:blip r:embed="rId2"/>
          <a:stretch>
            <a:fillRect/>
          </a:stretch>
        </p:blipFill>
        <p:spPr>
          <a:xfrm>
            <a:off x="3035637" y="2747230"/>
            <a:ext cx="6120726" cy="3912344"/>
          </a:xfrm>
          <a:prstGeom prst="rect">
            <a:avLst/>
          </a:prstGeom>
        </p:spPr>
      </p:pic>
      <p:cxnSp>
        <p:nvCxnSpPr>
          <p:cNvPr id="5" name="Conector recto de flecha 4"/>
          <p:cNvCxnSpPr/>
          <p:nvPr/>
        </p:nvCxnSpPr>
        <p:spPr>
          <a:xfrm flipH="1">
            <a:off x="5706099" y="6176963"/>
            <a:ext cx="1997408" cy="2668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1323495" y="2936580"/>
            <a:ext cx="1508648" cy="576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0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chemeClr val="accent6"/>
                </a:solidFill>
              </a:rPr>
              <a:t>TRABAJAR CON RAMAS</a:t>
            </a:r>
            <a:endParaRPr lang="es-ES" b="1" dirty="0"/>
          </a:p>
        </p:txBody>
      </p:sp>
      <p:sp>
        <p:nvSpPr>
          <p:cNvPr id="3" name="Marcador de contenido 2"/>
          <p:cNvSpPr>
            <a:spLocks noGrp="1"/>
          </p:cNvSpPr>
          <p:nvPr>
            <p:ph idx="1"/>
          </p:nvPr>
        </p:nvSpPr>
        <p:spPr/>
        <p:txBody>
          <a:bodyPr/>
          <a:lstStyle/>
          <a:p>
            <a:pPr marL="0" indent="0">
              <a:buNone/>
            </a:pPr>
            <a:r>
              <a:rPr lang="es-ES" dirty="0" smtClean="0"/>
              <a:t>Mientras que el principal está intacto</a:t>
            </a:r>
            <a:endParaRPr lang="es-ES" dirty="0"/>
          </a:p>
        </p:txBody>
      </p:sp>
      <p:pic>
        <p:nvPicPr>
          <p:cNvPr id="4" name="Imagen 3"/>
          <p:cNvPicPr>
            <a:picLocks noChangeAspect="1"/>
          </p:cNvPicPr>
          <p:nvPr/>
        </p:nvPicPr>
        <p:blipFill>
          <a:blip r:embed="rId2"/>
          <a:stretch>
            <a:fillRect/>
          </a:stretch>
        </p:blipFill>
        <p:spPr>
          <a:xfrm>
            <a:off x="3810733" y="2388687"/>
            <a:ext cx="4852334" cy="4363659"/>
          </a:xfrm>
          <a:prstGeom prst="rect">
            <a:avLst/>
          </a:prstGeom>
        </p:spPr>
      </p:pic>
      <p:cxnSp>
        <p:nvCxnSpPr>
          <p:cNvPr id="5" name="Conector recto de flecha 4"/>
          <p:cNvCxnSpPr/>
          <p:nvPr/>
        </p:nvCxnSpPr>
        <p:spPr>
          <a:xfrm flipV="1">
            <a:off x="2192055" y="2551525"/>
            <a:ext cx="1452816" cy="479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a:off x="7012321" y="6114332"/>
            <a:ext cx="1997408" cy="2668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66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endParaRPr lang="es-ES" dirty="0" smtClean="0"/>
          </a:p>
          <a:p>
            <a:pPr marL="0" indent="0">
              <a:buNone/>
            </a:pPr>
            <a:endParaRPr lang="es-ES" dirty="0"/>
          </a:p>
          <a:p>
            <a:pPr marL="0" indent="0">
              <a:buNone/>
            </a:pPr>
            <a:r>
              <a:rPr lang="es-ES" dirty="0" smtClean="0"/>
              <a:t>En esta presentación explicaré que es GIT, las principal diferencia entre </a:t>
            </a:r>
            <a:r>
              <a:rPr lang="es-ES" dirty="0" err="1" smtClean="0"/>
              <a:t>Git</a:t>
            </a:r>
            <a:r>
              <a:rPr lang="es-ES" dirty="0" smtClean="0"/>
              <a:t> y </a:t>
            </a:r>
            <a:r>
              <a:rPr lang="es-ES" dirty="0" err="1" smtClean="0"/>
              <a:t>Subversion</a:t>
            </a:r>
            <a:r>
              <a:rPr lang="es-ES" dirty="0" smtClean="0"/>
              <a:t>, que es GitHub, una breve guía básica de como usar el entorno de </a:t>
            </a:r>
            <a:r>
              <a:rPr lang="es-ES" dirty="0" err="1" smtClean="0"/>
              <a:t>Git</a:t>
            </a:r>
            <a:r>
              <a:rPr lang="es-ES" dirty="0" smtClean="0"/>
              <a:t> con </a:t>
            </a:r>
            <a:r>
              <a:rPr lang="es-ES" dirty="0" err="1" smtClean="0"/>
              <a:t>NetBeans</a:t>
            </a:r>
            <a:r>
              <a:rPr lang="es-ES" dirty="0" smtClean="0"/>
              <a:t>.</a:t>
            </a:r>
            <a:endParaRPr lang="es-ES" dirty="0"/>
          </a:p>
        </p:txBody>
      </p:sp>
    </p:spTree>
    <p:extLst>
      <p:ext uri="{BB962C8B-B14F-4D97-AF65-F5344CB8AC3E}">
        <p14:creationId xmlns:p14="http://schemas.microsoft.com/office/powerpoint/2010/main" val="225905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3261" y="356812"/>
            <a:ext cx="10515600" cy="1325563"/>
          </a:xfrm>
        </p:spPr>
        <p:txBody>
          <a:bodyPr/>
          <a:lstStyle/>
          <a:p>
            <a:r>
              <a:rPr lang="es-ES" dirty="0" smtClean="0">
                <a:solidFill>
                  <a:schemeClr val="accent6"/>
                </a:solidFill>
              </a:rPr>
              <a:t>¿QUE ES GIT?</a:t>
            </a:r>
            <a:endParaRPr lang="es-ES" dirty="0">
              <a:solidFill>
                <a:schemeClr val="accent6"/>
              </a:solidFill>
            </a:endParaRPr>
          </a:p>
        </p:txBody>
      </p:sp>
      <p:sp>
        <p:nvSpPr>
          <p:cNvPr id="3" name="Marcador de contenido 2"/>
          <p:cNvSpPr>
            <a:spLocks noGrp="1"/>
          </p:cNvSpPr>
          <p:nvPr>
            <p:ph idx="1"/>
          </p:nvPr>
        </p:nvSpPr>
        <p:spPr/>
        <p:txBody>
          <a:bodyPr/>
          <a:lstStyle/>
          <a:p>
            <a:r>
              <a:rPr lang="es-ES" dirty="0" err="1" smtClean="0"/>
              <a:t>Git</a:t>
            </a:r>
            <a:r>
              <a:rPr lang="es-ES" dirty="0" smtClean="0"/>
              <a:t> es un software de control de versiones diseñado por </a:t>
            </a:r>
            <a:r>
              <a:rPr lang="es-ES" dirty="0" err="1" smtClean="0"/>
              <a:t>Linus</a:t>
            </a:r>
            <a:r>
              <a:rPr lang="es-ES" dirty="0" smtClean="0"/>
              <a:t> </a:t>
            </a:r>
            <a:r>
              <a:rPr lang="es-ES" dirty="0" err="1" smtClean="0"/>
              <a:t>Torvals</a:t>
            </a:r>
            <a:r>
              <a:rPr lang="es-ES" dirty="0"/>
              <a:t> </a:t>
            </a:r>
            <a:r>
              <a:rPr lang="es-ES" dirty="0" smtClean="0"/>
              <a:t>en 2005.</a:t>
            </a:r>
          </a:p>
          <a:p>
            <a:endParaRPr lang="es-ES" dirty="0" smtClean="0"/>
          </a:p>
          <a:p>
            <a:r>
              <a:rPr lang="es-ES" dirty="0" smtClean="0"/>
              <a:t>Tiene una licencia de software libre.</a:t>
            </a:r>
          </a:p>
          <a:p>
            <a:endParaRPr lang="es-ES" dirty="0" smtClean="0"/>
          </a:p>
          <a:p>
            <a:r>
              <a:rPr lang="es-ES" dirty="0" smtClean="0"/>
              <a:t>Funciona en Windows y Linux.</a:t>
            </a:r>
          </a:p>
          <a:p>
            <a:endParaRPr lang="es-ES" dirty="0" smtClean="0"/>
          </a:p>
          <a:p>
            <a:r>
              <a:rPr lang="es-ES" dirty="0" smtClean="0"/>
              <a:t>Es un sistema distribuido.</a:t>
            </a:r>
            <a:endParaRPr lang="es-ES" dirty="0"/>
          </a:p>
        </p:txBody>
      </p:sp>
    </p:spTree>
    <p:extLst>
      <p:ext uri="{BB962C8B-B14F-4D97-AF65-F5344CB8AC3E}">
        <p14:creationId xmlns:p14="http://schemas.microsoft.com/office/powerpoint/2010/main" val="22318973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smtClean="0">
                <a:solidFill>
                  <a:schemeClr val="accent6"/>
                </a:solidFill>
              </a:rPr>
              <a:t>¿QUE SIGNIFICA QUE ES UN SISTEMA DISTRIBUIDO? GIT vs SUBVERSION</a:t>
            </a:r>
            <a:endParaRPr lang="es-ES" b="1" dirty="0">
              <a:solidFill>
                <a:schemeClr val="accent6"/>
              </a:solidFill>
            </a:endParaRPr>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7078" y="1953490"/>
            <a:ext cx="6480922" cy="4206845"/>
          </a:xfrm>
        </p:spPr>
      </p:pic>
      <p:sp>
        <p:nvSpPr>
          <p:cNvPr id="5" name="Marcador de contenido 4"/>
          <p:cNvSpPr>
            <a:spLocks noGrp="1"/>
          </p:cNvSpPr>
          <p:nvPr>
            <p:ph sz="half" idx="2"/>
          </p:nvPr>
        </p:nvSpPr>
        <p:spPr>
          <a:xfrm>
            <a:off x="7074130" y="1853737"/>
            <a:ext cx="4346171" cy="4306599"/>
          </a:xfrm>
        </p:spPr>
        <p:txBody>
          <a:bodyPr>
            <a:normAutofit lnSpcReduction="10000"/>
          </a:bodyPr>
          <a:lstStyle/>
          <a:p>
            <a:pPr marL="0" indent="0">
              <a:buNone/>
            </a:pPr>
            <a:r>
              <a:rPr lang="es-ES" dirty="0" smtClean="0"/>
              <a:t>Como podemos ver, en un </a:t>
            </a:r>
            <a:r>
              <a:rPr lang="es-ES" dirty="0" smtClean="0">
                <a:solidFill>
                  <a:srgbClr val="AD40B0"/>
                </a:solidFill>
              </a:rPr>
              <a:t>sistema centralizado (</a:t>
            </a:r>
            <a:r>
              <a:rPr lang="es-ES" dirty="0" err="1" smtClean="0">
                <a:solidFill>
                  <a:srgbClr val="AD40B0"/>
                </a:solidFill>
              </a:rPr>
              <a:t>Subversion</a:t>
            </a:r>
            <a:r>
              <a:rPr lang="es-ES" dirty="0" smtClean="0">
                <a:solidFill>
                  <a:srgbClr val="AD40B0"/>
                </a:solidFill>
              </a:rPr>
              <a:t>) </a:t>
            </a:r>
            <a:r>
              <a:rPr lang="es-ES" dirty="0" smtClean="0"/>
              <a:t>las distintas actualizaciones se hacen siempre sobre el repositorio principal o madre, mientras que con los </a:t>
            </a:r>
            <a:r>
              <a:rPr lang="es-ES" dirty="0" smtClean="0">
                <a:solidFill>
                  <a:srgbClr val="AD40B0"/>
                </a:solidFill>
              </a:rPr>
              <a:t>sistemas distribuidos (</a:t>
            </a:r>
            <a:r>
              <a:rPr lang="es-ES" dirty="0" err="1" smtClean="0">
                <a:solidFill>
                  <a:srgbClr val="AD40B0"/>
                </a:solidFill>
              </a:rPr>
              <a:t>Git</a:t>
            </a:r>
            <a:r>
              <a:rPr lang="es-ES" dirty="0" smtClean="0">
                <a:solidFill>
                  <a:srgbClr val="AD40B0"/>
                </a:solidFill>
              </a:rPr>
              <a:t>) </a:t>
            </a:r>
            <a:r>
              <a:rPr lang="es-ES" dirty="0" smtClean="0"/>
              <a:t>podemos acceder a las distintas ramas del proyecto sin tener que interactuar directamente con la madre. </a:t>
            </a:r>
            <a:endParaRPr lang="es-ES" dirty="0"/>
          </a:p>
        </p:txBody>
      </p:sp>
    </p:spTree>
    <p:extLst>
      <p:ext uri="{BB962C8B-B14F-4D97-AF65-F5344CB8AC3E}">
        <p14:creationId xmlns:p14="http://schemas.microsoft.com/office/powerpoint/2010/main" val="2238579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b="1" dirty="0">
                <a:solidFill>
                  <a:schemeClr val="accent6"/>
                </a:solidFill>
              </a:rPr>
              <a:t>¿QUE SIGNIFICA QUE ES UN SISTEMA DISTRIBUIDO? GIT vs SUBVERSION</a:t>
            </a:r>
            <a:endParaRPr lang="es-ES" dirty="0">
              <a:solidFill>
                <a:schemeClr val="accent6"/>
              </a:solidFill>
            </a:endParaRPr>
          </a:p>
        </p:txBody>
      </p:sp>
      <p:sp>
        <p:nvSpPr>
          <p:cNvPr id="6" name="Marcador de contenido 5"/>
          <p:cNvSpPr>
            <a:spLocks noGrp="1"/>
          </p:cNvSpPr>
          <p:nvPr>
            <p:ph idx="1"/>
          </p:nvPr>
        </p:nvSpPr>
        <p:spPr/>
        <p:txBody>
          <a:bodyPr>
            <a:normAutofit/>
          </a:bodyPr>
          <a:lstStyle/>
          <a:p>
            <a:pPr marL="0" indent="0">
              <a:buNone/>
            </a:pPr>
            <a:r>
              <a:rPr lang="es-ES" dirty="0" smtClean="0"/>
              <a:t>Esto hace más fácil el trabajo en equipo, debido a que se puede destinar varios grupos de trabajo a un mismo proyecto tanto con la creación de distintas ramas de trabajo (</a:t>
            </a:r>
            <a:r>
              <a:rPr lang="es-ES" dirty="0" err="1" smtClean="0">
                <a:solidFill>
                  <a:srgbClr val="AD40B0"/>
                </a:solidFill>
              </a:rPr>
              <a:t>branching</a:t>
            </a:r>
            <a:r>
              <a:rPr lang="es-ES" dirty="0" smtClean="0"/>
              <a:t>) y la posibilidad de combinarlas entre ellas (</a:t>
            </a:r>
            <a:r>
              <a:rPr lang="es-ES" dirty="0" err="1" smtClean="0">
                <a:solidFill>
                  <a:srgbClr val="AD40B0"/>
                </a:solidFill>
              </a:rPr>
              <a:t>merging</a:t>
            </a:r>
            <a:r>
              <a:rPr lang="es-ES" dirty="0" smtClean="0"/>
              <a:t>).</a:t>
            </a:r>
          </a:p>
          <a:p>
            <a:pPr marL="0" indent="0">
              <a:buNone/>
            </a:pPr>
            <a:endParaRPr lang="es-ES" dirty="0" smtClean="0"/>
          </a:p>
          <a:p>
            <a:pPr marL="0" indent="0">
              <a:buNone/>
            </a:pPr>
            <a:r>
              <a:rPr lang="es-ES" dirty="0" smtClean="0"/>
              <a:t>Creamos </a:t>
            </a:r>
            <a:r>
              <a:rPr lang="es-ES" dirty="0"/>
              <a:t>una rama del proyecto principal, hacemos nuestros cambios sobre esa rama sin afectar a la versión en producción y generamos una petición al responsable del proyecto para que revise las modificaciones y las integre en producción</a:t>
            </a:r>
            <a:r>
              <a:rPr lang="es-ES" dirty="0" smtClean="0"/>
              <a:t>. Esto explica que en proyectos tipo Open </a:t>
            </a:r>
            <a:r>
              <a:rPr lang="es-ES" dirty="0" err="1" smtClean="0"/>
              <a:t>Source</a:t>
            </a:r>
            <a:r>
              <a:rPr lang="es-ES" dirty="0" smtClean="0"/>
              <a:t> se suela utilizar este sistema.</a:t>
            </a:r>
            <a:endParaRPr lang="es-ES" dirty="0"/>
          </a:p>
        </p:txBody>
      </p:sp>
    </p:spTree>
    <p:extLst>
      <p:ext uri="{BB962C8B-B14F-4D97-AF65-F5344CB8AC3E}">
        <p14:creationId xmlns:p14="http://schemas.microsoft.com/office/powerpoint/2010/main" val="4278079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chemeClr val="accent6"/>
                </a:solidFill>
              </a:rPr>
              <a:t>¿QUE ES GITHUB?</a:t>
            </a:r>
            <a:endParaRPr lang="es-ES" b="1" dirty="0">
              <a:solidFill>
                <a:schemeClr val="accent6"/>
              </a:solidFill>
            </a:endParaRPr>
          </a:p>
        </p:txBody>
      </p:sp>
      <p:sp>
        <p:nvSpPr>
          <p:cNvPr id="3" name="Marcador de contenido 2"/>
          <p:cNvSpPr>
            <a:spLocks noGrp="1"/>
          </p:cNvSpPr>
          <p:nvPr>
            <p:ph idx="1"/>
          </p:nvPr>
        </p:nvSpPr>
        <p:spPr/>
        <p:txBody>
          <a:bodyPr/>
          <a:lstStyle/>
          <a:p>
            <a:r>
              <a:rPr lang="es-ES" dirty="0" smtClean="0"/>
              <a:t>GitHub es una plataforma de desarrollo colaborativo para alojar proyectos utilizando el sistema de control de versiones </a:t>
            </a:r>
            <a:r>
              <a:rPr lang="es-ES" dirty="0" err="1" smtClean="0"/>
              <a:t>Git</a:t>
            </a:r>
            <a:r>
              <a:rPr lang="es-ES" dirty="0" smtClean="0"/>
              <a:t>.</a:t>
            </a:r>
          </a:p>
          <a:p>
            <a:endParaRPr lang="es-ES" dirty="0" smtClean="0"/>
          </a:p>
          <a:p>
            <a:r>
              <a:rPr lang="es-ES" dirty="0" smtClean="0"/>
              <a:t>Fue comprada por Windows en 2018.</a:t>
            </a:r>
          </a:p>
          <a:p>
            <a:endParaRPr lang="es-ES" dirty="0" smtClean="0"/>
          </a:p>
          <a:p>
            <a:r>
              <a:rPr lang="es-ES" dirty="0" smtClean="0"/>
              <a:t>Es una plataforma gratuita, con la condición de que todo el código de los proyectos alojados en GitHub se almacena de forma pública, salgo que si creas una cuenta de pago puedes crear repositorios con códigos con licencia privada.</a:t>
            </a:r>
          </a:p>
        </p:txBody>
      </p:sp>
    </p:spTree>
    <p:extLst>
      <p:ext uri="{BB962C8B-B14F-4D97-AF65-F5344CB8AC3E}">
        <p14:creationId xmlns:p14="http://schemas.microsoft.com/office/powerpoint/2010/main" val="3114760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smtClean="0">
                <a:solidFill>
                  <a:schemeClr val="accent6"/>
                </a:solidFill>
              </a:rPr>
              <a:t>CREAR REPOSITORIOS EN GITHUB</a:t>
            </a:r>
            <a:endParaRPr lang="es-ES" b="1" dirty="0">
              <a:solidFill>
                <a:schemeClr val="accent6"/>
              </a:solidFill>
            </a:endParaRPr>
          </a:p>
        </p:txBody>
      </p:sp>
      <p:pic>
        <p:nvPicPr>
          <p:cNvPr id="4" name="Marcador de contenido 3"/>
          <p:cNvPicPr>
            <a:picLocks noGrp="1" noChangeAspect="1"/>
          </p:cNvPicPr>
          <p:nvPr>
            <p:ph idx="1"/>
          </p:nvPr>
        </p:nvPicPr>
        <p:blipFill>
          <a:blip r:embed="rId2"/>
          <a:stretch>
            <a:fillRect/>
          </a:stretch>
        </p:blipFill>
        <p:spPr>
          <a:xfrm>
            <a:off x="1017840" y="1624186"/>
            <a:ext cx="5517761" cy="4351338"/>
          </a:xfrm>
          <a:prstGeom prst="rect">
            <a:avLst/>
          </a:prstGeom>
        </p:spPr>
      </p:pic>
      <p:cxnSp>
        <p:nvCxnSpPr>
          <p:cNvPr id="6" name="Conector recto de flecha 5"/>
          <p:cNvCxnSpPr/>
          <p:nvPr/>
        </p:nvCxnSpPr>
        <p:spPr>
          <a:xfrm flipH="1" flipV="1">
            <a:off x="4921135" y="2044931"/>
            <a:ext cx="2606501" cy="554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H="1" flipV="1">
            <a:off x="4921134" y="2917767"/>
            <a:ext cx="25920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flipV="1">
            <a:off x="4921134" y="3799855"/>
            <a:ext cx="2606502" cy="2400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5329382" y="5220393"/>
            <a:ext cx="2276763" cy="831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7813964" y="1911927"/>
            <a:ext cx="3048000" cy="369332"/>
          </a:xfrm>
          <a:prstGeom prst="rect">
            <a:avLst/>
          </a:prstGeom>
          <a:noFill/>
        </p:spPr>
        <p:txBody>
          <a:bodyPr wrap="square" rtlCol="0">
            <a:spAutoFit/>
          </a:bodyPr>
          <a:lstStyle/>
          <a:p>
            <a:r>
              <a:rPr lang="es-ES" dirty="0" smtClean="0"/>
              <a:t>Nombre del repositorio.</a:t>
            </a:r>
            <a:endParaRPr lang="es-ES" dirty="0"/>
          </a:p>
        </p:txBody>
      </p:sp>
      <p:sp>
        <p:nvSpPr>
          <p:cNvPr id="18" name="CuadroTexto 17"/>
          <p:cNvSpPr txBox="1"/>
          <p:nvPr/>
        </p:nvSpPr>
        <p:spPr>
          <a:xfrm>
            <a:off x="7739355" y="2733101"/>
            <a:ext cx="3473590" cy="369332"/>
          </a:xfrm>
          <a:prstGeom prst="rect">
            <a:avLst/>
          </a:prstGeom>
          <a:noFill/>
        </p:spPr>
        <p:txBody>
          <a:bodyPr wrap="square" rtlCol="0">
            <a:spAutoFit/>
          </a:bodyPr>
          <a:lstStyle/>
          <a:p>
            <a:r>
              <a:rPr lang="es-ES" dirty="0" smtClean="0"/>
              <a:t>Breve descripción del proyecto.</a:t>
            </a:r>
            <a:endParaRPr lang="es-ES" dirty="0"/>
          </a:p>
        </p:txBody>
      </p:sp>
      <p:sp>
        <p:nvSpPr>
          <p:cNvPr id="19" name="CuadroTexto 18"/>
          <p:cNvSpPr txBox="1"/>
          <p:nvPr/>
        </p:nvSpPr>
        <p:spPr>
          <a:xfrm>
            <a:off x="7739355" y="3527489"/>
            <a:ext cx="3774703" cy="923330"/>
          </a:xfrm>
          <a:prstGeom prst="rect">
            <a:avLst/>
          </a:prstGeom>
          <a:noFill/>
        </p:spPr>
        <p:txBody>
          <a:bodyPr wrap="square" rtlCol="0">
            <a:spAutoFit/>
          </a:bodyPr>
          <a:lstStyle/>
          <a:p>
            <a:r>
              <a:rPr lang="es-ES" dirty="0" smtClean="0"/>
              <a:t>Tipo de repositorio. De carácter público, si queremos que cualquiera pueda acceder, o privado.</a:t>
            </a:r>
            <a:endParaRPr lang="es-ES" dirty="0"/>
          </a:p>
        </p:txBody>
      </p:sp>
      <p:sp>
        <p:nvSpPr>
          <p:cNvPr id="20" name="CuadroTexto 19"/>
          <p:cNvSpPr txBox="1"/>
          <p:nvPr/>
        </p:nvSpPr>
        <p:spPr>
          <a:xfrm>
            <a:off x="7739355" y="5044040"/>
            <a:ext cx="3473590" cy="369332"/>
          </a:xfrm>
          <a:prstGeom prst="rect">
            <a:avLst/>
          </a:prstGeom>
          <a:noFill/>
        </p:spPr>
        <p:txBody>
          <a:bodyPr wrap="square" rtlCol="0">
            <a:spAutoFit/>
          </a:bodyPr>
          <a:lstStyle/>
          <a:p>
            <a:r>
              <a:rPr lang="es-ES" dirty="0" smtClean="0"/>
              <a:t>Tipo de lenguaje y tipo de licencia.</a:t>
            </a:r>
            <a:endParaRPr lang="es-ES" dirty="0"/>
          </a:p>
        </p:txBody>
      </p:sp>
      <p:sp>
        <p:nvSpPr>
          <p:cNvPr id="23" name="Cerrar llave 22"/>
          <p:cNvSpPr/>
          <p:nvPr/>
        </p:nvSpPr>
        <p:spPr>
          <a:xfrm>
            <a:off x="4385784" y="3347273"/>
            <a:ext cx="286327" cy="905164"/>
          </a:xfrm>
          <a:prstGeom prst="rightBrace">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053637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chemeClr val="accent6"/>
                </a:solidFill>
              </a:rPr>
              <a:t>DESCARGAR REEPOSITORIO</a:t>
            </a:r>
            <a:endParaRPr lang="es-ES" b="1" dirty="0"/>
          </a:p>
        </p:txBody>
      </p:sp>
      <p:sp>
        <p:nvSpPr>
          <p:cNvPr id="3" name="Marcador de contenido 2"/>
          <p:cNvSpPr>
            <a:spLocks noGrp="1"/>
          </p:cNvSpPr>
          <p:nvPr>
            <p:ph idx="1"/>
          </p:nvPr>
        </p:nvSpPr>
        <p:spPr>
          <a:xfrm>
            <a:off x="290456" y="1818042"/>
            <a:ext cx="4206388" cy="2002396"/>
          </a:xfrm>
        </p:spPr>
        <p:txBody>
          <a:bodyPr>
            <a:normAutofit/>
          </a:bodyPr>
          <a:lstStyle/>
          <a:p>
            <a:pPr marL="0" indent="0">
              <a:buNone/>
            </a:pPr>
            <a:r>
              <a:rPr lang="es-ES" dirty="0" smtClean="0"/>
              <a:t>En </a:t>
            </a:r>
            <a:r>
              <a:rPr lang="es-ES" dirty="0"/>
              <a:t>nuestro </a:t>
            </a:r>
            <a:r>
              <a:rPr lang="es-ES" dirty="0" err="1"/>
              <a:t>NetBeans</a:t>
            </a:r>
            <a:r>
              <a:rPr lang="es-ES" dirty="0"/>
              <a:t> de daremos a </a:t>
            </a:r>
            <a:r>
              <a:rPr lang="es-ES" dirty="0" smtClean="0"/>
              <a:t/>
            </a:r>
            <a:br>
              <a:rPr lang="es-ES" dirty="0" smtClean="0"/>
            </a:br>
            <a:r>
              <a:rPr lang="es-ES" dirty="0" err="1" smtClean="0">
                <a:solidFill>
                  <a:srgbClr val="AD40B0"/>
                </a:solidFill>
              </a:rPr>
              <a:t>Team</a:t>
            </a:r>
            <a:r>
              <a:rPr lang="es-ES" dirty="0" smtClean="0"/>
              <a:t> </a:t>
            </a:r>
            <a:r>
              <a:rPr lang="es-ES" dirty="0">
                <a:sym typeface="Wingdings" panose="05000000000000000000" pitchFamily="2" charset="2"/>
              </a:rPr>
              <a:t> </a:t>
            </a:r>
            <a:r>
              <a:rPr lang="es-ES" dirty="0" err="1">
                <a:solidFill>
                  <a:srgbClr val="AD40B0"/>
                </a:solidFill>
                <a:sym typeface="Wingdings" panose="05000000000000000000" pitchFamily="2" charset="2"/>
              </a:rPr>
              <a:t>Remote</a:t>
            </a:r>
            <a:r>
              <a:rPr lang="es-ES" dirty="0">
                <a:sym typeface="Wingdings" panose="05000000000000000000" pitchFamily="2" charset="2"/>
              </a:rPr>
              <a:t>  </a:t>
            </a:r>
            <a:r>
              <a:rPr lang="es-ES" dirty="0" smtClean="0">
                <a:solidFill>
                  <a:srgbClr val="AD40B0"/>
                </a:solidFill>
                <a:sym typeface="Wingdings" panose="05000000000000000000" pitchFamily="2" charset="2"/>
              </a:rPr>
              <a:t>Clone </a:t>
            </a:r>
            <a:r>
              <a:rPr lang="es-ES" dirty="0" smtClean="0">
                <a:solidFill>
                  <a:schemeClr val="tx1"/>
                </a:solidFill>
                <a:sym typeface="Wingdings" panose="05000000000000000000" pitchFamily="2" charset="2"/>
              </a:rPr>
              <a:t>para copiar el repositorio </a:t>
            </a:r>
            <a:endParaRPr lang="es-ES" dirty="0">
              <a:solidFill>
                <a:srgbClr val="AD40B0"/>
              </a:solidFill>
            </a:endParaRPr>
          </a:p>
          <a:p>
            <a:pPr marL="0" indent="0">
              <a:buNone/>
            </a:pPr>
            <a:endParaRPr lang="es-ES" b="1" dirty="0">
              <a:solidFill>
                <a:srgbClr val="AD40B0"/>
              </a:solidFill>
            </a:endParaRPr>
          </a:p>
        </p:txBody>
      </p:sp>
      <p:pic>
        <p:nvPicPr>
          <p:cNvPr id="5" name="Imagen 4"/>
          <p:cNvPicPr>
            <a:picLocks noChangeAspect="1"/>
          </p:cNvPicPr>
          <p:nvPr/>
        </p:nvPicPr>
        <p:blipFill>
          <a:blip r:embed="rId2"/>
          <a:stretch>
            <a:fillRect/>
          </a:stretch>
        </p:blipFill>
        <p:spPr>
          <a:xfrm>
            <a:off x="5476277" y="1818041"/>
            <a:ext cx="4068556" cy="4592763"/>
          </a:xfrm>
          <a:prstGeom prst="rect">
            <a:avLst/>
          </a:prstGeom>
        </p:spPr>
      </p:pic>
    </p:spTree>
    <p:extLst>
      <p:ext uri="{BB962C8B-B14F-4D97-AF65-F5344CB8AC3E}">
        <p14:creationId xmlns:p14="http://schemas.microsoft.com/office/powerpoint/2010/main" val="343465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chemeClr val="accent6"/>
                </a:solidFill>
              </a:rPr>
              <a:t>DESCARGAR REPOSITORIO</a:t>
            </a:r>
            <a:endParaRPr lang="es-ES" b="1" dirty="0"/>
          </a:p>
        </p:txBody>
      </p:sp>
      <p:pic>
        <p:nvPicPr>
          <p:cNvPr id="6" name="Marcador de contenido 3"/>
          <p:cNvPicPr>
            <a:picLocks noChangeAspect="1"/>
          </p:cNvPicPr>
          <p:nvPr/>
        </p:nvPicPr>
        <p:blipFill>
          <a:blip r:embed="rId2"/>
          <a:stretch>
            <a:fillRect/>
          </a:stretch>
        </p:blipFill>
        <p:spPr>
          <a:xfrm>
            <a:off x="1035359" y="1900778"/>
            <a:ext cx="4820278" cy="3610673"/>
          </a:xfrm>
          <a:prstGeom prst="rect">
            <a:avLst/>
          </a:prstGeom>
        </p:spPr>
      </p:pic>
      <p:pic>
        <p:nvPicPr>
          <p:cNvPr id="15" name="Imagen 14"/>
          <p:cNvPicPr>
            <a:picLocks noChangeAspect="1"/>
          </p:cNvPicPr>
          <p:nvPr/>
        </p:nvPicPr>
        <p:blipFill>
          <a:blip r:embed="rId3"/>
          <a:stretch>
            <a:fillRect/>
          </a:stretch>
        </p:blipFill>
        <p:spPr>
          <a:xfrm>
            <a:off x="6298125" y="1900778"/>
            <a:ext cx="4963917" cy="3610673"/>
          </a:xfrm>
          <a:prstGeom prst="rect">
            <a:avLst/>
          </a:prstGeom>
        </p:spPr>
      </p:pic>
      <p:sp>
        <p:nvSpPr>
          <p:cNvPr id="18" name="CuadroTexto 17"/>
          <p:cNvSpPr txBox="1"/>
          <p:nvPr/>
        </p:nvSpPr>
        <p:spPr>
          <a:xfrm>
            <a:off x="3982641" y="2205276"/>
            <a:ext cx="1799573" cy="276999"/>
          </a:xfrm>
          <a:prstGeom prst="rect">
            <a:avLst/>
          </a:prstGeom>
          <a:noFill/>
        </p:spPr>
        <p:txBody>
          <a:bodyPr wrap="square" rtlCol="0">
            <a:spAutoFit/>
          </a:bodyPr>
          <a:lstStyle/>
          <a:p>
            <a:r>
              <a:rPr lang="es-ES" sz="1200" dirty="0" smtClean="0">
                <a:solidFill>
                  <a:srgbClr val="FF0000"/>
                </a:solidFill>
              </a:rPr>
              <a:t>Ruta repositorio</a:t>
            </a:r>
            <a:endParaRPr lang="es-ES" sz="1200" dirty="0">
              <a:solidFill>
                <a:srgbClr val="FF0000"/>
              </a:solidFill>
            </a:endParaRPr>
          </a:p>
        </p:txBody>
      </p:sp>
      <p:sp>
        <p:nvSpPr>
          <p:cNvPr id="19" name="CuadroTexto 18"/>
          <p:cNvSpPr txBox="1"/>
          <p:nvPr/>
        </p:nvSpPr>
        <p:spPr>
          <a:xfrm>
            <a:off x="4277308" y="2555940"/>
            <a:ext cx="1799573" cy="461665"/>
          </a:xfrm>
          <a:prstGeom prst="rect">
            <a:avLst/>
          </a:prstGeom>
          <a:noFill/>
        </p:spPr>
        <p:txBody>
          <a:bodyPr wrap="square" rtlCol="0">
            <a:spAutoFit/>
          </a:bodyPr>
          <a:lstStyle/>
          <a:p>
            <a:r>
              <a:rPr lang="es-ES" sz="1200" dirty="0" smtClean="0">
                <a:solidFill>
                  <a:srgbClr val="FF0000"/>
                </a:solidFill>
              </a:rPr>
              <a:t>Usuario y Contraseña GitHub</a:t>
            </a:r>
            <a:endParaRPr lang="es-ES" sz="1200" dirty="0">
              <a:solidFill>
                <a:srgbClr val="FF0000"/>
              </a:solidFill>
            </a:endParaRPr>
          </a:p>
        </p:txBody>
      </p:sp>
      <p:sp>
        <p:nvSpPr>
          <p:cNvPr id="20" name="CuadroTexto 19"/>
          <p:cNvSpPr txBox="1"/>
          <p:nvPr/>
        </p:nvSpPr>
        <p:spPr>
          <a:xfrm>
            <a:off x="3108950" y="3347527"/>
            <a:ext cx="2336716" cy="276999"/>
          </a:xfrm>
          <a:prstGeom prst="rect">
            <a:avLst/>
          </a:prstGeom>
          <a:noFill/>
        </p:spPr>
        <p:txBody>
          <a:bodyPr wrap="square" rtlCol="0">
            <a:spAutoFit/>
          </a:bodyPr>
          <a:lstStyle/>
          <a:p>
            <a:r>
              <a:rPr lang="es-ES" sz="1200" dirty="0" smtClean="0">
                <a:solidFill>
                  <a:srgbClr val="FF0000"/>
                </a:solidFill>
              </a:rPr>
              <a:t>Destino donde lo guardaremos</a:t>
            </a:r>
            <a:endParaRPr lang="es-ES" sz="1200" dirty="0">
              <a:solidFill>
                <a:srgbClr val="FF0000"/>
              </a:solidFill>
            </a:endParaRPr>
          </a:p>
        </p:txBody>
      </p:sp>
      <p:sp>
        <p:nvSpPr>
          <p:cNvPr id="21" name="CuadroTexto 20"/>
          <p:cNvSpPr txBox="1"/>
          <p:nvPr/>
        </p:nvSpPr>
        <p:spPr>
          <a:xfrm>
            <a:off x="7799744" y="2786772"/>
            <a:ext cx="2336716" cy="276999"/>
          </a:xfrm>
          <a:prstGeom prst="rect">
            <a:avLst/>
          </a:prstGeom>
          <a:noFill/>
        </p:spPr>
        <p:txBody>
          <a:bodyPr wrap="square" rtlCol="0">
            <a:spAutoFit/>
          </a:bodyPr>
          <a:lstStyle/>
          <a:p>
            <a:r>
              <a:rPr lang="es-ES" sz="1200" dirty="0" smtClean="0">
                <a:solidFill>
                  <a:srgbClr val="FF0000"/>
                </a:solidFill>
              </a:rPr>
              <a:t>Nombre del proyecto</a:t>
            </a:r>
            <a:endParaRPr lang="es-ES" sz="1200" dirty="0">
              <a:solidFill>
                <a:srgbClr val="FF0000"/>
              </a:solidFill>
            </a:endParaRPr>
          </a:p>
        </p:txBody>
      </p:sp>
      <p:sp>
        <p:nvSpPr>
          <p:cNvPr id="22" name="CuadroTexto 21"/>
          <p:cNvSpPr txBox="1"/>
          <p:nvPr/>
        </p:nvSpPr>
        <p:spPr>
          <a:xfrm>
            <a:off x="7799743" y="3567614"/>
            <a:ext cx="2834853" cy="276999"/>
          </a:xfrm>
          <a:prstGeom prst="rect">
            <a:avLst/>
          </a:prstGeom>
          <a:noFill/>
        </p:spPr>
        <p:txBody>
          <a:bodyPr wrap="square" rtlCol="0">
            <a:spAutoFit/>
          </a:bodyPr>
          <a:lstStyle/>
          <a:p>
            <a:r>
              <a:rPr lang="es-ES" sz="1200" dirty="0" smtClean="0">
                <a:solidFill>
                  <a:srgbClr val="FF0000"/>
                </a:solidFill>
              </a:rPr>
              <a:t>Escanear para que aparezca en </a:t>
            </a:r>
            <a:r>
              <a:rPr lang="es-ES" sz="1200" dirty="0" err="1" smtClean="0">
                <a:solidFill>
                  <a:srgbClr val="FF0000"/>
                </a:solidFill>
              </a:rPr>
              <a:t>NetBeans</a:t>
            </a:r>
            <a:endParaRPr lang="es-ES" sz="1200" dirty="0">
              <a:solidFill>
                <a:srgbClr val="FF0000"/>
              </a:solidFill>
            </a:endParaRPr>
          </a:p>
        </p:txBody>
      </p:sp>
    </p:spTree>
    <p:extLst>
      <p:ext uri="{BB962C8B-B14F-4D97-AF65-F5344CB8AC3E}">
        <p14:creationId xmlns:p14="http://schemas.microsoft.com/office/powerpoint/2010/main" val="2263295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211</TotalTime>
  <Words>484</Words>
  <Application>Microsoft Office PowerPoint</Application>
  <PresentationFormat>Panorámica</PresentationFormat>
  <Paragraphs>47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Corbel</vt:lpstr>
      <vt:lpstr>Wingdings</vt:lpstr>
      <vt:lpstr>Profundidad</vt:lpstr>
      <vt:lpstr>Proyecto GIT</vt:lpstr>
      <vt:lpstr>Presentación de PowerPoint</vt:lpstr>
      <vt:lpstr>¿QUE ES GIT?</vt:lpstr>
      <vt:lpstr>¿QUE SIGNIFICA QUE ES UN SISTEMA DISTRIBUIDO? GIT vs SUBVERSION</vt:lpstr>
      <vt:lpstr>¿QUE SIGNIFICA QUE ES UN SISTEMA DISTRIBUIDO? GIT vs SUBVERSION</vt:lpstr>
      <vt:lpstr>¿QUE ES GITHUB?</vt:lpstr>
      <vt:lpstr>CREAR REPOSITORIOS EN GITHUB</vt:lpstr>
      <vt:lpstr>DESCARGAR REEPOSITORIO</vt:lpstr>
      <vt:lpstr>DESCARGAR REPOSITORIO</vt:lpstr>
      <vt:lpstr>SUBIR ARCHIVOS A LA NUBE</vt:lpstr>
      <vt:lpstr>TRABAJAR CON RAMAS</vt:lpstr>
      <vt:lpstr>TRABAJAR CON RAMAS</vt:lpstr>
      <vt:lpstr>TRABAJAR CON RAMAS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GIT</dc:title>
  <dc:creator>Alberto Martínez Martínez</dc:creator>
  <cp:lastModifiedBy>Alberto Martínez Martínez</cp:lastModifiedBy>
  <cp:revision>28</cp:revision>
  <dcterms:created xsi:type="dcterms:W3CDTF">2020-04-17T10:17:01Z</dcterms:created>
  <dcterms:modified xsi:type="dcterms:W3CDTF">2020-05-11T19:08:00Z</dcterms:modified>
</cp:coreProperties>
</file>