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1" r:id="rId8"/>
    <p:sldId id="271" r:id="rId9"/>
    <p:sldId id="272" r:id="rId10"/>
    <p:sldId id="275"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06EDBB-131B-4802-B00A-0444D3953CFA}">
          <p14:sldIdLst>
            <p14:sldId id="256"/>
            <p14:sldId id="257"/>
            <p14:sldId id="258"/>
            <p14:sldId id="259"/>
            <p14:sldId id="260"/>
            <p14:sldId id="274"/>
            <p14:sldId id="261"/>
            <p14:sldId id="271"/>
            <p14:sldId id="272"/>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DAABD1F-D075-4C51-8459-D95EC6EA416C}"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14046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AABD1F-D075-4C51-8459-D95EC6EA416C}"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84913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AABD1F-D075-4C51-8459-D95EC6EA416C}"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37954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AABD1F-D075-4C51-8459-D95EC6EA416C}"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23049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ABD1F-D075-4C51-8459-D95EC6EA416C}"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305860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DAABD1F-D075-4C51-8459-D95EC6EA416C}"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235715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DAABD1F-D075-4C51-8459-D95EC6EA416C}" type="datetimeFigureOut">
              <a:rPr lang="en-IN" smtClean="0"/>
              <a:t>03-07-2020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105107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DAABD1F-D075-4C51-8459-D95EC6EA416C}" type="datetimeFigureOut">
              <a:rPr lang="en-IN" smtClean="0"/>
              <a:t>03-07-2020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174105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ABD1F-D075-4C51-8459-D95EC6EA416C}" type="datetimeFigureOut">
              <a:rPr lang="en-IN" smtClean="0"/>
              <a:t>03-07-2020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59386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ABD1F-D075-4C51-8459-D95EC6EA416C}"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251897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ABD1F-D075-4C51-8459-D95EC6EA416C}"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AE5DB-BC79-41E2-B9F6-9B11791C6615}" type="slidenum">
              <a:rPr lang="en-IN" smtClean="0"/>
              <a:t>‹#›</a:t>
            </a:fld>
            <a:endParaRPr lang="en-IN"/>
          </a:p>
        </p:txBody>
      </p:sp>
    </p:spTree>
    <p:extLst>
      <p:ext uri="{BB962C8B-B14F-4D97-AF65-F5344CB8AC3E}">
        <p14:creationId xmlns:p14="http://schemas.microsoft.com/office/powerpoint/2010/main" val="18115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ABD1F-D075-4C51-8459-D95EC6EA416C}" type="datetimeFigureOut">
              <a:rPr lang="en-IN" smtClean="0"/>
              <a:t>03-07-2020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AE5DB-BC79-41E2-B9F6-9B11791C6615}" type="slidenum">
              <a:rPr lang="en-IN" smtClean="0"/>
              <a:t>‹#›</a:t>
            </a:fld>
            <a:endParaRPr lang="en-IN"/>
          </a:p>
        </p:txBody>
      </p:sp>
    </p:spTree>
    <p:extLst>
      <p:ext uri="{BB962C8B-B14F-4D97-AF65-F5344CB8AC3E}">
        <p14:creationId xmlns:p14="http://schemas.microsoft.com/office/powerpoint/2010/main" val="360406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752" y="404664"/>
            <a:ext cx="4752528" cy="1008112"/>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sz="3200" b="1" dirty="0" smtClean="0"/>
              <a:t>Finite State Machine and it’s</a:t>
            </a:r>
            <a:br>
              <a:rPr lang="en-US" sz="3200" b="1" dirty="0" smtClean="0"/>
            </a:br>
            <a:r>
              <a:rPr lang="en-US" sz="3200" b="1" dirty="0" smtClean="0"/>
              <a:t>Application</a:t>
            </a:r>
            <a:endParaRPr lang="en-IN" sz="3200" b="1" dirty="0"/>
          </a:p>
        </p:txBody>
      </p:sp>
      <p:sp>
        <p:nvSpPr>
          <p:cNvPr id="3" name="Subtitle 2"/>
          <p:cNvSpPr>
            <a:spLocks noGrp="1"/>
          </p:cNvSpPr>
          <p:nvPr>
            <p:ph type="subTitle" idx="1"/>
          </p:nvPr>
        </p:nvSpPr>
        <p:spPr>
          <a:xfrm>
            <a:off x="1115616" y="1844824"/>
            <a:ext cx="6780192" cy="2304256"/>
          </a:xfrm>
        </p:spPr>
        <p:txBody>
          <a:bodyPr>
            <a:normAutofit/>
          </a:bodyPr>
          <a:lstStyle/>
          <a:p>
            <a:r>
              <a:rPr lang="en-US" sz="2400" b="1" dirty="0" smtClean="0">
                <a:solidFill>
                  <a:srgbClr val="7030A0"/>
                </a:solidFill>
              </a:rPr>
              <a:t>A finite state machine(FSM) is a mathematical model of computation. It is a abstract machine that can be in exactly one of the many finite states at any given time. The FSM can change from one state to another state in response to some inputs. The change of state is called transition. </a:t>
            </a:r>
            <a:endParaRPr lang="en-IN" sz="2400" b="1" dirty="0">
              <a:solidFill>
                <a:srgbClr val="7030A0"/>
              </a:solidFill>
            </a:endParaRPr>
          </a:p>
        </p:txBody>
      </p:sp>
      <p:sp>
        <p:nvSpPr>
          <p:cNvPr id="4" name="TextBox 3"/>
          <p:cNvSpPr txBox="1"/>
          <p:nvPr/>
        </p:nvSpPr>
        <p:spPr>
          <a:xfrm>
            <a:off x="4283968" y="4509120"/>
            <a:ext cx="3867824" cy="1200329"/>
          </a:xfrm>
          <a:prstGeom prst="rect">
            <a:avLst/>
          </a:prstGeom>
          <a:noFill/>
        </p:spPr>
        <p:txBody>
          <a:bodyPr wrap="square" rtlCol="0">
            <a:spAutoFit/>
          </a:bodyPr>
          <a:lstStyle/>
          <a:p>
            <a:r>
              <a:rPr lang="en-IN" b="1" dirty="0" smtClean="0">
                <a:solidFill>
                  <a:srgbClr val="FF0000"/>
                </a:solidFill>
              </a:rPr>
              <a:t>Presented by</a:t>
            </a:r>
          </a:p>
          <a:p>
            <a:r>
              <a:rPr lang="en-IN" b="1" dirty="0">
                <a:solidFill>
                  <a:srgbClr val="FF0000"/>
                </a:solidFill>
              </a:rPr>
              <a:t> </a:t>
            </a:r>
            <a:r>
              <a:rPr lang="en-IN" b="1" dirty="0" err="1" smtClean="0"/>
              <a:t>Ammaar</a:t>
            </a:r>
            <a:r>
              <a:rPr lang="en-IN" b="1" dirty="0" smtClean="0"/>
              <a:t> Ahmad</a:t>
            </a:r>
          </a:p>
          <a:p>
            <a:r>
              <a:rPr lang="en-IN" b="1" dirty="0">
                <a:solidFill>
                  <a:srgbClr val="FF0000"/>
                </a:solidFill>
              </a:rPr>
              <a:t> </a:t>
            </a:r>
            <a:r>
              <a:rPr lang="en-IN" b="1" dirty="0" smtClean="0"/>
              <a:t>Roll No. - 1801CS08</a:t>
            </a:r>
          </a:p>
          <a:p>
            <a:r>
              <a:rPr lang="en-IN" b="1" dirty="0"/>
              <a:t> </a:t>
            </a:r>
            <a:r>
              <a:rPr lang="en-IN" b="1" dirty="0" smtClean="0"/>
              <a:t>Course- CS226(Switching Theory </a:t>
            </a:r>
            <a:r>
              <a:rPr lang="en-IN" b="1" dirty="0"/>
              <a:t>L</a:t>
            </a:r>
            <a:r>
              <a:rPr lang="en-IN" b="1" dirty="0" smtClean="0"/>
              <a:t>ab)</a:t>
            </a:r>
          </a:p>
        </p:txBody>
      </p:sp>
    </p:spTree>
    <p:extLst>
      <p:ext uri="{BB962C8B-B14F-4D97-AF65-F5344CB8AC3E}">
        <p14:creationId xmlns:p14="http://schemas.microsoft.com/office/powerpoint/2010/main" val="420574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Ideas to improve on the project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We are checking whether there is car nearby to cross the road for 4 seconds. If no car is present then we are switching from RG to GR state. We can check for variable time depending upon time of Day to have better traffic system</a:t>
            </a:r>
          </a:p>
          <a:p>
            <a:r>
              <a:rPr lang="en-US" dirty="0" smtClean="0"/>
              <a:t>Here Randomized variable is being used in implementation to check whether vehicle is nearby. In real life it can be checked with image processing to check the presence of car and switch accordingly.</a:t>
            </a:r>
          </a:p>
        </p:txBody>
      </p:sp>
    </p:spTree>
    <p:extLst>
      <p:ext uri="{BB962C8B-B14F-4D97-AF65-F5344CB8AC3E}">
        <p14:creationId xmlns:p14="http://schemas.microsoft.com/office/powerpoint/2010/main" val="372750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lnSpcReduction="10000"/>
          </a:bodyPr>
          <a:lstStyle/>
          <a:p>
            <a:r>
              <a:rPr lang="en-US" dirty="0" smtClean="0"/>
              <a:t>Implementation is done for 16 seconds between RG to RY state and GR to YR state. Time to change from one state to another state can be changed according to time of Day. Similarly time between YR to RG and RY to GR can be changed as required in complex implementation.</a:t>
            </a:r>
          </a:p>
          <a:p>
            <a:r>
              <a:rPr lang="en-US" dirty="0" smtClean="0"/>
              <a:t>When the state is changed</a:t>
            </a:r>
            <a:r>
              <a:rPr lang="en-US" dirty="0" smtClean="0"/>
              <a:t>, for </a:t>
            </a:r>
            <a:r>
              <a:rPr lang="en-US" dirty="0" smtClean="0"/>
              <a:t>1 second time counter stops and this leads to extra second for every state. This can be rectified.</a:t>
            </a:r>
          </a:p>
          <a:p>
            <a:r>
              <a:rPr lang="en-US" dirty="0" smtClean="0"/>
              <a:t>Microcontroller can be used to make more efficient traffic light control system</a:t>
            </a:r>
            <a:endParaRPr lang="en-IN" dirty="0"/>
          </a:p>
        </p:txBody>
      </p:sp>
    </p:spTree>
    <p:extLst>
      <p:ext uri="{BB962C8B-B14F-4D97-AF65-F5344CB8AC3E}">
        <p14:creationId xmlns:p14="http://schemas.microsoft.com/office/powerpoint/2010/main" val="360264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2564904"/>
            <a:ext cx="8229600" cy="1143000"/>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smtClean="0"/>
              <a:t>Topic of Discussion:</a:t>
            </a:r>
            <a:br>
              <a:rPr lang="en-US" dirty="0" smtClean="0"/>
            </a:br>
            <a:r>
              <a:rPr lang="en-US" dirty="0" smtClean="0"/>
              <a:t>Traffic Light Control System using FSM</a:t>
            </a:r>
            <a:endParaRPr lang="en-IN" dirty="0"/>
          </a:p>
        </p:txBody>
      </p:sp>
    </p:spTree>
    <p:extLst>
      <p:ext uri="{BB962C8B-B14F-4D97-AF65-F5344CB8AC3E}">
        <p14:creationId xmlns:p14="http://schemas.microsoft.com/office/powerpoint/2010/main" val="584652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RED</a:t>
            </a:r>
            <a:r>
              <a:rPr lang="en-US" dirty="0" smtClean="0"/>
              <a:t>: Vehicles need to stop and wait until the signal is </a:t>
            </a:r>
            <a:r>
              <a:rPr lang="en-US" dirty="0" smtClean="0">
                <a:solidFill>
                  <a:srgbClr val="00B050"/>
                </a:solidFill>
              </a:rPr>
              <a:t>GREEN.</a:t>
            </a:r>
            <a:endParaRPr lang="en-US" dirty="0" smtClean="0">
              <a:solidFill>
                <a:srgbClr val="FFFF00"/>
              </a:solidFill>
            </a:endParaRPr>
          </a:p>
          <a:p>
            <a:r>
              <a:rPr lang="en-US" dirty="0" smtClean="0">
                <a:solidFill>
                  <a:srgbClr val="FFFF00"/>
                </a:solidFill>
              </a:rPr>
              <a:t>YELLOW</a:t>
            </a:r>
            <a:r>
              <a:rPr lang="en-US" dirty="0" smtClean="0"/>
              <a:t>: Vehicles should stop if they can safely put breaks. Soon the signal will be </a:t>
            </a:r>
            <a:r>
              <a:rPr lang="en-US" dirty="0" smtClean="0">
                <a:solidFill>
                  <a:srgbClr val="FF0000"/>
                </a:solidFill>
              </a:rPr>
              <a:t>RED. </a:t>
            </a:r>
            <a:endParaRPr lang="en-US" dirty="0">
              <a:solidFill>
                <a:srgbClr val="00B050"/>
              </a:solidFill>
            </a:endParaRPr>
          </a:p>
          <a:p>
            <a:r>
              <a:rPr lang="en-US" dirty="0" smtClean="0">
                <a:solidFill>
                  <a:srgbClr val="00B050"/>
                </a:solidFill>
              </a:rPr>
              <a:t>GREEN</a:t>
            </a:r>
            <a:r>
              <a:rPr lang="en-US" dirty="0" smtClean="0"/>
              <a:t>: Vehicles are allowed to move in particular direction such as Right, Left or Straight as a signal allows.</a:t>
            </a:r>
            <a:endParaRPr lang="en-IN" dirty="0" smtClean="0">
              <a:solidFill>
                <a:srgbClr val="00B050"/>
              </a:solidFill>
            </a:endParaRPr>
          </a:p>
          <a:p>
            <a:endParaRPr lang="en-US" dirty="0" smtClean="0">
              <a:solidFill>
                <a:srgbClr val="00B050"/>
              </a:solidFill>
            </a:endParaRPr>
          </a:p>
        </p:txBody>
      </p:sp>
      <p:sp>
        <p:nvSpPr>
          <p:cNvPr id="10" name="Title 1"/>
          <p:cNvSpPr txBox="1">
            <a:spLocks/>
          </p:cNvSpPr>
          <p:nvPr/>
        </p:nvSpPr>
        <p:spPr>
          <a:xfrm>
            <a:off x="2339752" y="404664"/>
            <a:ext cx="4752528" cy="1008112"/>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b="1" dirty="0" smtClean="0"/>
              <a:t>Basics of Traffic Light Control System</a:t>
            </a:r>
          </a:p>
        </p:txBody>
      </p:sp>
    </p:spTree>
    <p:extLst>
      <p:ext uri="{BB962C8B-B14F-4D97-AF65-F5344CB8AC3E}">
        <p14:creationId xmlns:p14="http://schemas.microsoft.com/office/powerpoint/2010/main" val="2702368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dirty="0" smtClean="0">
                <a:solidFill>
                  <a:schemeClr val="bg1"/>
                </a:solidFill>
              </a:rPr>
              <a:t>Defining Different States</a:t>
            </a:r>
            <a:endParaRPr lang="en-IN"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1353046"/>
              </p:ext>
            </p:extLst>
          </p:nvPr>
        </p:nvGraphicFramePr>
        <p:xfrm>
          <a:off x="539552" y="2924944"/>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r>
                        <a:rPr lang="en-US" dirty="0" smtClean="0"/>
                        <a:t>Name</a:t>
                      </a:r>
                    </a:p>
                  </a:txBody>
                  <a:tcPr/>
                </a:tc>
                <a:tc>
                  <a:txBody>
                    <a:bodyPr/>
                    <a:lstStyle/>
                    <a:p>
                      <a:pPr algn="ctr"/>
                      <a:r>
                        <a:rPr lang="en-US" dirty="0" smtClean="0"/>
                        <a:t>Binary</a:t>
                      </a:r>
                      <a:r>
                        <a:rPr lang="en-US" baseline="0" dirty="0" smtClean="0"/>
                        <a:t> Code</a:t>
                      </a:r>
                      <a:endParaRPr lang="en-IN" dirty="0"/>
                    </a:p>
                  </a:txBody>
                  <a:tcPr/>
                </a:tc>
                <a:tc>
                  <a:txBody>
                    <a:bodyPr/>
                    <a:lstStyle/>
                    <a:p>
                      <a:pPr algn="ctr"/>
                      <a:r>
                        <a:rPr lang="en-US" dirty="0" smtClean="0"/>
                        <a:t>East/West</a:t>
                      </a:r>
                      <a:endParaRPr lang="en-IN" dirty="0"/>
                    </a:p>
                  </a:txBody>
                  <a:tcPr/>
                </a:tc>
                <a:tc>
                  <a:txBody>
                    <a:bodyPr/>
                    <a:lstStyle/>
                    <a:p>
                      <a:pPr algn="ctr"/>
                      <a:r>
                        <a:rPr lang="en-US" dirty="0" smtClean="0"/>
                        <a:t>North/South</a:t>
                      </a:r>
                      <a:endParaRPr lang="en-IN" dirty="0"/>
                    </a:p>
                  </a:txBody>
                  <a:tcPr/>
                </a:tc>
              </a:tr>
              <a:tr h="370840">
                <a:tc>
                  <a:txBody>
                    <a:bodyPr/>
                    <a:lstStyle/>
                    <a:p>
                      <a:pPr algn="ctr"/>
                      <a:r>
                        <a:rPr lang="en-US" dirty="0" smtClean="0"/>
                        <a:t>S0</a:t>
                      </a:r>
                      <a:endParaRPr lang="en-IN" dirty="0"/>
                    </a:p>
                  </a:txBody>
                  <a:tcPr/>
                </a:tc>
                <a:tc>
                  <a:txBody>
                    <a:bodyPr/>
                    <a:lstStyle/>
                    <a:p>
                      <a:pPr algn="ctr"/>
                      <a:r>
                        <a:rPr lang="en-US" dirty="0" smtClean="0"/>
                        <a:t>00</a:t>
                      </a:r>
                      <a:endParaRPr lang="en-IN" dirty="0"/>
                    </a:p>
                  </a:txBody>
                  <a:tcPr/>
                </a:tc>
                <a:tc>
                  <a:txBody>
                    <a:bodyPr/>
                    <a:lstStyle/>
                    <a:p>
                      <a:pPr algn="ctr"/>
                      <a:r>
                        <a:rPr lang="en-US" dirty="0" smtClean="0"/>
                        <a:t>Green</a:t>
                      </a:r>
                      <a:endParaRPr lang="en-IN" dirty="0"/>
                    </a:p>
                  </a:txBody>
                  <a:tcPr/>
                </a:tc>
                <a:tc>
                  <a:txBody>
                    <a:bodyPr/>
                    <a:lstStyle/>
                    <a:p>
                      <a:pPr algn="ctr"/>
                      <a:r>
                        <a:rPr lang="en-US" dirty="0" smtClean="0"/>
                        <a:t>Red</a:t>
                      </a:r>
                      <a:endParaRPr lang="en-IN" dirty="0"/>
                    </a:p>
                  </a:txBody>
                  <a:tcPr/>
                </a:tc>
              </a:tr>
              <a:tr h="370840">
                <a:tc>
                  <a:txBody>
                    <a:bodyPr/>
                    <a:lstStyle/>
                    <a:p>
                      <a:pPr algn="ctr"/>
                      <a:r>
                        <a:rPr lang="en-US" dirty="0" smtClean="0"/>
                        <a:t>S1</a:t>
                      </a:r>
                      <a:endParaRPr lang="en-IN" dirty="0"/>
                    </a:p>
                  </a:txBody>
                  <a:tcPr/>
                </a:tc>
                <a:tc>
                  <a:txBody>
                    <a:bodyPr/>
                    <a:lstStyle/>
                    <a:p>
                      <a:pPr algn="ctr"/>
                      <a:r>
                        <a:rPr lang="en-US" dirty="0" smtClean="0"/>
                        <a:t>01</a:t>
                      </a:r>
                      <a:endParaRPr lang="en-IN" dirty="0"/>
                    </a:p>
                  </a:txBody>
                  <a:tcPr/>
                </a:tc>
                <a:tc>
                  <a:txBody>
                    <a:bodyPr/>
                    <a:lstStyle/>
                    <a:p>
                      <a:pPr algn="ctr"/>
                      <a:r>
                        <a:rPr lang="en-US" dirty="0" smtClean="0"/>
                        <a:t>Yellow</a:t>
                      </a:r>
                      <a:endParaRPr lang="en-IN" dirty="0"/>
                    </a:p>
                  </a:txBody>
                  <a:tcPr/>
                </a:tc>
                <a:tc>
                  <a:txBody>
                    <a:bodyPr/>
                    <a:lstStyle/>
                    <a:p>
                      <a:pPr algn="ctr"/>
                      <a:r>
                        <a:rPr lang="en-US" dirty="0" smtClean="0"/>
                        <a:t>Red</a:t>
                      </a:r>
                      <a:endParaRPr lang="en-IN" dirty="0"/>
                    </a:p>
                  </a:txBody>
                  <a:tcPr/>
                </a:tc>
              </a:tr>
              <a:tr h="370840">
                <a:tc>
                  <a:txBody>
                    <a:bodyPr/>
                    <a:lstStyle/>
                    <a:p>
                      <a:pPr algn="ctr"/>
                      <a:r>
                        <a:rPr lang="en-US" dirty="0" smtClean="0"/>
                        <a:t>S2</a:t>
                      </a:r>
                      <a:endParaRPr lang="en-IN" dirty="0"/>
                    </a:p>
                  </a:txBody>
                  <a:tcPr/>
                </a:tc>
                <a:tc>
                  <a:txBody>
                    <a:bodyPr/>
                    <a:lstStyle/>
                    <a:p>
                      <a:pPr algn="ctr"/>
                      <a:r>
                        <a:rPr lang="en-US" dirty="0" smtClean="0"/>
                        <a:t>10</a:t>
                      </a:r>
                      <a:endParaRPr lang="en-IN" dirty="0"/>
                    </a:p>
                  </a:txBody>
                  <a:tcPr/>
                </a:tc>
                <a:tc>
                  <a:txBody>
                    <a:bodyPr/>
                    <a:lstStyle/>
                    <a:p>
                      <a:pPr algn="ctr"/>
                      <a:r>
                        <a:rPr lang="en-US" dirty="0" smtClean="0"/>
                        <a:t>Red</a:t>
                      </a:r>
                      <a:endParaRPr lang="en-IN" dirty="0"/>
                    </a:p>
                  </a:txBody>
                  <a:tcPr/>
                </a:tc>
                <a:tc>
                  <a:txBody>
                    <a:bodyPr/>
                    <a:lstStyle/>
                    <a:p>
                      <a:pPr algn="ctr"/>
                      <a:r>
                        <a:rPr lang="en-US" dirty="0" smtClean="0"/>
                        <a:t>Green</a:t>
                      </a:r>
                      <a:endParaRPr lang="en-IN" dirty="0"/>
                    </a:p>
                  </a:txBody>
                  <a:tcPr/>
                </a:tc>
              </a:tr>
              <a:tr h="370840">
                <a:tc>
                  <a:txBody>
                    <a:bodyPr/>
                    <a:lstStyle/>
                    <a:p>
                      <a:pPr algn="ctr"/>
                      <a:r>
                        <a:rPr lang="en-US" dirty="0" smtClean="0"/>
                        <a:t>S3</a:t>
                      </a:r>
                      <a:endParaRPr lang="en-IN" dirty="0"/>
                    </a:p>
                  </a:txBody>
                  <a:tcPr/>
                </a:tc>
                <a:tc>
                  <a:txBody>
                    <a:bodyPr/>
                    <a:lstStyle/>
                    <a:p>
                      <a:pPr algn="ctr"/>
                      <a:r>
                        <a:rPr lang="en-US" dirty="0" smtClean="0"/>
                        <a:t>11</a:t>
                      </a:r>
                      <a:endParaRPr lang="en-IN" dirty="0"/>
                    </a:p>
                  </a:txBody>
                  <a:tcPr/>
                </a:tc>
                <a:tc>
                  <a:txBody>
                    <a:bodyPr/>
                    <a:lstStyle/>
                    <a:p>
                      <a:pPr algn="ctr"/>
                      <a:r>
                        <a:rPr lang="en-US" dirty="0" smtClean="0"/>
                        <a:t>Red</a:t>
                      </a:r>
                      <a:endParaRPr lang="en-IN" dirty="0"/>
                    </a:p>
                  </a:txBody>
                  <a:tcPr/>
                </a:tc>
                <a:tc>
                  <a:txBody>
                    <a:bodyPr/>
                    <a:lstStyle/>
                    <a:p>
                      <a:pPr algn="ctr"/>
                      <a:r>
                        <a:rPr lang="en-US" dirty="0" smtClean="0"/>
                        <a:t>Yellow</a:t>
                      </a:r>
                      <a:endParaRPr lang="en-IN" dirty="0"/>
                    </a:p>
                  </a:txBody>
                  <a:tcPr/>
                </a:tc>
              </a:tr>
            </a:tbl>
          </a:graphicData>
        </a:graphic>
      </p:graphicFrame>
    </p:spTree>
    <p:extLst>
      <p:ext uri="{BB962C8B-B14F-4D97-AF65-F5344CB8AC3E}">
        <p14:creationId xmlns:p14="http://schemas.microsoft.com/office/powerpoint/2010/main" val="869360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1"/>
          </a:solidFill>
        </p:spPr>
        <p:txBody>
          <a:bodyPr>
            <a:normAutofit/>
          </a:bodyPr>
          <a:lstStyle/>
          <a:p>
            <a:r>
              <a:rPr lang="en-US" dirty="0" smtClean="0">
                <a:solidFill>
                  <a:schemeClr val="bg1"/>
                </a:solidFill>
              </a:rPr>
              <a:t>Terminologies</a:t>
            </a:r>
            <a:endParaRPr lang="en-IN" dirty="0">
              <a:solidFill>
                <a:schemeClr val="bg1"/>
              </a:solidFill>
            </a:endParaRPr>
          </a:p>
        </p:txBody>
      </p:sp>
      <p:sp>
        <p:nvSpPr>
          <p:cNvPr id="6" name="Content Placeholder 5"/>
          <p:cNvSpPr>
            <a:spLocks noGrp="1"/>
          </p:cNvSpPr>
          <p:nvPr>
            <p:ph idx="1"/>
          </p:nvPr>
        </p:nvSpPr>
        <p:spPr/>
        <p:txBody>
          <a:bodyPr>
            <a:normAutofit fontScale="85000" lnSpcReduction="10000"/>
          </a:bodyPr>
          <a:lstStyle/>
          <a:p>
            <a:r>
              <a:rPr lang="en-US" dirty="0" smtClean="0"/>
              <a:t>QA : Current State of the Second Flip Flop</a:t>
            </a:r>
          </a:p>
          <a:p>
            <a:r>
              <a:rPr lang="en-US" dirty="0" smtClean="0"/>
              <a:t>QB : Current State of the First Flip Flop</a:t>
            </a:r>
          </a:p>
          <a:p>
            <a:r>
              <a:rPr lang="en-US" dirty="0" smtClean="0"/>
              <a:t>QA* : Next State of the Second Flip Flop</a:t>
            </a:r>
          </a:p>
          <a:p>
            <a:r>
              <a:rPr lang="en-US" dirty="0" smtClean="0"/>
              <a:t>QB* : Next State of the First Flip Flop</a:t>
            </a:r>
          </a:p>
          <a:p>
            <a:r>
              <a:rPr lang="en-US" dirty="0" smtClean="0"/>
              <a:t>X : Output is 1 every 16 seconds.</a:t>
            </a:r>
          </a:p>
          <a:p>
            <a:r>
              <a:rPr lang="en-US" dirty="0" smtClean="0"/>
              <a:t>Y : Output is 1 every </a:t>
            </a:r>
            <a:r>
              <a:rPr lang="en-US" dirty="0"/>
              <a:t>4</a:t>
            </a:r>
            <a:r>
              <a:rPr lang="en-US" dirty="0" smtClean="0"/>
              <a:t> seconds.</a:t>
            </a:r>
          </a:p>
          <a:p>
            <a:r>
              <a:rPr lang="en-US" dirty="0" smtClean="0"/>
              <a:t>Z : Output is 1 when no car in green signal road for 4 consecutive seconds.</a:t>
            </a:r>
          </a:p>
          <a:p>
            <a:r>
              <a:rPr lang="en-US" dirty="0" smtClean="0"/>
              <a:t>OUT : Output is 1 to change the state of traffic signal</a:t>
            </a:r>
          </a:p>
          <a:p>
            <a:r>
              <a:rPr lang="en-US" dirty="0" smtClean="0"/>
              <a:t>TA and TB: Input provided to respective Flip Flop</a:t>
            </a:r>
          </a:p>
        </p:txBody>
      </p:sp>
    </p:spTree>
    <p:extLst>
      <p:ext uri="{BB962C8B-B14F-4D97-AF65-F5344CB8AC3E}">
        <p14:creationId xmlns:p14="http://schemas.microsoft.com/office/powerpoint/2010/main" val="2594932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tx2"/>
          </a:solidFill>
        </p:spPr>
        <p:txBody>
          <a:bodyPr/>
          <a:lstStyle/>
          <a:p>
            <a:r>
              <a:rPr lang="en-US" dirty="0" smtClean="0">
                <a:solidFill>
                  <a:schemeClr val="bg1"/>
                </a:solidFill>
              </a:rPr>
              <a:t>State Transition Diagram</a:t>
            </a:r>
            <a:endParaRPr lang="en-IN" dirty="0">
              <a:solidFill>
                <a:schemeClr val="bg1"/>
              </a:solidFill>
            </a:endParaRPr>
          </a:p>
        </p:txBody>
      </p:sp>
      <p:sp>
        <p:nvSpPr>
          <p:cNvPr id="7" name="Oval 6"/>
          <p:cNvSpPr/>
          <p:nvPr/>
        </p:nvSpPr>
        <p:spPr>
          <a:xfrm>
            <a:off x="3906945" y="2266434"/>
            <a:ext cx="936104" cy="86409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S0</a:t>
            </a:r>
          </a:p>
          <a:p>
            <a:pPr algn="ctr"/>
            <a:r>
              <a:rPr lang="en-US"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00</a:t>
            </a:r>
            <a:endParaRPr lang="en-IN" b="1" dirty="0">
              <a:ln w="12700">
                <a:solidFill>
                  <a:schemeClr val="tx1"/>
                </a:solidFill>
                <a:prstDash val="solid"/>
              </a:ln>
              <a:solidFill>
                <a:schemeClr val="tx1"/>
              </a:solidFill>
              <a:effectLst>
                <a:outerShdw blurRad="41275" dist="20320" dir="1800000" algn="tl" rotWithShape="0">
                  <a:srgbClr val="000000">
                    <a:alpha val="40000"/>
                  </a:srgbClr>
                </a:outerShdw>
              </a:effectLst>
            </a:endParaRPr>
          </a:p>
        </p:txBody>
      </p:sp>
      <p:sp>
        <p:nvSpPr>
          <p:cNvPr id="8" name="Oval 7"/>
          <p:cNvSpPr/>
          <p:nvPr/>
        </p:nvSpPr>
        <p:spPr>
          <a:xfrm>
            <a:off x="1818713" y="3737759"/>
            <a:ext cx="936104" cy="8640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S3</a:t>
            </a:r>
          </a:p>
          <a:p>
            <a:pPr algn="ctr"/>
            <a:r>
              <a:rPr lang="en-US" dirty="0" smtClean="0"/>
              <a:t>11</a:t>
            </a:r>
          </a:p>
        </p:txBody>
      </p:sp>
      <p:sp>
        <p:nvSpPr>
          <p:cNvPr id="9" name="Oval 8"/>
          <p:cNvSpPr/>
          <p:nvPr/>
        </p:nvSpPr>
        <p:spPr>
          <a:xfrm>
            <a:off x="5991696" y="3706594"/>
            <a:ext cx="936104" cy="8640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S1</a:t>
            </a:r>
          </a:p>
          <a:p>
            <a:pPr algn="ctr"/>
            <a:r>
              <a:rPr lang="en-US" dirty="0" smtClean="0"/>
              <a:t>01</a:t>
            </a:r>
            <a:endParaRPr lang="en-IN" dirty="0"/>
          </a:p>
        </p:txBody>
      </p:sp>
      <p:sp>
        <p:nvSpPr>
          <p:cNvPr id="10" name="Oval 9"/>
          <p:cNvSpPr/>
          <p:nvPr/>
        </p:nvSpPr>
        <p:spPr>
          <a:xfrm>
            <a:off x="3906945" y="5362778"/>
            <a:ext cx="936104" cy="86409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S2</a:t>
            </a:r>
          </a:p>
          <a:p>
            <a:pPr algn="ctr"/>
            <a:r>
              <a:rPr lang="en-US" dirty="0" smtClean="0"/>
              <a:t>10</a:t>
            </a:r>
            <a:endParaRPr lang="en-IN" dirty="0"/>
          </a:p>
        </p:txBody>
      </p:sp>
      <p:sp>
        <p:nvSpPr>
          <p:cNvPr id="64" name="Bent-Up Arrow 63"/>
          <p:cNvSpPr/>
          <p:nvPr/>
        </p:nvSpPr>
        <p:spPr>
          <a:xfrm rot="16200000" flipH="1">
            <a:off x="5275097" y="4714706"/>
            <a:ext cx="1152128" cy="1584176"/>
          </a:xfrm>
          <a:prstGeom prst="bentUpArrow">
            <a:avLst>
              <a:gd name="adj1" fmla="val 25000"/>
              <a:gd name="adj2" fmla="val 2454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Bent-Up Arrow 64"/>
          <p:cNvSpPr/>
          <p:nvPr/>
        </p:nvSpPr>
        <p:spPr>
          <a:xfrm flipH="1">
            <a:off x="2034737" y="4714706"/>
            <a:ext cx="1656184" cy="12241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Bent-Up Arrow 65"/>
          <p:cNvSpPr/>
          <p:nvPr/>
        </p:nvSpPr>
        <p:spPr>
          <a:xfrm rot="5400000" flipH="1">
            <a:off x="2453130" y="2192650"/>
            <a:ext cx="1066417" cy="164603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Bent-Up Arrow 67"/>
          <p:cNvSpPr/>
          <p:nvPr/>
        </p:nvSpPr>
        <p:spPr>
          <a:xfrm flipV="1">
            <a:off x="5059073" y="2612766"/>
            <a:ext cx="1656184" cy="9361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p:cNvSpPr txBox="1"/>
          <p:nvPr/>
        </p:nvSpPr>
        <p:spPr>
          <a:xfrm>
            <a:off x="5311101" y="2122938"/>
            <a:ext cx="1152128" cy="369332"/>
          </a:xfrm>
          <a:prstGeom prst="rect">
            <a:avLst/>
          </a:prstGeom>
          <a:noFill/>
        </p:spPr>
        <p:txBody>
          <a:bodyPr wrap="square" rtlCol="0">
            <a:spAutoFit/>
          </a:bodyPr>
          <a:lstStyle/>
          <a:p>
            <a:r>
              <a:rPr lang="en-US" dirty="0" smtClean="0"/>
              <a:t>X=1, Z=0</a:t>
            </a:r>
            <a:endParaRPr lang="en-IN" dirty="0"/>
          </a:p>
        </p:txBody>
      </p:sp>
      <p:sp>
        <p:nvSpPr>
          <p:cNvPr id="71" name="TextBox 70"/>
          <p:cNvSpPr txBox="1"/>
          <p:nvPr/>
        </p:nvSpPr>
        <p:spPr>
          <a:xfrm>
            <a:off x="5574890" y="6021288"/>
            <a:ext cx="1013334" cy="369332"/>
          </a:xfrm>
          <a:prstGeom prst="rect">
            <a:avLst/>
          </a:prstGeom>
          <a:noFill/>
        </p:spPr>
        <p:txBody>
          <a:bodyPr wrap="square" rtlCol="0">
            <a:spAutoFit/>
          </a:bodyPr>
          <a:lstStyle/>
          <a:p>
            <a:r>
              <a:rPr lang="en-US" dirty="0" smtClean="0"/>
              <a:t>Y=1, Z=0</a:t>
            </a:r>
            <a:endParaRPr lang="en-IN" dirty="0"/>
          </a:p>
        </p:txBody>
      </p:sp>
      <p:sp>
        <p:nvSpPr>
          <p:cNvPr id="72" name="TextBox 71"/>
          <p:cNvSpPr txBox="1"/>
          <p:nvPr/>
        </p:nvSpPr>
        <p:spPr>
          <a:xfrm>
            <a:off x="2231740" y="6021288"/>
            <a:ext cx="1188132" cy="369332"/>
          </a:xfrm>
          <a:prstGeom prst="rect">
            <a:avLst/>
          </a:prstGeom>
          <a:noFill/>
        </p:spPr>
        <p:txBody>
          <a:bodyPr wrap="square" rtlCol="0">
            <a:spAutoFit/>
          </a:bodyPr>
          <a:lstStyle/>
          <a:p>
            <a:r>
              <a:rPr lang="en-US" dirty="0" smtClean="0"/>
              <a:t>X=1, Z=0</a:t>
            </a:r>
            <a:endParaRPr lang="en-IN" dirty="0"/>
          </a:p>
        </p:txBody>
      </p:sp>
      <p:sp>
        <p:nvSpPr>
          <p:cNvPr id="73" name="TextBox 72"/>
          <p:cNvSpPr txBox="1"/>
          <p:nvPr/>
        </p:nvSpPr>
        <p:spPr>
          <a:xfrm>
            <a:off x="2394777" y="2122938"/>
            <a:ext cx="1008112" cy="369332"/>
          </a:xfrm>
          <a:prstGeom prst="rect">
            <a:avLst/>
          </a:prstGeom>
          <a:noFill/>
        </p:spPr>
        <p:txBody>
          <a:bodyPr wrap="square" rtlCol="0">
            <a:spAutoFit/>
          </a:bodyPr>
          <a:lstStyle/>
          <a:p>
            <a:r>
              <a:rPr lang="en-US" dirty="0" smtClean="0"/>
              <a:t>Y=1, Z=0</a:t>
            </a:r>
            <a:endParaRPr lang="en-IN" dirty="0"/>
          </a:p>
        </p:txBody>
      </p:sp>
      <p:sp>
        <p:nvSpPr>
          <p:cNvPr id="75" name="Down Arrow 74"/>
          <p:cNvSpPr/>
          <p:nvPr/>
        </p:nvSpPr>
        <p:spPr>
          <a:xfrm>
            <a:off x="4406545" y="3238542"/>
            <a:ext cx="432048" cy="2088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Down Arrow 75"/>
          <p:cNvSpPr/>
          <p:nvPr/>
        </p:nvSpPr>
        <p:spPr>
          <a:xfrm flipV="1">
            <a:off x="3971416" y="3199273"/>
            <a:ext cx="360040" cy="2088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Box 76"/>
          <p:cNvSpPr txBox="1"/>
          <p:nvPr/>
        </p:nvSpPr>
        <p:spPr>
          <a:xfrm>
            <a:off x="4868034" y="3994626"/>
            <a:ext cx="551079" cy="369332"/>
          </a:xfrm>
          <a:prstGeom prst="rect">
            <a:avLst/>
          </a:prstGeom>
          <a:noFill/>
        </p:spPr>
        <p:txBody>
          <a:bodyPr wrap="square" rtlCol="0">
            <a:spAutoFit/>
          </a:bodyPr>
          <a:lstStyle/>
          <a:p>
            <a:r>
              <a:rPr lang="en-US" dirty="0" smtClean="0"/>
              <a:t>Z=1</a:t>
            </a:r>
            <a:endParaRPr lang="en-IN" dirty="0"/>
          </a:p>
        </p:txBody>
      </p:sp>
      <p:sp>
        <p:nvSpPr>
          <p:cNvPr id="78" name="TextBox 77"/>
          <p:cNvSpPr txBox="1"/>
          <p:nvPr/>
        </p:nvSpPr>
        <p:spPr>
          <a:xfrm>
            <a:off x="3547105" y="3953976"/>
            <a:ext cx="524503" cy="369332"/>
          </a:xfrm>
          <a:prstGeom prst="rect">
            <a:avLst/>
          </a:prstGeom>
          <a:noFill/>
        </p:spPr>
        <p:txBody>
          <a:bodyPr wrap="none" rtlCol="0">
            <a:spAutoFit/>
          </a:bodyPr>
          <a:lstStyle/>
          <a:p>
            <a:r>
              <a:rPr lang="en-US" dirty="0" smtClean="0"/>
              <a:t>Z=1</a:t>
            </a:r>
          </a:p>
        </p:txBody>
      </p:sp>
      <p:sp>
        <p:nvSpPr>
          <p:cNvPr id="80" name="Right Arrow 79"/>
          <p:cNvSpPr/>
          <p:nvPr/>
        </p:nvSpPr>
        <p:spPr>
          <a:xfrm rot="18900000">
            <a:off x="2630602" y="3182067"/>
            <a:ext cx="1306652" cy="507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TextBox 80"/>
          <p:cNvSpPr txBox="1"/>
          <p:nvPr/>
        </p:nvSpPr>
        <p:spPr>
          <a:xfrm>
            <a:off x="2642591" y="3046412"/>
            <a:ext cx="641337" cy="369332"/>
          </a:xfrm>
          <a:prstGeom prst="rect">
            <a:avLst/>
          </a:prstGeom>
          <a:noFill/>
        </p:spPr>
        <p:txBody>
          <a:bodyPr wrap="square" rtlCol="0">
            <a:spAutoFit/>
          </a:bodyPr>
          <a:lstStyle/>
          <a:p>
            <a:r>
              <a:rPr lang="en-US" dirty="0" smtClean="0"/>
              <a:t>Z=1</a:t>
            </a:r>
          </a:p>
        </p:txBody>
      </p:sp>
      <p:sp>
        <p:nvSpPr>
          <p:cNvPr id="82" name="Right Arrow 81"/>
          <p:cNvSpPr/>
          <p:nvPr/>
        </p:nvSpPr>
        <p:spPr>
          <a:xfrm rot="8100000" flipV="1">
            <a:off x="4829930" y="4714706"/>
            <a:ext cx="1306652" cy="507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TextBox 82"/>
          <p:cNvSpPr txBox="1"/>
          <p:nvPr/>
        </p:nvSpPr>
        <p:spPr>
          <a:xfrm>
            <a:off x="5560502" y="5033606"/>
            <a:ext cx="653326" cy="369332"/>
          </a:xfrm>
          <a:prstGeom prst="rect">
            <a:avLst/>
          </a:prstGeom>
          <a:noFill/>
        </p:spPr>
        <p:txBody>
          <a:bodyPr wrap="square" rtlCol="0">
            <a:spAutoFit/>
          </a:bodyPr>
          <a:lstStyle/>
          <a:p>
            <a:r>
              <a:rPr lang="en-US" dirty="0" smtClean="0"/>
              <a:t>Z=1</a:t>
            </a:r>
            <a:endParaRPr lang="en-IN" dirty="0"/>
          </a:p>
        </p:txBody>
      </p:sp>
    </p:spTree>
    <p:extLst>
      <p:ext uri="{BB962C8B-B14F-4D97-AF65-F5344CB8AC3E}">
        <p14:creationId xmlns:p14="http://schemas.microsoft.com/office/powerpoint/2010/main" val="2938318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1"/>
          </a:solidFill>
        </p:spPr>
        <p:txBody>
          <a:bodyPr/>
          <a:lstStyle/>
          <a:p>
            <a:r>
              <a:rPr lang="en-US" dirty="0" smtClean="0">
                <a:solidFill>
                  <a:schemeClr val="bg1"/>
                </a:solidFill>
              </a:rPr>
              <a:t>Truth Table</a:t>
            </a:r>
            <a:endParaRPr lang="en-IN" dirty="0">
              <a:solidFill>
                <a:schemeClr val="bg1"/>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096396"/>
              </p:ext>
            </p:extLst>
          </p:nvPr>
        </p:nvGraphicFramePr>
        <p:xfrm>
          <a:off x="457200" y="1600200"/>
          <a:ext cx="8229600" cy="407924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pPr algn="ctr"/>
                      <a:r>
                        <a:rPr lang="en-US" dirty="0" smtClean="0"/>
                        <a:t>QA</a:t>
                      </a:r>
                      <a:endParaRPr lang="en-IN" dirty="0"/>
                    </a:p>
                  </a:txBody>
                  <a:tcPr/>
                </a:tc>
                <a:tc>
                  <a:txBody>
                    <a:bodyPr/>
                    <a:lstStyle/>
                    <a:p>
                      <a:pPr algn="ctr"/>
                      <a:r>
                        <a:rPr lang="en-US" dirty="0" smtClean="0"/>
                        <a:t>QB</a:t>
                      </a:r>
                      <a:endParaRPr lang="en-IN" dirty="0"/>
                    </a:p>
                  </a:txBody>
                  <a:tcPr/>
                </a:tc>
                <a:tc>
                  <a:txBody>
                    <a:bodyPr/>
                    <a:lstStyle/>
                    <a:p>
                      <a:pPr algn="ctr"/>
                      <a:r>
                        <a:rPr lang="en-US" dirty="0" smtClean="0"/>
                        <a:t>X</a:t>
                      </a:r>
                      <a:endParaRPr lang="en-IN" dirty="0"/>
                    </a:p>
                  </a:txBody>
                  <a:tcPr/>
                </a:tc>
                <a:tc>
                  <a:txBody>
                    <a:bodyPr/>
                    <a:lstStyle/>
                    <a:p>
                      <a:pPr algn="ctr"/>
                      <a:r>
                        <a:rPr lang="en-US" dirty="0" smtClean="0"/>
                        <a:t>Y</a:t>
                      </a:r>
                      <a:endParaRPr lang="en-IN" dirty="0"/>
                    </a:p>
                  </a:txBody>
                  <a:tcPr/>
                </a:tc>
                <a:tc>
                  <a:txBody>
                    <a:bodyPr/>
                    <a:lstStyle/>
                    <a:p>
                      <a:pPr algn="ctr"/>
                      <a:r>
                        <a:rPr lang="en-US" dirty="0" smtClean="0"/>
                        <a:t>Z</a:t>
                      </a:r>
                      <a:endParaRPr lang="en-IN" dirty="0"/>
                    </a:p>
                  </a:txBody>
                  <a:tcPr/>
                </a:tc>
                <a:tc>
                  <a:txBody>
                    <a:bodyPr/>
                    <a:lstStyle/>
                    <a:p>
                      <a:pPr algn="ctr"/>
                      <a:r>
                        <a:rPr lang="en-US" dirty="0" smtClean="0"/>
                        <a:t>QA*</a:t>
                      </a:r>
                      <a:endParaRPr lang="en-IN" dirty="0"/>
                    </a:p>
                  </a:txBody>
                  <a:tcPr/>
                </a:tc>
                <a:tc>
                  <a:txBody>
                    <a:bodyPr/>
                    <a:lstStyle/>
                    <a:p>
                      <a:pPr algn="ctr"/>
                      <a:r>
                        <a:rPr lang="en-US" dirty="0" smtClean="0"/>
                        <a:t>QB*</a:t>
                      </a:r>
                      <a:endParaRPr lang="en-IN" dirty="0"/>
                    </a:p>
                  </a:txBody>
                  <a:tcPr/>
                </a:tc>
                <a:tc>
                  <a:txBody>
                    <a:bodyPr/>
                    <a:lstStyle/>
                    <a:p>
                      <a:pPr algn="ctr"/>
                      <a:r>
                        <a:rPr lang="en-US" dirty="0" smtClean="0"/>
                        <a:t>OUT</a:t>
                      </a:r>
                      <a:endParaRPr lang="en-IN" dirty="0"/>
                    </a:p>
                  </a:txBody>
                  <a:tcPr/>
                </a:tc>
                <a:tc>
                  <a:txBody>
                    <a:bodyPr/>
                    <a:lstStyle/>
                    <a:p>
                      <a:pPr algn="ctr"/>
                      <a:r>
                        <a:rPr lang="en-US" baseline="0" dirty="0" smtClean="0"/>
                        <a:t>TA </a:t>
                      </a:r>
                      <a:endParaRPr lang="en-IN" dirty="0"/>
                    </a:p>
                  </a:txBody>
                  <a:tcPr/>
                </a:tc>
                <a:tc>
                  <a:txBody>
                    <a:bodyPr/>
                    <a:lstStyle/>
                    <a:p>
                      <a:pPr algn="ctr"/>
                      <a:r>
                        <a:rPr lang="en-US" dirty="0" smtClean="0"/>
                        <a:t>TB</a:t>
                      </a:r>
                      <a:endParaRPr lang="en-IN" dirty="0"/>
                    </a:p>
                  </a:txBody>
                  <a:tcPr/>
                </a:tc>
              </a:tr>
              <a:tr h="370840">
                <a:tc>
                  <a:txBody>
                    <a:bodyPr/>
                    <a:lstStyle/>
                    <a:p>
                      <a:pPr algn="ctr"/>
                      <a:r>
                        <a:rPr lang="en-US" dirty="0" smtClean="0"/>
                        <a:t>0</a:t>
                      </a:r>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p>
                  </a:txBody>
                  <a:tcPr/>
                </a:tc>
              </a:tr>
              <a:tr h="370840">
                <a:tc>
                  <a:txBody>
                    <a:bodyPr/>
                    <a:lstStyle/>
                    <a:p>
                      <a:pPr algn="ctr"/>
                      <a:r>
                        <a:rPr lang="en-US" dirty="0" smtClean="0"/>
                        <a:t>0</a:t>
                      </a:r>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p>
                  </a:txBody>
                  <a:tcPr/>
                </a:tc>
              </a:tr>
              <a:tr h="370840">
                <a:tc>
                  <a:txBody>
                    <a:bodyPr/>
                    <a:lstStyle/>
                    <a:p>
                      <a:pPr algn="ctr"/>
                      <a:r>
                        <a:rPr lang="en-US" dirty="0" smtClean="0"/>
                        <a:t>0</a:t>
                      </a:r>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p>
                  </a:txBody>
                  <a:tcPr/>
                </a:tc>
              </a:tr>
              <a:tr h="370840">
                <a:tc>
                  <a:txBody>
                    <a:bodyPr/>
                    <a:lstStyle/>
                    <a:p>
                      <a:pPr algn="ctr"/>
                      <a:r>
                        <a:rPr lang="en-US" dirty="0" smtClean="0"/>
                        <a:t>0</a:t>
                      </a:r>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p>
                  </a:txBody>
                  <a:tcPr/>
                </a:tc>
              </a:tr>
              <a:tr h="370840">
                <a:tc>
                  <a:txBody>
                    <a:bodyPr/>
                    <a:lstStyle/>
                    <a:p>
                      <a:pPr algn="ctr"/>
                      <a:r>
                        <a:rPr lang="en-US" dirty="0" smtClean="0"/>
                        <a:t>0</a:t>
                      </a:r>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p>
                  </a:txBody>
                  <a:tcPr/>
                </a:tc>
              </a:tr>
              <a:tr h="370840">
                <a:tc>
                  <a:txBody>
                    <a:bodyPr/>
                    <a:lstStyle/>
                    <a:p>
                      <a:pPr algn="ctr"/>
                      <a:r>
                        <a:rPr lang="en-US" dirty="0" smtClean="0"/>
                        <a:t>0</a:t>
                      </a:r>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p>
                  </a:txBody>
                  <a:tcPr/>
                </a:tc>
              </a:tr>
              <a:tr h="370840">
                <a:tc>
                  <a:txBody>
                    <a:bodyPr/>
                    <a:lstStyle/>
                    <a:p>
                      <a:pPr algn="ctr"/>
                      <a:r>
                        <a:rPr lang="en-US" dirty="0" smtClean="0"/>
                        <a:t>0</a:t>
                      </a:r>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p>
                  </a:txBody>
                  <a:tcPr/>
                </a:tc>
              </a:tr>
              <a:tr h="370840">
                <a:tc>
                  <a:txBody>
                    <a:bodyPr/>
                    <a:lstStyle/>
                    <a:p>
                      <a:pPr algn="ctr"/>
                      <a:r>
                        <a:rPr lang="en-US" dirty="0" smtClean="0"/>
                        <a:t>0</a:t>
                      </a:r>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p>
                  </a:txBody>
                  <a:tcPr/>
                </a:tc>
              </a:tr>
              <a:tr h="370840">
                <a:tc>
                  <a:txBody>
                    <a:bodyPr/>
                    <a:lstStyle/>
                    <a:p>
                      <a:pPr algn="ctr"/>
                      <a:r>
                        <a:rPr lang="en-US" dirty="0" smtClean="0"/>
                        <a:t>0</a:t>
                      </a:r>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p>
                  </a:txBody>
                  <a:tcPr/>
                </a:tc>
              </a:tr>
              <a:tr h="370840">
                <a:tc>
                  <a:txBody>
                    <a:bodyPr/>
                    <a:lstStyle/>
                    <a:p>
                      <a:pPr algn="ctr"/>
                      <a:r>
                        <a:rPr lang="en-US" dirty="0" smtClean="0"/>
                        <a:t>0</a:t>
                      </a:r>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p>
                  </a:txBody>
                  <a:tcPr/>
                </a:tc>
              </a:tr>
            </a:tbl>
          </a:graphicData>
        </a:graphic>
      </p:graphicFrame>
    </p:spTree>
    <p:extLst>
      <p:ext uri="{BB962C8B-B14F-4D97-AF65-F5344CB8AC3E}">
        <p14:creationId xmlns:p14="http://schemas.microsoft.com/office/powerpoint/2010/main" val="421598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224623922"/>
              </p:ext>
            </p:extLst>
          </p:nvPr>
        </p:nvGraphicFramePr>
        <p:xfrm>
          <a:off x="467544" y="404664"/>
          <a:ext cx="8229600" cy="4079240"/>
        </p:xfrm>
        <a:graphic>
          <a:graphicData uri="http://schemas.openxmlformats.org/drawingml/2006/table">
            <a:tbl>
              <a:tblPr firstRow="1" bandRow="1">
                <a:tableStyleId>{5C22544A-7EE6-4342-B048-85BDC9FD1C3A}</a:tableStyleId>
              </a:tblPr>
              <a:tblGrid>
                <a:gridCol w="822960"/>
                <a:gridCol w="796712"/>
                <a:gridCol w="849208"/>
                <a:gridCol w="822960"/>
                <a:gridCol w="822960"/>
                <a:gridCol w="822960"/>
                <a:gridCol w="822960"/>
                <a:gridCol w="822960"/>
                <a:gridCol w="822960"/>
                <a:gridCol w="822960"/>
              </a:tblGrid>
              <a:tr h="370840">
                <a:tc>
                  <a:txBody>
                    <a:bodyPr/>
                    <a:lstStyle/>
                    <a:p>
                      <a:pPr algn="ctr"/>
                      <a:r>
                        <a:rPr lang="en-US" dirty="0" smtClean="0"/>
                        <a:t>QA</a:t>
                      </a:r>
                      <a:endParaRPr lang="en-IN" dirty="0"/>
                    </a:p>
                  </a:txBody>
                  <a:tcPr/>
                </a:tc>
                <a:tc>
                  <a:txBody>
                    <a:bodyPr/>
                    <a:lstStyle/>
                    <a:p>
                      <a:pPr algn="ctr"/>
                      <a:r>
                        <a:rPr lang="en-US" dirty="0" smtClean="0"/>
                        <a:t>QB</a:t>
                      </a:r>
                      <a:endParaRPr lang="en-IN" dirty="0"/>
                    </a:p>
                  </a:txBody>
                  <a:tcPr/>
                </a:tc>
                <a:tc>
                  <a:txBody>
                    <a:bodyPr/>
                    <a:lstStyle/>
                    <a:p>
                      <a:pPr algn="ctr"/>
                      <a:r>
                        <a:rPr lang="en-US" dirty="0" smtClean="0"/>
                        <a:t>X</a:t>
                      </a:r>
                      <a:endParaRPr lang="en-IN" dirty="0"/>
                    </a:p>
                  </a:txBody>
                  <a:tcPr/>
                </a:tc>
                <a:tc>
                  <a:txBody>
                    <a:bodyPr/>
                    <a:lstStyle/>
                    <a:p>
                      <a:pPr algn="ctr"/>
                      <a:r>
                        <a:rPr lang="en-US" dirty="0" smtClean="0"/>
                        <a:t>Y</a:t>
                      </a:r>
                      <a:endParaRPr lang="en-IN" dirty="0"/>
                    </a:p>
                  </a:txBody>
                  <a:tcPr/>
                </a:tc>
                <a:tc>
                  <a:txBody>
                    <a:bodyPr/>
                    <a:lstStyle/>
                    <a:p>
                      <a:pPr algn="ctr"/>
                      <a:r>
                        <a:rPr lang="en-US" dirty="0" smtClean="0"/>
                        <a:t>Z</a:t>
                      </a:r>
                      <a:endParaRPr lang="en-IN" dirty="0"/>
                    </a:p>
                  </a:txBody>
                  <a:tcPr/>
                </a:tc>
                <a:tc>
                  <a:txBody>
                    <a:bodyPr/>
                    <a:lstStyle/>
                    <a:p>
                      <a:pPr algn="ctr"/>
                      <a:r>
                        <a:rPr lang="en-US" dirty="0" smtClean="0"/>
                        <a:t>QA*</a:t>
                      </a:r>
                      <a:endParaRPr lang="en-IN" dirty="0"/>
                    </a:p>
                  </a:txBody>
                  <a:tcPr/>
                </a:tc>
                <a:tc>
                  <a:txBody>
                    <a:bodyPr/>
                    <a:lstStyle/>
                    <a:p>
                      <a:pPr algn="ctr"/>
                      <a:r>
                        <a:rPr lang="en-US" dirty="0" smtClean="0"/>
                        <a:t>QB*</a:t>
                      </a:r>
                      <a:endParaRPr lang="en-IN" dirty="0"/>
                    </a:p>
                  </a:txBody>
                  <a:tcPr/>
                </a:tc>
                <a:tc>
                  <a:txBody>
                    <a:bodyPr/>
                    <a:lstStyle/>
                    <a:p>
                      <a:pPr algn="ctr"/>
                      <a:r>
                        <a:rPr lang="en-US" dirty="0" smtClean="0"/>
                        <a:t>OUT</a:t>
                      </a:r>
                      <a:endParaRPr lang="en-IN" dirty="0"/>
                    </a:p>
                  </a:txBody>
                  <a:tcPr/>
                </a:tc>
                <a:tc>
                  <a:txBody>
                    <a:bodyPr/>
                    <a:lstStyle/>
                    <a:p>
                      <a:pPr algn="ctr"/>
                      <a:r>
                        <a:rPr lang="en-US" baseline="0" dirty="0" smtClean="0"/>
                        <a:t>TA </a:t>
                      </a:r>
                      <a:endParaRPr lang="en-IN" dirty="0"/>
                    </a:p>
                  </a:txBody>
                  <a:tcPr/>
                </a:tc>
                <a:tc>
                  <a:txBody>
                    <a:bodyPr/>
                    <a:lstStyle/>
                    <a:p>
                      <a:pPr algn="ctr"/>
                      <a:r>
                        <a:rPr lang="en-US" dirty="0" smtClean="0"/>
                        <a:t>TB</a:t>
                      </a:r>
                      <a:endParaRPr lang="en-IN" dirty="0"/>
                    </a:p>
                  </a:txBody>
                  <a:tcPr/>
                </a:tc>
              </a:tr>
              <a:tr h="370840">
                <a:tc>
                  <a:txBody>
                    <a:bodyPr/>
                    <a:lstStyle/>
                    <a:p>
                      <a:pPr algn="ctr"/>
                      <a:r>
                        <a:rPr lang="en-US" dirty="0" smtClean="0"/>
                        <a:t>1</a:t>
                      </a:r>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p>
                  </a:txBody>
                  <a:tcPr/>
                </a:tc>
              </a:tr>
              <a:tr h="370840">
                <a:tc>
                  <a:txBody>
                    <a:bodyPr/>
                    <a:lstStyle/>
                    <a:p>
                      <a:pPr algn="ctr"/>
                      <a:r>
                        <a:rPr lang="en-US" dirty="0" smtClean="0"/>
                        <a:t>1</a:t>
                      </a:r>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p>
                  </a:txBody>
                  <a:tcPr/>
                </a:tc>
              </a:tr>
              <a:tr h="370840">
                <a:tc>
                  <a:txBody>
                    <a:bodyPr/>
                    <a:lstStyle/>
                    <a:p>
                      <a:pPr algn="ctr"/>
                      <a:r>
                        <a:rPr lang="en-US" dirty="0" smtClean="0"/>
                        <a:t>1</a:t>
                      </a:r>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p>
                  </a:txBody>
                  <a:tcPr/>
                </a:tc>
              </a:tr>
              <a:tr h="370840">
                <a:tc>
                  <a:txBody>
                    <a:bodyPr/>
                    <a:lstStyle/>
                    <a:p>
                      <a:pPr algn="ctr"/>
                      <a:r>
                        <a:rPr lang="en-US" dirty="0" smtClean="0"/>
                        <a:t>1</a:t>
                      </a:r>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p>
                  </a:txBody>
                  <a:tcPr/>
                </a:tc>
              </a:tr>
              <a:tr h="370840">
                <a:tc>
                  <a:txBody>
                    <a:bodyPr/>
                    <a:lstStyle/>
                    <a:p>
                      <a:pPr algn="ctr"/>
                      <a:r>
                        <a:rPr lang="en-US" dirty="0" smtClean="0"/>
                        <a:t>1</a:t>
                      </a:r>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p>
                  </a:txBody>
                  <a:tcPr/>
                </a:tc>
              </a:tr>
              <a:tr h="370840">
                <a:tc>
                  <a:txBody>
                    <a:bodyPr/>
                    <a:lstStyle/>
                    <a:p>
                      <a:pPr algn="ctr"/>
                      <a:r>
                        <a:rPr lang="en-US" dirty="0" smtClean="0"/>
                        <a:t>1</a:t>
                      </a:r>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p>
                  </a:txBody>
                  <a:tcPr/>
                </a:tc>
              </a:tr>
              <a:tr h="370840">
                <a:tc>
                  <a:txBody>
                    <a:bodyPr/>
                    <a:lstStyle/>
                    <a:p>
                      <a:pPr algn="ctr"/>
                      <a:r>
                        <a:rPr lang="en-US" dirty="0" smtClean="0"/>
                        <a:t>1</a:t>
                      </a:r>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p>
                  </a:txBody>
                  <a:tcPr/>
                </a:tc>
              </a:tr>
              <a:tr h="370840">
                <a:tc>
                  <a:txBody>
                    <a:bodyPr/>
                    <a:lstStyle/>
                    <a:p>
                      <a:pPr algn="ctr"/>
                      <a:r>
                        <a:rPr lang="en-US" dirty="0" smtClean="0"/>
                        <a:t>1</a:t>
                      </a:r>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p>
                  </a:txBody>
                  <a:tcPr/>
                </a:tc>
              </a:tr>
              <a:tr h="370840">
                <a:tc>
                  <a:txBody>
                    <a:bodyPr/>
                    <a:lstStyle/>
                    <a:p>
                      <a:pPr algn="ctr"/>
                      <a:r>
                        <a:rPr lang="en-US" dirty="0" smtClean="0"/>
                        <a:t>1</a:t>
                      </a:r>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p>
                  </a:txBody>
                  <a:tcPr/>
                </a:tc>
              </a:tr>
              <a:tr h="370840">
                <a:tc>
                  <a:txBody>
                    <a:bodyPr/>
                    <a:lstStyle/>
                    <a:p>
                      <a:pPr algn="ctr"/>
                      <a:r>
                        <a:rPr lang="en-US" dirty="0" smtClean="0"/>
                        <a:t>1</a:t>
                      </a:r>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endParaRPr lang="en-IN" dirty="0"/>
                    </a:p>
                  </a:txBody>
                  <a:tcPr/>
                </a:tc>
                <a:tc>
                  <a:txBody>
                    <a:bodyPr/>
                    <a:lstStyle/>
                    <a:p>
                      <a:pPr algn="ctr"/>
                      <a:r>
                        <a:rPr lang="en-US" dirty="0" smtClean="0"/>
                        <a:t>1</a:t>
                      </a:r>
                    </a:p>
                  </a:txBody>
                  <a:tcPr/>
                </a:tc>
              </a:tr>
            </a:tbl>
          </a:graphicData>
        </a:graphic>
      </p:graphicFrame>
    </p:spTree>
    <p:extLst>
      <p:ext uri="{BB962C8B-B14F-4D97-AF65-F5344CB8AC3E}">
        <p14:creationId xmlns:p14="http://schemas.microsoft.com/office/powerpoint/2010/main" val="400490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normAutofit fontScale="90000"/>
          </a:bodyPr>
          <a:lstStyle/>
          <a:p>
            <a:r>
              <a:rPr lang="en-US" dirty="0" smtClean="0">
                <a:solidFill>
                  <a:schemeClr val="bg1"/>
                </a:solidFill>
              </a:rPr>
              <a:t>Transition from one state to another</a:t>
            </a:r>
            <a:endParaRPr lang="en-IN"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t>Transition occurs when Z=1, from RG to GR and vice versa. Or when X=1 from RG to RY and GR to YR. Or when Y=1 from RY to GR and YR to RG.</a:t>
            </a:r>
          </a:p>
          <a:p>
            <a:r>
              <a:rPr lang="en-US" dirty="0" smtClean="0"/>
              <a:t>OUT = Z or X or (QB and Y)</a:t>
            </a:r>
          </a:p>
          <a:p>
            <a:r>
              <a:rPr lang="en-US" dirty="0" smtClean="0"/>
              <a:t>TA = Z or (QB and Y)</a:t>
            </a:r>
          </a:p>
          <a:p>
            <a:r>
              <a:rPr lang="en-US" dirty="0" smtClean="0"/>
              <a:t>TB = (Z and QB) or (~Z and X) or (QB and Y) </a:t>
            </a:r>
          </a:p>
          <a:p>
            <a:pPr marL="0" indent="0">
              <a:buNone/>
            </a:pPr>
            <a:r>
              <a:rPr lang="en-US" dirty="0" smtClean="0"/>
              <a:t>All Expressions have been obtained through </a:t>
            </a:r>
            <a:r>
              <a:rPr lang="en-US" dirty="0" err="1" smtClean="0"/>
              <a:t>Karnaugh</a:t>
            </a:r>
            <a:r>
              <a:rPr lang="en-US" dirty="0" smtClean="0"/>
              <a:t> map simplification(Not shown here) </a:t>
            </a:r>
            <a:endParaRPr lang="en-IN" dirty="0"/>
          </a:p>
        </p:txBody>
      </p:sp>
    </p:spTree>
    <p:extLst>
      <p:ext uri="{BB962C8B-B14F-4D97-AF65-F5344CB8AC3E}">
        <p14:creationId xmlns:p14="http://schemas.microsoft.com/office/powerpoint/2010/main" val="595850997"/>
      </p:ext>
    </p:extLst>
  </p:cSld>
  <p:clrMapOvr>
    <a:masterClrMapping/>
  </p:clrMapOvr>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TotalTime>
  <Words>792</Words>
  <Application>Microsoft Office PowerPoint</Application>
  <PresentationFormat>On-screen Show (4:3)</PresentationFormat>
  <Paragraphs>292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Finite State Machine and it’s Application</vt:lpstr>
      <vt:lpstr>Topic of Discussion: Traffic Light Control System using FSM</vt:lpstr>
      <vt:lpstr>PowerPoint Presentation</vt:lpstr>
      <vt:lpstr>Defining Different States</vt:lpstr>
      <vt:lpstr>Terminologies</vt:lpstr>
      <vt:lpstr>State Transition Diagram</vt:lpstr>
      <vt:lpstr>Truth Table</vt:lpstr>
      <vt:lpstr>PowerPoint Presentation</vt:lpstr>
      <vt:lpstr>Transition from one state to another</vt:lpstr>
      <vt:lpstr>Ideas to improve on the project</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State Machine</dc:title>
  <dc:creator>ismail - [2010]</dc:creator>
  <cp:lastModifiedBy>HP</cp:lastModifiedBy>
  <cp:revision>30</cp:revision>
  <dcterms:created xsi:type="dcterms:W3CDTF">2020-06-29T09:15:14Z</dcterms:created>
  <dcterms:modified xsi:type="dcterms:W3CDTF">2020-07-03T09:28:08Z</dcterms:modified>
</cp:coreProperties>
</file>