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1" r:id="rId18"/>
    <p:sldId id="272" r:id="rId19"/>
    <p:sldId id="273" r:id="rId20"/>
    <p:sldId id="274" r:id="rId21"/>
    <p:sldId id="275"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6" roundtripDataSignature="AMtx7mi7DQIt9JvZGS7II4qF/Lr2RA3m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455701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2349a22ea_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2349a22e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2349a22ea_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2349a22e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2349a22ea_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2349a22ea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349a22ea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349a22e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2349a22ea_1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2349a22e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2349a22ea_1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2349a22ea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mt="47000"/>
          </a:blip>
          <a:tile tx="0" ty="0" sx="100000" sy="100000" flip="none" algn="tl"/>
        </a:blip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82600" y="2035705"/>
            <a:ext cx="8229600" cy="1143000"/>
          </a:xfrm>
          <a:prstGeom prst="rect">
            <a:avLst/>
          </a:prstGeom>
          <a:solidFill>
            <a:srgbClr val="92D050"/>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959"/>
              <a:buFont typeface="Calibri"/>
              <a:buNone/>
            </a:pPr>
            <a:r>
              <a:rPr lang="en-US" sz="3959" b="1" dirty="0" smtClean="0">
                <a:solidFill>
                  <a:srgbClr val="002060"/>
                </a:solidFill>
                <a:effectLst>
                  <a:glow rad="101600">
                    <a:schemeClr val="accent2">
                      <a:satMod val="175000"/>
                      <a:alpha val="40000"/>
                    </a:schemeClr>
                  </a:glow>
                </a:effectLst>
              </a:rPr>
              <a:t>Covid-19 </a:t>
            </a:r>
            <a:r>
              <a:rPr lang="en-US" sz="3959" b="1" dirty="0">
                <a:solidFill>
                  <a:srgbClr val="002060"/>
                </a:solidFill>
                <a:effectLst>
                  <a:glow rad="101600">
                    <a:schemeClr val="accent2">
                      <a:satMod val="175000"/>
                      <a:alpha val="40000"/>
                    </a:schemeClr>
                  </a:glow>
                </a:effectLst>
              </a:rPr>
              <a:t>and Indian Economy</a:t>
            </a:r>
            <a:endParaRPr sz="3959" b="1" dirty="0">
              <a:solidFill>
                <a:srgbClr val="002060"/>
              </a:solidFill>
              <a:effectLst>
                <a:glow rad="101600">
                  <a:schemeClr val="accent2">
                    <a:satMod val="175000"/>
                    <a:alpha val="40000"/>
                  </a:schemeClr>
                </a:glow>
              </a:effectLst>
            </a:endParaRPr>
          </a:p>
        </p:txBody>
      </p:sp>
      <p:sp>
        <p:nvSpPr>
          <p:cNvPr id="85" name="Google Shape;85;p1"/>
          <p:cNvSpPr txBox="1">
            <a:spLocks noGrp="1"/>
          </p:cNvSpPr>
          <p:nvPr>
            <p:ph type="body" idx="1"/>
          </p:nvPr>
        </p:nvSpPr>
        <p:spPr>
          <a:xfrm>
            <a:off x="4986866" y="3852333"/>
            <a:ext cx="3699933" cy="227383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85000" lnSpcReduction="10000"/>
          </a:bodyPr>
          <a:lstStyle/>
          <a:p>
            <a:pPr marL="0" lvl="0" indent="0" algn="l" rtl="0">
              <a:spcBef>
                <a:spcPts val="0"/>
              </a:spcBef>
              <a:spcAft>
                <a:spcPts val="0"/>
              </a:spcAft>
              <a:buClr>
                <a:schemeClr val="dk1"/>
              </a:buClr>
              <a:buSzPts val="3200"/>
              <a:buNone/>
            </a:pPr>
            <a:r>
              <a:rPr lang="en-US" sz="2400" b="1" dirty="0">
                <a:solidFill>
                  <a:schemeClr val="dk1"/>
                </a:solidFill>
                <a:sym typeface="Calibri"/>
              </a:rPr>
              <a:t>Presented by Group </a:t>
            </a:r>
            <a:r>
              <a:rPr lang="en-US" sz="2400" b="1" dirty="0" smtClean="0">
                <a:solidFill>
                  <a:schemeClr val="dk1"/>
                </a:solidFill>
                <a:sym typeface="Calibri"/>
              </a:rPr>
              <a:t>members</a:t>
            </a:r>
            <a:endParaRPr sz="2400" b="1" dirty="0"/>
          </a:p>
          <a:p>
            <a:pPr marL="514350" lvl="0" indent="-514350" algn="l" rtl="0">
              <a:spcBef>
                <a:spcPts val="640"/>
              </a:spcBef>
              <a:spcAft>
                <a:spcPts val="0"/>
              </a:spcAft>
              <a:buClr>
                <a:srgbClr val="00B0F0"/>
              </a:buClr>
              <a:buSzPts val="3200"/>
              <a:buFont typeface="Calibri"/>
              <a:buAutoNum type="arabicPeriod"/>
            </a:pPr>
            <a:r>
              <a:rPr lang="en-US" sz="2400" b="1" dirty="0" err="1">
                <a:solidFill>
                  <a:srgbClr val="00B0F0"/>
                </a:solidFill>
                <a:sym typeface="Calibri"/>
              </a:rPr>
              <a:t>Sumit</a:t>
            </a:r>
            <a:r>
              <a:rPr lang="en-US" sz="2400" b="1" dirty="0">
                <a:solidFill>
                  <a:srgbClr val="00B0F0"/>
                </a:solidFill>
                <a:sym typeface="Calibri"/>
              </a:rPr>
              <a:t> Raj </a:t>
            </a:r>
            <a:r>
              <a:rPr lang="en-US" sz="2400" b="1" dirty="0">
                <a:solidFill>
                  <a:schemeClr val="dk1"/>
                </a:solidFill>
                <a:sym typeface="Calibri"/>
              </a:rPr>
              <a:t>(</a:t>
            </a:r>
            <a:r>
              <a:rPr lang="en-US" sz="2400" b="1" dirty="0">
                <a:solidFill>
                  <a:srgbClr val="00B050"/>
                </a:solidFill>
                <a:sym typeface="Calibri"/>
              </a:rPr>
              <a:t>1801CS53</a:t>
            </a:r>
            <a:r>
              <a:rPr lang="en-US" sz="2400" b="1" dirty="0">
                <a:solidFill>
                  <a:schemeClr val="dk1"/>
                </a:solidFill>
                <a:sym typeface="Calibri"/>
              </a:rPr>
              <a:t>)</a:t>
            </a:r>
            <a:endParaRPr sz="2400" b="1" dirty="0"/>
          </a:p>
          <a:p>
            <a:pPr marL="514350" lvl="0" indent="-514350" algn="l" rtl="0">
              <a:spcBef>
                <a:spcPts val="640"/>
              </a:spcBef>
              <a:spcAft>
                <a:spcPts val="0"/>
              </a:spcAft>
              <a:buClr>
                <a:srgbClr val="00B0F0"/>
              </a:buClr>
              <a:buSzPts val="3200"/>
              <a:buFont typeface="Calibri"/>
              <a:buAutoNum type="arabicPeriod"/>
            </a:pPr>
            <a:r>
              <a:rPr lang="en-US" sz="2400" b="1" dirty="0" err="1">
                <a:solidFill>
                  <a:srgbClr val="00B0F0"/>
                </a:solidFill>
                <a:sym typeface="Calibri"/>
              </a:rPr>
              <a:t>Ammaar</a:t>
            </a:r>
            <a:r>
              <a:rPr lang="en-US" sz="2400" b="1" dirty="0">
                <a:solidFill>
                  <a:srgbClr val="00B0F0"/>
                </a:solidFill>
                <a:sym typeface="Calibri"/>
              </a:rPr>
              <a:t> Ahmad </a:t>
            </a:r>
            <a:r>
              <a:rPr lang="en-US" sz="2400" b="1" dirty="0">
                <a:solidFill>
                  <a:schemeClr val="dk1"/>
                </a:solidFill>
                <a:sym typeface="Calibri"/>
              </a:rPr>
              <a:t>(</a:t>
            </a:r>
            <a:r>
              <a:rPr lang="en-US" sz="2400" b="1" dirty="0">
                <a:solidFill>
                  <a:srgbClr val="00B050"/>
                </a:solidFill>
                <a:sym typeface="Calibri"/>
              </a:rPr>
              <a:t>1801CS08</a:t>
            </a:r>
            <a:r>
              <a:rPr lang="en-US" sz="2400" b="1" dirty="0">
                <a:solidFill>
                  <a:schemeClr val="dk1"/>
                </a:solidFill>
                <a:sym typeface="Calibri"/>
              </a:rPr>
              <a:t>)</a:t>
            </a:r>
            <a:endParaRPr sz="2400" b="1" dirty="0"/>
          </a:p>
          <a:p>
            <a:pPr marL="514350" lvl="0" indent="-514350" algn="l" rtl="0">
              <a:spcBef>
                <a:spcPts val="640"/>
              </a:spcBef>
              <a:spcAft>
                <a:spcPts val="0"/>
              </a:spcAft>
              <a:buClr>
                <a:srgbClr val="00B0F0"/>
              </a:buClr>
              <a:buSzPts val="3200"/>
              <a:buFont typeface="Calibri"/>
              <a:buAutoNum type="arabicPeriod"/>
            </a:pPr>
            <a:r>
              <a:rPr lang="en-US" sz="2400" b="1" dirty="0" err="1">
                <a:solidFill>
                  <a:srgbClr val="00B0F0"/>
                </a:solidFill>
                <a:sym typeface="Calibri"/>
              </a:rPr>
              <a:t>Ayush</a:t>
            </a:r>
            <a:r>
              <a:rPr lang="en-US" sz="2400" b="1" dirty="0">
                <a:solidFill>
                  <a:srgbClr val="00B0F0"/>
                </a:solidFill>
                <a:sym typeface="Calibri"/>
              </a:rPr>
              <a:t> Pandey </a:t>
            </a:r>
            <a:r>
              <a:rPr lang="en-US" sz="2400" b="1" dirty="0">
                <a:solidFill>
                  <a:schemeClr val="dk1"/>
                </a:solidFill>
                <a:sym typeface="Calibri"/>
              </a:rPr>
              <a:t>(</a:t>
            </a:r>
            <a:r>
              <a:rPr lang="en-US" sz="2400" b="1" dirty="0">
                <a:solidFill>
                  <a:srgbClr val="00B050"/>
                </a:solidFill>
                <a:sym typeface="Calibri"/>
              </a:rPr>
              <a:t>1801CS11</a:t>
            </a:r>
            <a:r>
              <a:rPr lang="en-US" sz="2400" b="1" dirty="0">
                <a:solidFill>
                  <a:schemeClr val="dk1"/>
                </a:solidFill>
                <a:sym typeface="Calibri"/>
              </a:rPr>
              <a:t>)</a:t>
            </a:r>
            <a:endParaRPr sz="2400" b="1" dirty="0"/>
          </a:p>
          <a:p>
            <a:pPr marL="514350" lvl="0" indent="-514350" algn="l" rtl="0">
              <a:spcBef>
                <a:spcPts val="640"/>
              </a:spcBef>
              <a:spcAft>
                <a:spcPts val="0"/>
              </a:spcAft>
              <a:buClr>
                <a:srgbClr val="00B0F0"/>
              </a:buClr>
              <a:buSzPts val="3200"/>
              <a:buFont typeface="Calibri"/>
              <a:buAutoNum type="arabicPeriod"/>
            </a:pPr>
            <a:r>
              <a:rPr lang="en-US" sz="2400" b="1" dirty="0" err="1">
                <a:solidFill>
                  <a:srgbClr val="00B0F0"/>
                </a:solidFill>
                <a:sym typeface="Calibri"/>
              </a:rPr>
              <a:t>Souhardya</a:t>
            </a:r>
            <a:r>
              <a:rPr lang="en-US" sz="2400" b="1" dirty="0">
                <a:solidFill>
                  <a:srgbClr val="00B0F0"/>
                </a:solidFill>
                <a:sym typeface="Calibri"/>
              </a:rPr>
              <a:t> Das Chowdhury </a:t>
            </a:r>
            <a:r>
              <a:rPr lang="en-US" sz="2400" b="1" dirty="0">
                <a:solidFill>
                  <a:schemeClr val="dk1"/>
                </a:solidFill>
                <a:sym typeface="Calibri"/>
              </a:rPr>
              <a:t>(</a:t>
            </a:r>
            <a:r>
              <a:rPr lang="en-US" sz="2400" b="1" dirty="0">
                <a:solidFill>
                  <a:srgbClr val="00B050"/>
                </a:solidFill>
                <a:sym typeface="Calibri"/>
              </a:rPr>
              <a:t>1801CS51</a:t>
            </a:r>
            <a:r>
              <a:rPr lang="en-US" dirty="0">
                <a:solidFill>
                  <a:schemeClr val="dk1"/>
                </a:solidFill>
                <a:latin typeface="Calibri"/>
                <a:ea typeface="Calibri"/>
                <a:cs typeface="Calibri"/>
                <a:sym typeface="Calibri"/>
              </a:rPr>
              <a:t>)</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457200" y="274638"/>
            <a:ext cx="8229600" cy="1143000"/>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7030A0"/>
              </a:buClr>
              <a:buSzPts val="3600"/>
              <a:buFont typeface="Calibri"/>
              <a:buNone/>
            </a:pPr>
            <a:r>
              <a:rPr lang="en-US" sz="3600" b="1">
                <a:solidFill>
                  <a:srgbClr val="7030A0"/>
                </a:solidFill>
                <a:latin typeface="Calibri"/>
                <a:ea typeface="Calibri"/>
                <a:cs typeface="Calibri"/>
                <a:sym typeface="Calibri"/>
              </a:rPr>
              <a:t>Entertainment</a:t>
            </a:r>
            <a:endParaRPr sz="3600">
              <a:solidFill>
                <a:srgbClr val="7030A0"/>
              </a:solidFill>
            </a:endParaRPr>
          </a:p>
        </p:txBody>
      </p:sp>
      <p:sp>
        <p:nvSpPr>
          <p:cNvPr id="148" name="Google Shape;148;p9"/>
          <p:cNvSpPr txBox="1">
            <a:spLocks noGrp="1"/>
          </p:cNvSpPr>
          <p:nvPr>
            <p:ph type="body" idx="1"/>
          </p:nvPr>
        </p:nvSpPr>
        <p:spPr>
          <a:xfrm>
            <a:off x="457200" y="1600201"/>
            <a:ext cx="8229600" cy="11087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1800"/>
              <a:buNone/>
            </a:pPr>
            <a:r>
              <a:rPr lang="en-US" sz="1800" b="1">
                <a:solidFill>
                  <a:srgbClr val="FF0000"/>
                </a:solidFill>
              </a:rPr>
              <a:t>Big releases postponed, film, TV and web series shootings halted, theatres unable to screen movies, daily wage employees struggling for their next meal… the ₹183 billion Indian film industry is going through its worst phase because of the lockdown necessitated by the coronavirus pandemic.</a:t>
            </a:r>
            <a:endParaRPr sz="1800" b="1">
              <a:solidFill>
                <a:srgbClr val="FF0000"/>
              </a:solidFill>
            </a:endParaRPr>
          </a:p>
        </p:txBody>
      </p:sp>
      <p:pic>
        <p:nvPicPr>
          <p:cNvPr id="149" name="Google Shape;149;p9"/>
          <p:cNvPicPr preferRelativeResize="0"/>
          <p:nvPr/>
        </p:nvPicPr>
        <p:blipFill rotWithShape="1">
          <a:blip r:embed="rId3">
            <a:alphaModFix/>
          </a:blip>
          <a:srcRect/>
          <a:stretch/>
        </p:blipFill>
        <p:spPr>
          <a:xfrm>
            <a:off x="971600" y="2852936"/>
            <a:ext cx="7200800" cy="36004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457200" y="274638"/>
            <a:ext cx="8229600" cy="1143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002060"/>
              </a:buClr>
              <a:buSzPts val="3600"/>
              <a:buFont typeface="Calibri"/>
              <a:buNone/>
            </a:pPr>
            <a:r>
              <a:rPr lang="en-US" sz="3600" b="1">
                <a:solidFill>
                  <a:srgbClr val="002060"/>
                </a:solidFill>
                <a:latin typeface="Calibri"/>
                <a:ea typeface="Calibri"/>
                <a:cs typeface="Calibri"/>
                <a:sym typeface="Calibri"/>
              </a:rPr>
              <a:t>Banking</a:t>
            </a:r>
            <a:endParaRPr sz="3600">
              <a:solidFill>
                <a:srgbClr val="002060"/>
              </a:solidFill>
            </a:endParaRPr>
          </a:p>
        </p:txBody>
      </p:sp>
      <p:sp>
        <p:nvSpPr>
          <p:cNvPr id="155" name="Google Shape;155;p10"/>
          <p:cNvSpPr txBox="1">
            <a:spLocks noGrp="1"/>
          </p:cNvSpPr>
          <p:nvPr>
            <p:ph type="body" idx="1"/>
          </p:nvPr>
        </p:nvSpPr>
        <p:spPr>
          <a:xfrm>
            <a:off x="457200" y="1600201"/>
            <a:ext cx="8229600" cy="103671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6923C"/>
              </a:buClr>
              <a:buSzPts val="1600"/>
              <a:buNone/>
            </a:pPr>
            <a:r>
              <a:rPr lang="en-US" sz="1600" b="1">
                <a:solidFill>
                  <a:srgbClr val="76923C"/>
                </a:solidFill>
              </a:rPr>
              <a:t>In India, the total exposure of banks to Covid-19 hit sectors is in excess of Rs 11 lakh crore. Especially for sectors such as hospitality, tourism, trade, transportation, aviation which have been impacted directly. Micro, small and medium enterprises (MSMEs) are also impacted because of shortage of funds and the size of their businesses.</a:t>
            </a:r>
            <a:endParaRPr sz="1600" b="1">
              <a:solidFill>
                <a:srgbClr val="76923C"/>
              </a:solidFill>
            </a:endParaRPr>
          </a:p>
        </p:txBody>
      </p:sp>
      <p:pic>
        <p:nvPicPr>
          <p:cNvPr id="156" name="Google Shape;156;p10"/>
          <p:cNvPicPr preferRelativeResize="0"/>
          <p:nvPr/>
        </p:nvPicPr>
        <p:blipFill rotWithShape="1">
          <a:blip r:embed="rId3">
            <a:alphaModFix/>
          </a:blip>
          <a:srcRect/>
          <a:stretch/>
        </p:blipFill>
        <p:spPr>
          <a:xfrm>
            <a:off x="971600" y="2780928"/>
            <a:ext cx="7344816" cy="3744416"/>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1187624" y="188640"/>
            <a:ext cx="6419056" cy="1143000"/>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7030A0"/>
              </a:buClr>
              <a:buSzPts val="3200"/>
              <a:buFont typeface="Calibri"/>
              <a:buNone/>
            </a:pPr>
            <a:r>
              <a:rPr lang="en-US" sz="3200" b="1">
                <a:solidFill>
                  <a:srgbClr val="7030A0"/>
                </a:solidFill>
                <a:latin typeface="Calibri"/>
                <a:ea typeface="Calibri"/>
                <a:cs typeface="Calibri"/>
                <a:sym typeface="Calibri"/>
              </a:rPr>
              <a:t>Tourism/Hospitality</a:t>
            </a:r>
            <a:endParaRPr/>
          </a:p>
        </p:txBody>
      </p:sp>
      <p:sp>
        <p:nvSpPr>
          <p:cNvPr id="162" name="Google Shape;162;p11"/>
          <p:cNvSpPr txBox="1">
            <a:spLocks noGrp="1"/>
          </p:cNvSpPr>
          <p:nvPr>
            <p:ph type="body" idx="1"/>
          </p:nvPr>
        </p:nvSpPr>
        <p:spPr>
          <a:xfrm>
            <a:off x="457200" y="1600200"/>
            <a:ext cx="8229600" cy="50691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0B050"/>
              </a:buClr>
              <a:buSzPts val="2400"/>
              <a:buChar char="•"/>
            </a:pPr>
            <a:r>
              <a:rPr lang="en-US" sz="2400" b="1">
                <a:solidFill>
                  <a:srgbClr val="00B050"/>
                </a:solidFill>
              </a:rPr>
              <a:t>Both foreign tourist arrivals and domestic tourist movements are expected to remain very low.</a:t>
            </a:r>
            <a:endParaRPr/>
          </a:p>
          <a:p>
            <a:pPr marL="342900" lvl="0" indent="-342900" algn="l" rtl="0">
              <a:spcBef>
                <a:spcPts val="400"/>
              </a:spcBef>
              <a:spcAft>
                <a:spcPts val="0"/>
              </a:spcAft>
              <a:buClr>
                <a:srgbClr val="974806"/>
              </a:buClr>
              <a:buSzPts val="2000"/>
              <a:buChar char="•"/>
            </a:pPr>
            <a:r>
              <a:rPr lang="en-US" sz="2000" b="1">
                <a:solidFill>
                  <a:srgbClr val="974806"/>
                </a:solidFill>
              </a:rPr>
              <a:t>On account of Coronavirus, the Indian tourism and hospitality industry is expecting a potential job loss of around 38 million.</a:t>
            </a:r>
            <a:endParaRPr/>
          </a:p>
          <a:p>
            <a:pPr marL="342900" lvl="0" indent="-342900" algn="l" rtl="0">
              <a:spcBef>
                <a:spcPts val="400"/>
              </a:spcBef>
              <a:spcAft>
                <a:spcPts val="0"/>
              </a:spcAft>
              <a:buClr>
                <a:srgbClr val="FF0000"/>
              </a:buClr>
              <a:buSzPts val="2000"/>
              <a:buChar char="•"/>
            </a:pPr>
            <a:r>
              <a:rPr lang="en-US" sz="2000" b="1">
                <a:solidFill>
                  <a:srgbClr val="FF0000"/>
                </a:solidFill>
              </a:rPr>
              <a:t>In the third week of March 2020 itself, the hotel sector saw a decline of more than 65% in occupancy levels as compared to the same period in 2019.</a:t>
            </a:r>
            <a:endParaRPr/>
          </a:p>
          <a:p>
            <a:pPr marL="342900" lvl="0" indent="-342900" algn="l" rtl="0">
              <a:spcBef>
                <a:spcPts val="400"/>
              </a:spcBef>
              <a:spcAft>
                <a:spcPts val="0"/>
              </a:spcAft>
              <a:buClr>
                <a:srgbClr val="205867"/>
              </a:buClr>
              <a:buSzPts val="2000"/>
              <a:buChar char="•"/>
            </a:pPr>
            <a:r>
              <a:rPr lang="en-US" sz="2000" b="1">
                <a:solidFill>
                  <a:srgbClr val="205867"/>
                </a:solidFill>
              </a:rPr>
              <a:t>Indian Association of Tour Operators (IATO) estimates the hotel, aviation and travel sector together may suffer a loss of about ₹85 billion keeping in mind the travel restrictions imposed on foreign tourists.</a:t>
            </a:r>
            <a:endParaRPr/>
          </a:p>
          <a:p>
            <a:pPr marL="342900" lvl="0" indent="-342900" algn="l" rtl="0">
              <a:spcBef>
                <a:spcPts val="400"/>
              </a:spcBef>
              <a:spcAft>
                <a:spcPts val="0"/>
              </a:spcAft>
              <a:buClr>
                <a:srgbClr val="0070C0"/>
              </a:buClr>
              <a:buSzPts val="2000"/>
              <a:buChar char="•"/>
            </a:pPr>
            <a:r>
              <a:rPr lang="en-US" sz="2000" b="1">
                <a:solidFill>
                  <a:srgbClr val="0070C0"/>
                </a:solidFill>
              </a:rPr>
              <a:t>The passenger growth of airlines is likely to fall sharply to a negative 20-25% growth for the 2020-21.</a:t>
            </a:r>
            <a:endParaRPr/>
          </a:p>
          <a:p>
            <a:pPr marL="342900" lvl="0" indent="-342900" algn="l" rtl="0">
              <a:spcBef>
                <a:spcPts val="400"/>
              </a:spcBef>
              <a:spcAft>
                <a:spcPts val="0"/>
              </a:spcAft>
              <a:buClr>
                <a:srgbClr val="7030A0"/>
              </a:buClr>
              <a:buSzPts val="2000"/>
              <a:buChar char="•"/>
            </a:pPr>
            <a:r>
              <a:rPr lang="en-US" sz="2000" b="1">
                <a:solidFill>
                  <a:srgbClr val="7030A0"/>
                </a:solidFill>
              </a:rPr>
              <a:t>Aviation industry in India could incur losses worth ₹ 27,000 crore ($3.3-3.6 billion) in the first quarter of 2020-21.</a:t>
            </a:r>
            <a:endParaRPr sz="2000" b="1">
              <a:solidFill>
                <a:srgbClr val="7030A0"/>
              </a:solidFill>
            </a:endParaRPr>
          </a:p>
          <a:p>
            <a:pPr marL="0" lvl="0" indent="0" algn="l" rtl="0">
              <a:spcBef>
                <a:spcPts val="480"/>
              </a:spcBef>
              <a:spcAft>
                <a:spcPts val="0"/>
              </a:spcAft>
              <a:buClr>
                <a:schemeClr val="dk1"/>
              </a:buClr>
              <a:buSzPts val="2400"/>
              <a:buNone/>
            </a:pPr>
            <a:endParaRPr sz="2400" b="1">
              <a:solidFill>
                <a:srgbClr val="00B050"/>
              </a:solidFill>
            </a:endParaRPr>
          </a:p>
          <a:p>
            <a:pPr marL="0" lvl="0" indent="0" algn="l" rtl="0">
              <a:spcBef>
                <a:spcPts val="480"/>
              </a:spcBef>
              <a:spcAft>
                <a:spcPts val="0"/>
              </a:spcAft>
              <a:buClr>
                <a:schemeClr val="dk1"/>
              </a:buClr>
              <a:buSzPts val="2400"/>
              <a:buNone/>
            </a:pPr>
            <a:endParaRPr sz="2400" b="1">
              <a:solidFill>
                <a:srgbClr val="00B050"/>
              </a:solidFill>
            </a:endParaRPr>
          </a:p>
          <a:p>
            <a:pPr marL="0" lvl="0" indent="0" algn="l" rtl="0">
              <a:spcBef>
                <a:spcPts val="480"/>
              </a:spcBef>
              <a:spcAft>
                <a:spcPts val="0"/>
              </a:spcAft>
              <a:buClr>
                <a:schemeClr val="dk1"/>
              </a:buClr>
              <a:buSzPts val="2400"/>
              <a:buNone/>
            </a:pPr>
            <a:endParaRPr sz="2400" b="1">
              <a:solidFill>
                <a:srgbClr val="00B05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457200" y="274638"/>
            <a:ext cx="8229600" cy="11430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4F6128"/>
              </a:buClr>
              <a:buSzPts val="4000"/>
              <a:buFont typeface="Calibri"/>
              <a:buNone/>
            </a:pPr>
            <a:r>
              <a:rPr lang="en-US" sz="4000" b="1">
                <a:solidFill>
                  <a:srgbClr val="4F6128"/>
                </a:solidFill>
                <a:latin typeface="Calibri"/>
                <a:ea typeface="Calibri"/>
                <a:cs typeface="Calibri"/>
                <a:sym typeface="Calibri"/>
              </a:rPr>
              <a:t>Impact on Employment</a:t>
            </a:r>
            <a:endParaRPr/>
          </a:p>
        </p:txBody>
      </p:sp>
      <p:sp>
        <p:nvSpPr>
          <p:cNvPr id="168" name="Google Shape;168;p12"/>
          <p:cNvSpPr txBox="1">
            <a:spLocks noGrp="1"/>
          </p:cNvSpPr>
          <p:nvPr>
            <p:ph type="body" idx="1"/>
          </p:nvPr>
        </p:nvSpPr>
        <p:spPr>
          <a:xfrm>
            <a:off x="457200" y="1600201"/>
            <a:ext cx="8229600" cy="74867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00"/>
              </a:buClr>
              <a:buSzPts val="1800"/>
              <a:buNone/>
            </a:pPr>
            <a:r>
              <a:rPr lang="en-US" sz="1800" b="1">
                <a:solidFill>
                  <a:srgbClr val="C00000"/>
                </a:solidFill>
              </a:rPr>
              <a:t>CMIE report says India’s urban unemployment rate soars to 30.9% even as overall rate rises to 23.4%, indicating covid-19’s impact on the economy.</a:t>
            </a:r>
            <a:endParaRPr/>
          </a:p>
          <a:p>
            <a:pPr marL="0" lvl="0" indent="0" algn="l" rtl="0">
              <a:spcBef>
                <a:spcPts val="360"/>
              </a:spcBef>
              <a:spcAft>
                <a:spcPts val="0"/>
              </a:spcAft>
              <a:buClr>
                <a:schemeClr val="dk1"/>
              </a:buClr>
              <a:buSzPts val="1800"/>
              <a:buNone/>
            </a:pPr>
            <a:r>
              <a:rPr lang="en-US" sz="1800" b="1"/>
              <a:t/>
            </a:r>
            <a:br>
              <a:rPr lang="en-US" sz="1800" b="1"/>
            </a:br>
            <a:endParaRPr sz="1800" b="1"/>
          </a:p>
        </p:txBody>
      </p:sp>
      <p:pic>
        <p:nvPicPr>
          <p:cNvPr id="169" name="Google Shape;169;p12"/>
          <p:cNvPicPr preferRelativeResize="0"/>
          <p:nvPr/>
        </p:nvPicPr>
        <p:blipFill rotWithShape="1">
          <a:blip r:embed="rId3">
            <a:alphaModFix/>
          </a:blip>
          <a:srcRect/>
          <a:stretch/>
        </p:blipFill>
        <p:spPr>
          <a:xfrm>
            <a:off x="539552" y="2276872"/>
            <a:ext cx="7992888" cy="4392488"/>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971600" y="260648"/>
            <a:ext cx="6984776" cy="11430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00B050"/>
              </a:buClr>
              <a:buSzPts val="3600"/>
              <a:buFont typeface="Calibri"/>
              <a:buNone/>
            </a:pPr>
            <a:r>
              <a:rPr lang="en-US" sz="3600" b="1">
                <a:solidFill>
                  <a:srgbClr val="00B050"/>
                </a:solidFill>
                <a:latin typeface="Calibri"/>
                <a:ea typeface="Calibri"/>
                <a:cs typeface="Calibri"/>
                <a:sym typeface="Calibri"/>
              </a:rPr>
              <a:t>Impact on Import/Export</a:t>
            </a:r>
            <a:endParaRPr sz="3600" b="1">
              <a:solidFill>
                <a:srgbClr val="00B050"/>
              </a:solidFill>
            </a:endParaRPr>
          </a:p>
        </p:txBody>
      </p:sp>
      <p:sp>
        <p:nvSpPr>
          <p:cNvPr id="175" name="Google Shape;175;p13"/>
          <p:cNvSpPr txBox="1">
            <a:spLocks noGrp="1"/>
          </p:cNvSpPr>
          <p:nvPr>
            <p:ph type="body" idx="1"/>
          </p:nvPr>
        </p:nvSpPr>
        <p:spPr>
          <a:xfrm>
            <a:off x="457200" y="1600201"/>
            <a:ext cx="8229600" cy="11087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70C0"/>
              </a:buClr>
              <a:buSzPts val="2000"/>
              <a:buNone/>
            </a:pPr>
            <a:r>
              <a:rPr lang="en-US" sz="2000" b="1">
                <a:solidFill>
                  <a:srgbClr val="0070C0"/>
                </a:solidFill>
              </a:rPr>
              <a:t>During FY20, contraction in India’s exports and imports left a trade deficit of </a:t>
            </a:r>
            <a:r>
              <a:rPr lang="en-US" sz="2000" b="1">
                <a:solidFill>
                  <a:srgbClr val="FF0000"/>
                </a:solidFill>
              </a:rPr>
              <a:t>$152.9 billion</a:t>
            </a:r>
            <a:endParaRPr sz="2000" b="1">
              <a:solidFill>
                <a:srgbClr val="FF0000"/>
              </a:solidFill>
            </a:endParaRPr>
          </a:p>
        </p:txBody>
      </p:sp>
      <p:pic>
        <p:nvPicPr>
          <p:cNvPr id="176" name="Google Shape;176;p13"/>
          <p:cNvPicPr preferRelativeResize="0"/>
          <p:nvPr/>
        </p:nvPicPr>
        <p:blipFill rotWithShape="1">
          <a:blip r:embed="rId3">
            <a:alphaModFix/>
          </a:blip>
          <a:srcRect/>
          <a:stretch/>
        </p:blipFill>
        <p:spPr>
          <a:xfrm>
            <a:off x="683568" y="2276872"/>
            <a:ext cx="7632848" cy="424847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82349a22ea_1_3"/>
          <p:cNvSpPr txBox="1">
            <a:spLocks noGrp="1"/>
          </p:cNvSpPr>
          <p:nvPr>
            <p:ph type="title"/>
          </p:nvPr>
        </p:nvSpPr>
        <p:spPr>
          <a:xfrm>
            <a:off x="1185333" y="461751"/>
            <a:ext cx="6722533" cy="60505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lvl="0" indent="0" algn="ctr" rtl="0">
              <a:spcBef>
                <a:spcPts val="0"/>
              </a:spcBef>
              <a:spcAft>
                <a:spcPts val="0"/>
              </a:spcAft>
              <a:buNone/>
            </a:pPr>
            <a:r>
              <a:rPr lang="en-US" sz="3200" b="1" dirty="0">
                <a:solidFill>
                  <a:srgbClr val="00B050"/>
                </a:solidFill>
              </a:rPr>
              <a:t>Deeper look from state </a:t>
            </a:r>
            <a:r>
              <a:rPr lang="en-US" sz="3200" b="1" dirty="0" smtClean="0">
                <a:solidFill>
                  <a:srgbClr val="00B050"/>
                </a:solidFill>
              </a:rPr>
              <a:t>perspective</a:t>
            </a:r>
            <a:endParaRPr sz="3200" b="1" dirty="0">
              <a:solidFill>
                <a:srgbClr val="00B050"/>
              </a:solidFill>
            </a:endParaRPr>
          </a:p>
        </p:txBody>
      </p:sp>
      <p:sp>
        <p:nvSpPr>
          <p:cNvPr id="182" name="Google Shape;182;g82349a22ea_1_3"/>
          <p:cNvSpPr txBox="1">
            <a:spLocks noGrp="1"/>
          </p:cNvSpPr>
          <p:nvPr>
            <p:ph type="body" idx="1"/>
          </p:nvPr>
        </p:nvSpPr>
        <p:spPr>
          <a:xfrm>
            <a:off x="84900" y="1202272"/>
            <a:ext cx="9059100" cy="5791199"/>
          </a:xfrm>
          <a:prstGeom prst="rect">
            <a:avLst/>
          </a:prstGeom>
        </p:spPr>
        <p:txBody>
          <a:bodyPr spcFirstLastPara="1" wrap="square" lIns="91425" tIns="45700" rIns="91425" bIns="45700" anchor="t" anchorCtr="0">
            <a:noAutofit/>
          </a:bodyPr>
          <a:lstStyle/>
          <a:p>
            <a:pPr marL="171450" indent="-171450">
              <a:lnSpc>
                <a:spcPct val="175000"/>
              </a:lnSpc>
              <a:spcBef>
                <a:spcPts val="0"/>
              </a:spcBef>
              <a:buSzPts val="1100"/>
            </a:pPr>
            <a:r>
              <a:rPr lang="en-US" sz="1600" b="1" dirty="0" smtClean="0">
                <a:solidFill>
                  <a:srgbClr val="0070C0"/>
                </a:solidFill>
                <a:latin typeface="Arial"/>
                <a:ea typeface="Arial"/>
                <a:cs typeface="Arial"/>
                <a:sym typeface="Arial"/>
              </a:rPr>
              <a:t>Top Eight states most affected by the COVID-19 pandemic account for over 60 per cent of the GDP and the extended restrictions will slam the economy harder.</a:t>
            </a:r>
            <a:endParaRPr sz="1600" b="1" dirty="0" smtClean="0">
              <a:solidFill>
                <a:srgbClr val="0070C0"/>
              </a:solidFill>
              <a:latin typeface="Arial"/>
              <a:ea typeface="Arial"/>
              <a:cs typeface="Arial"/>
              <a:sym typeface="Arial"/>
            </a:endParaRPr>
          </a:p>
          <a:p>
            <a:pPr marL="171450" indent="-171450">
              <a:lnSpc>
                <a:spcPct val="175000"/>
              </a:lnSpc>
              <a:spcBef>
                <a:spcPts val="0"/>
              </a:spcBef>
              <a:buSzPts val="1100"/>
            </a:pPr>
            <a:r>
              <a:rPr lang="en-US" sz="1600" b="1" dirty="0" smtClean="0">
                <a:solidFill>
                  <a:srgbClr val="FF0000"/>
                </a:solidFill>
                <a:latin typeface="Arial"/>
                <a:ea typeface="Arial"/>
                <a:cs typeface="Arial"/>
                <a:sym typeface="Arial"/>
              </a:rPr>
              <a:t>The eight states, which include Maharashtra, Gujarat and Tamil Nadu, among others also account for 58 per cent of the employment, domestic rating agency </a:t>
            </a:r>
            <a:r>
              <a:rPr lang="en-US" sz="1600" b="1" dirty="0" err="1" smtClean="0">
                <a:solidFill>
                  <a:srgbClr val="FF0000"/>
                </a:solidFill>
                <a:latin typeface="Arial"/>
                <a:ea typeface="Arial"/>
                <a:cs typeface="Arial"/>
                <a:sym typeface="Arial"/>
              </a:rPr>
              <a:t>Crisil’s</a:t>
            </a:r>
            <a:r>
              <a:rPr lang="en-US" sz="1600" b="1" dirty="0" smtClean="0">
                <a:solidFill>
                  <a:srgbClr val="FF0000"/>
                </a:solidFill>
                <a:latin typeface="Arial"/>
                <a:ea typeface="Arial"/>
                <a:cs typeface="Arial"/>
                <a:sym typeface="Arial"/>
              </a:rPr>
              <a:t> research wing said in the report.</a:t>
            </a:r>
            <a:endParaRPr sz="1600" b="1" dirty="0" smtClean="0">
              <a:solidFill>
                <a:srgbClr val="FF0000"/>
              </a:solidFill>
              <a:latin typeface="Arial"/>
              <a:ea typeface="Arial"/>
              <a:cs typeface="Arial"/>
              <a:sym typeface="Arial"/>
            </a:endParaRPr>
          </a:p>
          <a:p>
            <a:pPr marL="171450" indent="-171450">
              <a:lnSpc>
                <a:spcPct val="175000"/>
              </a:lnSpc>
              <a:spcBef>
                <a:spcPts val="0"/>
              </a:spcBef>
              <a:buSzPts val="1100"/>
            </a:pPr>
            <a:r>
              <a:rPr lang="en-US" sz="1600" b="1" dirty="0" smtClean="0">
                <a:solidFill>
                  <a:srgbClr val="002060"/>
                </a:solidFill>
                <a:latin typeface="Arial"/>
                <a:ea typeface="Arial"/>
                <a:cs typeface="Arial"/>
                <a:sym typeface="Arial"/>
              </a:rPr>
              <a:t>It noted that the top eight states have been selected as per the districts affected as of the end of the third lockdown on Sunday</a:t>
            </a:r>
            <a:r>
              <a:rPr lang="en-US" sz="1600" b="1" dirty="0" smtClean="0">
                <a:solidFill>
                  <a:srgbClr val="0070C0"/>
                </a:solidFill>
                <a:latin typeface="Arial"/>
                <a:ea typeface="Arial"/>
                <a:cs typeface="Arial"/>
                <a:sym typeface="Arial"/>
              </a:rPr>
              <a:t>.</a:t>
            </a:r>
            <a:endParaRPr sz="1600" b="1" dirty="0" smtClean="0">
              <a:solidFill>
                <a:srgbClr val="0070C0"/>
              </a:solidFill>
              <a:latin typeface="Arial"/>
              <a:ea typeface="Arial"/>
              <a:cs typeface="Arial"/>
              <a:sym typeface="Arial"/>
            </a:endParaRPr>
          </a:p>
          <a:p>
            <a:pPr marL="171450" indent="-171450">
              <a:lnSpc>
                <a:spcPct val="175000"/>
              </a:lnSpc>
              <a:spcBef>
                <a:spcPts val="0"/>
              </a:spcBef>
              <a:buSzPts val="1100"/>
            </a:pPr>
            <a:r>
              <a:rPr lang="en-US" sz="1600" b="1" dirty="0" smtClean="0">
                <a:solidFill>
                  <a:schemeClr val="accent6">
                    <a:lumMod val="50000"/>
                  </a:schemeClr>
                </a:solidFill>
                <a:latin typeface="Arial"/>
                <a:ea typeface="Arial"/>
                <a:cs typeface="Arial"/>
                <a:sym typeface="Arial"/>
              </a:rPr>
              <a:t>“At the all-India level, the virus spread and lockdowns, and restrictions have pummeled economic activity. While all states were near- uniformly hit during the first and second lockdown phases, the third and fourth would impact them differently,” it said.</a:t>
            </a:r>
            <a:endParaRPr sz="1600" b="1" dirty="0" smtClean="0">
              <a:solidFill>
                <a:schemeClr val="accent6">
                  <a:lumMod val="50000"/>
                </a:schemeClr>
              </a:solidFill>
              <a:latin typeface="Arial"/>
              <a:ea typeface="Arial"/>
              <a:cs typeface="Arial"/>
              <a:sym typeface="Arial"/>
            </a:endParaRPr>
          </a:p>
          <a:p>
            <a:pPr marL="171450" indent="-171450">
              <a:lnSpc>
                <a:spcPct val="175000"/>
              </a:lnSpc>
              <a:spcBef>
                <a:spcPts val="0"/>
              </a:spcBef>
              <a:buSzPts val="1100"/>
            </a:pPr>
            <a:r>
              <a:rPr lang="en-US" sz="1600" b="1" dirty="0" smtClean="0">
                <a:solidFill>
                  <a:srgbClr val="00B050"/>
                </a:solidFill>
                <a:latin typeface="Arial"/>
                <a:ea typeface="Arial"/>
                <a:cs typeface="Arial"/>
                <a:sym typeface="Arial"/>
              </a:rPr>
              <a:t>Maharashtra, Tamil Nadu and Gujarat, being most dependent on output from industry and services, are more vulnerable to output losses as they face restrictions, it said.</a:t>
            </a:r>
            <a:endParaRPr sz="1600" b="1" dirty="0" smtClean="0">
              <a:solidFill>
                <a:srgbClr val="00B050"/>
              </a:solidFill>
              <a:latin typeface="Arial"/>
              <a:ea typeface="Arial"/>
              <a:cs typeface="Arial"/>
              <a:sym typeface="Arial"/>
            </a:endParaRPr>
          </a:p>
          <a:p>
            <a:pPr marL="0" lvl="0" indent="0" algn="l" rtl="0">
              <a:lnSpc>
                <a:spcPct val="115000"/>
              </a:lnSpc>
              <a:spcBef>
                <a:spcPts val="0"/>
              </a:spcBef>
              <a:spcAft>
                <a:spcPts val="0"/>
              </a:spcAft>
              <a:buNone/>
            </a:pPr>
            <a:endParaRPr sz="1100" dirty="0">
              <a:solidFill>
                <a:srgbClr val="00B050"/>
              </a:solidFill>
              <a:latin typeface="Arial"/>
              <a:ea typeface="Arial"/>
              <a:cs typeface="Arial"/>
              <a:sym typeface="Arial"/>
            </a:endParaRPr>
          </a:p>
          <a:p>
            <a:pPr marL="0" lvl="0" indent="0" algn="l" rtl="0">
              <a:lnSpc>
                <a:spcPct val="175000"/>
              </a:lnSpc>
              <a:spcBef>
                <a:spcPts val="0"/>
              </a:spcBef>
              <a:spcAft>
                <a:spcPts val="0"/>
              </a:spcAft>
              <a:buClr>
                <a:schemeClr val="dk1"/>
              </a:buClr>
              <a:buSzPts val="1100"/>
              <a:buFont typeface="Arial"/>
              <a:buNone/>
            </a:pPr>
            <a:endParaRPr sz="1200" dirty="0">
              <a:latin typeface="Arial"/>
              <a:ea typeface="Arial"/>
              <a:cs typeface="Arial"/>
              <a:sym typeface="Arial"/>
            </a:endParaRPr>
          </a:p>
          <a:p>
            <a:pPr marL="0" lvl="0" indent="0" algn="l" rtl="0">
              <a:spcBef>
                <a:spcPts val="360"/>
              </a:spcBef>
              <a:spcAft>
                <a:spcPts val="0"/>
              </a:spcAft>
              <a:buNone/>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g82349a22ea_1_3"/>
          <p:cNvSpPr txBox="1">
            <a:spLocks noGrp="1"/>
          </p:cNvSpPr>
          <p:nvPr>
            <p:ph type="body" idx="1"/>
          </p:nvPr>
        </p:nvSpPr>
        <p:spPr>
          <a:xfrm>
            <a:off x="84900" y="237067"/>
            <a:ext cx="9059100" cy="6366933"/>
          </a:xfrm>
          <a:prstGeom prst="rect">
            <a:avLst/>
          </a:prstGeom>
        </p:spPr>
        <p:txBody>
          <a:bodyPr spcFirstLastPara="1" wrap="square" lIns="91425" tIns="45700" rIns="91425" bIns="45700" anchor="t" anchorCtr="0">
            <a:noAutofit/>
          </a:bodyPr>
          <a:lstStyle/>
          <a:p>
            <a:pPr marL="171450" indent="-171450">
              <a:lnSpc>
                <a:spcPct val="175000"/>
              </a:lnSpc>
              <a:spcBef>
                <a:spcPts val="0"/>
              </a:spcBef>
            </a:pPr>
            <a:r>
              <a:rPr lang="en-US" sz="1600" b="1" dirty="0">
                <a:solidFill>
                  <a:srgbClr val="00B050"/>
                </a:solidFill>
                <a:latin typeface="Arial"/>
                <a:ea typeface="Arial"/>
                <a:cs typeface="Arial"/>
                <a:sym typeface="Arial"/>
              </a:rPr>
              <a:t>Andhra Pradesh, Rajasthan and Uttar Pradesh are fiscally more vulnerable due to relatively higher debt ratios and also have high dependence on revenue sources from petroleum, liquor and stamp duty, it added.</a:t>
            </a:r>
          </a:p>
          <a:p>
            <a:pPr marL="171450" indent="-171450">
              <a:lnSpc>
                <a:spcPct val="175000"/>
              </a:lnSpc>
              <a:spcBef>
                <a:spcPts val="0"/>
              </a:spcBef>
            </a:pPr>
            <a:r>
              <a:rPr lang="en-US" sz="1600" b="1" dirty="0">
                <a:solidFill>
                  <a:srgbClr val="FF0000"/>
                </a:solidFill>
                <a:latin typeface="Arial"/>
                <a:ea typeface="Arial"/>
                <a:cs typeface="Arial"/>
                <a:sym typeface="Arial"/>
              </a:rPr>
              <a:t>Output could be more affected in the eight most pandemic-hit states as they face restrictions, it said, adding that the share of gross state value added (GSVA) from these states is 64 per cent in agriculture, 63 per cent in industry and 53 per cent in services.</a:t>
            </a:r>
          </a:p>
          <a:p>
            <a:pPr marL="171450" indent="-171450">
              <a:lnSpc>
                <a:spcPct val="175000"/>
              </a:lnSpc>
              <a:spcBef>
                <a:spcPts val="0"/>
              </a:spcBef>
            </a:pPr>
            <a:r>
              <a:rPr lang="en-US" sz="1600" b="1" dirty="0">
                <a:solidFill>
                  <a:srgbClr val="0070C0"/>
                </a:solidFill>
                <a:latin typeface="Arial"/>
                <a:ea typeface="Arial"/>
                <a:cs typeface="Arial"/>
                <a:sym typeface="Arial"/>
              </a:rPr>
              <a:t>Those with higher dependence on agriculture like Andhra Pradesh, Rajasthan, UP and West Bengal could fare better as a normal monsoon is expected to support it, it added.</a:t>
            </a:r>
          </a:p>
          <a:p>
            <a:pPr marL="171450" indent="-171450">
              <a:lnSpc>
                <a:spcPct val="175000"/>
              </a:lnSpc>
              <a:spcBef>
                <a:spcPts val="0"/>
              </a:spcBef>
            </a:pPr>
            <a:r>
              <a:rPr lang="en-US" sz="1600" b="1" dirty="0">
                <a:solidFill>
                  <a:schemeClr val="accent6">
                    <a:lumMod val="75000"/>
                  </a:schemeClr>
                </a:solidFill>
                <a:latin typeface="Arial"/>
                <a:ea typeface="Arial"/>
                <a:cs typeface="Arial"/>
                <a:sym typeface="Arial"/>
              </a:rPr>
              <a:t>Among the relatively less-hit states, restrictions on economic activity could hurt Karnataka and Kerala, where share of industry and services is higher, while in others like MP, Punjab and Bihar, a higher share of agriculture could cushion the economy this year</a:t>
            </a:r>
            <a:r>
              <a:rPr lang="en-US" sz="1600" b="1" dirty="0" smtClean="0">
                <a:solidFill>
                  <a:schemeClr val="accent6">
                    <a:lumMod val="75000"/>
                  </a:schemeClr>
                </a:solidFill>
                <a:latin typeface="Arial"/>
                <a:ea typeface="Arial"/>
                <a:cs typeface="Arial"/>
                <a:sym typeface="Arial"/>
              </a:rPr>
              <a:t>.</a:t>
            </a:r>
            <a:endParaRPr lang="en-US" sz="1600" b="1" dirty="0">
              <a:solidFill>
                <a:schemeClr val="accent6">
                  <a:lumMod val="75000"/>
                </a:schemeClr>
              </a:solidFill>
              <a:latin typeface="Arial"/>
              <a:ea typeface="Arial"/>
              <a:cs typeface="Arial"/>
              <a:sym typeface="Arial"/>
            </a:endParaRPr>
          </a:p>
          <a:p>
            <a:pPr marL="171450" indent="-171450">
              <a:lnSpc>
                <a:spcPct val="175000"/>
              </a:lnSpc>
              <a:spcBef>
                <a:spcPts val="0"/>
              </a:spcBef>
            </a:pPr>
            <a:r>
              <a:rPr lang="en-US" sz="1600" b="1" dirty="0">
                <a:solidFill>
                  <a:srgbClr val="002060"/>
                </a:solidFill>
                <a:latin typeface="Arial"/>
                <a:ea typeface="Arial"/>
                <a:cs typeface="Arial"/>
                <a:sym typeface="Arial"/>
              </a:rPr>
              <a:t>Top 8 states by GSDP, namely-</a:t>
            </a:r>
            <a:r>
              <a:rPr lang="en-US" sz="1600" b="1" dirty="0" err="1">
                <a:solidFill>
                  <a:srgbClr val="002060"/>
                </a:solidFill>
                <a:latin typeface="Arial"/>
                <a:ea typeface="Arial"/>
                <a:cs typeface="Arial"/>
                <a:sym typeface="Arial"/>
              </a:rPr>
              <a:t>Maharashtra,Tamil</a:t>
            </a:r>
            <a:r>
              <a:rPr lang="en-US" sz="1600" b="1" dirty="0">
                <a:solidFill>
                  <a:srgbClr val="002060"/>
                </a:solidFill>
                <a:latin typeface="Arial"/>
                <a:ea typeface="Arial"/>
                <a:cs typeface="Arial"/>
                <a:sym typeface="Arial"/>
              </a:rPr>
              <a:t> </a:t>
            </a:r>
            <a:r>
              <a:rPr lang="en-US" sz="1600" b="1" dirty="0" err="1">
                <a:solidFill>
                  <a:srgbClr val="002060"/>
                </a:solidFill>
                <a:latin typeface="Arial"/>
                <a:ea typeface="Arial"/>
                <a:cs typeface="Arial"/>
                <a:sym typeface="Arial"/>
              </a:rPr>
              <a:t>Nadu,Gujarat,Karnataka,UP,West</a:t>
            </a:r>
            <a:r>
              <a:rPr lang="en-US" sz="1600" b="1" dirty="0">
                <a:solidFill>
                  <a:srgbClr val="002060"/>
                </a:solidFill>
                <a:latin typeface="Arial"/>
                <a:ea typeface="Arial"/>
                <a:cs typeface="Arial"/>
                <a:sym typeface="Arial"/>
              </a:rPr>
              <a:t> </a:t>
            </a:r>
            <a:r>
              <a:rPr lang="en-US" sz="1600" b="1" dirty="0" err="1">
                <a:solidFill>
                  <a:srgbClr val="002060"/>
                </a:solidFill>
                <a:latin typeface="Arial"/>
                <a:ea typeface="Arial"/>
                <a:cs typeface="Arial"/>
                <a:sym typeface="Arial"/>
              </a:rPr>
              <a:t>Bengal,Rajasthan,Andhra</a:t>
            </a:r>
            <a:r>
              <a:rPr lang="en-US" sz="1600" b="1" dirty="0">
                <a:solidFill>
                  <a:srgbClr val="002060"/>
                </a:solidFill>
                <a:latin typeface="Arial"/>
                <a:ea typeface="Arial"/>
                <a:cs typeface="Arial"/>
                <a:sym typeface="Arial"/>
              </a:rPr>
              <a:t> Pradesh.</a:t>
            </a:r>
          </a:p>
          <a:p>
            <a:pPr marL="0" lvl="0" indent="0" algn="l" rtl="0">
              <a:spcBef>
                <a:spcPts val="360"/>
              </a:spcBef>
              <a:spcAft>
                <a:spcPts val="0"/>
              </a:spcAft>
              <a:buNone/>
            </a:pPr>
            <a:endParaRPr sz="3600" dirty="0"/>
          </a:p>
        </p:txBody>
      </p:sp>
    </p:spTree>
    <p:extLst>
      <p:ext uri="{BB962C8B-B14F-4D97-AF65-F5344CB8AC3E}">
        <p14:creationId xmlns:p14="http://schemas.microsoft.com/office/powerpoint/2010/main" val="2144540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82349a22ea_1_26"/>
          <p:cNvSpPr txBox="1">
            <a:spLocks noGrp="1"/>
          </p:cNvSpPr>
          <p:nvPr>
            <p:ph type="title"/>
          </p:nvPr>
        </p:nvSpPr>
        <p:spPr>
          <a:xfrm>
            <a:off x="0" y="0"/>
            <a:ext cx="9144000" cy="65820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ctr" anchorCtr="0">
            <a:noAutofit/>
          </a:bodyPr>
          <a:lstStyle/>
          <a:p>
            <a:pPr marL="0" lvl="0" indent="0" algn="l" rtl="0">
              <a:spcBef>
                <a:spcPts val="360"/>
              </a:spcBef>
              <a:spcAft>
                <a:spcPts val="0"/>
              </a:spcAft>
              <a:buClr>
                <a:schemeClr val="dk1"/>
              </a:buClr>
              <a:buSzPts val="1100"/>
              <a:buFont typeface="Arial"/>
              <a:buNone/>
            </a:pPr>
            <a:r>
              <a:rPr lang="en-US" sz="1700" b="1" dirty="0">
                <a:solidFill>
                  <a:srgbClr val="7030A0"/>
                </a:solidFill>
              </a:rPr>
              <a:t>How Indian Unicorns (start-ups with more than $1B valuation ) are performing amidst Covid-19?</a:t>
            </a:r>
            <a:endParaRPr b="1" dirty="0">
              <a:solidFill>
                <a:srgbClr val="7030A0"/>
              </a:solidFill>
            </a:endParaRPr>
          </a:p>
        </p:txBody>
      </p:sp>
      <p:sp>
        <p:nvSpPr>
          <p:cNvPr id="188" name="Google Shape;188;g82349a22ea_1_26"/>
          <p:cNvSpPr txBox="1">
            <a:spLocks noGrp="1"/>
          </p:cNvSpPr>
          <p:nvPr>
            <p:ph type="body" idx="1"/>
          </p:nvPr>
        </p:nvSpPr>
        <p:spPr>
          <a:xfrm>
            <a:off x="0" y="812800"/>
            <a:ext cx="9144000" cy="6161825"/>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Clr>
                <a:schemeClr val="dk1"/>
              </a:buClr>
              <a:buSzPts val="1100"/>
              <a:buFont typeface="Arial"/>
              <a:buNone/>
            </a:pPr>
            <a:r>
              <a:rPr lang="en-US" sz="1700" b="1" i="1" dirty="0"/>
              <a:t>1.  </a:t>
            </a:r>
            <a:r>
              <a:rPr lang="en-US" sz="1700" b="1" i="1" dirty="0">
                <a:solidFill>
                  <a:srgbClr val="00B050"/>
                </a:solidFill>
              </a:rPr>
              <a:t>OYO</a:t>
            </a:r>
            <a:r>
              <a:rPr lang="en-US" sz="1700" b="1" dirty="0">
                <a:solidFill>
                  <a:srgbClr val="00B050"/>
                </a:solidFill>
              </a:rPr>
              <a:t> </a:t>
            </a:r>
            <a:r>
              <a:rPr lang="en-US" sz="1700" b="1" dirty="0"/>
              <a:t>: </a:t>
            </a:r>
            <a:r>
              <a:rPr lang="en-US" sz="1700" b="1" dirty="0">
                <a:solidFill>
                  <a:schemeClr val="accent6">
                    <a:lumMod val="50000"/>
                  </a:schemeClr>
                </a:solidFill>
              </a:rPr>
              <a:t>Laying off 5000, most of them have been benched without pay. </a:t>
            </a:r>
            <a:endParaRPr sz="1700" b="1" dirty="0">
              <a:solidFill>
                <a:schemeClr val="accent6">
                  <a:lumMod val="50000"/>
                </a:schemeClr>
              </a:solidFill>
            </a:endParaRPr>
          </a:p>
          <a:p>
            <a:pPr marL="0" lvl="0" indent="0" algn="just" rtl="0">
              <a:spcBef>
                <a:spcPts val="360"/>
              </a:spcBef>
              <a:spcAft>
                <a:spcPts val="0"/>
              </a:spcAft>
              <a:buClr>
                <a:schemeClr val="dk1"/>
              </a:buClr>
              <a:buSzPts val="1100"/>
              <a:buFont typeface="Arial"/>
              <a:buNone/>
            </a:pPr>
            <a:r>
              <a:rPr lang="en-US" sz="1700" b="1" i="1" dirty="0"/>
              <a:t>2. </a:t>
            </a:r>
            <a:r>
              <a:rPr lang="en-US" sz="1700" b="1" i="1" dirty="0" err="1" smtClean="0">
                <a:solidFill>
                  <a:schemeClr val="bg2"/>
                </a:solidFill>
              </a:rPr>
              <a:t>Swiggy</a:t>
            </a:r>
            <a:r>
              <a:rPr lang="en-US" sz="1700" b="1" i="1" dirty="0" smtClean="0"/>
              <a:t>  </a:t>
            </a:r>
            <a:r>
              <a:rPr lang="en-US" sz="1700" b="1" dirty="0" smtClean="0">
                <a:solidFill>
                  <a:srgbClr val="0070C0"/>
                </a:solidFill>
              </a:rPr>
              <a:t>was </a:t>
            </a:r>
            <a:r>
              <a:rPr lang="en-US" sz="1700" b="1" dirty="0">
                <a:solidFill>
                  <a:srgbClr val="0070C0"/>
                </a:solidFill>
              </a:rPr>
              <a:t>observing  but last week they have declared 1000 lay off is coming. They will reduce </a:t>
            </a:r>
            <a:r>
              <a:rPr lang="en-US" sz="1700" b="1" dirty="0" smtClean="0">
                <a:solidFill>
                  <a:srgbClr val="0070C0"/>
                </a:solidFill>
              </a:rPr>
              <a:t>  monthly </a:t>
            </a:r>
            <a:r>
              <a:rPr lang="en-US" sz="1700" b="1" dirty="0">
                <a:solidFill>
                  <a:srgbClr val="0070C0"/>
                </a:solidFill>
              </a:rPr>
              <a:t>burn from $40M to $5M </a:t>
            </a:r>
            <a:endParaRPr sz="1700" b="1" dirty="0">
              <a:solidFill>
                <a:srgbClr val="0070C0"/>
              </a:solidFill>
            </a:endParaRPr>
          </a:p>
          <a:p>
            <a:pPr marL="0" lvl="0" indent="0" algn="just" rtl="0">
              <a:spcBef>
                <a:spcPts val="360"/>
              </a:spcBef>
              <a:spcAft>
                <a:spcPts val="0"/>
              </a:spcAft>
              <a:buClr>
                <a:schemeClr val="dk1"/>
              </a:buClr>
              <a:buSzPts val="1100"/>
              <a:buFont typeface="Arial"/>
              <a:buNone/>
            </a:pPr>
            <a:r>
              <a:rPr lang="en-US" sz="1700" b="1" i="1" dirty="0"/>
              <a:t>3. </a:t>
            </a:r>
            <a:r>
              <a:rPr lang="en-US" sz="1700" b="1" i="1" dirty="0" err="1">
                <a:solidFill>
                  <a:srgbClr val="7030A0"/>
                </a:solidFill>
              </a:rPr>
              <a:t>Snapdeal</a:t>
            </a:r>
            <a:r>
              <a:rPr lang="en-US" sz="1700" b="1" i="1" dirty="0">
                <a:solidFill>
                  <a:srgbClr val="7030A0"/>
                </a:solidFill>
              </a:rPr>
              <a:t> </a:t>
            </a:r>
            <a:r>
              <a:rPr lang="en-US" sz="1700" b="1" i="1" dirty="0" smtClean="0">
                <a:solidFill>
                  <a:srgbClr val="7030A0"/>
                </a:solidFill>
              </a:rPr>
              <a:t> </a:t>
            </a:r>
            <a:r>
              <a:rPr lang="en-US" sz="1700" b="1" dirty="0" smtClean="0">
                <a:solidFill>
                  <a:srgbClr val="7030A0"/>
                </a:solidFill>
              </a:rPr>
              <a:t>to </a:t>
            </a:r>
            <a:r>
              <a:rPr lang="en-US" sz="1700" b="1" dirty="0">
                <a:solidFill>
                  <a:srgbClr val="7030A0"/>
                </a:solidFill>
              </a:rPr>
              <a:t>lay off 80% of its workforce </a:t>
            </a:r>
            <a:r>
              <a:rPr lang="en-US" sz="1700" b="1" dirty="0" err="1">
                <a:solidFill>
                  <a:srgbClr val="7030A0"/>
                </a:solidFill>
              </a:rPr>
              <a:t>approx</a:t>
            </a:r>
            <a:r>
              <a:rPr lang="en-US" sz="1700" b="1" dirty="0">
                <a:solidFill>
                  <a:srgbClr val="7030A0"/>
                </a:solidFill>
              </a:rPr>
              <a:t> 1000</a:t>
            </a:r>
            <a:endParaRPr sz="1700" b="1" dirty="0">
              <a:solidFill>
                <a:srgbClr val="7030A0"/>
              </a:solidFill>
            </a:endParaRPr>
          </a:p>
          <a:p>
            <a:pPr marL="0" lvl="0" indent="0" algn="just" rtl="0">
              <a:spcBef>
                <a:spcPts val="360"/>
              </a:spcBef>
              <a:spcAft>
                <a:spcPts val="0"/>
              </a:spcAft>
              <a:buClr>
                <a:schemeClr val="dk1"/>
              </a:buClr>
              <a:buSzPts val="1100"/>
              <a:buFont typeface="Arial"/>
              <a:buNone/>
            </a:pPr>
            <a:r>
              <a:rPr lang="en-US" sz="1700" b="1" i="1" dirty="0"/>
              <a:t>4.  </a:t>
            </a:r>
            <a:r>
              <a:rPr lang="en-US" sz="1700" b="1" i="1" dirty="0">
                <a:solidFill>
                  <a:schemeClr val="accent3">
                    <a:lumMod val="50000"/>
                  </a:schemeClr>
                </a:solidFill>
              </a:rPr>
              <a:t>Flipkart- </a:t>
            </a:r>
            <a:r>
              <a:rPr lang="en-US" sz="1700" b="1" dirty="0">
                <a:solidFill>
                  <a:schemeClr val="accent3">
                    <a:lumMod val="50000"/>
                  </a:schemeClr>
                </a:solidFill>
              </a:rPr>
              <a:t>steady, no lay off, no pay cut. </a:t>
            </a:r>
            <a:endParaRPr sz="1700" b="1" dirty="0">
              <a:solidFill>
                <a:schemeClr val="accent3">
                  <a:lumMod val="50000"/>
                </a:schemeClr>
              </a:solidFill>
            </a:endParaRPr>
          </a:p>
          <a:p>
            <a:pPr marL="0" lvl="0" indent="0" algn="just" rtl="0">
              <a:spcBef>
                <a:spcPts val="360"/>
              </a:spcBef>
              <a:spcAft>
                <a:spcPts val="0"/>
              </a:spcAft>
              <a:buClr>
                <a:schemeClr val="dk1"/>
              </a:buClr>
              <a:buSzPts val="1100"/>
              <a:buFont typeface="Arial"/>
              <a:buNone/>
            </a:pPr>
            <a:r>
              <a:rPr lang="en-US" sz="1700" b="1" i="1" dirty="0"/>
              <a:t>5. </a:t>
            </a:r>
            <a:r>
              <a:rPr lang="en-US" sz="1700" b="1" i="1" dirty="0" err="1" smtClean="0">
                <a:solidFill>
                  <a:srgbClr val="FF0000"/>
                </a:solidFill>
              </a:rPr>
              <a:t>InMobi</a:t>
            </a:r>
            <a:r>
              <a:rPr lang="en-US" sz="1700" b="1" i="1" dirty="0" smtClean="0">
                <a:solidFill>
                  <a:srgbClr val="FF0000"/>
                </a:solidFill>
              </a:rPr>
              <a:t> </a:t>
            </a:r>
            <a:r>
              <a:rPr lang="en-US" sz="1700" b="1" dirty="0" smtClean="0">
                <a:solidFill>
                  <a:srgbClr val="FF0000"/>
                </a:solidFill>
              </a:rPr>
              <a:t>- They </a:t>
            </a:r>
            <a:r>
              <a:rPr lang="en-US" sz="1700" b="1" dirty="0">
                <a:solidFill>
                  <a:srgbClr val="FF0000"/>
                </a:solidFill>
              </a:rPr>
              <a:t>have cut the salary and compensated employees by issuing more stock options </a:t>
            </a:r>
            <a:endParaRPr sz="1700" b="1" dirty="0">
              <a:solidFill>
                <a:srgbClr val="FF0000"/>
              </a:solidFill>
            </a:endParaRPr>
          </a:p>
          <a:p>
            <a:pPr marL="0" lvl="0" indent="0" algn="just" rtl="0">
              <a:spcBef>
                <a:spcPts val="360"/>
              </a:spcBef>
              <a:spcAft>
                <a:spcPts val="0"/>
              </a:spcAft>
              <a:buClr>
                <a:schemeClr val="dk1"/>
              </a:buClr>
              <a:buSzPts val="1100"/>
              <a:buFont typeface="Arial"/>
              <a:buNone/>
            </a:pPr>
            <a:r>
              <a:rPr lang="en-US" sz="1700" b="1" i="1" dirty="0"/>
              <a:t>6.  </a:t>
            </a:r>
            <a:r>
              <a:rPr lang="en-US" sz="1700" b="1" i="1" dirty="0">
                <a:solidFill>
                  <a:srgbClr val="00B0F0"/>
                </a:solidFill>
              </a:rPr>
              <a:t>OLA </a:t>
            </a:r>
            <a:r>
              <a:rPr lang="en-US" sz="1700" b="1" dirty="0">
                <a:solidFill>
                  <a:srgbClr val="00B0F0"/>
                </a:solidFill>
              </a:rPr>
              <a:t>-50% lay off </a:t>
            </a:r>
            <a:endParaRPr sz="1700" b="1" dirty="0">
              <a:solidFill>
                <a:srgbClr val="00B0F0"/>
              </a:solidFill>
            </a:endParaRPr>
          </a:p>
          <a:p>
            <a:pPr marL="0" lvl="0" indent="0" algn="just" rtl="0">
              <a:spcBef>
                <a:spcPts val="360"/>
              </a:spcBef>
              <a:spcAft>
                <a:spcPts val="0"/>
              </a:spcAft>
              <a:buClr>
                <a:schemeClr val="dk1"/>
              </a:buClr>
              <a:buSzPts val="1100"/>
              <a:buFont typeface="Arial"/>
              <a:buNone/>
            </a:pPr>
            <a:r>
              <a:rPr lang="en-US" sz="1700" b="1" i="1" dirty="0"/>
              <a:t>7.  </a:t>
            </a:r>
            <a:r>
              <a:rPr lang="en-US" sz="1700" b="1" i="1" dirty="0" err="1">
                <a:solidFill>
                  <a:schemeClr val="accent2"/>
                </a:solidFill>
              </a:rPr>
              <a:t>Quikr</a:t>
            </a:r>
            <a:r>
              <a:rPr lang="en-US" sz="1700" b="1" i="1" dirty="0">
                <a:solidFill>
                  <a:schemeClr val="accent2"/>
                </a:solidFill>
              </a:rPr>
              <a:t> </a:t>
            </a:r>
            <a:r>
              <a:rPr lang="en-US" sz="1700" b="1" dirty="0">
                <a:solidFill>
                  <a:schemeClr val="accent2"/>
                </a:solidFill>
              </a:rPr>
              <a:t>- Already laid off 80%</a:t>
            </a:r>
            <a:endParaRPr sz="1700" b="1" dirty="0">
              <a:solidFill>
                <a:schemeClr val="accent2"/>
              </a:solidFill>
            </a:endParaRPr>
          </a:p>
          <a:p>
            <a:pPr marL="0" lvl="0" indent="0" algn="just" rtl="0">
              <a:spcBef>
                <a:spcPts val="360"/>
              </a:spcBef>
              <a:spcAft>
                <a:spcPts val="0"/>
              </a:spcAft>
              <a:buClr>
                <a:schemeClr val="dk1"/>
              </a:buClr>
              <a:buSzPts val="1100"/>
              <a:buFont typeface="Arial"/>
              <a:buNone/>
            </a:pPr>
            <a:r>
              <a:rPr lang="en-US" sz="1700" b="1" i="1" dirty="0"/>
              <a:t>8</a:t>
            </a:r>
            <a:r>
              <a:rPr lang="en-US" sz="1700" b="1" i="1" dirty="0">
                <a:solidFill>
                  <a:srgbClr val="0070C0"/>
                </a:solidFill>
              </a:rPr>
              <a:t>.  </a:t>
            </a:r>
            <a:r>
              <a:rPr lang="en-US" sz="1700" b="1" i="1" dirty="0" err="1">
                <a:solidFill>
                  <a:srgbClr val="0070C0"/>
                </a:solidFill>
              </a:rPr>
              <a:t>Paytm</a:t>
            </a:r>
            <a:r>
              <a:rPr lang="en-US" sz="1700" b="1" dirty="0">
                <a:solidFill>
                  <a:srgbClr val="0070C0"/>
                </a:solidFill>
              </a:rPr>
              <a:t>-laying off 500, since its parent Alibaba suffered loss</a:t>
            </a:r>
            <a:endParaRPr sz="1700" b="1" dirty="0">
              <a:solidFill>
                <a:srgbClr val="0070C0"/>
              </a:solidFill>
            </a:endParaRPr>
          </a:p>
          <a:p>
            <a:pPr marL="0" lvl="0" indent="0" algn="just" rtl="0">
              <a:spcBef>
                <a:spcPts val="360"/>
              </a:spcBef>
              <a:spcAft>
                <a:spcPts val="0"/>
              </a:spcAft>
              <a:buClr>
                <a:schemeClr val="dk1"/>
              </a:buClr>
              <a:buSzPts val="1100"/>
              <a:buFont typeface="Arial"/>
              <a:buNone/>
            </a:pPr>
            <a:r>
              <a:rPr lang="en-US" sz="1700" b="1" i="1" dirty="0"/>
              <a:t>9.  </a:t>
            </a:r>
            <a:r>
              <a:rPr lang="en-US" sz="1700" b="1" i="1" dirty="0" err="1">
                <a:solidFill>
                  <a:srgbClr val="C00000"/>
                </a:solidFill>
              </a:rPr>
              <a:t>Byju's</a:t>
            </a:r>
            <a:r>
              <a:rPr lang="en-US" sz="1700" b="1" dirty="0">
                <a:solidFill>
                  <a:srgbClr val="C00000"/>
                </a:solidFill>
              </a:rPr>
              <a:t> - Increased 200% growth in student registration , but not in revenue as they have made it </a:t>
            </a:r>
            <a:r>
              <a:rPr lang="en-US" sz="1700" b="1" dirty="0" smtClean="0">
                <a:solidFill>
                  <a:srgbClr val="C00000"/>
                </a:solidFill>
              </a:rPr>
              <a:t>        free</a:t>
            </a:r>
            <a:r>
              <a:rPr lang="en-US" sz="1700" b="1" dirty="0">
                <a:solidFill>
                  <a:srgbClr val="C00000"/>
                </a:solidFill>
              </a:rPr>
              <a:t>. </a:t>
            </a:r>
            <a:r>
              <a:rPr lang="en-US" sz="1700" b="1" dirty="0" smtClean="0">
                <a:solidFill>
                  <a:srgbClr val="C00000"/>
                </a:solidFill>
              </a:rPr>
              <a:t>But </a:t>
            </a:r>
            <a:r>
              <a:rPr lang="en-US" sz="1700" b="1" dirty="0">
                <a:solidFill>
                  <a:srgbClr val="C00000"/>
                </a:solidFill>
              </a:rPr>
              <a:t>no news of lay off-they are doing better</a:t>
            </a:r>
            <a:r>
              <a:rPr lang="en-US" sz="1700" b="1" dirty="0"/>
              <a:t>.</a:t>
            </a:r>
            <a:endParaRPr sz="1700" b="1" dirty="0"/>
          </a:p>
          <a:p>
            <a:pPr marL="0" lvl="0" indent="0" algn="l" rtl="0">
              <a:spcBef>
                <a:spcPts val="360"/>
              </a:spcBef>
              <a:spcAft>
                <a:spcPts val="0"/>
              </a:spcAft>
              <a:buClr>
                <a:schemeClr val="dk1"/>
              </a:buClr>
              <a:buSzPts val="1100"/>
              <a:buFont typeface="Arial"/>
              <a:buNone/>
            </a:pPr>
            <a:endParaRPr sz="1700" b="1" dirty="0"/>
          </a:p>
          <a:p>
            <a:pPr marL="0" lvl="0" indent="0" algn="l" rtl="0">
              <a:spcBef>
                <a:spcPts val="360"/>
              </a:spcBef>
              <a:spcAft>
                <a:spcPts val="0"/>
              </a:spcAft>
              <a:buClr>
                <a:schemeClr val="dk1"/>
              </a:buClr>
              <a:buSzPts val="1100"/>
              <a:buFont typeface="Arial"/>
              <a:buNone/>
            </a:pPr>
            <a:r>
              <a:rPr lang="en-US" sz="1700" b="1" dirty="0"/>
              <a:t>***</a:t>
            </a:r>
            <a:endParaRPr sz="1700" b="1" dirty="0"/>
          </a:p>
          <a:p>
            <a:pPr marL="0" lvl="0" indent="0" algn="l" rtl="0">
              <a:spcBef>
                <a:spcPts val="360"/>
              </a:spcBef>
              <a:spcAft>
                <a:spcPts val="0"/>
              </a:spcAft>
              <a:buClr>
                <a:schemeClr val="dk1"/>
              </a:buClr>
              <a:buSzPts val="1100"/>
              <a:buFont typeface="Arial"/>
              <a:buNone/>
            </a:pPr>
            <a:r>
              <a:rPr lang="en-US" sz="1700" b="1" dirty="0"/>
              <a:t> </a:t>
            </a:r>
            <a:r>
              <a:rPr lang="en-US" sz="1700" b="1" dirty="0">
                <a:solidFill>
                  <a:srgbClr val="FF0000"/>
                </a:solidFill>
              </a:rPr>
              <a:t>For most areas related to travel, food, entertainment- it is a complete wiped out.</a:t>
            </a:r>
            <a:endParaRPr sz="1700" b="1" dirty="0">
              <a:solidFill>
                <a:srgbClr val="FF0000"/>
              </a:solidFill>
            </a:endParaRPr>
          </a:p>
          <a:p>
            <a:pPr marL="0" lvl="0" indent="0" algn="l" rtl="0">
              <a:spcBef>
                <a:spcPts val="360"/>
              </a:spcBef>
              <a:spcAft>
                <a:spcPts val="0"/>
              </a:spcAft>
              <a:buClr>
                <a:schemeClr val="dk1"/>
              </a:buClr>
              <a:buSzPts val="1100"/>
              <a:buFont typeface="Arial"/>
              <a:buNone/>
            </a:pPr>
            <a:r>
              <a:rPr lang="en-US" sz="1700" b="1" dirty="0">
                <a:solidFill>
                  <a:srgbClr val="FF0000"/>
                </a:solidFill>
              </a:rPr>
              <a:t> Tech start-ups are standing with some hit.</a:t>
            </a:r>
            <a:endParaRPr sz="1700" b="1" dirty="0">
              <a:solidFill>
                <a:srgbClr val="FF0000"/>
              </a:solidFill>
            </a:endParaRPr>
          </a:p>
          <a:p>
            <a:pPr marL="0" lvl="0" indent="0" algn="l" rtl="0">
              <a:spcBef>
                <a:spcPts val="360"/>
              </a:spcBef>
              <a:spcAft>
                <a:spcPts val="0"/>
              </a:spcAft>
              <a:buClr>
                <a:schemeClr val="dk1"/>
              </a:buClr>
              <a:buSzPts val="1100"/>
              <a:buFont typeface="Arial"/>
              <a:buNone/>
            </a:pPr>
            <a:r>
              <a:rPr lang="en-US" sz="1700" b="1" dirty="0">
                <a:solidFill>
                  <a:srgbClr val="FF0000"/>
                </a:solidFill>
              </a:rPr>
              <a:t>  Advertisement start-ups are hard hit.</a:t>
            </a:r>
            <a:endParaRPr sz="1700" b="1" dirty="0">
              <a:solidFill>
                <a:srgbClr val="FF0000"/>
              </a:solidFill>
            </a:endParaRPr>
          </a:p>
          <a:p>
            <a:pPr marL="0" lvl="0" indent="0" algn="l" rtl="0">
              <a:spcBef>
                <a:spcPts val="360"/>
              </a:spcBef>
              <a:spcAft>
                <a:spcPts val="0"/>
              </a:spcAft>
              <a:buClr>
                <a:schemeClr val="dk1"/>
              </a:buClr>
              <a:buSzPts val="1100"/>
              <a:buFont typeface="Arial"/>
              <a:buNone/>
            </a:pPr>
            <a:r>
              <a:rPr lang="en-US" sz="1700" b="1" dirty="0">
                <a:solidFill>
                  <a:srgbClr val="FF0000"/>
                </a:solidFill>
              </a:rPr>
              <a:t> But those who could align with Covid-19 emerging tech issues, like </a:t>
            </a:r>
            <a:r>
              <a:rPr lang="en-US" sz="1700" b="1" dirty="0" err="1">
                <a:solidFill>
                  <a:srgbClr val="FF0000"/>
                </a:solidFill>
              </a:rPr>
              <a:t>Byju’s</a:t>
            </a:r>
            <a:r>
              <a:rPr lang="en-US" sz="1700" b="1" dirty="0">
                <a:solidFill>
                  <a:srgbClr val="FF0000"/>
                </a:solidFill>
              </a:rPr>
              <a:t> are gaining fast ground.</a:t>
            </a:r>
            <a:endParaRPr sz="1700" b="1" dirty="0">
              <a:solidFill>
                <a:srgbClr val="FF0000"/>
              </a:solidFill>
            </a:endParaRPr>
          </a:p>
          <a:p>
            <a:pPr marL="0" lvl="0" indent="0" algn="l" rtl="0">
              <a:spcBef>
                <a:spcPts val="360"/>
              </a:spcBef>
              <a:spcAft>
                <a:spcPts val="0"/>
              </a:spcAft>
              <a:buNone/>
            </a:pPr>
            <a:endParaRPr sz="17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457200" y="274638"/>
            <a:ext cx="8229600" cy="1143000"/>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7030A0"/>
              </a:buClr>
              <a:buSzPts val="3600"/>
              <a:buFont typeface="Calibri"/>
              <a:buNone/>
            </a:pPr>
            <a:r>
              <a:rPr lang="en-US" sz="3600" b="1">
                <a:solidFill>
                  <a:srgbClr val="7030A0"/>
                </a:solidFill>
                <a:latin typeface="Calibri"/>
                <a:ea typeface="Calibri"/>
                <a:cs typeface="Calibri"/>
                <a:sym typeface="Calibri"/>
              </a:rPr>
              <a:t>Steps taken by government</a:t>
            </a:r>
            <a:endParaRPr sz="3600" b="1">
              <a:solidFill>
                <a:srgbClr val="7030A0"/>
              </a:solidFill>
            </a:endParaRPr>
          </a:p>
        </p:txBody>
      </p:sp>
      <p:sp>
        <p:nvSpPr>
          <p:cNvPr id="194" name="Google Shape;194;p14"/>
          <p:cNvSpPr txBox="1">
            <a:spLocks noGrp="1"/>
          </p:cNvSpPr>
          <p:nvPr>
            <p:ph type="body" idx="1"/>
          </p:nvPr>
        </p:nvSpPr>
        <p:spPr>
          <a:xfrm>
            <a:off x="457200" y="1600201"/>
            <a:ext cx="8229600" cy="12527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B050"/>
              </a:buClr>
              <a:buSzPts val="1800"/>
              <a:buNone/>
            </a:pPr>
            <a:r>
              <a:rPr lang="en-US" sz="1800" b="1">
                <a:solidFill>
                  <a:srgbClr val="00B050"/>
                </a:solidFill>
              </a:rPr>
              <a:t>Prime Minister Narendra Modi had announced a relief package of ₹20 lakh crore or about 10 per cent or GDP.</a:t>
            </a:r>
            <a:r>
              <a:rPr lang="en-US" sz="1800" b="1"/>
              <a:t> </a:t>
            </a:r>
            <a:r>
              <a:rPr lang="en-US" sz="1800" b="1">
                <a:solidFill>
                  <a:srgbClr val="00B050"/>
                </a:solidFill>
              </a:rPr>
              <a:t>However, many of the measures unveiled have been in the form of moves like loan guarantees which do not entail an immediate fiscal cost.</a:t>
            </a:r>
            <a:endParaRPr sz="1800" b="1">
              <a:solidFill>
                <a:srgbClr val="00B050"/>
              </a:solidFill>
            </a:endParaRPr>
          </a:p>
        </p:txBody>
      </p:sp>
      <p:pic>
        <p:nvPicPr>
          <p:cNvPr id="195" name="Google Shape;195;p14"/>
          <p:cNvPicPr preferRelativeResize="0"/>
          <p:nvPr/>
        </p:nvPicPr>
        <p:blipFill rotWithShape="1">
          <a:blip r:embed="rId3">
            <a:alphaModFix/>
          </a:blip>
          <a:srcRect/>
          <a:stretch/>
        </p:blipFill>
        <p:spPr>
          <a:xfrm>
            <a:off x="532664" y="2564904"/>
            <a:ext cx="7848871" cy="3994768"/>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5"/>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82349a22ea_0_16"/>
          <p:cNvSpPr txBox="1">
            <a:spLocks noGrp="1"/>
          </p:cNvSpPr>
          <p:nvPr>
            <p:ph type="title"/>
          </p:nvPr>
        </p:nvSpPr>
        <p:spPr>
          <a:xfrm>
            <a:off x="457200" y="274638"/>
            <a:ext cx="8229600" cy="1143000"/>
          </a:xfrm>
          <a:prstGeom prst="rect">
            <a:avLst/>
          </a:prstGeom>
        </p:spPr>
        <p:style>
          <a:lnRef idx="1">
            <a:schemeClr val="accent4"/>
          </a:lnRef>
          <a:fillRef idx="3">
            <a:schemeClr val="accent4"/>
          </a:fillRef>
          <a:effectRef idx="2">
            <a:schemeClr val="accent4"/>
          </a:effectRef>
          <a:fontRef idx="minor">
            <a:schemeClr val="lt1"/>
          </a:fontRef>
        </p:style>
        <p:txBody>
          <a:bodyPr spcFirstLastPara="1" wrap="square" lIns="91425" tIns="45700" rIns="91425" bIns="45700" anchor="ctr" anchorCtr="0">
            <a:noAutofit/>
          </a:bodyPr>
          <a:lstStyle/>
          <a:p>
            <a:pPr marL="0" lvl="0" indent="0" algn="l" rtl="0">
              <a:spcBef>
                <a:spcPts val="0"/>
              </a:spcBef>
              <a:spcAft>
                <a:spcPts val="0"/>
              </a:spcAft>
              <a:buNone/>
            </a:pPr>
            <a:r>
              <a:rPr lang="en-US" sz="2900" dirty="0"/>
              <a:t>  </a:t>
            </a:r>
            <a:endParaRPr sz="2900" dirty="0"/>
          </a:p>
          <a:p>
            <a:pPr marL="0" lvl="0" indent="0" algn="l" rtl="0">
              <a:spcBef>
                <a:spcPts val="0"/>
              </a:spcBef>
              <a:spcAft>
                <a:spcPts val="0"/>
              </a:spcAft>
              <a:buClr>
                <a:schemeClr val="dk1"/>
              </a:buClr>
              <a:buSzPts val="1100"/>
              <a:buFont typeface="Arial"/>
              <a:buNone/>
            </a:pPr>
            <a:r>
              <a:rPr lang="en-US" sz="2800" b="1" dirty="0">
                <a:solidFill>
                  <a:srgbClr val="0070C0"/>
                </a:solidFill>
              </a:rPr>
              <a:t>What is </a:t>
            </a:r>
            <a:r>
              <a:rPr lang="en-US" sz="2800" b="1" dirty="0" smtClean="0">
                <a:solidFill>
                  <a:srgbClr val="0070C0"/>
                </a:solidFill>
              </a:rPr>
              <a:t>Covid</a:t>
            </a:r>
            <a:r>
              <a:rPr lang="en-US" sz="2800" b="1" dirty="0">
                <a:solidFill>
                  <a:srgbClr val="0070C0"/>
                </a:solidFill>
              </a:rPr>
              <a:t>-</a:t>
            </a:r>
            <a:r>
              <a:rPr lang="en-US" sz="2800" b="1" dirty="0" smtClean="0">
                <a:solidFill>
                  <a:srgbClr val="0070C0"/>
                </a:solidFill>
              </a:rPr>
              <a:t>19 Pandemic ? Has </a:t>
            </a:r>
            <a:r>
              <a:rPr lang="en-US" sz="2800" b="1" dirty="0">
                <a:solidFill>
                  <a:srgbClr val="0070C0"/>
                </a:solidFill>
              </a:rPr>
              <a:t>it impacted our Economy?</a:t>
            </a:r>
            <a:endParaRPr sz="2800" b="1" dirty="0">
              <a:solidFill>
                <a:srgbClr val="0070C0"/>
              </a:solidFill>
            </a:endParaRPr>
          </a:p>
          <a:p>
            <a:pPr marL="0" lvl="0" indent="0" algn="ctr" rtl="0">
              <a:spcBef>
                <a:spcPts val="0"/>
              </a:spcBef>
              <a:spcAft>
                <a:spcPts val="0"/>
              </a:spcAft>
              <a:buNone/>
            </a:pPr>
            <a:endParaRPr dirty="0"/>
          </a:p>
        </p:txBody>
      </p:sp>
      <p:sp>
        <p:nvSpPr>
          <p:cNvPr id="91" name="Google Shape;91;g82349a22ea_0_16"/>
          <p:cNvSpPr txBox="1">
            <a:spLocks noGrp="1"/>
          </p:cNvSpPr>
          <p:nvPr>
            <p:ph type="body" idx="1"/>
          </p:nvPr>
        </p:nvSpPr>
        <p:spPr>
          <a:xfrm>
            <a:off x="457200" y="1600200"/>
            <a:ext cx="8229600" cy="5080000"/>
          </a:xfrm>
          <a:prstGeom prst="rect">
            <a:avLst/>
          </a:prstGeom>
        </p:spPr>
        <p:txBody>
          <a:bodyPr spcFirstLastPara="1" wrap="square" lIns="91425" tIns="45700" rIns="91425" bIns="45700" anchor="t" anchorCtr="0">
            <a:noAutofit/>
          </a:bodyPr>
          <a:lstStyle/>
          <a:p>
            <a:pPr marL="0" lvl="0" indent="0" algn="just">
              <a:buNone/>
            </a:pPr>
            <a:endParaRPr lang="en-IN" sz="1600" b="1" dirty="0" smtClean="0">
              <a:solidFill>
                <a:srgbClr val="FF0000"/>
              </a:solidFill>
              <a:highlight>
                <a:srgbClr val="FFFFFF"/>
              </a:highlight>
              <a:latin typeface="Arial"/>
              <a:ea typeface="Arial"/>
              <a:cs typeface="Arial"/>
              <a:sym typeface="Arial"/>
            </a:endParaRPr>
          </a:p>
          <a:p>
            <a:pPr marL="0" lvl="0" indent="0" algn="just">
              <a:buNone/>
            </a:pPr>
            <a:r>
              <a:rPr lang="en-IN" sz="1600" b="1" dirty="0" smtClean="0">
                <a:solidFill>
                  <a:srgbClr val="FF0000"/>
                </a:solidFill>
                <a:highlight>
                  <a:srgbClr val="FFFFFF"/>
                </a:highlight>
                <a:latin typeface="Arial"/>
                <a:ea typeface="Arial"/>
                <a:cs typeface="Arial"/>
                <a:sym typeface="Arial"/>
              </a:rPr>
              <a:t>At </a:t>
            </a:r>
            <a:r>
              <a:rPr lang="en-IN" sz="1600" b="1" dirty="0">
                <a:solidFill>
                  <a:srgbClr val="FF0000"/>
                </a:solidFill>
                <a:highlight>
                  <a:srgbClr val="FFFFFF"/>
                </a:highlight>
                <a:latin typeface="Arial"/>
                <a:ea typeface="Arial"/>
                <a:cs typeface="Arial"/>
                <a:sym typeface="Arial"/>
              </a:rPr>
              <a:t>first let us see , what is Covid-19?</a:t>
            </a:r>
          </a:p>
          <a:p>
            <a:pPr marL="0" lvl="0" indent="0" algn="just">
              <a:buNone/>
            </a:pPr>
            <a:r>
              <a:rPr lang="en-IN" sz="1600" b="1" dirty="0">
                <a:solidFill>
                  <a:srgbClr val="FF0000"/>
                </a:solidFill>
                <a:highlight>
                  <a:srgbClr val="FFFFFF"/>
                </a:highlight>
                <a:latin typeface="Arial"/>
                <a:ea typeface="Arial"/>
                <a:cs typeface="Arial"/>
                <a:sym typeface="Arial"/>
              </a:rPr>
              <a:t>The COVID-19 pandemic in India is part of the worldwide pandemic of coronavirus disease 2019 (COVID-19) caused by severe acute respiratory syndrome coronavirus 2 (SARS-CoV-2). The first case of COVID-19 in India, which originated from China, was reported on 30 January 2020. India currently has the largest number of confirmed cases in Asia, and has the third highest number of confirmed cases in the world after United States and Brazil with the number of total confirmed cases.</a:t>
            </a:r>
          </a:p>
          <a:p>
            <a:pPr marL="0" lvl="0" indent="0" algn="l" rtl="0">
              <a:spcBef>
                <a:spcPts val="360"/>
              </a:spcBef>
              <a:spcAft>
                <a:spcPts val="0"/>
              </a:spcAft>
              <a:buNone/>
            </a:pPr>
            <a:endParaRPr sz="1600" b="1" dirty="0">
              <a:solidFill>
                <a:srgbClr val="0070C0"/>
              </a:solidFill>
              <a:highlight>
                <a:srgbClr val="FFFFFF"/>
              </a:highlight>
              <a:latin typeface="Arial"/>
              <a:ea typeface="Arial"/>
              <a:cs typeface="Arial"/>
              <a:sym typeface="Arial"/>
            </a:endParaRPr>
          </a:p>
          <a:p>
            <a:pPr marL="0" lvl="0" indent="0" algn="l" rtl="0">
              <a:spcBef>
                <a:spcPts val="360"/>
              </a:spcBef>
              <a:spcAft>
                <a:spcPts val="0"/>
              </a:spcAft>
              <a:buNone/>
            </a:pPr>
            <a:r>
              <a:rPr lang="en-US" sz="1600" b="1" dirty="0">
                <a:solidFill>
                  <a:srgbClr val="0070C0"/>
                </a:solidFill>
                <a:highlight>
                  <a:srgbClr val="FFFFFF"/>
                </a:highlight>
                <a:latin typeface="Arial"/>
                <a:ea typeface="Arial"/>
                <a:cs typeface="Arial"/>
                <a:sym typeface="Arial"/>
              </a:rPr>
              <a:t>In this </a:t>
            </a:r>
            <a:r>
              <a:rPr lang="en-US" sz="1600" b="1" dirty="0" smtClean="0">
                <a:solidFill>
                  <a:srgbClr val="0070C0"/>
                </a:solidFill>
                <a:highlight>
                  <a:srgbClr val="FFFFFF"/>
                </a:highlight>
                <a:latin typeface="Arial"/>
                <a:ea typeface="Arial"/>
                <a:cs typeface="Arial"/>
                <a:sym typeface="Arial"/>
              </a:rPr>
              <a:t>presentation , we </a:t>
            </a:r>
            <a:r>
              <a:rPr lang="en-US" sz="1600" b="1" dirty="0">
                <a:solidFill>
                  <a:srgbClr val="0070C0"/>
                </a:solidFill>
                <a:highlight>
                  <a:srgbClr val="FFFFFF"/>
                </a:highlight>
                <a:latin typeface="Arial"/>
                <a:ea typeface="Arial"/>
                <a:cs typeface="Arial"/>
                <a:sym typeface="Arial"/>
              </a:rPr>
              <a:t>will be discussing about the impact of Indian Economy hit due to this pandemic and </a:t>
            </a:r>
            <a:r>
              <a:rPr lang="en-US" sz="1600" b="1" dirty="0" smtClean="0">
                <a:solidFill>
                  <a:srgbClr val="0070C0"/>
                </a:solidFill>
                <a:highlight>
                  <a:srgbClr val="FFFFFF"/>
                </a:highlight>
                <a:latin typeface="Arial"/>
                <a:ea typeface="Arial"/>
                <a:cs typeface="Arial"/>
                <a:sym typeface="Arial"/>
              </a:rPr>
              <a:t>also</a:t>
            </a:r>
            <a:r>
              <a:rPr lang="en-US" sz="1600" b="1" dirty="0">
                <a:solidFill>
                  <a:srgbClr val="0070C0"/>
                </a:solidFill>
                <a:highlight>
                  <a:srgbClr val="FFFFFF"/>
                </a:highlight>
                <a:latin typeface="Arial"/>
                <a:ea typeface="Arial"/>
                <a:cs typeface="Arial"/>
                <a:sym typeface="Arial"/>
              </a:rPr>
              <a:t> </a:t>
            </a:r>
            <a:r>
              <a:rPr lang="en-US" sz="1600" b="1" dirty="0" smtClean="0">
                <a:solidFill>
                  <a:srgbClr val="0070C0"/>
                </a:solidFill>
                <a:highlight>
                  <a:srgbClr val="FFFFFF"/>
                </a:highlight>
                <a:latin typeface="Arial"/>
                <a:ea typeface="Arial"/>
                <a:cs typeface="Arial"/>
                <a:sym typeface="Arial"/>
              </a:rPr>
              <a:t>would </a:t>
            </a:r>
            <a:r>
              <a:rPr lang="en-US" sz="1600" b="1" dirty="0">
                <a:solidFill>
                  <a:srgbClr val="0070C0"/>
                </a:solidFill>
                <a:highlight>
                  <a:srgbClr val="FFFFFF"/>
                </a:highlight>
                <a:latin typeface="Arial"/>
                <a:ea typeface="Arial"/>
                <a:cs typeface="Arial"/>
                <a:sym typeface="Arial"/>
              </a:rPr>
              <a:t>look at the suggestions/decisions to get past the gloomy phases. </a:t>
            </a:r>
            <a:endParaRPr sz="1600" b="1" dirty="0">
              <a:solidFill>
                <a:srgbClr val="0070C0"/>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82349a22ea_1_18"/>
          <p:cNvSpPr txBox="1">
            <a:spLocks noGrp="1"/>
          </p:cNvSpPr>
          <p:nvPr>
            <p:ph type="title"/>
          </p:nvPr>
        </p:nvSpPr>
        <p:spPr>
          <a:xfrm>
            <a:off x="-75" y="0"/>
            <a:ext cx="9144000" cy="83880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lvl="0" indent="0" algn="l" rtl="0">
              <a:spcBef>
                <a:spcPts val="0"/>
              </a:spcBef>
              <a:spcAft>
                <a:spcPts val="0"/>
              </a:spcAft>
              <a:buNone/>
            </a:pPr>
            <a:r>
              <a:rPr lang="en-US" b="1" dirty="0">
                <a:solidFill>
                  <a:srgbClr val="C00000"/>
                </a:solidFill>
              </a:rPr>
              <a:t>Possible steps by </a:t>
            </a:r>
            <a:r>
              <a:rPr lang="en-US" b="1" dirty="0" smtClean="0">
                <a:solidFill>
                  <a:srgbClr val="C00000"/>
                </a:solidFill>
              </a:rPr>
              <a:t>Govt</a:t>
            </a:r>
            <a:r>
              <a:rPr lang="en-US" b="1" dirty="0" smtClean="0">
                <a:solidFill>
                  <a:srgbClr val="C00000"/>
                </a:solidFill>
              </a:rPr>
              <a:t>. and Public</a:t>
            </a:r>
            <a:endParaRPr b="1" dirty="0">
              <a:solidFill>
                <a:srgbClr val="C00000"/>
              </a:solidFill>
            </a:endParaRPr>
          </a:p>
        </p:txBody>
      </p:sp>
      <p:sp>
        <p:nvSpPr>
          <p:cNvPr id="206" name="Google Shape;206;g82349a22ea_1_18"/>
          <p:cNvSpPr txBox="1">
            <a:spLocks noGrp="1"/>
          </p:cNvSpPr>
          <p:nvPr>
            <p:ph type="body" idx="1"/>
          </p:nvPr>
        </p:nvSpPr>
        <p:spPr>
          <a:xfrm>
            <a:off x="0" y="939801"/>
            <a:ext cx="9042400" cy="5689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400" b="1" dirty="0" smtClean="0">
                <a:solidFill>
                  <a:srgbClr val="00B0F0"/>
                </a:solidFill>
              </a:rPr>
              <a:t>We are here compiling some possible solutions to the threat possessed by Covid-19:-</a:t>
            </a:r>
          </a:p>
          <a:p>
            <a:pPr marL="0" lvl="0" indent="0" algn="l" rtl="0">
              <a:spcBef>
                <a:spcPts val="360"/>
              </a:spcBef>
              <a:spcAft>
                <a:spcPts val="0"/>
              </a:spcAft>
              <a:buNone/>
            </a:pPr>
            <a:endParaRPr sz="1400" b="1" dirty="0" smtClean="0">
              <a:solidFill>
                <a:srgbClr val="00B0F0"/>
              </a:solidFill>
            </a:endParaRPr>
          </a:p>
          <a:p>
            <a:pPr marL="0" lvl="0" indent="0" algn="l" rtl="0">
              <a:spcBef>
                <a:spcPts val="360"/>
              </a:spcBef>
              <a:spcAft>
                <a:spcPts val="0"/>
              </a:spcAft>
              <a:buNone/>
            </a:pPr>
            <a:r>
              <a:rPr lang="en-US" sz="1400" b="1" dirty="0" smtClean="0">
                <a:ea typeface="Arial"/>
              </a:rPr>
              <a:t>1.   </a:t>
            </a:r>
            <a:r>
              <a:rPr lang="en-US" sz="1400" b="1" dirty="0" smtClean="0">
                <a:solidFill>
                  <a:srgbClr val="7030A0"/>
                </a:solidFill>
                <a:latin typeface="Arial"/>
                <a:ea typeface="Arial"/>
                <a:cs typeface="Arial"/>
                <a:sym typeface="Arial"/>
              </a:rPr>
              <a:t>Direct </a:t>
            </a:r>
            <a:r>
              <a:rPr lang="en-US" sz="1400" b="1" dirty="0">
                <a:solidFill>
                  <a:srgbClr val="7030A0"/>
                </a:solidFill>
                <a:latin typeface="Arial"/>
                <a:ea typeface="Arial"/>
                <a:cs typeface="Arial"/>
                <a:sym typeface="Arial"/>
              </a:rPr>
              <a:t>cash transfer is the way out, not only for the poor, but also </a:t>
            </a:r>
            <a:r>
              <a:rPr lang="en-US" sz="1400" b="1" dirty="0" smtClean="0">
                <a:solidFill>
                  <a:srgbClr val="7030A0"/>
                </a:solidFill>
                <a:latin typeface="Arial"/>
                <a:ea typeface="Arial"/>
                <a:cs typeface="Arial"/>
                <a:sym typeface="Arial"/>
              </a:rPr>
              <a:t>those </a:t>
            </a:r>
            <a:r>
              <a:rPr lang="en-US" sz="1400" b="1" dirty="0">
                <a:solidFill>
                  <a:srgbClr val="7030A0"/>
                </a:solidFill>
                <a:latin typeface="Arial"/>
                <a:ea typeface="Arial"/>
                <a:cs typeface="Arial"/>
                <a:sym typeface="Arial"/>
              </a:rPr>
              <a:t>hit by the long spell of </a:t>
            </a:r>
            <a:r>
              <a:rPr lang="en-US" sz="1400" b="1" dirty="0" smtClean="0">
                <a:solidFill>
                  <a:srgbClr val="7030A0"/>
                </a:solidFill>
                <a:latin typeface="Arial"/>
                <a:ea typeface="Arial"/>
                <a:cs typeface="Arial"/>
                <a:sym typeface="Arial"/>
              </a:rPr>
              <a:t>  lockdown , so </a:t>
            </a:r>
            <a:r>
              <a:rPr lang="en-US" sz="1400" b="1" dirty="0">
                <a:solidFill>
                  <a:srgbClr val="7030A0"/>
                </a:solidFill>
                <a:latin typeface="Arial"/>
                <a:ea typeface="Arial"/>
                <a:cs typeface="Arial"/>
                <a:sym typeface="Arial"/>
              </a:rPr>
              <a:t>as to enable people to </a:t>
            </a:r>
            <a:r>
              <a:rPr lang="en-US" sz="1400" b="1" dirty="0" smtClean="0">
                <a:solidFill>
                  <a:srgbClr val="7030A0"/>
                </a:solidFill>
                <a:latin typeface="Arial"/>
                <a:ea typeface="Arial"/>
                <a:cs typeface="Arial"/>
                <a:sym typeface="Arial"/>
              </a:rPr>
              <a:t>spend . States </a:t>
            </a:r>
            <a:r>
              <a:rPr lang="en-US" sz="1400" b="1" dirty="0">
                <a:solidFill>
                  <a:srgbClr val="7030A0"/>
                </a:solidFill>
                <a:latin typeface="Arial"/>
                <a:ea typeface="Arial"/>
                <a:cs typeface="Arial"/>
                <a:sym typeface="Arial"/>
              </a:rPr>
              <a:t>like West Bengal has already done </a:t>
            </a:r>
            <a:r>
              <a:rPr lang="en-US" sz="1400" b="1" dirty="0" smtClean="0">
                <a:solidFill>
                  <a:srgbClr val="7030A0"/>
                </a:solidFill>
                <a:latin typeface="Arial"/>
                <a:ea typeface="Arial"/>
                <a:cs typeface="Arial"/>
                <a:sym typeface="Arial"/>
              </a:rPr>
              <a:t>that . Nobel </a:t>
            </a:r>
            <a:r>
              <a:rPr lang="en-US" sz="1400" b="1" dirty="0">
                <a:solidFill>
                  <a:srgbClr val="7030A0"/>
                </a:solidFill>
                <a:latin typeface="Arial"/>
                <a:ea typeface="Arial"/>
                <a:cs typeface="Arial"/>
                <a:sym typeface="Arial"/>
              </a:rPr>
              <a:t>Laureate Abhijit Banerjee quotes ”</a:t>
            </a:r>
            <a:r>
              <a:rPr lang="en-US" sz="1400" b="1" i="1" dirty="0">
                <a:solidFill>
                  <a:srgbClr val="7030A0"/>
                </a:solidFill>
                <a:latin typeface="Arial"/>
                <a:ea typeface="Arial"/>
                <a:cs typeface="Arial"/>
                <a:sym typeface="Arial"/>
              </a:rPr>
              <a:t>People are not buying in these times and spending is the easiest way to revive the economy. We cannot shut the entire retail sector because they are situated in the coronavirus red zone,” </a:t>
            </a:r>
            <a:endParaRPr lang="en-US" sz="1400" b="1" i="1" dirty="0" smtClean="0">
              <a:solidFill>
                <a:srgbClr val="7030A0"/>
              </a:solidFill>
              <a:latin typeface="Arial"/>
              <a:ea typeface="Arial"/>
              <a:cs typeface="Arial"/>
              <a:sym typeface="Arial"/>
            </a:endParaRPr>
          </a:p>
          <a:p>
            <a:pPr marL="0" lvl="0" indent="0" algn="l" rtl="0">
              <a:spcBef>
                <a:spcPts val="360"/>
              </a:spcBef>
              <a:spcAft>
                <a:spcPts val="0"/>
              </a:spcAft>
              <a:buNone/>
            </a:pPr>
            <a:endParaRPr sz="1400" b="1" i="1" dirty="0">
              <a:solidFill>
                <a:srgbClr val="7030A0"/>
              </a:solidFill>
              <a:latin typeface="Arial"/>
              <a:ea typeface="Arial"/>
              <a:cs typeface="Arial"/>
              <a:sym typeface="Arial"/>
            </a:endParaRPr>
          </a:p>
          <a:p>
            <a:pPr marL="0" lvl="0" indent="0" algn="l" rtl="0">
              <a:spcBef>
                <a:spcPts val="360"/>
              </a:spcBef>
              <a:spcAft>
                <a:spcPts val="0"/>
              </a:spcAft>
              <a:buNone/>
            </a:pPr>
            <a:r>
              <a:rPr lang="en-US" sz="1600" b="1" dirty="0" smtClean="0">
                <a:solidFill>
                  <a:srgbClr val="C00000"/>
                </a:solidFill>
              </a:rPr>
              <a:t>2.  There </a:t>
            </a:r>
            <a:r>
              <a:rPr lang="en-US" sz="1600" b="1" dirty="0">
                <a:solidFill>
                  <a:srgbClr val="C00000"/>
                </a:solidFill>
              </a:rPr>
              <a:t>is a need of cash stimulus </a:t>
            </a:r>
            <a:r>
              <a:rPr lang="en-US" sz="1600" b="1" dirty="0" smtClean="0">
                <a:solidFill>
                  <a:srgbClr val="C00000"/>
                </a:solidFill>
              </a:rPr>
              <a:t>package , which </a:t>
            </a:r>
            <a:r>
              <a:rPr lang="en-US" sz="1600" b="1" dirty="0">
                <a:solidFill>
                  <a:srgbClr val="C00000"/>
                </a:solidFill>
              </a:rPr>
              <a:t>unfortunately seem to be missing in the GOI declared </a:t>
            </a:r>
            <a:r>
              <a:rPr lang="en-US" sz="1600" b="1" dirty="0" smtClean="0">
                <a:solidFill>
                  <a:srgbClr val="C00000"/>
                </a:solidFill>
              </a:rPr>
              <a:t>package . I</a:t>
            </a:r>
            <a:r>
              <a:rPr lang="en-US" sz="1600" b="1" dirty="0" smtClean="0">
                <a:solidFill>
                  <a:srgbClr val="C00000"/>
                </a:solidFill>
                <a:latin typeface="Arial"/>
                <a:ea typeface="Arial"/>
                <a:cs typeface="Arial"/>
                <a:sym typeface="Arial"/>
              </a:rPr>
              <a:t>n </a:t>
            </a:r>
            <a:r>
              <a:rPr lang="en-US" sz="1600" b="1" dirty="0">
                <a:solidFill>
                  <a:srgbClr val="C00000"/>
                </a:solidFill>
                <a:latin typeface="Arial"/>
                <a:ea typeface="Arial"/>
                <a:cs typeface="Arial"/>
                <a:sym typeface="Arial"/>
              </a:rPr>
              <a:t>such a situation, when there is no business and there are no demand for loans, </a:t>
            </a:r>
            <a:r>
              <a:rPr lang="en-US" sz="1600" b="1" dirty="0" smtClean="0">
                <a:solidFill>
                  <a:srgbClr val="C00000"/>
                </a:solidFill>
                <a:latin typeface="Arial"/>
                <a:ea typeface="Arial"/>
                <a:cs typeface="Arial"/>
                <a:sym typeface="Arial"/>
              </a:rPr>
              <a:t>the ₹20-lakh-crore </a:t>
            </a:r>
            <a:r>
              <a:rPr lang="en-US" sz="1600" b="1" dirty="0">
                <a:solidFill>
                  <a:srgbClr val="C00000"/>
                </a:solidFill>
                <a:latin typeface="Arial"/>
                <a:ea typeface="Arial"/>
                <a:cs typeface="Arial"/>
                <a:sym typeface="Arial"/>
              </a:rPr>
              <a:t>stimulus package announced by the Centre in the wake of Covid-19 has only 0.05% cash component and the rest would all go through banking channels.</a:t>
            </a:r>
            <a:endParaRPr sz="1600" b="1" dirty="0">
              <a:solidFill>
                <a:srgbClr val="C00000"/>
              </a:solidFill>
              <a:latin typeface="Arial"/>
              <a:ea typeface="Arial"/>
              <a:cs typeface="Arial"/>
              <a:sym typeface="Arial"/>
            </a:endParaRPr>
          </a:p>
          <a:p>
            <a:pPr marL="0" lvl="0" indent="0" algn="l" rtl="0">
              <a:spcBef>
                <a:spcPts val="360"/>
              </a:spcBef>
              <a:spcAft>
                <a:spcPts val="0"/>
              </a:spcAft>
              <a:buNone/>
            </a:pPr>
            <a:endParaRPr sz="1600" b="1" dirty="0">
              <a:solidFill>
                <a:srgbClr val="C00000"/>
              </a:solidFill>
              <a:latin typeface="Arial"/>
              <a:ea typeface="Arial"/>
              <a:cs typeface="Arial"/>
              <a:sym typeface="Arial"/>
            </a:endParaRPr>
          </a:p>
          <a:p>
            <a:pPr marL="0" lvl="0" indent="0" algn="l" rtl="0">
              <a:spcBef>
                <a:spcPts val="360"/>
              </a:spcBef>
              <a:spcAft>
                <a:spcPts val="0"/>
              </a:spcAft>
              <a:buNone/>
            </a:pPr>
            <a:r>
              <a:rPr lang="en-US" sz="1600" b="1" dirty="0" smtClean="0">
                <a:solidFill>
                  <a:srgbClr val="00B050"/>
                </a:solidFill>
                <a:latin typeface="Arial"/>
                <a:ea typeface="Arial"/>
                <a:cs typeface="Arial"/>
                <a:sym typeface="Arial"/>
              </a:rPr>
              <a:t>3. Government </a:t>
            </a:r>
            <a:r>
              <a:rPr lang="en-US" sz="1600" b="1" dirty="0">
                <a:solidFill>
                  <a:srgbClr val="00B050"/>
                </a:solidFill>
                <a:latin typeface="Arial"/>
                <a:ea typeface="Arial"/>
                <a:cs typeface="Arial"/>
                <a:sym typeface="Arial"/>
              </a:rPr>
              <a:t>should </a:t>
            </a:r>
            <a:r>
              <a:rPr lang="en-US" sz="1600" b="1" dirty="0" smtClean="0">
                <a:solidFill>
                  <a:srgbClr val="00B050"/>
                </a:solidFill>
                <a:latin typeface="Arial"/>
                <a:ea typeface="Arial"/>
                <a:cs typeface="Arial"/>
                <a:sym typeface="Arial"/>
              </a:rPr>
              <a:t>aggressively </a:t>
            </a:r>
            <a:r>
              <a:rPr lang="en-US" sz="1600" b="1" dirty="0">
                <a:solidFill>
                  <a:srgbClr val="00B050"/>
                </a:solidFill>
                <a:latin typeface="Arial"/>
                <a:ea typeface="Arial"/>
                <a:cs typeface="Arial"/>
                <a:sym typeface="Arial"/>
              </a:rPr>
              <a:t>go for the Data Science/AI/ sectors </a:t>
            </a:r>
            <a:r>
              <a:rPr lang="en-US" sz="1600" b="1" dirty="0" smtClean="0">
                <a:solidFill>
                  <a:srgbClr val="00B050"/>
                </a:solidFill>
                <a:latin typeface="Arial"/>
                <a:ea typeface="Arial"/>
                <a:cs typeface="Arial"/>
                <a:sym typeface="Arial"/>
              </a:rPr>
              <a:t>. As </a:t>
            </a:r>
            <a:r>
              <a:rPr lang="en-US" sz="1600" b="1" dirty="0">
                <a:solidFill>
                  <a:srgbClr val="00B050"/>
                </a:solidFill>
                <a:latin typeface="Arial"/>
                <a:ea typeface="Arial"/>
                <a:cs typeface="Arial"/>
                <a:sym typeface="Arial"/>
              </a:rPr>
              <a:t>of now, the various  Incubation </a:t>
            </a:r>
            <a:r>
              <a:rPr lang="en-US" sz="1600" b="1" dirty="0" smtClean="0">
                <a:solidFill>
                  <a:srgbClr val="00B050"/>
                </a:solidFill>
                <a:latin typeface="Arial"/>
                <a:ea typeface="Arial"/>
                <a:cs typeface="Arial"/>
                <a:sym typeface="Arial"/>
              </a:rPr>
              <a:t>Centers </a:t>
            </a:r>
            <a:r>
              <a:rPr lang="en-US" sz="1600" b="1" dirty="0">
                <a:solidFill>
                  <a:srgbClr val="00B050"/>
                </a:solidFill>
                <a:latin typeface="Arial"/>
                <a:ea typeface="Arial"/>
                <a:cs typeface="Arial"/>
                <a:sym typeface="Arial"/>
              </a:rPr>
              <a:t>mostly(or prefer to) fund projects with some hardware </a:t>
            </a:r>
            <a:r>
              <a:rPr lang="en-US" sz="1600" b="1" dirty="0" smtClean="0">
                <a:solidFill>
                  <a:srgbClr val="00B050"/>
                </a:solidFill>
                <a:latin typeface="Arial"/>
                <a:ea typeface="Arial"/>
                <a:cs typeface="Arial"/>
                <a:sym typeface="Arial"/>
              </a:rPr>
              <a:t>presence , </a:t>
            </a:r>
            <a:r>
              <a:rPr lang="en-US" sz="1600" b="1" dirty="0" smtClean="0">
                <a:solidFill>
                  <a:srgbClr val="00B050"/>
                </a:solidFill>
                <a:latin typeface="Arial"/>
                <a:ea typeface="Arial"/>
                <a:cs typeface="Arial"/>
                <a:sym typeface="Arial"/>
              </a:rPr>
              <a:t>but, </a:t>
            </a:r>
            <a:r>
              <a:rPr lang="en-US" sz="1600" b="1" dirty="0" smtClean="0">
                <a:solidFill>
                  <a:srgbClr val="00B050"/>
                </a:solidFill>
                <a:latin typeface="Arial"/>
                <a:ea typeface="Arial"/>
                <a:cs typeface="Arial"/>
                <a:sym typeface="Arial"/>
              </a:rPr>
              <a:t>that </a:t>
            </a:r>
            <a:r>
              <a:rPr lang="en-US" sz="1600" b="1" dirty="0">
                <a:solidFill>
                  <a:srgbClr val="00B050"/>
                </a:solidFill>
                <a:latin typeface="Arial"/>
                <a:ea typeface="Arial"/>
                <a:cs typeface="Arial"/>
                <a:sym typeface="Arial"/>
              </a:rPr>
              <a:t>needs to </a:t>
            </a:r>
            <a:r>
              <a:rPr lang="en-US" sz="1600" b="1" dirty="0" smtClean="0">
                <a:solidFill>
                  <a:srgbClr val="00B050"/>
                </a:solidFill>
                <a:latin typeface="Arial"/>
                <a:ea typeface="Arial"/>
                <a:cs typeface="Arial"/>
                <a:sym typeface="Arial"/>
              </a:rPr>
              <a:t>change.  </a:t>
            </a:r>
            <a:r>
              <a:rPr lang="en-US" sz="1600" b="1" dirty="0" smtClean="0">
                <a:solidFill>
                  <a:srgbClr val="00B050"/>
                </a:solidFill>
              </a:rPr>
              <a:t>Startups </a:t>
            </a:r>
            <a:r>
              <a:rPr lang="en-US" sz="1600" b="1" dirty="0">
                <a:solidFill>
                  <a:srgbClr val="00B050"/>
                </a:solidFill>
              </a:rPr>
              <a:t>like LUDO </a:t>
            </a:r>
            <a:r>
              <a:rPr lang="en-US" sz="1600" b="1" dirty="0" smtClean="0">
                <a:solidFill>
                  <a:srgbClr val="00B050"/>
                </a:solidFill>
              </a:rPr>
              <a:t>GAME , digital </a:t>
            </a:r>
            <a:r>
              <a:rPr lang="en-US" sz="1600" b="1" dirty="0">
                <a:solidFill>
                  <a:srgbClr val="00B050"/>
                </a:solidFill>
              </a:rPr>
              <a:t>platforms like YOUTUBE are on </a:t>
            </a:r>
            <a:r>
              <a:rPr lang="en-US" sz="1600" b="1" dirty="0" smtClean="0">
                <a:solidFill>
                  <a:srgbClr val="00B050"/>
                </a:solidFill>
              </a:rPr>
              <a:t>boom , its </a:t>
            </a:r>
            <a:r>
              <a:rPr lang="en-US" sz="1600" b="1" dirty="0">
                <a:solidFill>
                  <a:srgbClr val="00B050"/>
                </a:solidFill>
              </a:rPr>
              <a:t>time when we should give them as much importance as the traditional industries like the petrochemicals</a:t>
            </a:r>
            <a:r>
              <a:rPr lang="en-US" sz="1600" b="1" dirty="0" smtClean="0">
                <a:solidFill>
                  <a:srgbClr val="00B050"/>
                </a:solidFill>
              </a:rPr>
              <a:t>, manufacturing  gets , and </a:t>
            </a:r>
            <a:r>
              <a:rPr lang="en-US" sz="1600" b="1" dirty="0">
                <a:solidFill>
                  <a:srgbClr val="00B050"/>
                </a:solidFill>
              </a:rPr>
              <a:t>must learn that this is the new normal</a:t>
            </a:r>
            <a:r>
              <a:rPr lang="en-US" sz="1600" b="1" dirty="0" smtClean="0">
                <a:solidFill>
                  <a:srgbClr val="00B050"/>
                </a:solidFill>
              </a:rPr>
              <a:t>.</a:t>
            </a:r>
          </a:p>
          <a:p>
            <a:pPr marL="0" lvl="0" indent="0" algn="l" rtl="0">
              <a:spcBef>
                <a:spcPts val="360"/>
              </a:spcBef>
              <a:spcAft>
                <a:spcPts val="0"/>
              </a:spcAft>
              <a:buNone/>
            </a:pPr>
            <a:endParaRPr sz="1600" b="1" dirty="0">
              <a:solidFill>
                <a:srgbClr val="00B050"/>
              </a:solidFill>
            </a:endParaRPr>
          </a:p>
          <a:p>
            <a:pPr marL="0" lvl="0" indent="0" algn="l" rtl="0">
              <a:spcBef>
                <a:spcPts val="360"/>
              </a:spcBef>
              <a:spcAft>
                <a:spcPts val="0"/>
              </a:spcAft>
              <a:buNone/>
            </a:pPr>
            <a:r>
              <a:rPr lang="en-US" sz="1600" b="1" dirty="0" smtClean="0">
                <a:solidFill>
                  <a:srgbClr val="002060"/>
                </a:solidFill>
              </a:rPr>
              <a:t>4. In </a:t>
            </a:r>
            <a:r>
              <a:rPr lang="en-US" sz="1600" b="1" dirty="0">
                <a:solidFill>
                  <a:srgbClr val="002060"/>
                </a:solidFill>
              </a:rPr>
              <a:t>a “Boycott China” </a:t>
            </a:r>
            <a:r>
              <a:rPr lang="en-US" sz="1600" b="1" dirty="0" smtClean="0">
                <a:solidFill>
                  <a:srgbClr val="002060"/>
                </a:solidFill>
              </a:rPr>
              <a:t>trend , coupled </a:t>
            </a:r>
            <a:r>
              <a:rPr lang="en-US" sz="1600" b="1" dirty="0">
                <a:solidFill>
                  <a:srgbClr val="002060"/>
                </a:solidFill>
              </a:rPr>
              <a:t>with </a:t>
            </a:r>
            <a:r>
              <a:rPr lang="en-US" sz="1600" b="1" dirty="0" smtClean="0">
                <a:solidFill>
                  <a:srgbClr val="002060"/>
                </a:solidFill>
              </a:rPr>
              <a:t>Covid-19 </a:t>
            </a:r>
            <a:r>
              <a:rPr lang="en-US" sz="1600" b="1" dirty="0">
                <a:solidFill>
                  <a:srgbClr val="002060"/>
                </a:solidFill>
              </a:rPr>
              <a:t>Pandemic actually opens an </a:t>
            </a:r>
            <a:r>
              <a:rPr lang="en-US" sz="1600" b="1" dirty="0" smtClean="0">
                <a:solidFill>
                  <a:srgbClr val="002060"/>
                </a:solidFill>
              </a:rPr>
              <a:t>opportunity  </a:t>
            </a:r>
            <a:r>
              <a:rPr lang="en-US" sz="1600" b="1" dirty="0">
                <a:solidFill>
                  <a:srgbClr val="002060"/>
                </a:solidFill>
              </a:rPr>
              <a:t>for app/web developers to grind their places.</a:t>
            </a:r>
            <a:endParaRPr sz="1600" b="1" dirty="0">
              <a:solidFill>
                <a:srgbClr val="002060"/>
              </a:solidFill>
            </a:endParaRPr>
          </a:p>
          <a:p>
            <a:pPr marL="0" lvl="0" indent="0" algn="l" rtl="0">
              <a:spcBef>
                <a:spcPts val="360"/>
              </a:spcBef>
              <a:spcAft>
                <a:spcPts val="0"/>
              </a:spcAft>
              <a:buNone/>
            </a:pPr>
            <a:endParaRPr sz="1600" dirty="0">
              <a:latin typeface="Arial"/>
              <a:ea typeface="Arial"/>
              <a:cs typeface="Arial"/>
              <a:sym typeface="Arial"/>
            </a:endParaRPr>
          </a:p>
          <a:p>
            <a:pPr marL="0" lvl="0" indent="0" algn="l" rtl="0">
              <a:spcBef>
                <a:spcPts val="360"/>
              </a:spcBef>
              <a:spcAft>
                <a:spcPts val="0"/>
              </a:spcAft>
              <a:buNone/>
            </a:pPr>
            <a:endParaRPr sz="1600" dirty="0">
              <a:latin typeface="Arial"/>
              <a:ea typeface="Arial"/>
              <a:cs typeface="Arial"/>
              <a:sym typeface="Arial"/>
            </a:endParaRPr>
          </a:p>
          <a:p>
            <a:pPr marL="0" lvl="0" indent="0" algn="l" rtl="0">
              <a:spcBef>
                <a:spcPts val="360"/>
              </a:spcBef>
              <a:spcAft>
                <a:spcPts val="0"/>
              </a:spcAft>
              <a:buNone/>
            </a:pPr>
            <a:endParaRPr sz="1600"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82349a22ea_1_37"/>
          <p:cNvSpPr txBox="1">
            <a:spLocks noGrp="1"/>
          </p:cNvSpPr>
          <p:nvPr>
            <p:ph type="title"/>
          </p:nvPr>
        </p:nvSpPr>
        <p:spPr>
          <a:xfrm>
            <a:off x="1359225" y="4800600"/>
            <a:ext cx="5919600" cy="566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         </a:t>
            </a:r>
            <a:r>
              <a:rPr lang="en-US" sz="2800" dirty="0">
                <a:solidFill>
                  <a:srgbClr val="00B0F0"/>
                </a:solidFill>
              </a:rPr>
              <a:t>This is the ultimate choice.</a:t>
            </a:r>
            <a:endParaRPr sz="2800" dirty="0">
              <a:solidFill>
                <a:srgbClr val="00B0F0"/>
              </a:solidFill>
            </a:endParaRPr>
          </a:p>
        </p:txBody>
      </p:sp>
      <p:sp>
        <p:nvSpPr>
          <p:cNvPr id="212" name="Google Shape;212;g82349a22ea_1_37"/>
          <p:cNvSpPr>
            <a:spLocks noGrp="1"/>
          </p:cNvSpPr>
          <p:nvPr>
            <p:ph type="pic" idx="2"/>
          </p:nvPr>
        </p:nvSpPr>
        <p:spPr>
          <a:xfrm>
            <a:off x="1792288" y="612775"/>
            <a:ext cx="5486400" cy="41148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endParaRPr/>
          </a:p>
        </p:txBody>
      </p:sp>
      <p:sp>
        <p:nvSpPr>
          <p:cNvPr id="213" name="Google Shape;213;g82349a22ea_1_37"/>
          <p:cNvSpPr txBox="1">
            <a:spLocks noGrp="1"/>
          </p:cNvSpPr>
          <p:nvPr>
            <p:ph type="body" idx="1"/>
          </p:nvPr>
        </p:nvSpPr>
        <p:spPr>
          <a:xfrm>
            <a:off x="25" y="5367300"/>
            <a:ext cx="9144000" cy="1490700"/>
          </a:xfrm>
          <a:prstGeom prst="rect">
            <a:avLst/>
          </a:prstGeom>
        </p:spPr>
        <p:txBody>
          <a:bodyPr spcFirstLastPara="1" wrap="square" lIns="91425" tIns="45700" rIns="91425" bIns="45700" anchor="t" anchorCtr="0">
            <a:noAutofit/>
          </a:bodyPr>
          <a:lstStyle/>
          <a:p>
            <a:pPr marL="0" lvl="0" indent="0" algn="l" rtl="0">
              <a:spcBef>
                <a:spcPts val="280"/>
              </a:spcBef>
              <a:spcAft>
                <a:spcPts val="0"/>
              </a:spcAft>
              <a:buNone/>
            </a:pPr>
            <a:r>
              <a:rPr lang="en-US" dirty="0"/>
              <a:t>                              </a:t>
            </a:r>
            <a:endParaRPr dirty="0"/>
          </a:p>
          <a:p>
            <a:pPr marL="0" lvl="0" indent="0" algn="l" rtl="0">
              <a:spcBef>
                <a:spcPts val="280"/>
              </a:spcBef>
              <a:spcAft>
                <a:spcPts val="0"/>
              </a:spcAft>
              <a:buNone/>
            </a:pPr>
            <a:r>
              <a:rPr lang="en-US" dirty="0"/>
              <a:t>                                        </a:t>
            </a:r>
            <a:r>
              <a:rPr lang="en-US" sz="4600" dirty="0"/>
              <a:t>   </a:t>
            </a:r>
            <a:r>
              <a:rPr lang="en-US" sz="4600" b="1" i="1" dirty="0"/>
              <a:t>      </a:t>
            </a:r>
            <a:r>
              <a:rPr lang="en-US" sz="4000" b="1" dirty="0">
                <a:solidFill>
                  <a:srgbClr val="7030A0"/>
                </a:solidFill>
              </a:rPr>
              <a:t>THANK YOU</a:t>
            </a:r>
            <a:endParaRPr sz="4000" b="1" dirty="0">
              <a:solidFill>
                <a:srgbClr val="7030A0"/>
              </a:solidFill>
            </a:endParaRPr>
          </a:p>
        </p:txBody>
      </p:sp>
      <p:pic>
        <p:nvPicPr>
          <p:cNvPr id="214" name="Google Shape;214;g82349a22ea_1_37"/>
          <p:cNvPicPr preferRelativeResize="0"/>
          <p:nvPr/>
        </p:nvPicPr>
        <p:blipFill>
          <a:blip r:embed="rId3">
            <a:alphaModFix/>
          </a:blip>
          <a:stretch>
            <a:fillRect/>
          </a:stretch>
        </p:blipFill>
        <p:spPr>
          <a:xfrm>
            <a:off x="1359125" y="88600"/>
            <a:ext cx="5919575" cy="46389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ctrTitle"/>
          </p:nvPr>
        </p:nvSpPr>
        <p:spPr>
          <a:xfrm>
            <a:off x="899592" y="260648"/>
            <a:ext cx="7344816" cy="1296144"/>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7030A0"/>
              </a:buClr>
              <a:buSzPts val="3200"/>
              <a:buFont typeface="Calibri"/>
              <a:buNone/>
            </a:pPr>
            <a:r>
              <a:rPr lang="en-US" sz="3200" b="1">
                <a:solidFill>
                  <a:srgbClr val="7030A0"/>
                </a:solidFill>
                <a:latin typeface="Calibri"/>
                <a:ea typeface="Calibri"/>
                <a:cs typeface="Calibri"/>
                <a:sym typeface="Calibri"/>
              </a:rPr>
              <a:t>Impact of COVID-19 on Indian economy</a:t>
            </a:r>
            <a:endParaRPr sz="3200">
              <a:solidFill>
                <a:srgbClr val="7030A0"/>
              </a:solidFill>
            </a:endParaRPr>
          </a:p>
        </p:txBody>
      </p:sp>
      <p:sp>
        <p:nvSpPr>
          <p:cNvPr id="97" name="Google Shape;97;p2"/>
          <p:cNvSpPr txBox="1">
            <a:spLocks noGrp="1"/>
          </p:cNvSpPr>
          <p:nvPr>
            <p:ph type="subTitle" idx="1"/>
          </p:nvPr>
        </p:nvSpPr>
        <p:spPr>
          <a:xfrm>
            <a:off x="-1144" y="1772816"/>
            <a:ext cx="9144000" cy="8640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632423"/>
              </a:buClr>
              <a:buSzPts val="1600"/>
              <a:buNone/>
            </a:pPr>
            <a:r>
              <a:rPr lang="en-US" sz="1600" b="1">
                <a:solidFill>
                  <a:srgbClr val="632423"/>
                </a:solidFill>
              </a:rPr>
              <a:t>The sudden decline in economic activities due to the lockdown is unexpected in the history of India</a:t>
            </a:r>
            <a:r>
              <a:rPr lang="en-US"/>
              <a:t>.</a:t>
            </a:r>
            <a:endParaRPr/>
          </a:p>
          <a:p>
            <a:pPr marL="0" lvl="0" indent="0" algn="ctr" rtl="0">
              <a:lnSpc>
                <a:spcPct val="90000"/>
              </a:lnSpc>
              <a:spcBef>
                <a:spcPts val="320"/>
              </a:spcBef>
              <a:spcAft>
                <a:spcPts val="0"/>
              </a:spcAft>
              <a:buClr>
                <a:srgbClr val="632423"/>
              </a:buClr>
              <a:buSzPts val="1600"/>
              <a:buNone/>
            </a:pPr>
            <a:r>
              <a:rPr lang="en-US" sz="1600" b="1">
                <a:solidFill>
                  <a:srgbClr val="632423"/>
                </a:solidFill>
              </a:rPr>
              <a:t>Here are some figures that describes the current situation of India.</a:t>
            </a:r>
            <a:endParaRPr/>
          </a:p>
          <a:p>
            <a:pPr marL="0" lvl="0" indent="0" algn="ctr" rtl="0">
              <a:lnSpc>
                <a:spcPct val="90000"/>
              </a:lnSpc>
              <a:spcBef>
                <a:spcPts val="320"/>
              </a:spcBef>
              <a:spcAft>
                <a:spcPts val="0"/>
              </a:spcAft>
              <a:buClr>
                <a:srgbClr val="888888"/>
              </a:buClr>
              <a:buSzPts val="1600"/>
              <a:buNone/>
            </a:pPr>
            <a:endParaRPr sz="1600" b="1">
              <a:solidFill>
                <a:srgbClr val="632423"/>
              </a:solidFill>
            </a:endParaRPr>
          </a:p>
          <a:p>
            <a:pPr marL="0" lvl="0" indent="0" algn="ctr" rtl="0">
              <a:lnSpc>
                <a:spcPct val="90000"/>
              </a:lnSpc>
              <a:spcBef>
                <a:spcPts val="320"/>
              </a:spcBef>
              <a:spcAft>
                <a:spcPts val="0"/>
              </a:spcAft>
              <a:buClr>
                <a:srgbClr val="888888"/>
              </a:buClr>
              <a:buSzPts val="1600"/>
              <a:buNone/>
            </a:pPr>
            <a:endParaRPr sz="1600" b="1">
              <a:solidFill>
                <a:srgbClr val="632423"/>
              </a:solidFill>
            </a:endParaRPr>
          </a:p>
        </p:txBody>
      </p:sp>
      <p:pic>
        <p:nvPicPr>
          <p:cNvPr id="98" name="Google Shape;98;p2" descr="C:\Users\Asus\Desktop\economics project\gdp growth.PNG"/>
          <p:cNvPicPr preferRelativeResize="0"/>
          <p:nvPr/>
        </p:nvPicPr>
        <p:blipFill rotWithShape="1">
          <a:blip r:embed="rId3">
            <a:alphaModFix/>
          </a:blip>
          <a:srcRect/>
          <a:stretch/>
        </p:blipFill>
        <p:spPr>
          <a:xfrm>
            <a:off x="611560" y="3146976"/>
            <a:ext cx="6984776" cy="1728192"/>
          </a:xfrm>
          <a:prstGeom prst="rect">
            <a:avLst/>
          </a:prstGeom>
          <a:noFill/>
          <a:ln>
            <a:noFill/>
          </a:ln>
        </p:spPr>
      </p:pic>
      <p:sp>
        <p:nvSpPr>
          <p:cNvPr id="99" name="Google Shape;99;p2"/>
          <p:cNvSpPr txBox="1"/>
          <p:nvPr/>
        </p:nvSpPr>
        <p:spPr>
          <a:xfrm>
            <a:off x="611560" y="2755940"/>
            <a:ext cx="47525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974806"/>
                </a:solidFill>
                <a:latin typeface="Calibri"/>
                <a:ea typeface="Calibri"/>
                <a:cs typeface="Calibri"/>
                <a:sym typeface="Calibri"/>
              </a:rPr>
              <a:t>Condition of Indian Economy before lockdown:</a:t>
            </a:r>
            <a:endParaRPr sz="1800" b="1">
              <a:solidFill>
                <a:srgbClr val="974806"/>
              </a:solidFill>
              <a:latin typeface="Calibri"/>
              <a:ea typeface="Calibri"/>
              <a:cs typeface="Calibri"/>
              <a:sym typeface="Calibri"/>
            </a:endParaRPr>
          </a:p>
        </p:txBody>
      </p:sp>
      <p:sp>
        <p:nvSpPr>
          <p:cNvPr id="100" name="Google Shape;100;p2"/>
          <p:cNvSpPr txBox="1"/>
          <p:nvPr/>
        </p:nvSpPr>
        <p:spPr>
          <a:xfrm>
            <a:off x="611560" y="4974288"/>
            <a:ext cx="6048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974806"/>
                </a:solidFill>
                <a:latin typeface="Calibri"/>
                <a:ea typeface="Calibri"/>
                <a:cs typeface="Calibri"/>
                <a:sym typeface="Calibri"/>
              </a:rPr>
              <a:t>Expected GDP growth rate in 2020-2021 :  </a:t>
            </a:r>
            <a:r>
              <a:rPr lang="en-US" sz="1800" b="1">
                <a:solidFill>
                  <a:srgbClr val="FF0000"/>
                </a:solidFill>
                <a:latin typeface="Calibri"/>
                <a:ea typeface="Calibri"/>
                <a:cs typeface="Calibri"/>
                <a:sym typeface="Calibri"/>
              </a:rPr>
              <a:t>-3.2% </a:t>
            </a:r>
            <a:endParaRPr sz="1800" b="1">
              <a:solidFill>
                <a:srgbClr val="FF0000"/>
              </a:solidFill>
              <a:latin typeface="Calibri"/>
              <a:ea typeface="Calibri"/>
              <a:cs typeface="Calibri"/>
              <a:sym typeface="Calibri"/>
            </a:endParaRPr>
          </a:p>
        </p:txBody>
      </p:sp>
      <p:sp>
        <p:nvSpPr>
          <p:cNvPr id="101" name="Google Shape;101;p2"/>
          <p:cNvSpPr txBox="1"/>
          <p:nvPr/>
        </p:nvSpPr>
        <p:spPr>
          <a:xfrm>
            <a:off x="683568" y="5733256"/>
            <a:ext cx="8208912" cy="8156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GDP growth in 2020-21 likely to go negative, says RBI Governor</a:t>
            </a:r>
            <a:endParaRPr/>
          </a:p>
          <a:p>
            <a:pPr marL="0" marR="0" lvl="0" indent="0" algn="l" rtl="0">
              <a:spcBef>
                <a:spcPts val="0"/>
              </a:spcBef>
              <a:spcAft>
                <a:spcPts val="0"/>
              </a:spcAft>
              <a:buNone/>
            </a:pPr>
            <a:r>
              <a:rPr lang="en-US" sz="1100" b="1">
                <a:solidFill>
                  <a:srgbClr val="002060"/>
                </a:solidFill>
                <a:latin typeface="Calibri"/>
                <a:ea typeface="Calibri"/>
                <a:cs typeface="Calibri"/>
                <a:sym typeface="Calibri"/>
              </a:rPr>
              <a:t>                                                                                                                        (source: THE HINDU , updated:</a:t>
            </a:r>
            <a:r>
              <a:rPr lang="en-US" sz="1100" b="1" cap="none">
                <a:solidFill>
                  <a:schemeClr val="dk1"/>
                </a:solidFill>
                <a:latin typeface="Calibri"/>
                <a:ea typeface="Calibri"/>
                <a:cs typeface="Calibri"/>
                <a:sym typeface="Calibri"/>
              </a:rPr>
              <a:t> MAY 22, 2020 12:09 IST</a:t>
            </a:r>
            <a:r>
              <a:rPr lang="en-US" sz="1100" b="1">
                <a:solidFill>
                  <a:srgbClr val="002060"/>
                </a:solidFill>
                <a:latin typeface="Calibri"/>
                <a:ea typeface="Calibri"/>
                <a:cs typeface="Calibri"/>
                <a:sym typeface="Calibri"/>
              </a:rPr>
              <a:t>)</a:t>
            </a:r>
            <a:endParaRPr sz="1100" b="1">
              <a:solidFill>
                <a:srgbClr val="00206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57200" y="274638"/>
            <a:ext cx="8229600" cy="142617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2000"/>
              <a:buFont typeface="Calibri"/>
              <a:buNone/>
            </a:pPr>
            <a:r>
              <a:rPr lang="en-US" sz="2000" b="1">
                <a:solidFill>
                  <a:srgbClr val="205867"/>
                </a:solidFill>
              </a:rPr>
              <a:t>Union minister Nitin Gadkari said that the country is expected to lose revenue of about ₹10 lakh crore or 5 per cent of India's GDP due to the coronavirus crisis</a:t>
            </a:r>
            <a:endParaRPr sz="2000" b="1">
              <a:solidFill>
                <a:srgbClr val="205867"/>
              </a:solidFill>
            </a:endParaRPr>
          </a:p>
        </p:txBody>
      </p:sp>
      <p:pic>
        <p:nvPicPr>
          <p:cNvPr id="107" name="Google Shape;107;p3"/>
          <p:cNvPicPr preferRelativeResize="0">
            <a:picLocks noGrp="1"/>
          </p:cNvPicPr>
          <p:nvPr>
            <p:ph type="body" idx="1"/>
          </p:nvPr>
        </p:nvPicPr>
        <p:blipFill rotWithShape="1">
          <a:blip r:embed="rId3">
            <a:alphaModFix/>
          </a:blip>
          <a:srcRect/>
          <a:stretch/>
        </p:blipFill>
        <p:spPr>
          <a:xfrm>
            <a:off x="1259632" y="1700808"/>
            <a:ext cx="6624736" cy="4032448"/>
          </a:xfrm>
          <a:prstGeom prst="rect">
            <a:avLst/>
          </a:prstGeom>
          <a:noFill/>
          <a:ln>
            <a:noFill/>
          </a:ln>
        </p:spPr>
      </p:pic>
      <p:sp>
        <p:nvSpPr>
          <p:cNvPr id="108" name="Google Shape;108;p3"/>
          <p:cNvSpPr txBox="1"/>
          <p:nvPr/>
        </p:nvSpPr>
        <p:spPr>
          <a:xfrm>
            <a:off x="4932040" y="5954796"/>
            <a:ext cx="352839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2060"/>
                </a:solidFill>
                <a:latin typeface="Calibri"/>
                <a:ea typeface="Calibri"/>
                <a:cs typeface="Calibri"/>
                <a:sym typeface="Calibri"/>
              </a:rPr>
              <a:t>As estimated at the end of march(lockdown 1.0)</a:t>
            </a:r>
            <a:endParaRPr sz="1200" b="1">
              <a:solidFill>
                <a:srgbClr val="002060"/>
              </a:solidFill>
              <a:latin typeface="Calibri"/>
              <a:ea typeface="Calibri"/>
              <a:cs typeface="Calibri"/>
              <a:sym typeface="Calibri"/>
            </a:endParaRPr>
          </a:p>
        </p:txBody>
      </p:sp>
      <p:cxnSp>
        <p:nvCxnSpPr>
          <p:cNvPr id="109" name="Google Shape;109;p3"/>
          <p:cNvCxnSpPr/>
          <p:nvPr/>
        </p:nvCxnSpPr>
        <p:spPr>
          <a:xfrm>
            <a:off x="4716016" y="6067210"/>
            <a:ext cx="216024"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57200" y="274638"/>
            <a:ext cx="8229600" cy="994122"/>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7030A0"/>
              </a:buClr>
              <a:buSzPts val="2800"/>
              <a:buFont typeface="Calibri"/>
              <a:buNone/>
            </a:pPr>
            <a:r>
              <a:rPr lang="en-US" sz="2800" b="1">
                <a:solidFill>
                  <a:srgbClr val="7030A0"/>
                </a:solidFill>
                <a:latin typeface="Calibri"/>
                <a:ea typeface="Calibri"/>
                <a:cs typeface="Calibri"/>
                <a:sym typeface="Calibri"/>
              </a:rPr>
              <a:t>How the pandemic will impact different sectors  </a:t>
            </a:r>
            <a:endParaRPr sz="2800" b="1">
              <a:solidFill>
                <a:srgbClr val="7030A0"/>
              </a:solidFill>
            </a:endParaRPr>
          </a:p>
        </p:txBody>
      </p:sp>
      <p:sp>
        <p:nvSpPr>
          <p:cNvPr id="115" name="Google Shape;115;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US" sz="2000" b="1"/>
              <a:t>These are some affected areas :</a:t>
            </a:r>
            <a:endParaRPr/>
          </a:p>
          <a:p>
            <a:pPr marL="342900" lvl="0" indent="-342900" algn="l" rtl="0">
              <a:spcBef>
                <a:spcPts val="320"/>
              </a:spcBef>
              <a:spcAft>
                <a:spcPts val="0"/>
              </a:spcAft>
              <a:buClr>
                <a:schemeClr val="dk1"/>
              </a:buClr>
              <a:buSzPts val="1600"/>
              <a:buChar char="•"/>
            </a:pPr>
            <a:r>
              <a:rPr lang="en-US" sz="1600" b="1"/>
              <a:t>Automotive</a:t>
            </a:r>
            <a:endParaRPr/>
          </a:p>
          <a:p>
            <a:pPr marL="342900" lvl="0" indent="-342900" algn="l" rtl="0">
              <a:spcBef>
                <a:spcPts val="320"/>
              </a:spcBef>
              <a:spcAft>
                <a:spcPts val="0"/>
              </a:spcAft>
              <a:buClr>
                <a:schemeClr val="dk1"/>
              </a:buClr>
              <a:buSzPts val="1600"/>
              <a:buChar char="•"/>
            </a:pPr>
            <a:r>
              <a:rPr lang="en-US" sz="1600" b="1"/>
              <a:t>Drugs and Pharmaceutical</a:t>
            </a:r>
            <a:endParaRPr/>
          </a:p>
          <a:p>
            <a:pPr marL="342900" lvl="0" indent="-342900" algn="l" rtl="0">
              <a:spcBef>
                <a:spcPts val="320"/>
              </a:spcBef>
              <a:spcAft>
                <a:spcPts val="0"/>
              </a:spcAft>
              <a:buClr>
                <a:schemeClr val="dk1"/>
              </a:buClr>
              <a:buSzPts val="1600"/>
              <a:buChar char="•"/>
            </a:pPr>
            <a:r>
              <a:rPr lang="en-US" sz="1600" b="1"/>
              <a:t>Food Production</a:t>
            </a:r>
            <a:endParaRPr/>
          </a:p>
          <a:p>
            <a:pPr marL="342900" lvl="0" indent="-342900" algn="l" rtl="0">
              <a:spcBef>
                <a:spcPts val="320"/>
              </a:spcBef>
              <a:spcAft>
                <a:spcPts val="0"/>
              </a:spcAft>
              <a:buClr>
                <a:schemeClr val="dk1"/>
              </a:buClr>
              <a:buSzPts val="1600"/>
              <a:buChar char="•"/>
            </a:pPr>
            <a:r>
              <a:rPr lang="en-US" sz="1600" b="1"/>
              <a:t>Retail/Wholesale Non-food items</a:t>
            </a:r>
            <a:endParaRPr/>
          </a:p>
          <a:p>
            <a:pPr marL="342900" lvl="0" indent="-342900" algn="l" rtl="0">
              <a:spcBef>
                <a:spcPts val="320"/>
              </a:spcBef>
              <a:spcAft>
                <a:spcPts val="0"/>
              </a:spcAft>
              <a:buClr>
                <a:schemeClr val="dk1"/>
              </a:buClr>
              <a:buSzPts val="1600"/>
              <a:buChar char="•"/>
            </a:pPr>
            <a:r>
              <a:rPr lang="en-US" sz="1600" b="1"/>
              <a:t>Textiles</a:t>
            </a:r>
            <a:endParaRPr/>
          </a:p>
          <a:p>
            <a:pPr marL="342900" lvl="0" indent="-342900" algn="l" rtl="0">
              <a:spcBef>
                <a:spcPts val="320"/>
              </a:spcBef>
              <a:spcAft>
                <a:spcPts val="0"/>
              </a:spcAft>
              <a:buClr>
                <a:schemeClr val="dk1"/>
              </a:buClr>
              <a:buSzPts val="1600"/>
              <a:buChar char="•"/>
            </a:pPr>
            <a:r>
              <a:rPr lang="en-US" sz="1600" b="1"/>
              <a:t>Entertainment</a:t>
            </a:r>
            <a:endParaRPr/>
          </a:p>
          <a:p>
            <a:pPr marL="342900" lvl="0" indent="-342900" algn="l" rtl="0">
              <a:spcBef>
                <a:spcPts val="320"/>
              </a:spcBef>
              <a:spcAft>
                <a:spcPts val="0"/>
              </a:spcAft>
              <a:buClr>
                <a:schemeClr val="dk1"/>
              </a:buClr>
              <a:buSzPts val="1600"/>
              <a:buChar char="•"/>
            </a:pPr>
            <a:r>
              <a:rPr lang="en-US" sz="1600" b="1"/>
              <a:t>Banking</a:t>
            </a:r>
            <a:endParaRPr/>
          </a:p>
          <a:p>
            <a:pPr marL="342900" lvl="0" indent="-342900" algn="l" rtl="0">
              <a:spcBef>
                <a:spcPts val="320"/>
              </a:spcBef>
              <a:spcAft>
                <a:spcPts val="0"/>
              </a:spcAft>
              <a:buClr>
                <a:schemeClr val="dk1"/>
              </a:buClr>
              <a:buSzPts val="1600"/>
              <a:buChar char="•"/>
            </a:pPr>
            <a:r>
              <a:rPr lang="en-US" sz="1600" b="1"/>
              <a:t>Tourism</a:t>
            </a:r>
            <a:endParaRPr/>
          </a:p>
          <a:p>
            <a:pPr marL="342900" lvl="0" indent="-342900" algn="l" rtl="0">
              <a:spcBef>
                <a:spcPts val="320"/>
              </a:spcBef>
              <a:spcAft>
                <a:spcPts val="0"/>
              </a:spcAft>
              <a:buClr>
                <a:schemeClr val="dk1"/>
              </a:buClr>
              <a:buSzPts val="1600"/>
              <a:buChar char="•"/>
            </a:pPr>
            <a:r>
              <a:rPr lang="en-US" sz="1600" b="1"/>
              <a:t>Hospitality</a:t>
            </a:r>
            <a:endParaRPr/>
          </a:p>
          <a:p>
            <a:pPr marL="342900" lvl="0" indent="-342900" algn="l" rtl="0">
              <a:spcBef>
                <a:spcPts val="320"/>
              </a:spcBef>
              <a:spcAft>
                <a:spcPts val="0"/>
              </a:spcAft>
              <a:buClr>
                <a:schemeClr val="dk1"/>
              </a:buClr>
              <a:buSzPts val="1600"/>
              <a:buChar char="•"/>
            </a:pPr>
            <a:r>
              <a:rPr lang="en-US" sz="1600" b="1"/>
              <a:t>Electronics</a:t>
            </a:r>
            <a:endParaRPr/>
          </a:p>
          <a:p>
            <a:pPr marL="342900" lvl="0" indent="-241300" algn="l" rtl="0">
              <a:spcBef>
                <a:spcPts val="320"/>
              </a:spcBef>
              <a:spcAft>
                <a:spcPts val="0"/>
              </a:spcAft>
              <a:buClr>
                <a:schemeClr val="dk1"/>
              </a:buClr>
              <a:buSzPts val="1600"/>
              <a:buNone/>
            </a:pPr>
            <a:endParaRPr sz="1600" b="1"/>
          </a:p>
          <a:p>
            <a:pPr marL="0" lvl="0" indent="0" algn="l" rtl="0">
              <a:spcBef>
                <a:spcPts val="320"/>
              </a:spcBef>
              <a:spcAft>
                <a:spcPts val="0"/>
              </a:spcAft>
              <a:buClr>
                <a:srgbClr val="FFC000"/>
              </a:buClr>
              <a:buSzPts val="1600"/>
              <a:buNone/>
            </a:pPr>
            <a:r>
              <a:rPr lang="en-US" sz="1600" b="1">
                <a:solidFill>
                  <a:srgbClr val="FFC000"/>
                </a:solidFill>
              </a:rPr>
              <a:t>Next we are going to discuss briefly about these affected areas.</a:t>
            </a:r>
            <a:endParaRPr/>
          </a:p>
          <a:p>
            <a:pPr marL="342900" lvl="0" indent="-241300" algn="l" rtl="0">
              <a:spcBef>
                <a:spcPts val="320"/>
              </a:spcBef>
              <a:spcAft>
                <a:spcPts val="0"/>
              </a:spcAft>
              <a:buClr>
                <a:schemeClr val="dk1"/>
              </a:buClr>
              <a:buSzPts val="1600"/>
              <a:buNone/>
            </a:pPr>
            <a:endParaRPr sz="1600" b="1">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1763688" y="274638"/>
            <a:ext cx="5832648" cy="1143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Calibri"/>
              <a:buNone/>
            </a:pPr>
            <a:r>
              <a:rPr lang="en-US" sz="3600" b="1">
                <a:solidFill>
                  <a:srgbClr val="FF0000"/>
                </a:solidFill>
                <a:latin typeface="Calibri"/>
                <a:ea typeface="Calibri"/>
                <a:cs typeface="Calibri"/>
                <a:sym typeface="Calibri"/>
              </a:rPr>
              <a:t>Automotive</a:t>
            </a:r>
            <a:endParaRPr sz="3600">
              <a:solidFill>
                <a:srgbClr val="FF0000"/>
              </a:solidFill>
            </a:endParaRPr>
          </a:p>
        </p:txBody>
      </p:sp>
      <p:sp>
        <p:nvSpPr>
          <p:cNvPr id="121" name="Google Shape;121;p5"/>
          <p:cNvSpPr txBox="1">
            <a:spLocks noGrp="1"/>
          </p:cNvSpPr>
          <p:nvPr>
            <p:ph type="body" idx="1"/>
          </p:nvPr>
        </p:nvSpPr>
        <p:spPr>
          <a:xfrm>
            <a:off x="457200" y="1600201"/>
            <a:ext cx="8229600" cy="60466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030A0"/>
              </a:buClr>
              <a:buSzPts val="1800"/>
              <a:buNone/>
            </a:pPr>
            <a:r>
              <a:rPr lang="en-US" sz="1800" b="1">
                <a:solidFill>
                  <a:srgbClr val="7030A0"/>
                </a:solidFill>
              </a:rPr>
              <a:t>Demand of vehicles likely to be deferred or dropped. Component dependency will create supply side disruption.</a:t>
            </a:r>
            <a:endParaRPr/>
          </a:p>
          <a:p>
            <a:pPr marL="0" lvl="0" indent="0" algn="l" rtl="0">
              <a:lnSpc>
                <a:spcPct val="90000"/>
              </a:lnSpc>
              <a:spcBef>
                <a:spcPts val="360"/>
              </a:spcBef>
              <a:spcAft>
                <a:spcPts val="0"/>
              </a:spcAft>
              <a:buClr>
                <a:schemeClr val="dk1"/>
              </a:buClr>
              <a:buSzPts val="1800"/>
              <a:buNone/>
            </a:pPr>
            <a:endParaRPr sz="1800" b="1">
              <a:solidFill>
                <a:srgbClr val="7030A0"/>
              </a:solidFill>
            </a:endParaRPr>
          </a:p>
        </p:txBody>
      </p:sp>
      <p:pic>
        <p:nvPicPr>
          <p:cNvPr id="122" name="Google Shape;122;p5"/>
          <p:cNvPicPr preferRelativeResize="0"/>
          <p:nvPr/>
        </p:nvPicPr>
        <p:blipFill rotWithShape="1">
          <a:blip r:embed="rId3">
            <a:alphaModFix/>
          </a:blip>
          <a:srcRect/>
          <a:stretch/>
        </p:blipFill>
        <p:spPr>
          <a:xfrm>
            <a:off x="1187624" y="2348880"/>
            <a:ext cx="6336704" cy="417646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1115616" y="188640"/>
            <a:ext cx="6624736" cy="936104"/>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0070C0"/>
              </a:buClr>
              <a:buSzPts val="2600"/>
              <a:buFont typeface="Calibri"/>
              <a:buNone/>
            </a:pPr>
            <a:r>
              <a:rPr lang="en-US" sz="2600" b="1">
                <a:solidFill>
                  <a:srgbClr val="0070C0"/>
                </a:solidFill>
                <a:latin typeface="Calibri"/>
                <a:ea typeface="Calibri"/>
                <a:cs typeface="Calibri"/>
                <a:sym typeface="Calibri"/>
              </a:rPr>
              <a:t>Drugs and Pharmaceutical</a:t>
            </a:r>
            <a:endParaRPr sz="2600">
              <a:solidFill>
                <a:srgbClr val="0070C0"/>
              </a:solidFill>
            </a:endParaRPr>
          </a:p>
        </p:txBody>
      </p:sp>
      <p:sp>
        <p:nvSpPr>
          <p:cNvPr id="128" name="Google Shape;128;p6"/>
          <p:cNvSpPr txBox="1">
            <a:spLocks noGrp="1"/>
          </p:cNvSpPr>
          <p:nvPr>
            <p:ph type="body" idx="1"/>
          </p:nvPr>
        </p:nvSpPr>
        <p:spPr>
          <a:xfrm>
            <a:off x="467544" y="1268760"/>
            <a:ext cx="8229600" cy="72008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B050"/>
              </a:buClr>
              <a:buSzPts val="2000"/>
              <a:buNone/>
            </a:pPr>
            <a:r>
              <a:rPr lang="en-US" sz="2000" b="1">
                <a:solidFill>
                  <a:srgbClr val="00B050"/>
                </a:solidFill>
              </a:rPr>
              <a:t>Production expected to recover quickly. Supply chain disruptions may persist.</a:t>
            </a:r>
            <a:endParaRPr/>
          </a:p>
          <a:p>
            <a:pPr marL="0" lvl="0" indent="0" algn="l" rtl="0">
              <a:spcBef>
                <a:spcPts val="400"/>
              </a:spcBef>
              <a:spcAft>
                <a:spcPts val="0"/>
              </a:spcAft>
              <a:buClr>
                <a:schemeClr val="dk1"/>
              </a:buClr>
              <a:buSzPts val="2000"/>
              <a:buNone/>
            </a:pPr>
            <a:endParaRPr sz="2000" b="1"/>
          </a:p>
        </p:txBody>
      </p:sp>
      <p:pic>
        <p:nvPicPr>
          <p:cNvPr id="129" name="Google Shape;129;p6"/>
          <p:cNvPicPr preferRelativeResize="0"/>
          <p:nvPr/>
        </p:nvPicPr>
        <p:blipFill rotWithShape="1">
          <a:blip r:embed="rId3">
            <a:alphaModFix/>
          </a:blip>
          <a:srcRect/>
          <a:stretch/>
        </p:blipFill>
        <p:spPr>
          <a:xfrm>
            <a:off x="251519" y="2060848"/>
            <a:ext cx="8568953" cy="450912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1907704" y="274638"/>
            <a:ext cx="5256584" cy="11430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3200"/>
              <a:buFont typeface="Calibri"/>
              <a:buNone/>
            </a:pPr>
            <a:r>
              <a:rPr lang="en-US" sz="3200" b="1">
                <a:solidFill>
                  <a:schemeClr val="dk2"/>
                </a:solidFill>
                <a:latin typeface="Calibri"/>
                <a:ea typeface="Calibri"/>
                <a:cs typeface="Calibri"/>
                <a:sym typeface="Calibri"/>
              </a:rPr>
              <a:t>Food Production</a:t>
            </a:r>
            <a:endParaRPr sz="3200">
              <a:solidFill>
                <a:schemeClr val="dk2"/>
              </a:solidFill>
            </a:endParaRPr>
          </a:p>
        </p:txBody>
      </p:sp>
      <p:sp>
        <p:nvSpPr>
          <p:cNvPr id="135" name="Google Shape;135;p7"/>
          <p:cNvSpPr txBox="1">
            <a:spLocks noGrp="1"/>
          </p:cNvSpPr>
          <p:nvPr>
            <p:ph type="body" idx="1"/>
          </p:nvPr>
        </p:nvSpPr>
        <p:spPr>
          <a:xfrm>
            <a:off x="457200" y="1600201"/>
            <a:ext cx="5698976" cy="3886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F243E"/>
              </a:buClr>
              <a:buSzPts val="2000"/>
              <a:buNone/>
            </a:pPr>
            <a:r>
              <a:rPr lang="en-US" sz="2000" b="1">
                <a:solidFill>
                  <a:srgbClr val="0F243E"/>
                </a:solidFill>
              </a:rPr>
              <a:t>Prices and demand may increase after the outbreak</a:t>
            </a:r>
            <a:endParaRPr sz="2000" b="1">
              <a:solidFill>
                <a:srgbClr val="0F243E"/>
              </a:solidFill>
            </a:endParaRPr>
          </a:p>
        </p:txBody>
      </p:sp>
      <p:pic>
        <p:nvPicPr>
          <p:cNvPr id="136" name="Google Shape;136;p7"/>
          <p:cNvPicPr preferRelativeResize="0"/>
          <p:nvPr/>
        </p:nvPicPr>
        <p:blipFill rotWithShape="1">
          <a:blip r:embed="rId3">
            <a:alphaModFix/>
          </a:blip>
          <a:srcRect/>
          <a:stretch/>
        </p:blipFill>
        <p:spPr>
          <a:xfrm>
            <a:off x="971600" y="2204864"/>
            <a:ext cx="7056784" cy="374441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457200" y="274638"/>
            <a:ext cx="8229600" cy="1143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accent2"/>
              </a:buClr>
              <a:buSzPts val="3200"/>
              <a:buFont typeface="Calibri"/>
              <a:buNone/>
            </a:pPr>
            <a:r>
              <a:rPr lang="en-US" sz="3200" b="1">
                <a:solidFill>
                  <a:schemeClr val="accent2"/>
                </a:solidFill>
                <a:latin typeface="Calibri"/>
                <a:ea typeface="Calibri"/>
                <a:cs typeface="Calibri"/>
                <a:sym typeface="Calibri"/>
              </a:rPr>
              <a:t>Retail/Wholesale Non-food items</a:t>
            </a:r>
            <a:endParaRPr sz="3200">
              <a:solidFill>
                <a:schemeClr val="accent2"/>
              </a:solidFill>
            </a:endParaRPr>
          </a:p>
        </p:txBody>
      </p:sp>
      <p:sp>
        <p:nvSpPr>
          <p:cNvPr id="142" name="Google Shape;142;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B0F0"/>
              </a:buClr>
              <a:buSzPts val="1800"/>
              <a:buNone/>
            </a:pPr>
            <a:r>
              <a:rPr lang="en-US" sz="1800" b="1">
                <a:solidFill>
                  <a:srgbClr val="00B0F0"/>
                </a:solidFill>
              </a:rPr>
              <a:t>Pent up demand will aid a fast recovery</a:t>
            </a:r>
            <a:endParaRPr/>
          </a:p>
          <a:p>
            <a:pPr marL="0" lvl="0" indent="0" algn="l" rtl="0">
              <a:spcBef>
                <a:spcPts val="360"/>
              </a:spcBef>
              <a:spcAft>
                <a:spcPts val="0"/>
              </a:spcAft>
              <a:buClr>
                <a:schemeClr val="dk1"/>
              </a:buClr>
              <a:buSzPts val="1800"/>
              <a:buNone/>
            </a:pPr>
            <a:endParaRPr sz="1800" b="1">
              <a:solidFill>
                <a:srgbClr val="00B0F0"/>
              </a:solidFill>
            </a:endParaRPr>
          </a:p>
          <a:p>
            <a:pPr marL="0" lvl="0" indent="0" algn="l" rtl="0">
              <a:spcBef>
                <a:spcPts val="560"/>
              </a:spcBef>
              <a:spcAft>
                <a:spcPts val="0"/>
              </a:spcAft>
              <a:buClr>
                <a:srgbClr val="00B050"/>
              </a:buClr>
              <a:buSzPts val="2800"/>
              <a:buNone/>
            </a:pPr>
            <a:r>
              <a:rPr lang="en-US" sz="2800" b="1">
                <a:solidFill>
                  <a:srgbClr val="00B050"/>
                </a:solidFill>
              </a:rPr>
              <a:t>More than 95% of Non-food retailers have their shops closed in the lockdown and are looking at practically no revenues till the lockdown is in place. In the next 6 months, non-food retailers expect to earn 40% as compared to last year’s revenues</a:t>
            </a:r>
            <a:r>
              <a:rPr lang="en-US" sz="1800" b="1">
                <a:solidFill>
                  <a:srgbClr val="00B0F0"/>
                </a:solidFill>
              </a:rPr>
              <a:t>.</a:t>
            </a:r>
            <a:endParaRPr sz="1800" b="1">
              <a:solidFill>
                <a:srgbClr val="00B0F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1661</Words>
  <Application>Microsoft Office PowerPoint</Application>
  <PresentationFormat>On-screen Show (4:3)</PresentationFormat>
  <Paragraphs>107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Covid-19 and Indian Economy</vt:lpstr>
      <vt:lpstr>   What is Covid-19 Pandemic ? Has it impacted our Economy? </vt:lpstr>
      <vt:lpstr>Impact of COVID-19 on Indian economy</vt:lpstr>
      <vt:lpstr>Union minister Nitin Gadkari said that the country is expected to lose revenue of about ₹10 lakh crore or 5 per cent of India's GDP due to the coronavirus crisis</vt:lpstr>
      <vt:lpstr>How the pandemic will impact different sectors  </vt:lpstr>
      <vt:lpstr>Automotive</vt:lpstr>
      <vt:lpstr>Drugs and Pharmaceutical</vt:lpstr>
      <vt:lpstr>Food Production</vt:lpstr>
      <vt:lpstr>Retail/Wholesale Non-food items</vt:lpstr>
      <vt:lpstr>Entertainment</vt:lpstr>
      <vt:lpstr>Banking</vt:lpstr>
      <vt:lpstr>Tourism/Hospitality</vt:lpstr>
      <vt:lpstr>Impact on Employment</vt:lpstr>
      <vt:lpstr>Impact on Import/Export</vt:lpstr>
      <vt:lpstr>Deeper look from state perspective</vt:lpstr>
      <vt:lpstr>PowerPoint Presentation</vt:lpstr>
      <vt:lpstr>How Indian Unicorns (start-ups with more than $1B valuation ) are performing amidst Covid-19?</vt:lpstr>
      <vt:lpstr>Steps taken by government</vt:lpstr>
      <vt:lpstr>PowerPoint Presentation</vt:lpstr>
      <vt:lpstr>Possible steps by Govt. and Public</vt:lpstr>
      <vt:lpstr>         This is the ultimate choice.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Indian Economy</dc:title>
  <dc:creator>ismail - [2010]</dc:creator>
  <cp:lastModifiedBy>HP</cp:lastModifiedBy>
  <cp:revision>10</cp:revision>
  <dcterms:created xsi:type="dcterms:W3CDTF">2020-07-05T17:04:54Z</dcterms:created>
  <dcterms:modified xsi:type="dcterms:W3CDTF">2020-07-07T14:03:24Z</dcterms:modified>
</cp:coreProperties>
</file>