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0D_62168989.xml" ContentType="application/vnd.ms-powerpoint.comments+xml"/>
  <Override PartName="/ppt/notesSlides/notesSlide9.xml" ContentType="application/vnd.openxmlformats-officedocument.presentationml.notesSlide+xml"/>
  <Override PartName="/ppt/comments/modernComment_105_0.xml" ContentType="application/vnd.ms-powerpoint.comments+xml"/>
  <Override PartName="/ppt/notesSlides/notesSlide10.xml" ContentType="application/vnd.openxmlformats-officedocument.presentationml.notesSlide+xml"/>
  <Override PartName="/ppt/comments/modernComment_10E_224AA8CB.xml" ContentType="application/vnd.ms-powerpoint.comments+xml"/>
  <Override PartName="/ppt/notesSlides/notesSlide11.xml" ContentType="application/vnd.openxmlformats-officedocument.presentationml.notesSlide+xml"/>
  <Override PartName="/ppt/comments/modernComment_10F_E0E9BCA1.xml" ContentType="application/vnd.ms-powerpoint.comments+xml"/>
  <Override PartName="/ppt/notesSlides/notesSlide12.xml" ContentType="application/vnd.openxmlformats-officedocument.presentationml.notesSlide+xml"/>
  <Override PartName="/ppt/comments/modernComment_110_2F995ADA.xml" ContentType="application/vnd.ms-powerpoint.comments+xml"/>
  <Override PartName="/ppt/notesSlides/notesSlide13.xml" ContentType="application/vnd.openxmlformats-officedocument.presentationml.notesSlide+xml"/>
  <Override PartName="/ppt/comments/modernComment_111_BBF9F33.xml" ContentType="application/vnd.ms-powerpoint.comments+xml"/>
  <Override PartName="/ppt/notesSlides/notesSlide14.xml" ContentType="application/vnd.openxmlformats-officedocument.presentationml.notesSlide+xml"/>
  <Override PartName="/ppt/comments/modernComment_112_6DD47403.xml" ContentType="application/vnd.ms-powerpoint.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0A_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8" r:id="rId6"/>
    <p:sldId id="260" r:id="rId7"/>
    <p:sldId id="275" r:id="rId8"/>
    <p:sldId id="269" r:id="rId9"/>
    <p:sldId id="261" r:id="rId10"/>
    <p:sldId id="270" r:id="rId11"/>
    <p:sldId id="271" r:id="rId12"/>
    <p:sldId id="272" r:id="rId13"/>
    <p:sldId id="273" r:id="rId14"/>
    <p:sldId id="274" r:id="rId15"/>
    <p:sldId id="265" r:id="rId16"/>
    <p:sldId id="266" r:id="rId17"/>
    <p:sldId id="276" r:id="rId18"/>
    <p:sldId id="267" r:id="rId19"/>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Helvetica Neue" panose="020B0604020202020204" charset="0"/>
      <p:regular r:id="rId25"/>
      <p:bold r:id="rId26"/>
      <p:italic r:id="rId27"/>
      <p:boldItalic r:id="rId28"/>
    </p:embeddedFont>
    <p:embeddedFont>
      <p:font typeface="Libre Baskerville" panose="02000000000000000000" pitchFamily="2"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XUkuSzG6Asq/LLdI/zsp0r2+oo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EF1D8E-8A9B-25B1-765E-4FA1172073AF}" name="ammaboaamponsem@gmail.com" initials="a" userId="8b338e2bbd67f4f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34"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customschemas.google.com/relationships/presentationmetadata" Target="metadata"/><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omments/modernComment_105_0.xml><?xml version="1.0" encoding="utf-8"?>
<p188:cmLst xmlns:a="http://schemas.openxmlformats.org/drawingml/2006/main" xmlns:r="http://schemas.openxmlformats.org/officeDocument/2006/relationships" xmlns:p188="http://schemas.microsoft.com/office/powerpoint/2018/8/main">
  <p188:cm id="{9FEB0C66-0E4F-4145-999A-0459371F2004}" authorId="{C2EF1D8E-8A9B-25B1-765E-4FA1172073AF}" created="2023-10-27T07:53:22.669">
    <pc:sldMkLst xmlns:pc="http://schemas.microsoft.com/office/powerpoint/2013/main/command">
      <pc:docMk/>
      <pc:sldMk cId="0" sldId="261"/>
    </pc:sldMkLst>
    <p188:txBody>
      <a:bodyPr/>
      <a:lstStyle/>
      <a:p>
        <a:r>
          <a:rPr lang="en-GH"/>
          <a:t>From our bar chart, we can see the distribution of the average net worth by the Industry of choice of the Billionaires</a:t>
        </a:r>
      </a:p>
    </p188:txBody>
  </p188:cm>
  <p188:cm id="{5C0F365D-8646-4B47-BFED-00B0ABFF2C13}" authorId="{C2EF1D8E-8A9B-25B1-765E-4FA1172073AF}" created="2023-10-27T07:56:46.627">
    <pc:sldMkLst xmlns:pc="http://schemas.microsoft.com/office/powerpoint/2013/main/command">
      <pc:docMk/>
      <pc:sldMk cId="0" sldId="261"/>
    </pc:sldMkLst>
    <p188:txBody>
      <a:bodyPr/>
      <a:lstStyle/>
      <a:p>
        <a:r>
          <a:rPr lang="en-GH"/>
          <a:t>We can deduct from our chart that the Automotive Industry carries the highest average net worth, followed by the Tech Industry and the Fashion &amp; Retail Industry</a:t>
        </a:r>
      </a:p>
    </p188:txBody>
  </p188:cm>
  <p188:cm id="{1B40C4FD-3869-41AF-ACF6-7DFAFED104BC}" authorId="{C2EF1D8E-8A9B-25B1-765E-4FA1172073AF}" created="2023-10-27T08:02:09.987">
    <pc:sldMkLst xmlns:pc="http://schemas.microsoft.com/office/powerpoint/2013/main/command">
      <pc:docMk/>
      <pc:sldMk cId="0" sldId="261"/>
    </pc:sldMkLst>
    <p188:txBody>
      <a:bodyPr/>
      <a:lstStyle/>
      <a:p>
        <a:r>
          <a:rPr lang="en-GH"/>
          <a:t>The lowest net worths were found under the Construction &amp; Engineering Industry. Thus, choosing the field of industry is a factor that can influence the net worth of a person</a:t>
        </a:r>
      </a:p>
    </p188:txBody>
  </p188:cm>
</p188:cmLst>
</file>

<file path=ppt/comments/modernComment_10A_0.xml><?xml version="1.0" encoding="utf-8"?>
<p188:cmLst xmlns:a="http://schemas.openxmlformats.org/drawingml/2006/main" xmlns:r="http://schemas.openxmlformats.org/officeDocument/2006/relationships" xmlns:p188="http://schemas.microsoft.com/office/powerpoint/2018/8/main">
  <p188:cm id="{530B30CC-D2B5-4A87-A142-38167182D2FF}" authorId="{C2EF1D8E-8A9B-25B1-765E-4FA1172073AF}" created="2023-10-27T09:11:37.450">
    <ac:deMkLst xmlns:ac="http://schemas.microsoft.com/office/drawing/2013/main/command">
      <pc:docMk xmlns:pc="http://schemas.microsoft.com/office/powerpoint/2013/main/command"/>
      <pc:sldMk xmlns:pc="http://schemas.microsoft.com/office/powerpoint/2013/main/command" cId="0" sldId="266"/>
      <ac:spMk id="143" creationId="{00000000-0000-0000-0000-000000000000}"/>
    </ac:deMkLst>
    <p188:txBody>
      <a:bodyPr/>
      <a:lstStyle/>
      <a:p>
        <a:r>
          <a:rPr lang="en-GH"/>
          <a:t>I recommend that additional research and data analysis can be done using this dataset to improve the quality and cost of living in a country and determine more factors that influence the GDP per capita</a:t>
        </a:r>
      </a:p>
    </p188:txBody>
  </p188:cm>
</p188:cmLst>
</file>

<file path=ppt/comments/modernComment_10D_62168989.xml><?xml version="1.0" encoding="utf-8"?>
<p188:cmLst xmlns:a="http://schemas.openxmlformats.org/drawingml/2006/main" xmlns:r="http://schemas.openxmlformats.org/officeDocument/2006/relationships" xmlns:p188="http://schemas.microsoft.com/office/powerpoint/2018/8/main">
  <p188:cm id="{5BF0E86D-3403-4C2C-930F-EFA51C58A091}" authorId="{C2EF1D8E-8A9B-25B1-765E-4FA1172073AF}" created="2023-10-27T07:46:43.926">
    <pc:sldMkLst xmlns:pc="http://schemas.microsoft.com/office/powerpoint/2013/main/command">
      <pc:docMk/>
      <pc:sldMk cId="1645644169" sldId="269"/>
    </pc:sldMkLst>
    <p188:txBody>
      <a:bodyPr/>
      <a:lstStyle/>
      <a:p>
        <a:r>
          <a:rPr lang="en-GH"/>
          <a:t>First, we calculate the mean of the total net worth of the Billionaires in R to get the "average_net_worth" </a:t>
        </a:r>
      </a:p>
    </p188:txBody>
  </p188:cm>
  <p188:cm id="{E00FC57F-E134-421D-A18C-23FEEF07AEE3}" authorId="{C2EF1D8E-8A9B-25B1-765E-4FA1172073AF}" created="2023-10-27T07:50:53.636">
    <pc:sldMkLst xmlns:pc="http://schemas.microsoft.com/office/powerpoint/2013/main/command">
      <pc:docMk/>
      <pc:sldMk cId="1645644169" sldId="269"/>
    </pc:sldMkLst>
    <p188:txBody>
      <a:bodyPr/>
      <a:lstStyle/>
      <a:p>
        <a:r>
          <a:rPr lang="en-GH"/>
          <a:t>Group by "industry" to summarize the data</a:t>
        </a:r>
      </a:p>
    </p188:txBody>
  </p188:cm>
</p188:cmLst>
</file>

<file path=ppt/comments/modernComment_10E_224AA8CB.xml><?xml version="1.0" encoding="utf-8"?>
<p188:cmLst xmlns:a="http://schemas.openxmlformats.org/drawingml/2006/main" xmlns:r="http://schemas.openxmlformats.org/officeDocument/2006/relationships" xmlns:p188="http://schemas.microsoft.com/office/powerpoint/2018/8/main">
  <p188:cm id="{964A2111-B3F4-4A30-B15D-D6DA15D034DE}" authorId="{C2EF1D8E-8A9B-25B1-765E-4FA1172073AF}" created="2023-10-27T08:08:15.020">
    <pc:sldMkLst xmlns:pc="http://schemas.microsoft.com/office/powerpoint/2013/main/command">
      <pc:docMk/>
      <pc:sldMk cId="575318219" sldId="270"/>
    </pc:sldMkLst>
    <p188:txBody>
      <a:bodyPr/>
      <a:lstStyle/>
      <a:p>
        <a:r>
          <a:rPr lang="en-GH"/>
          <a:t>From our histogram, we can say that the highest age gaps of the Billionaires range between 50 and 75 years whereas age gaps below 50 years had only a few numbers.</a:t>
        </a:r>
      </a:p>
    </p188:txBody>
  </p188:cm>
  <p188:cm id="{6DBDC59D-3500-41DC-95B7-407959551388}" authorId="{C2EF1D8E-8A9B-25B1-765E-4FA1172073AF}" created="2023-10-27T08:10:23.938">
    <pc:sldMkLst xmlns:pc="http://schemas.microsoft.com/office/powerpoint/2013/main/command">
      <pc:docMk/>
      <pc:sldMk cId="575318219" sldId="270"/>
    </pc:sldMkLst>
    <p188:txBody>
      <a:bodyPr/>
      <a:lstStyle/>
      <a:p>
        <a:r>
          <a:rPr lang="en-GH"/>
          <a:t>This shows that most of the people were able to attain their net worths in their mid-fifties and above. </a:t>
        </a:r>
      </a:p>
    </p188:txBody>
  </p188:cm>
  <p188:cm id="{5350F0F4-AFBC-4435-90E3-E1800041A966}" authorId="{C2EF1D8E-8A9B-25B1-765E-4FA1172073AF}" created="2023-10-27T08:13:13.684">
    <pc:sldMkLst xmlns:pc="http://schemas.microsoft.com/office/powerpoint/2013/main/command">
      <pc:docMk/>
      <pc:sldMk cId="575318219" sldId="270"/>
    </pc:sldMkLst>
    <p188:txBody>
      <a:bodyPr/>
      <a:lstStyle/>
      <a:p>
        <a:r>
          <a:rPr lang="en-GH"/>
          <a:t>We can thus conclude that, although it might not be an immediate factor, given the amount of time (i.e., months, years) needed to build such wealth will eventually affect their ages.</a:t>
        </a:r>
      </a:p>
    </p188:txBody>
  </p188:cm>
</p188:cmLst>
</file>

<file path=ppt/comments/modernComment_10F_E0E9BCA1.xml><?xml version="1.0" encoding="utf-8"?>
<p188:cmLst xmlns:a="http://schemas.openxmlformats.org/drawingml/2006/main" xmlns:r="http://schemas.openxmlformats.org/officeDocument/2006/relationships" xmlns:p188="http://schemas.microsoft.com/office/powerpoint/2018/8/main">
  <p188:cm id="{FDC17F34-BAC4-4A69-90D1-C76EE38A23E1}" authorId="{C2EF1D8E-8A9B-25B1-765E-4FA1172073AF}" created="2023-10-27T08:17:46.679">
    <pc:sldMkLst xmlns:pc="http://schemas.microsoft.com/office/powerpoint/2013/main/command">
      <pc:docMk/>
      <pc:sldMk cId="3773414561" sldId="271"/>
    </pc:sldMkLst>
    <p188:txBody>
      <a:bodyPr/>
      <a:lstStyle/>
      <a:p>
        <a:r>
          <a:rPr lang="en-GH"/>
          <a:t>First, we sampled the top 20 Billionaires by using the bar chart to provide a more simpler yet detailed visualization between their net worths and country of rigin</a:t>
        </a:r>
      </a:p>
    </p188:txBody>
  </p188:cm>
  <p188:cm id="{10FD607A-BD21-4713-890A-0D28ED5812F2}" authorId="{C2EF1D8E-8A9B-25B1-765E-4FA1172073AF}" created="2023-10-27T08:20:10.094">
    <pc:sldMkLst xmlns:pc="http://schemas.microsoft.com/office/powerpoint/2013/main/command">
      <pc:docMk/>
      <pc:sldMk cId="3773414561" sldId="271"/>
    </pc:sldMkLst>
    <p188:txBody>
      <a:bodyPr/>
      <a:lstStyle/>
      <a:p>
        <a:r>
          <a:rPr lang="en-GH"/>
          <a:t>This analysis was done to determine whether their country's growth and infrastructure could affect their net worths</a:t>
        </a:r>
      </a:p>
    </p188:txBody>
  </p188:cm>
</p188:cmLst>
</file>

<file path=ppt/comments/modernComment_110_2F995ADA.xml><?xml version="1.0" encoding="utf-8"?>
<p188:cmLst xmlns:a="http://schemas.openxmlformats.org/drawingml/2006/main" xmlns:r="http://schemas.openxmlformats.org/officeDocument/2006/relationships" xmlns:p188="http://schemas.microsoft.com/office/powerpoint/2018/8/main">
  <p188:cm id="{58428C26-AD41-43D6-9494-E664DFB1393D}" authorId="{C2EF1D8E-8A9B-25B1-765E-4FA1172073AF}" created="2023-10-27T08:26:24.507">
    <pc:sldMkLst xmlns:pc="http://schemas.microsoft.com/office/powerpoint/2013/main/command">
      <pc:docMk/>
      <pc:sldMk cId="798579418" sldId="272"/>
    </pc:sldMkLst>
    <p188:txBody>
      <a:bodyPr/>
      <a:lstStyle/>
      <a:p>
        <a:r>
          <a:rPr lang="en-GH"/>
          <a:t>Looking at our bar chart, United States has the highest amount of net worth per billionaire which far exceeds that of France and China on the other hand, had the lowest.</a:t>
        </a:r>
      </a:p>
    </p188:txBody>
  </p188:cm>
  <p188:cm id="{B1C4AC11-11F3-4D28-A9B0-870AFFF2EFBE}" authorId="{C2EF1D8E-8A9B-25B1-765E-4FA1172073AF}" created="2023-10-27T08:31:03.451">
    <pc:sldMkLst xmlns:pc="http://schemas.microsoft.com/office/powerpoint/2013/main/command">
      <pc:docMk/>
      <pc:sldMk cId="798579418" sldId="272"/>
    </pc:sldMkLst>
    <p188:txBody>
      <a:bodyPr/>
      <a:lstStyle/>
      <a:p>
        <a:r>
          <a:rPr lang="en-GH"/>
          <a:t>Given the analysis that we have, we can conclude that United States has more advanced facilities and development areas of expertise that positively influence the net worths of these Billionaires</a:t>
        </a:r>
      </a:p>
    </p188:txBody>
  </p188:cm>
</p188:cmLst>
</file>

<file path=ppt/comments/modernComment_111_BBF9F33.xml><?xml version="1.0" encoding="utf-8"?>
<p188:cmLst xmlns:a="http://schemas.openxmlformats.org/drawingml/2006/main" xmlns:r="http://schemas.openxmlformats.org/officeDocument/2006/relationships" xmlns:p188="http://schemas.microsoft.com/office/powerpoint/2018/8/main">
  <p188:cm id="{5D6DED36-4860-4701-A31F-15A2AD3F64EA}" authorId="{C2EF1D8E-8A9B-25B1-765E-4FA1172073AF}" created="2023-10-27T08:39:48.944">
    <pc:sldMkLst xmlns:pc="http://schemas.microsoft.com/office/powerpoint/2013/main/command">
      <pc:docMk/>
      <pc:sldMk cId="197107507" sldId="273"/>
    </pc:sldMkLst>
    <p188:txBody>
      <a:bodyPr/>
      <a:lstStyle/>
      <a:p>
        <a:r>
          <a:rPr lang="en-GH"/>
          <a:t>For our final question, we summarized the total number of Billionaires for each country of origin to determine the cumulative relative frequency or distribution using the Pareto Chart and Ogive counts</a:t>
        </a:r>
      </a:p>
    </p188:txBody>
  </p188:cm>
</p188:cmLst>
</file>

<file path=ppt/comments/modernComment_112_6DD47403.xml><?xml version="1.0" encoding="utf-8"?>
<p188:cmLst xmlns:a="http://schemas.openxmlformats.org/drawingml/2006/main" xmlns:r="http://schemas.openxmlformats.org/officeDocument/2006/relationships" xmlns:p188="http://schemas.microsoft.com/office/powerpoint/2018/8/main">
  <p188:cm id="{CC6CB13E-A51B-4643-9A7C-17145D80B81C}" authorId="{C2EF1D8E-8A9B-25B1-765E-4FA1172073AF}" created="2023-10-27T08:47:24.027">
    <pc:sldMkLst xmlns:pc="http://schemas.microsoft.com/office/powerpoint/2013/main/command">
      <pc:docMk/>
      <pc:sldMk cId="1842639875" sldId="274"/>
    </pc:sldMkLst>
    <p188:txBody>
      <a:bodyPr/>
      <a:lstStyle/>
      <a:p>
        <a:r>
          <a:rPr lang="en-GH"/>
          <a:t>From our chart we can see the cumulative counts of the billionaires as well as the  cumulative relative frequency distributed across. </a:t>
        </a:r>
      </a:p>
    </p188:txBody>
  </p188:cm>
  <p188:cm id="{7A8F28BA-5D1D-43D2-8C8F-3C792A2949F3}" authorId="{C2EF1D8E-8A9B-25B1-765E-4FA1172073AF}" created="2023-10-27T08:49:26.433">
    <pc:sldMkLst xmlns:pc="http://schemas.microsoft.com/office/powerpoint/2013/main/command">
      <pc:docMk/>
      <pc:sldMk cId="1842639875" sldId="274"/>
    </pc:sldMkLst>
    <p188:txBody>
      <a:bodyPr/>
      <a:lstStyle/>
      <a:p>
        <a:r>
          <a:rPr lang="en-GH"/>
          <a:t>We can conclude that United States produces more number of its Billionaires than the other countries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0487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6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77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891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8853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68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692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583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4924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pPr lvl="0"/>
            <a:r>
              <a:rPr lang="en-US"/>
              <a:t>Click to edit Master text styles</a:t>
            </a:r>
          </a:p>
        </p:txBody>
      </p:sp>
      <p:sp>
        <p:nvSpPr>
          <p:cNvPr id="19" name="Google Shape;19;p14"/>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20" name="Google Shape;20;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4"/>
        <p:cNvGrpSpPr/>
        <p:nvPr/>
      </p:nvGrpSpPr>
      <p:grpSpPr>
        <a:xfrm>
          <a:off x="0" y="0"/>
          <a:ext cx="0" cy="0"/>
          <a:chOff x="0" y="0"/>
          <a:chExt cx="0" cy="0"/>
        </a:xfrm>
      </p:grpSpPr>
      <p:pic>
        <p:nvPicPr>
          <p:cNvPr id="75" name="Google Shape;75;p23" descr="title.png"/>
          <p:cNvPicPr preferRelativeResize="0"/>
          <p:nvPr/>
        </p:nvPicPr>
        <p:blipFill rotWithShape="1">
          <a:blip r:embed="rId2">
            <a:alphaModFix/>
          </a:blip>
          <a:srcRect/>
          <a:stretch/>
        </p:blipFill>
        <p:spPr>
          <a:xfrm>
            <a:off x="0" y="-6350"/>
            <a:ext cx="9144000" cy="6858000"/>
          </a:xfrm>
          <a:prstGeom prst="rect">
            <a:avLst/>
          </a:prstGeom>
          <a:noFill/>
          <a:ln>
            <a:noFill/>
          </a:ln>
        </p:spPr>
      </p:pic>
      <p:pic>
        <p:nvPicPr>
          <p:cNvPr id="76" name="Google Shape;76;p23" descr="title.png"/>
          <p:cNvPicPr preferRelativeResize="0"/>
          <p:nvPr/>
        </p:nvPicPr>
        <p:blipFill rotWithShape="1">
          <a:blip r:embed="rId2">
            <a:alphaModFix/>
          </a:blip>
          <a:srcRect/>
          <a:stretch/>
        </p:blipFill>
        <p:spPr>
          <a:xfrm>
            <a:off x="0" y="0"/>
            <a:ext cx="9144000" cy="6858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body copy">
  <p:cSld name="Title with body copy">
    <p:spTree>
      <p:nvGrpSpPr>
        <p:cNvPr id="1" name="Shape 23"/>
        <p:cNvGrpSpPr/>
        <p:nvPr/>
      </p:nvGrpSpPr>
      <p:grpSpPr>
        <a:xfrm>
          <a:off x="0" y="0"/>
          <a:ext cx="0" cy="0"/>
          <a:chOff x="0" y="0"/>
          <a:chExt cx="0" cy="0"/>
        </a:xfrm>
      </p:grpSpPr>
      <p:sp>
        <p:nvSpPr>
          <p:cNvPr id="24" name="Google Shape;24;p15"/>
          <p:cNvSpPr txBox="1"/>
          <p:nvPr/>
        </p:nvSpPr>
        <p:spPr>
          <a:xfrm>
            <a:off x="457200" y="838200"/>
            <a:ext cx="8229600" cy="762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a:solidFill>
                  <a:srgbClr val="C12030"/>
                </a:solidFill>
                <a:latin typeface="Helvetica Neue"/>
                <a:ea typeface="Helvetica Neue"/>
                <a:cs typeface="Helvetica Neue"/>
                <a:sym typeface="Helvetica Neue"/>
              </a:rPr>
              <a:t>Headline Lorem Ipsum</a:t>
            </a:r>
            <a:br>
              <a:rPr lang="en-US" sz="3600">
                <a:solidFill>
                  <a:srgbClr val="C12030"/>
                </a:solidFill>
                <a:latin typeface="Helvetica Neue"/>
                <a:ea typeface="Helvetica Neue"/>
                <a:cs typeface="Helvetica Neue"/>
                <a:sym typeface="Helvetica Neue"/>
              </a:rPr>
            </a:br>
            <a:br>
              <a:rPr lang="en-US" sz="3600">
                <a:solidFill>
                  <a:schemeClr val="dk1"/>
                </a:solidFill>
                <a:latin typeface="Helvetica Neue"/>
                <a:ea typeface="Helvetica Neue"/>
                <a:cs typeface="Helvetica Neue"/>
                <a:sym typeface="Helvetica Neue"/>
              </a:rPr>
            </a:br>
            <a:endParaRPr sz="3600">
              <a:solidFill>
                <a:srgbClr val="C12030"/>
              </a:solidFill>
              <a:latin typeface="Helvetica Neue"/>
              <a:ea typeface="Helvetica Neue"/>
              <a:cs typeface="Helvetica Neue"/>
              <a:sym typeface="Helvetica Neue"/>
            </a:endParaRPr>
          </a:p>
        </p:txBody>
      </p:sp>
      <p:sp>
        <p:nvSpPr>
          <p:cNvPr id="25" name="Google Shape;25;p15"/>
          <p:cNvSpPr txBox="1"/>
          <p:nvPr/>
        </p:nvSpPr>
        <p:spPr>
          <a:xfrm>
            <a:off x="457200" y="1600200"/>
            <a:ext cx="82296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Libre Baskerville"/>
                <a:ea typeface="Libre Baskerville"/>
                <a:cs typeface="Libre Baskerville"/>
                <a:sym typeface="Libre Baskerville"/>
              </a:rPr>
              <a:t>Body content.</a:t>
            </a:r>
            <a:endParaRPr/>
          </a:p>
        </p:txBody>
      </p:sp>
      <p:sp>
        <p:nvSpPr>
          <p:cNvPr id="26" name="Google Shape;2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457200" y="4406900"/>
            <a:ext cx="8229600" cy="1304421"/>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31" name="Google Shape;31;p16"/>
          <p:cNvSpPr txBox="1">
            <a:spLocks noGrp="1"/>
          </p:cNvSpPr>
          <p:nvPr>
            <p:ph type="body" idx="1"/>
          </p:nvPr>
        </p:nvSpPr>
        <p:spPr>
          <a:xfrm>
            <a:off x="457200" y="2906713"/>
            <a:ext cx="8229600" cy="14366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pPr lvl="0"/>
            <a:r>
              <a:rPr lang="en-US"/>
              <a:t>Click to edit Master text styles</a:t>
            </a:r>
          </a:p>
        </p:txBody>
      </p:sp>
      <p:sp>
        <p:nvSpPr>
          <p:cNvPr id="32" name="Google Shape;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37" name="Google Shape;37;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pPr lvl="0"/>
            <a:r>
              <a:rPr lang="en-US"/>
              <a:t>Click to edit Master text styles</a:t>
            </a:r>
          </a:p>
        </p:txBody>
      </p:sp>
      <p:sp>
        <p:nvSpPr>
          <p:cNvPr id="38" name="Google Shape;38;p17"/>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39" name="Google Shape;39;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457200" y="609600"/>
            <a:ext cx="8229600" cy="8080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44" name="Google Shape;44;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5" name="Google Shape;45;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6" name="Google Shape;46;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pPr lvl="0"/>
            <a:r>
              <a:rPr lang="en-US"/>
              <a:t>Click to edit Master text styles</a:t>
            </a:r>
          </a:p>
        </p:txBody>
      </p:sp>
      <p:sp>
        <p:nvSpPr>
          <p:cNvPr id="47" name="Google Shape;47;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pPr lvl="0"/>
            <a:r>
              <a:rPr lang="en-US"/>
              <a:t>Click to edit Master text styles</a:t>
            </a:r>
          </a:p>
        </p:txBody>
      </p:sp>
      <p:sp>
        <p:nvSpPr>
          <p:cNvPr id="48" name="Google Shape;48;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19"/>
          <p:cNvSpPr txBox="1">
            <a:spLocks noGrp="1"/>
          </p:cNvSpPr>
          <p:nvPr>
            <p:ph type="title"/>
          </p:nvPr>
        </p:nvSpPr>
        <p:spPr>
          <a:xfrm>
            <a:off x="457200" y="792162"/>
            <a:ext cx="8229600" cy="96043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53" name="Google Shape;5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1"/>
          <p:cNvSpPr txBox="1">
            <a:spLocks noGrp="1"/>
          </p:cNvSpPr>
          <p:nvPr>
            <p:ph type="title"/>
          </p:nvPr>
        </p:nvSpPr>
        <p:spPr>
          <a:xfrm>
            <a:off x="457200" y="762000"/>
            <a:ext cx="3008313" cy="6731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62" name="Google Shape;62;p21"/>
          <p:cNvSpPr txBox="1">
            <a:spLocks noGrp="1"/>
          </p:cNvSpPr>
          <p:nvPr>
            <p:ph type="body" idx="1"/>
          </p:nvPr>
        </p:nvSpPr>
        <p:spPr>
          <a:xfrm>
            <a:off x="3575050" y="762000"/>
            <a:ext cx="5111750" cy="536416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pPr lvl="0"/>
            <a:r>
              <a:rPr lang="en-US"/>
              <a:t>Click to edit Master text styles</a:t>
            </a:r>
          </a:p>
        </p:txBody>
      </p:sp>
      <p:sp>
        <p:nvSpPr>
          <p:cNvPr id="63" name="Google Shape;63;p21"/>
          <p:cNvSpPr txBox="1">
            <a:spLocks noGrp="1"/>
          </p:cNvSpPr>
          <p:nvPr>
            <p:ph type="body" idx="2"/>
          </p:nvPr>
        </p:nvSpPr>
        <p:spPr>
          <a:xfrm>
            <a:off x="457200" y="1524000"/>
            <a:ext cx="3008313" cy="46021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64" name="Google Shape;64;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r>
              <a:rPr lang="en-US"/>
              <a:t>Click to edit Master title style</a:t>
            </a:r>
            <a:endParaRPr/>
          </a:p>
        </p:txBody>
      </p:sp>
      <p:sp>
        <p:nvSpPr>
          <p:cNvPr id="69" name="Google Shape;69;p22"/>
          <p:cNvSpPr>
            <a:spLocks noGrp="1"/>
          </p:cNvSpPr>
          <p:nvPr>
            <p:ph type="pic" idx="2"/>
          </p:nvPr>
        </p:nvSpPr>
        <p:spPr>
          <a:xfrm>
            <a:off x="1792288" y="838199"/>
            <a:ext cx="5486400" cy="3889375"/>
          </a:xfrm>
          <a:prstGeom prst="rect">
            <a:avLst/>
          </a:prstGeom>
          <a:noFill/>
          <a:ln>
            <a:noFill/>
          </a:ln>
        </p:spPr>
      </p:sp>
      <p:sp>
        <p:nvSpPr>
          <p:cNvPr id="70" name="Google Shape;70;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pPr lvl="0"/>
            <a:r>
              <a:rPr lang="en-US"/>
              <a:t>Click to edit Master text styles</a:t>
            </a:r>
          </a:p>
        </p:txBody>
      </p:sp>
      <p:sp>
        <p:nvSpPr>
          <p:cNvPr id="71" name="Google Shape;7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Helvetica Neue"/>
                <a:ea typeface="Helvetica Neue"/>
                <a:cs typeface="Helvetica Neue"/>
                <a:sym typeface="Helvetica Neue"/>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Helvetica Neue"/>
                <a:ea typeface="Helvetica Neue"/>
                <a:cs typeface="Helvetica Neue"/>
                <a:sym typeface="Helvetica Neue"/>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1" name="Google Shape;1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3"/>
          <p:cNvSpPr txBox="1">
            <a:spLocks noGrp="1"/>
          </p:cNvSpPr>
          <p:nvPr>
            <p:ph type="title"/>
          </p:nvPr>
        </p:nvSpPr>
        <p:spPr>
          <a:xfrm>
            <a:off x="457200" y="762000"/>
            <a:ext cx="8229600" cy="6096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1pPr>
            <a:lvl2pPr marR="0" lvl="1"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2pPr>
            <a:lvl3pPr marR="0" lvl="2"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3pPr>
            <a:lvl4pPr marR="0" lvl="3"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4pPr>
            <a:lvl5pPr marR="0" lvl="4"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5pPr>
            <a:lvl6pPr marR="0" lvl="5"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6pPr>
            <a:lvl7pPr marR="0" lvl="6"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7pPr>
            <a:lvl8pPr marR="0" lvl="7"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8pPr>
            <a:lvl9pPr marR="0" lvl="8" algn="ctr" rtl="0">
              <a:spcBef>
                <a:spcPts val="0"/>
              </a:spcBef>
              <a:spcAft>
                <a:spcPts val="0"/>
              </a:spcAft>
              <a:buSzPts val="1400"/>
              <a:buNone/>
              <a:defRPr sz="3600" b="0" i="0" u="none" strike="noStrike" cap="none">
                <a:solidFill>
                  <a:srgbClr val="C12030"/>
                </a:solidFill>
                <a:latin typeface="Helvetica Neue"/>
                <a:ea typeface="Helvetica Neue"/>
                <a:cs typeface="Helvetica Neue"/>
                <a:sym typeface="Helvetica Neue"/>
              </a:defRPr>
            </a:lvl9pPr>
          </a:lstStyle>
          <a:p>
            <a:endParaRPr/>
          </a:p>
        </p:txBody>
      </p:sp>
      <p:pic>
        <p:nvPicPr>
          <p:cNvPr id="15" name="Google Shape;15;p13" descr="red_neu_logo.png"/>
          <p:cNvPicPr preferRelativeResize="0"/>
          <p:nvPr/>
        </p:nvPicPr>
        <p:blipFill rotWithShape="1">
          <a:blip r:embed="rId12">
            <a:alphaModFix/>
          </a:blip>
          <a:srcRect/>
          <a:stretch/>
        </p:blipFill>
        <p:spPr>
          <a:xfrm>
            <a:off x="457200" y="274638"/>
            <a:ext cx="2743200" cy="258762"/>
          </a:xfrm>
          <a:prstGeom prst="rect">
            <a:avLst/>
          </a:prstGeom>
          <a:noFill/>
          <a:ln>
            <a:noFill/>
          </a:ln>
        </p:spPr>
      </p:pic>
      <p:cxnSp>
        <p:nvCxnSpPr>
          <p:cNvPr id="16" name="Google Shape;16;p13"/>
          <p:cNvCxnSpPr/>
          <p:nvPr/>
        </p:nvCxnSpPr>
        <p:spPr>
          <a:xfrm>
            <a:off x="457200" y="609600"/>
            <a:ext cx="8229600" cy="0"/>
          </a:xfrm>
          <a:prstGeom prst="straightConnector1">
            <a:avLst/>
          </a:prstGeom>
          <a:noFill/>
          <a:ln w="25400" cap="flat" cmpd="sng">
            <a:solidFill>
              <a:srgbClr val="D8D8D8"/>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E_224AA8CB.xm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F_E0E9BCA1.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10_2F995ADA.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1_BBF9F33.xm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2_6DD47403.xm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0A_0.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0D_62168989.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5_0.xm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 descr="Image result for neu logo"/>
          <p:cNvPicPr preferRelativeResize="0"/>
          <p:nvPr/>
        </p:nvPicPr>
        <p:blipFill rotWithShape="1">
          <a:blip r:embed="rId3">
            <a:alphaModFix/>
          </a:blip>
          <a:srcRect/>
          <a:stretch/>
        </p:blipFill>
        <p:spPr>
          <a:xfrm>
            <a:off x="457200" y="685800"/>
            <a:ext cx="1995855" cy="1995855"/>
          </a:xfrm>
          <a:prstGeom prst="rect">
            <a:avLst/>
          </a:prstGeom>
          <a:noFill/>
          <a:ln>
            <a:noFill/>
          </a:ln>
        </p:spPr>
      </p:pic>
      <p:sp>
        <p:nvSpPr>
          <p:cNvPr id="82" name="Google Shape;82;p1"/>
          <p:cNvSpPr txBox="1">
            <a:spLocks noGrp="1"/>
          </p:cNvSpPr>
          <p:nvPr>
            <p:ph type="ctrTitle"/>
          </p:nvPr>
        </p:nvSpPr>
        <p:spPr>
          <a:xfrm>
            <a:off x="457200" y="2271944"/>
            <a:ext cx="8153400" cy="2604855"/>
          </a:xfrm>
          <a:prstGeom prst="rect">
            <a:avLst/>
          </a:prstGeom>
          <a:noFill/>
          <a:ln>
            <a:noFill/>
          </a:ln>
        </p:spPr>
        <p:txBody>
          <a:bodyPr spcFirstLastPara="1" wrap="square" lIns="91425" tIns="45700" rIns="91425" bIns="45700" anchor="t" anchorCtr="0">
            <a:normAutofit fontScale="90000"/>
          </a:bodyPr>
          <a:lstStyle/>
          <a:p>
            <a:pPr marL="0" lvl="0" indent="0" algn="ctr" rtl="0">
              <a:spcBef>
                <a:spcPts val="0"/>
              </a:spcBef>
              <a:spcAft>
                <a:spcPts val="0"/>
              </a:spcAft>
              <a:buNone/>
            </a:pPr>
            <a:r>
              <a:rPr lang="en-US" sz="4000" b="1" dirty="0">
                <a:solidFill>
                  <a:schemeClr val="dk1"/>
                </a:solidFill>
              </a:rPr>
              <a:t>ALY 6000</a:t>
            </a:r>
            <a:br>
              <a:rPr lang="en-US" sz="4000" b="1" dirty="0">
                <a:solidFill>
                  <a:schemeClr val="dk1"/>
                </a:solidFill>
              </a:rPr>
            </a:br>
            <a:r>
              <a:rPr lang="en-US" sz="4000" b="1" dirty="0">
                <a:solidFill>
                  <a:schemeClr val="dk1"/>
                </a:solidFill>
              </a:rPr>
              <a:t>Introduction to Analytics</a:t>
            </a:r>
            <a:br>
              <a:rPr lang="en-US" sz="4000" b="1" dirty="0">
                <a:solidFill>
                  <a:schemeClr val="dk1"/>
                </a:solidFill>
              </a:rPr>
            </a:br>
            <a:r>
              <a:rPr lang="en-US" sz="4000" b="1" dirty="0">
                <a:solidFill>
                  <a:schemeClr val="dk1"/>
                </a:solidFill>
              </a:rPr>
              <a:t>Module 4: Project Presentation</a:t>
            </a:r>
            <a:br>
              <a:rPr lang="en-US" sz="4000" b="1" dirty="0">
                <a:solidFill>
                  <a:schemeClr val="dk1"/>
                </a:solidFill>
              </a:rPr>
            </a:br>
            <a:r>
              <a:rPr lang="en-US" sz="4000" b="1" dirty="0">
                <a:solidFill>
                  <a:schemeClr val="dk1"/>
                </a:solidFill>
              </a:rPr>
              <a:t>Year Term 1/A</a:t>
            </a:r>
            <a:br>
              <a:rPr lang="en-US" sz="4000" b="1" dirty="0">
                <a:solidFill>
                  <a:schemeClr val="dk1"/>
                </a:solidFill>
              </a:rPr>
            </a:br>
            <a:r>
              <a:rPr lang="en-US" sz="4000" b="1" dirty="0">
                <a:solidFill>
                  <a:schemeClr val="dk1"/>
                </a:solidFill>
              </a:rPr>
              <a:t>Forbes' Billionaires List 2023</a:t>
            </a:r>
            <a:br>
              <a:rPr lang="en-US" sz="4000" b="1" dirty="0">
                <a:solidFill>
                  <a:schemeClr val="dk1"/>
                </a:solidFill>
              </a:rPr>
            </a:br>
            <a:endParaRPr sz="4000" dirty="0">
              <a:solidFill>
                <a:schemeClr val="dk1"/>
              </a:solidFill>
            </a:endParaRPr>
          </a:p>
        </p:txBody>
      </p:sp>
      <p:sp>
        <p:nvSpPr>
          <p:cNvPr id="83" name="Google Shape;83;p1"/>
          <p:cNvSpPr txBox="1"/>
          <p:nvPr/>
        </p:nvSpPr>
        <p:spPr>
          <a:xfrm>
            <a:off x="1104900" y="5334000"/>
            <a:ext cx="6858000" cy="10668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2400"/>
              <a:buFont typeface="Arial"/>
              <a:buNone/>
            </a:pPr>
            <a:r>
              <a:rPr lang="en-GB" sz="2400" b="0" i="0" u="none" strike="noStrike" cap="none" dirty="0">
                <a:solidFill>
                  <a:schemeClr val="dk1"/>
                </a:solidFill>
                <a:latin typeface="Helvetica Neue"/>
                <a:ea typeface="Helvetica Neue"/>
                <a:cs typeface="Helvetica Neue"/>
                <a:sym typeface="Helvetica Neue"/>
              </a:rPr>
              <a:t>Amma A. Boa-</a:t>
            </a:r>
            <a:r>
              <a:rPr lang="en-GB" sz="2400" b="0" i="0" u="none" strike="noStrike" cap="none" dirty="0" err="1">
                <a:solidFill>
                  <a:schemeClr val="dk1"/>
                </a:solidFill>
                <a:latin typeface="Helvetica Neue"/>
                <a:ea typeface="Helvetica Neue"/>
                <a:cs typeface="Helvetica Neue"/>
                <a:sym typeface="Helvetica Neue"/>
              </a:rPr>
              <a:t>Amponsem</a:t>
            </a:r>
            <a:endParaRPr dirty="0"/>
          </a:p>
          <a:p>
            <a:pPr marL="0" marR="0" lvl="0" indent="0" algn="ctr" rtl="0">
              <a:spcBef>
                <a:spcPts val="480"/>
              </a:spcBef>
              <a:spcAft>
                <a:spcPts val="0"/>
              </a:spcAft>
              <a:buClr>
                <a:schemeClr val="dk1"/>
              </a:buClr>
              <a:buSzPts val="2400"/>
              <a:buFont typeface="Arial"/>
              <a:buNone/>
            </a:pPr>
            <a:r>
              <a:rPr lang="en-US" sz="2400" b="0" i="0" u="none" strike="noStrike" cap="none" dirty="0">
                <a:solidFill>
                  <a:schemeClr val="dk1"/>
                </a:solidFill>
                <a:latin typeface="Helvetica Neue"/>
                <a:ea typeface="Helvetica Neue"/>
                <a:cs typeface="Helvetica Neue"/>
                <a:sym typeface="Helvetica Neue"/>
              </a:rPr>
              <a:t>boaamponsem.a@northeastern.edu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Q2: </a:t>
            </a:r>
            <a:r>
              <a:rPr lang="en-GB" sz="2400" dirty="0"/>
              <a:t>Is Age a factor in becoming a Billionaire?</a:t>
            </a:r>
            <a:endParaRPr sz="2400" dirty="0"/>
          </a:p>
        </p:txBody>
      </p:sp>
      <p:pic>
        <p:nvPicPr>
          <p:cNvPr id="4" name="Picture 3" descr="A graph of a number of age&#10;&#10;Description automatically generated">
            <a:extLst>
              <a:ext uri="{FF2B5EF4-FFF2-40B4-BE49-F238E27FC236}">
                <a16:creationId xmlns:a16="http://schemas.microsoft.com/office/drawing/2014/main" id="{3440757F-D3D8-FE0E-B303-C153F4FF0205}"/>
              </a:ext>
            </a:extLst>
          </p:cNvPr>
          <p:cNvPicPr>
            <a:picLocks noChangeAspect="1"/>
          </p:cNvPicPr>
          <p:nvPr/>
        </p:nvPicPr>
        <p:blipFill>
          <a:blip r:embed="rId4"/>
          <a:stretch>
            <a:fillRect/>
          </a:stretch>
        </p:blipFill>
        <p:spPr>
          <a:xfrm>
            <a:off x="1162008" y="1271286"/>
            <a:ext cx="6819984" cy="5586714"/>
          </a:xfrm>
          <a:prstGeom prst="rect">
            <a:avLst/>
          </a:prstGeom>
        </p:spPr>
      </p:pic>
    </p:spTree>
    <p:extLst>
      <p:ext uri="{BB962C8B-B14F-4D97-AF65-F5344CB8AC3E}">
        <p14:creationId xmlns:p14="http://schemas.microsoft.com/office/powerpoint/2010/main" val="575318219"/>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Q3: </a:t>
            </a:r>
            <a:r>
              <a:rPr lang="en-GB" sz="2400" dirty="0"/>
              <a:t>What is the correlation between a Billionaire’s net worth and their Country of origin?</a:t>
            </a:r>
            <a:br>
              <a:rPr lang="en-GB" sz="2400" dirty="0"/>
            </a:br>
            <a:endParaRPr sz="2400" dirty="0"/>
          </a:p>
        </p:txBody>
      </p:sp>
      <p:pic>
        <p:nvPicPr>
          <p:cNvPr id="6" name="Picture 5" descr="A white background with black text&#10;&#10;Description automatically generated">
            <a:extLst>
              <a:ext uri="{FF2B5EF4-FFF2-40B4-BE49-F238E27FC236}">
                <a16:creationId xmlns:a16="http://schemas.microsoft.com/office/drawing/2014/main" id="{6FB50565-A885-D172-F1EA-E0750F18A6FB}"/>
              </a:ext>
            </a:extLst>
          </p:cNvPr>
          <p:cNvPicPr>
            <a:picLocks noChangeAspect="1"/>
          </p:cNvPicPr>
          <p:nvPr/>
        </p:nvPicPr>
        <p:blipFill>
          <a:blip r:embed="rId4"/>
          <a:stretch>
            <a:fillRect/>
          </a:stretch>
        </p:blipFill>
        <p:spPr>
          <a:xfrm>
            <a:off x="958395" y="2068201"/>
            <a:ext cx="7227210" cy="2721598"/>
          </a:xfrm>
          <a:prstGeom prst="rect">
            <a:avLst/>
          </a:prstGeom>
        </p:spPr>
      </p:pic>
    </p:spTree>
    <p:extLst>
      <p:ext uri="{BB962C8B-B14F-4D97-AF65-F5344CB8AC3E}">
        <p14:creationId xmlns:p14="http://schemas.microsoft.com/office/powerpoint/2010/main" val="3773414561"/>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Q3: </a:t>
            </a:r>
            <a:r>
              <a:rPr lang="en-GB" sz="2400" dirty="0"/>
              <a:t>What is the correlation between a Billionaire’s net worth and their Country of origin?</a:t>
            </a:r>
            <a:br>
              <a:rPr lang="en-GB" sz="2400" dirty="0"/>
            </a:br>
            <a:endParaRPr sz="2400" dirty="0"/>
          </a:p>
        </p:txBody>
      </p:sp>
      <p:pic>
        <p:nvPicPr>
          <p:cNvPr id="3" name="Picture 2" descr="A graph with green squares&#10;&#10;Description automatically generated">
            <a:extLst>
              <a:ext uri="{FF2B5EF4-FFF2-40B4-BE49-F238E27FC236}">
                <a16:creationId xmlns:a16="http://schemas.microsoft.com/office/drawing/2014/main" id="{463D5688-4F28-2049-710D-7FDF2D52C457}"/>
              </a:ext>
            </a:extLst>
          </p:cNvPr>
          <p:cNvPicPr>
            <a:picLocks noChangeAspect="1"/>
          </p:cNvPicPr>
          <p:nvPr/>
        </p:nvPicPr>
        <p:blipFill>
          <a:blip r:embed="rId4"/>
          <a:stretch>
            <a:fillRect/>
          </a:stretch>
        </p:blipFill>
        <p:spPr>
          <a:xfrm>
            <a:off x="1213126" y="1381539"/>
            <a:ext cx="6717748" cy="5502965"/>
          </a:xfrm>
          <a:prstGeom prst="rect">
            <a:avLst/>
          </a:prstGeom>
        </p:spPr>
      </p:pic>
    </p:spTree>
    <p:extLst>
      <p:ext uri="{BB962C8B-B14F-4D97-AF65-F5344CB8AC3E}">
        <p14:creationId xmlns:p14="http://schemas.microsoft.com/office/powerpoint/2010/main" val="798579418"/>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Q4: </a:t>
            </a:r>
            <a:r>
              <a:rPr lang="en-GB" sz="2400" dirty="0"/>
              <a:t>What is the cumulative distribution of Billionaires across the Countries?</a:t>
            </a:r>
            <a:br>
              <a:rPr lang="en-GB" sz="2400" dirty="0"/>
            </a:br>
            <a:endParaRPr sz="2400" dirty="0"/>
          </a:p>
        </p:txBody>
      </p:sp>
      <p:pic>
        <p:nvPicPr>
          <p:cNvPr id="3" name="Picture 2" descr="A screenshot of a computer code&#10;&#10;Description automatically generated">
            <a:extLst>
              <a:ext uri="{FF2B5EF4-FFF2-40B4-BE49-F238E27FC236}">
                <a16:creationId xmlns:a16="http://schemas.microsoft.com/office/drawing/2014/main" id="{11DC9322-5C42-8243-1450-C1B4E0FAE135}"/>
              </a:ext>
            </a:extLst>
          </p:cNvPr>
          <p:cNvPicPr>
            <a:picLocks noChangeAspect="1"/>
          </p:cNvPicPr>
          <p:nvPr/>
        </p:nvPicPr>
        <p:blipFill>
          <a:blip r:embed="rId4"/>
          <a:stretch>
            <a:fillRect/>
          </a:stretch>
        </p:blipFill>
        <p:spPr>
          <a:xfrm>
            <a:off x="457200" y="2199721"/>
            <a:ext cx="8229600" cy="2801567"/>
          </a:xfrm>
          <a:prstGeom prst="rect">
            <a:avLst/>
          </a:prstGeom>
        </p:spPr>
      </p:pic>
    </p:spTree>
    <p:extLst>
      <p:ext uri="{BB962C8B-B14F-4D97-AF65-F5344CB8AC3E}">
        <p14:creationId xmlns:p14="http://schemas.microsoft.com/office/powerpoint/2010/main" val="19710750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Q4: </a:t>
            </a:r>
            <a:r>
              <a:rPr lang="en-GB" sz="2400" dirty="0"/>
              <a:t>What is the cumulative distribution of Billionaires across the Countries?</a:t>
            </a:r>
            <a:br>
              <a:rPr lang="en-GB" sz="2400" dirty="0"/>
            </a:br>
            <a:endParaRPr sz="2400" dirty="0"/>
          </a:p>
        </p:txBody>
      </p:sp>
      <p:pic>
        <p:nvPicPr>
          <p:cNvPr id="4" name="Picture 3" descr="A graph of the country's highest number&#10;&#10;Description automatically generated with medium confidence">
            <a:extLst>
              <a:ext uri="{FF2B5EF4-FFF2-40B4-BE49-F238E27FC236}">
                <a16:creationId xmlns:a16="http://schemas.microsoft.com/office/drawing/2014/main" id="{D958B4BE-6448-D5B7-D321-61F48E5F723F}"/>
              </a:ext>
            </a:extLst>
          </p:cNvPr>
          <p:cNvPicPr>
            <a:picLocks noChangeAspect="1"/>
          </p:cNvPicPr>
          <p:nvPr/>
        </p:nvPicPr>
        <p:blipFill>
          <a:blip r:embed="rId4"/>
          <a:stretch>
            <a:fillRect/>
          </a:stretch>
        </p:blipFill>
        <p:spPr>
          <a:xfrm>
            <a:off x="1216644" y="1355035"/>
            <a:ext cx="6710712" cy="5497202"/>
          </a:xfrm>
          <a:prstGeom prst="rect">
            <a:avLst/>
          </a:prstGeom>
        </p:spPr>
      </p:pic>
    </p:spTree>
    <p:extLst>
      <p:ext uri="{BB962C8B-B14F-4D97-AF65-F5344CB8AC3E}">
        <p14:creationId xmlns:p14="http://schemas.microsoft.com/office/powerpoint/2010/main" val="1842639875"/>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GB" sz="2400" dirty="0"/>
              <a:t>Based on our questions and analysis:</a:t>
            </a:r>
            <a:endParaRPr dirty="0"/>
          </a:p>
          <a:p>
            <a:pPr marL="800100" lvl="1">
              <a:spcBef>
                <a:spcPts val="480"/>
              </a:spcBef>
              <a:buSzPts val="2400"/>
              <a:buChar char="•"/>
            </a:pPr>
            <a:r>
              <a:rPr lang="en-GB" sz="2000" dirty="0"/>
              <a:t>United States has the greatest number of Billionaires</a:t>
            </a:r>
          </a:p>
          <a:p>
            <a:pPr marL="800100" lvl="1">
              <a:spcBef>
                <a:spcPts val="480"/>
              </a:spcBef>
              <a:buSzPts val="2400"/>
              <a:buChar char="•"/>
            </a:pPr>
            <a:r>
              <a:rPr lang="en-GB" sz="2000" dirty="0"/>
              <a:t>United States has higher and advanced facilities that increases the net worths of its Billionaires</a:t>
            </a:r>
          </a:p>
          <a:p>
            <a:pPr marL="800100" lvl="1">
              <a:spcBef>
                <a:spcPts val="480"/>
              </a:spcBef>
              <a:buSzPts val="2400"/>
              <a:buChar char="•"/>
            </a:pPr>
            <a:r>
              <a:rPr lang="en-GB" sz="2000" dirty="0"/>
              <a:t>Most of the Billionaires listed are over 50 years showing that age can be a factor in becoming a Billionaire</a:t>
            </a:r>
          </a:p>
          <a:p>
            <a:pPr marL="800100" lvl="1">
              <a:spcBef>
                <a:spcPts val="480"/>
              </a:spcBef>
              <a:buSzPts val="2400"/>
              <a:buChar char="•"/>
            </a:pPr>
            <a:r>
              <a:rPr lang="en-GB" sz="2000" dirty="0"/>
              <a:t>The Automotive, Technology and Fashion Industries, in an ascending order of position, are the most lucrative fields that could improve a country’s growth and its employment rate</a:t>
            </a:r>
          </a:p>
        </p:txBody>
      </p:sp>
      <p:sp>
        <p:nvSpPr>
          <p:cNvPr id="138" name="Google Shape;138;p10"/>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Conclusion</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body" idx="1"/>
          </p:nvPr>
        </p:nvSpPr>
        <p:spPr>
          <a:xfrm>
            <a:off x="457200" y="149383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sz="2600" dirty="0"/>
              <a:t>I would recommend that:</a:t>
            </a:r>
          </a:p>
          <a:p>
            <a:pPr marL="800100" lvl="1">
              <a:spcBef>
                <a:spcPts val="0"/>
              </a:spcBef>
              <a:buSzPts val="3200"/>
              <a:buChar char="•"/>
            </a:pPr>
            <a:r>
              <a:rPr lang="en-GB" sz="2400" dirty="0"/>
              <a:t>Policymakers in any of the countries should provide more jobs or incentives to the people in the thriving industries</a:t>
            </a:r>
            <a:endParaRPr sz="2400" dirty="0"/>
          </a:p>
          <a:p>
            <a:pPr marL="800100" lvl="1">
              <a:spcBef>
                <a:spcPts val="640"/>
              </a:spcBef>
              <a:buSzPts val="3200"/>
              <a:buChar char="•"/>
            </a:pPr>
            <a:r>
              <a:rPr lang="en-GB" sz="2400" dirty="0"/>
              <a:t>Entrepreneurs can re-strategize on their businesses and marketing strategies through in-depth research on the market trends</a:t>
            </a:r>
            <a:endParaRPr sz="2400" dirty="0"/>
          </a:p>
          <a:p>
            <a:pPr marL="800100" lvl="1">
              <a:spcBef>
                <a:spcPts val="640"/>
              </a:spcBef>
              <a:buSzPts val="3200"/>
              <a:buChar char="•"/>
            </a:pPr>
            <a:r>
              <a:rPr lang="en-GB" sz="2400" dirty="0"/>
              <a:t>The youth of a country should be motivated and given platforms to express their creativity and skills so more young Billionaires will be developed</a:t>
            </a:r>
          </a:p>
        </p:txBody>
      </p:sp>
      <p:sp>
        <p:nvSpPr>
          <p:cNvPr id="144" name="Google Shape;144;p11"/>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Recommendations</a:t>
            </a:r>
            <a:endParaRPr dirty="0"/>
          </a:p>
        </p:txBody>
      </p:sp>
    </p:spTree>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body" idx="1"/>
          </p:nvPr>
        </p:nvSpPr>
        <p:spPr>
          <a:xfrm>
            <a:off x="457200" y="1268896"/>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sz="2400" dirty="0"/>
              <a:t>I made a few observations that could assist in further future analysis:</a:t>
            </a:r>
          </a:p>
          <a:p>
            <a:pPr marL="800100" lvl="1">
              <a:spcBef>
                <a:spcPts val="0"/>
              </a:spcBef>
              <a:buSzPts val="3200"/>
              <a:buChar char="•"/>
            </a:pPr>
            <a:r>
              <a:rPr lang="en-GB" sz="2200" dirty="0"/>
              <a:t>Missing Data – There are some few missing data in the dataset including the age column</a:t>
            </a:r>
            <a:endParaRPr sz="2200" dirty="0"/>
          </a:p>
          <a:p>
            <a:pPr marL="800100" lvl="1">
              <a:spcBef>
                <a:spcPts val="640"/>
              </a:spcBef>
              <a:buSzPts val="3200"/>
              <a:buChar char="•"/>
            </a:pPr>
            <a:r>
              <a:rPr lang="en-GB" sz="2200" dirty="0"/>
              <a:t>Educational Background – Analysis can be done on their educational data provided in the dataset</a:t>
            </a:r>
          </a:p>
          <a:p>
            <a:pPr marL="1257300" lvl="2">
              <a:spcBef>
                <a:spcPts val="640"/>
              </a:spcBef>
              <a:buSzPts val="3200"/>
            </a:pPr>
            <a:r>
              <a:rPr lang="en-GB" sz="2000" dirty="0"/>
              <a:t>“Do their educational backgrounds affect their net worth?”</a:t>
            </a:r>
          </a:p>
          <a:p>
            <a:pPr marL="1257300" lvl="2">
              <a:spcBef>
                <a:spcPts val="640"/>
              </a:spcBef>
              <a:buSzPts val="3200"/>
            </a:pPr>
            <a:r>
              <a:rPr lang="en-GB" sz="2000" dirty="0"/>
              <a:t>“Do those with higher educational status tend to have high net worths?”</a:t>
            </a:r>
            <a:endParaRPr sz="2000" dirty="0"/>
          </a:p>
          <a:p>
            <a:pPr marL="800100" lvl="1">
              <a:spcBef>
                <a:spcPts val="640"/>
              </a:spcBef>
              <a:buSzPts val="3200"/>
              <a:buChar char="•"/>
            </a:pPr>
            <a:r>
              <a:rPr lang="en-GB" sz="2200" dirty="0"/>
              <a:t>Predictive Analysis - Data on their billionaire timeline status should be collected in the future for predictive observations</a:t>
            </a:r>
          </a:p>
          <a:p>
            <a:pPr marL="1257300" lvl="2">
              <a:spcBef>
                <a:spcPts val="640"/>
              </a:spcBef>
              <a:buSzPts val="3200"/>
            </a:pPr>
            <a:r>
              <a:rPr lang="en-GB" sz="2000" dirty="0"/>
              <a:t>“How did each billionaire’s net worth change over time?”</a:t>
            </a:r>
          </a:p>
          <a:p>
            <a:pPr marL="1257300" lvl="2">
              <a:spcBef>
                <a:spcPts val="640"/>
              </a:spcBef>
              <a:buSzPts val="3200"/>
            </a:pPr>
            <a:r>
              <a:rPr lang="en-GB" sz="2000" dirty="0"/>
              <a:t>What were their previous jobs before they started building their own empires?</a:t>
            </a:r>
          </a:p>
        </p:txBody>
      </p:sp>
      <p:sp>
        <p:nvSpPr>
          <p:cNvPr id="144" name="Google Shape;144;p11"/>
          <p:cNvSpPr txBox="1">
            <a:spLocks noGrp="1"/>
          </p:cNvSpPr>
          <p:nvPr>
            <p:ph type="ctrTitle"/>
          </p:nvPr>
        </p:nvSpPr>
        <p:spPr>
          <a:xfrm>
            <a:off x="457200" y="612914"/>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Observations</a:t>
            </a:r>
            <a:endParaRPr dirty="0"/>
          </a:p>
        </p:txBody>
      </p:sp>
    </p:spTree>
    <p:extLst>
      <p:ext uri="{BB962C8B-B14F-4D97-AF65-F5344CB8AC3E}">
        <p14:creationId xmlns:p14="http://schemas.microsoft.com/office/powerpoint/2010/main" val="166153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50" name="Google Shape;150;p12"/>
          <p:cNvSpPr txBox="1">
            <a:spLocks noGrp="1"/>
          </p:cNvSpPr>
          <p:nvPr>
            <p:ph type="ctrTitle"/>
          </p:nvPr>
        </p:nvSpPr>
        <p:spPr>
          <a:xfrm>
            <a:off x="457200" y="2667000"/>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a:spLocks noGrp="1"/>
          </p:cNvSpPr>
          <p:nvPr>
            <p:ph type="body" idx="1"/>
          </p:nvPr>
        </p:nvSpPr>
        <p:spPr>
          <a:xfrm>
            <a:off x="457200" y="1447800"/>
            <a:ext cx="8229600" cy="5105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dirty="0"/>
              <a:t>Source </a:t>
            </a:r>
          </a:p>
          <a:p>
            <a:pPr marL="342900" lvl="0" indent="-342900" algn="l" rtl="0">
              <a:spcBef>
                <a:spcPts val="0"/>
              </a:spcBef>
              <a:spcAft>
                <a:spcPts val="0"/>
              </a:spcAft>
              <a:buClr>
                <a:schemeClr val="dk1"/>
              </a:buClr>
              <a:buSzPts val="3200"/>
              <a:buChar char="•"/>
            </a:pPr>
            <a:r>
              <a:rPr lang="en-US" dirty="0"/>
              <a:t>Project Overview </a:t>
            </a:r>
          </a:p>
          <a:p>
            <a:pPr marL="342900" lvl="0" indent="-342900" algn="l" rtl="0">
              <a:spcBef>
                <a:spcPts val="0"/>
              </a:spcBef>
              <a:spcAft>
                <a:spcPts val="0"/>
              </a:spcAft>
              <a:buClr>
                <a:schemeClr val="dk1"/>
              </a:buClr>
              <a:buSzPts val="3200"/>
              <a:buChar char="•"/>
            </a:pPr>
            <a:r>
              <a:rPr lang="en-US" dirty="0"/>
              <a:t>Introduction </a:t>
            </a:r>
          </a:p>
          <a:p>
            <a:pPr marL="342900" lvl="0" indent="-342900" algn="l" rtl="0">
              <a:spcBef>
                <a:spcPts val="0"/>
              </a:spcBef>
              <a:spcAft>
                <a:spcPts val="0"/>
              </a:spcAft>
              <a:buClr>
                <a:schemeClr val="dk1"/>
              </a:buClr>
              <a:buSzPts val="3200"/>
              <a:buChar char="•"/>
            </a:pPr>
            <a:r>
              <a:rPr lang="en-US" dirty="0"/>
              <a:t>Exploratory Data Analysis</a:t>
            </a:r>
            <a:endParaRPr dirty="0"/>
          </a:p>
          <a:p>
            <a:pPr marL="342900" lvl="0" indent="-342900" algn="l" rtl="0">
              <a:spcBef>
                <a:spcPts val="640"/>
              </a:spcBef>
              <a:spcAft>
                <a:spcPts val="0"/>
              </a:spcAft>
              <a:buClr>
                <a:schemeClr val="dk1"/>
              </a:buClr>
              <a:buSzPts val="3200"/>
              <a:buChar char="•"/>
            </a:pPr>
            <a:r>
              <a:rPr lang="en-GB" dirty="0"/>
              <a:t>Conclusion</a:t>
            </a:r>
            <a:endParaRPr dirty="0"/>
          </a:p>
          <a:p>
            <a:pPr marL="342900" lvl="0" indent="-342900" algn="l" rtl="0">
              <a:spcBef>
                <a:spcPts val="640"/>
              </a:spcBef>
              <a:spcAft>
                <a:spcPts val="0"/>
              </a:spcAft>
              <a:buClr>
                <a:schemeClr val="dk1"/>
              </a:buClr>
              <a:buSzPts val="3200"/>
              <a:buChar char="•"/>
            </a:pPr>
            <a:r>
              <a:rPr lang="en-GB" dirty="0"/>
              <a:t>Recommendations</a:t>
            </a:r>
          </a:p>
          <a:p>
            <a:pPr marL="342900" lvl="0" indent="-342900" algn="l" rtl="0">
              <a:spcBef>
                <a:spcPts val="640"/>
              </a:spcBef>
              <a:spcAft>
                <a:spcPts val="0"/>
              </a:spcAft>
              <a:buClr>
                <a:schemeClr val="dk1"/>
              </a:buClr>
              <a:buSzPts val="3200"/>
              <a:buChar char="•"/>
            </a:pPr>
            <a:r>
              <a:rPr lang="en-GB" dirty="0"/>
              <a:t>Observations</a:t>
            </a:r>
            <a:endParaRPr dirty="0"/>
          </a:p>
        </p:txBody>
      </p:sp>
      <p:sp>
        <p:nvSpPr>
          <p:cNvPr id="89" name="Google Shape;89;p2"/>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Overview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body" idx="1"/>
          </p:nvPr>
        </p:nvSpPr>
        <p:spPr>
          <a:xfrm>
            <a:off x="457200" y="1447800"/>
            <a:ext cx="4406348"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sz="2400" dirty="0" err="1">
                <a:latin typeface="Helvetica Neue" panose="020B0604020202020204" charset="0"/>
                <a:cs typeface="Times New Roman" panose="02020603050405020304" pitchFamily="18" charset="0"/>
              </a:rPr>
              <a:t>Luhar</a:t>
            </a:r>
            <a:r>
              <a:rPr lang="en-GB" sz="2400" dirty="0">
                <a:latin typeface="Helvetica Neue" panose="020B0604020202020204" charset="0"/>
                <a:cs typeface="Times New Roman" panose="02020603050405020304" pitchFamily="18" charset="0"/>
              </a:rPr>
              <a:t>, S. (2023, Oct 21). Billionaires listed in Forbes: </a:t>
            </a:r>
            <a:r>
              <a:rPr lang="en-GB" sz="2400" i="1" dirty="0">
                <a:latin typeface="Helvetica Neue" panose="020B0604020202020204" charset="0"/>
                <a:cs typeface="Times New Roman" panose="02020603050405020304" pitchFamily="18" charset="0"/>
              </a:rPr>
              <a:t>Unveiling the Finest: Forbes' Exclusive Billionaires Club</a:t>
            </a:r>
          </a:p>
          <a:p>
            <a:pPr marL="0" lvl="0" indent="0" algn="l" rtl="0">
              <a:spcBef>
                <a:spcPts val="0"/>
              </a:spcBef>
              <a:spcAft>
                <a:spcPts val="0"/>
              </a:spcAft>
              <a:buClr>
                <a:schemeClr val="dk1"/>
              </a:buClr>
              <a:buSzPts val="3200"/>
              <a:buNone/>
            </a:pPr>
            <a:endParaRPr lang="en-GB" sz="2400" i="1" dirty="0">
              <a:latin typeface="Helvetica Neue" panose="020B0604020202020204" charset="0"/>
              <a:cs typeface="Times New Roman" panose="02020603050405020304" pitchFamily="18" charset="0"/>
            </a:endParaRPr>
          </a:p>
          <a:p>
            <a:pPr marL="342900" lvl="0" indent="-342900" algn="l" rtl="0">
              <a:spcBef>
                <a:spcPts val="0"/>
              </a:spcBef>
              <a:spcAft>
                <a:spcPts val="0"/>
              </a:spcAft>
              <a:buClr>
                <a:schemeClr val="dk1"/>
              </a:buClr>
              <a:buSzPts val="3200"/>
              <a:buChar char="•"/>
            </a:pPr>
            <a:r>
              <a:rPr lang="en-GB" sz="2400" dirty="0">
                <a:latin typeface="Helvetica Neue" panose="020B0604020202020204" charset="0"/>
                <a:cs typeface="Times New Roman" panose="02020603050405020304" pitchFamily="18" charset="0"/>
              </a:rPr>
              <a:t>Forbes. (2023, Mar 10). Forbes World’s Billionaires List: </a:t>
            </a:r>
            <a:r>
              <a:rPr lang="en-GB" sz="2400" i="1" dirty="0">
                <a:latin typeface="Helvetica Neue" panose="020B0604020202020204" charset="0"/>
                <a:cs typeface="Times New Roman" panose="02020603050405020304" pitchFamily="18" charset="0"/>
              </a:rPr>
              <a:t>The Richest in 2023 </a:t>
            </a:r>
          </a:p>
          <a:p>
            <a:pPr marL="342900" lvl="0" indent="-139700" algn="l" rtl="0">
              <a:spcBef>
                <a:spcPts val="640"/>
              </a:spcBef>
              <a:spcAft>
                <a:spcPts val="0"/>
              </a:spcAft>
              <a:buClr>
                <a:schemeClr val="dk1"/>
              </a:buClr>
              <a:buSzPts val="3200"/>
              <a:buNone/>
            </a:pPr>
            <a:endParaRPr lang="en-GB" dirty="0"/>
          </a:p>
          <a:p>
            <a:pPr marL="342900" lvl="0" indent="-139700" algn="l" rtl="0">
              <a:spcBef>
                <a:spcPts val="640"/>
              </a:spcBef>
              <a:spcAft>
                <a:spcPts val="0"/>
              </a:spcAft>
              <a:buClr>
                <a:schemeClr val="dk1"/>
              </a:buClr>
              <a:buSzPts val="3200"/>
              <a:buNone/>
            </a:pPr>
            <a:endParaRPr dirty="0"/>
          </a:p>
        </p:txBody>
      </p:sp>
      <p:sp>
        <p:nvSpPr>
          <p:cNvPr id="95" name="Google Shape;95;p3"/>
          <p:cNvSpPr txBox="1">
            <a:spLocks noGrp="1"/>
          </p:cNvSpPr>
          <p:nvPr>
            <p:ph type="ctrTitle"/>
          </p:nvPr>
        </p:nvSpPr>
        <p:spPr>
          <a:xfrm>
            <a:off x="457200" y="838201"/>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Source</a:t>
            </a:r>
            <a:endParaRPr dirty="0"/>
          </a:p>
        </p:txBody>
      </p:sp>
      <p:pic>
        <p:nvPicPr>
          <p:cNvPr id="3" name="Picture 2" descr="A blue text on a checkered background&#10;&#10;Description automatically generated">
            <a:extLst>
              <a:ext uri="{FF2B5EF4-FFF2-40B4-BE49-F238E27FC236}">
                <a16:creationId xmlns:a16="http://schemas.microsoft.com/office/drawing/2014/main" id="{01245938-1CFC-59F8-13BF-4C7AB08062E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0324" y1="52000" x2="20683" y2="66000"/>
                        <a14:foregroundMark x1="65468" y1="29200" x2="66547" y2="63600"/>
                        <a14:foregroundMark x1="71865" y1="54364" x2="72284" y2="54919"/>
                        <a14:foregroundMark x1="70683" y1="52800" x2="71587" y2="53997"/>
                        <a14:foregroundMark x1="48246" y1="58400" x2="47662" y2="62800"/>
                        <a14:foregroundMark x1="48396" y1="57274" x2="48246" y2="58400"/>
                        <a14:foregroundMark x1="50000" y1="45200" x2="49272" y2="50681"/>
                        <a14:foregroundMark x1="31295" y1="43600" x2="36511" y2="42800"/>
                        <a14:backgroundMark x1="74820" y1="56800" x2="74820" y2="56800"/>
                        <a14:backgroundMark x1="73201" y1="57600" x2="73201" y2="57600"/>
                        <a14:backgroundMark x1="73201" y1="59200" x2="73201" y2="59200"/>
                        <a14:backgroundMark x1="74820" y1="58400" x2="73201" y2="57600"/>
                        <a14:backgroundMark x1="76978" y1="58400" x2="74460" y2="59200"/>
                        <a14:backgroundMark x1="72482" y1="57600" x2="72122" y2="56800"/>
                        <a14:backgroundMark x1="72122" y1="55200" x2="72482" y2="56000"/>
                        <a14:backgroundMark x1="47302" y1="56000" x2="48561" y2="56800"/>
                        <a14:backgroundMark x1="47302" y1="58400" x2="47302" y2="58400"/>
                        <a14:backgroundMark x1="47302" y1="57600" x2="48201" y2="57600"/>
                      </a14:backgroundRemoval>
                    </a14:imgEffect>
                  </a14:imgLayer>
                </a14:imgProps>
              </a:ext>
            </a:extLst>
          </a:blip>
          <a:stretch>
            <a:fillRect/>
          </a:stretch>
        </p:blipFill>
        <p:spPr>
          <a:xfrm>
            <a:off x="5156019" y="1841418"/>
            <a:ext cx="3530781" cy="1587582"/>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A70F2E26-A418-B846-4CEE-4C3C3857D079}"/>
              </a:ext>
            </a:extLst>
          </p:cNvPr>
          <p:cNvPicPr>
            <a:picLocks noChangeAspect="1"/>
          </p:cNvPicPr>
          <p:nvPr/>
        </p:nvPicPr>
        <p:blipFill>
          <a:blip r:embed="rId5"/>
          <a:stretch>
            <a:fillRect/>
          </a:stretch>
        </p:blipFill>
        <p:spPr>
          <a:xfrm>
            <a:off x="5630664" y="3429000"/>
            <a:ext cx="2581489" cy="10097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1752600"/>
            <a:ext cx="8229600" cy="43735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GB" sz="3000" dirty="0"/>
              <a:t>This dataset contains:</a:t>
            </a:r>
            <a:endParaRPr sz="3000" dirty="0"/>
          </a:p>
          <a:p>
            <a:pPr marL="800100" lvl="1">
              <a:spcBef>
                <a:spcPts val="640"/>
              </a:spcBef>
              <a:buSzPts val="3200"/>
              <a:buChar char="•"/>
            </a:pPr>
            <a:r>
              <a:rPr lang="en-GB" sz="2600" dirty="0"/>
              <a:t>Widespread information on the World’s Billionaires listed by Forbes</a:t>
            </a:r>
          </a:p>
          <a:p>
            <a:pPr marL="1257300" lvl="2">
              <a:spcBef>
                <a:spcPts val="640"/>
              </a:spcBef>
              <a:buSzPts val="3200"/>
            </a:pPr>
            <a:r>
              <a:rPr lang="en-GB" dirty="0"/>
              <a:t>I</a:t>
            </a:r>
            <a:r>
              <a:rPr lang="en-GB" sz="2400" dirty="0"/>
              <a:t>ncludes their rank, name, net worth, country, marital status and education</a:t>
            </a:r>
            <a:endParaRPr lang="en-GB" sz="2200" dirty="0"/>
          </a:p>
          <a:p>
            <a:pPr marL="800100" lvl="1">
              <a:spcBef>
                <a:spcPts val="640"/>
              </a:spcBef>
              <a:buSzPts val="3200"/>
              <a:buChar char="•"/>
            </a:pPr>
            <a:r>
              <a:rPr lang="en-GB" sz="2600" dirty="0"/>
              <a:t>Exactly 2640 Columns and 14 Rows</a:t>
            </a:r>
          </a:p>
          <a:p>
            <a:pPr marL="1257300" lvl="2">
              <a:spcBef>
                <a:spcPts val="640"/>
              </a:spcBef>
              <a:buSzPts val="3200"/>
            </a:pPr>
            <a:r>
              <a:rPr lang="en-GB" dirty="0"/>
              <a:t>Ranking the Billionaires in ascending order</a:t>
            </a:r>
          </a:p>
          <a:p>
            <a:pPr marL="800100" lvl="1">
              <a:spcBef>
                <a:spcPts val="640"/>
              </a:spcBef>
              <a:buSzPts val="3200"/>
              <a:buChar char="•"/>
            </a:pPr>
            <a:r>
              <a:rPr lang="en-GB" sz="2600" dirty="0"/>
              <a:t>Information obtained as of March 2023</a:t>
            </a:r>
          </a:p>
          <a:p>
            <a:pPr marL="800100" lvl="1">
              <a:spcBef>
                <a:spcPts val="640"/>
              </a:spcBef>
              <a:buSzPts val="3200"/>
              <a:buChar char="•"/>
            </a:pPr>
            <a:r>
              <a:rPr lang="en-GB" sz="2600" dirty="0"/>
              <a:t>R programming language codes and analysis</a:t>
            </a:r>
            <a:endParaRPr sz="2600" dirty="0"/>
          </a:p>
        </p:txBody>
      </p:sp>
      <p:sp>
        <p:nvSpPr>
          <p:cNvPr id="102" name="Google Shape;102;p4"/>
          <p:cNvSpPr txBox="1">
            <a:spLocks noGrp="1"/>
          </p:cNvSpPr>
          <p:nvPr>
            <p:ph type="ctrTitle"/>
          </p:nvPr>
        </p:nvSpPr>
        <p:spPr>
          <a:xfrm>
            <a:off x="457200" y="838200"/>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Project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1311966"/>
            <a:ext cx="8229600" cy="5393634"/>
          </a:xfrm>
          <a:prstGeom prst="rect">
            <a:avLst/>
          </a:prstGeom>
          <a:noFill/>
          <a:ln>
            <a:noFill/>
          </a:ln>
        </p:spPr>
        <p:txBody>
          <a:bodyPr spcFirstLastPara="1" wrap="square" lIns="91425" tIns="45700" rIns="91425" bIns="45700" anchor="t" anchorCtr="0">
            <a:noAutofit/>
          </a:bodyPr>
          <a:lstStyle/>
          <a:p>
            <a:pPr marL="342900">
              <a:spcBef>
                <a:spcPts val="0"/>
              </a:spcBef>
              <a:buSzPts val="3200"/>
            </a:pPr>
            <a:r>
              <a:rPr lang="en-GB" sz="2400" dirty="0"/>
              <a:t>According to Forbes’ list, there was a decline this year in most Billionaires’ wealth from last year’s list</a:t>
            </a:r>
            <a:endParaRPr sz="2400" dirty="0"/>
          </a:p>
          <a:p>
            <a:pPr marL="800100" lvl="1">
              <a:spcBef>
                <a:spcPts val="640"/>
              </a:spcBef>
              <a:buSzPts val="3200"/>
            </a:pPr>
            <a:r>
              <a:rPr lang="en-GB" sz="2400" dirty="0"/>
              <a:t>From 2668 to 2640 listed </a:t>
            </a:r>
          </a:p>
          <a:p>
            <a:pPr marL="800100" lvl="1">
              <a:spcBef>
                <a:spcPts val="640"/>
              </a:spcBef>
              <a:buSzPts val="3200"/>
            </a:pPr>
            <a:r>
              <a:rPr lang="en-GB" sz="2400" dirty="0"/>
              <a:t>Nearly half the list is poorer than a year ago</a:t>
            </a:r>
          </a:p>
          <a:p>
            <a:pPr marL="342900">
              <a:spcBef>
                <a:spcPts val="640"/>
              </a:spcBef>
              <a:buSzPts val="3200"/>
            </a:pPr>
            <a:r>
              <a:rPr lang="en-GB" sz="2400" dirty="0"/>
              <a:t>Factors that could influence the growth of both country and its people include age, industry, rising and falling of stocks, interest rates, infrastructure, and others</a:t>
            </a:r>
          </a:p>
          <a:p>
            <a:pPr marL="342900">
              <a:spcBef>
                <a:spcPts val="640"/>
              </a:spcBef>
              <a:buSzPts val="3200"/>
            </a:pPr>
            <a:r>
              <a:rPr lang="en-GB" sz="2400" dirty="0"/>
              <a:t>This data analysis aims to give well-informed decision-making insights for policymakers, entrepreneurs and any contributor to the country’s growth and development </a:t>
            </a:r>
          </a:p>
          <a:p>
            <a:pPr marL="342900">
              <a:spcBef>
                <a:spcPts val="640"/>
              </a:spcBef>
              <a:buSzPts val="3200"/>
            </a:pPr>
            <a:r>
              <a:rPr lang="en-GB" sz="2400" dirty="0"/>
              <a:t>Descriptive statistics and visualizations were obtained</a:t>
            </a:r>
          </a:p>
        </p:txBody>
      </p:sp>
      <p:sp>
        <p:nvSpPr>
          <p:cNvPr id="102" name="Google Shape;102;p4"/>
          <p:cNvSpPr txBox="1">
            <a:spLocks noGrp="1"/>
          </p:cNvSpPr>
          <p:nvPr>
            <p:ph type="ctrTitle"/>
          </p:nvPr>
        </p:nvSpPr>
        <p:spPr>
          <a:xfrm>
            <a:off x="457200" y="626165"/>
            <a:ext cx="8229600" cy="83819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Introduction</a:t>
            </a:r>
            <a:endParaRPr dirty="0"/>
          </a:p>
        </p:txBody>
      </p:sp>
    </p:spTree>
    <p:extLst>
      <p:ext uri="{BB962C8B-B14F-4D97-AF65-F5344CB8AC3E}">
        <p14:creationId xmlns:p14="http://schemas.microsoft.com/office/powerpoint/2010/main" val="36358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457200" y="1192695"/>
            <a:ext cx="8229600" cy="540688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GB" sz="2400" dirty="0"/>
              <a:t>Tools used:</a:t>
            </a:r>
          </a:p>
          <a:p>
            <a:pPr marL="800100" lvl="1">
              <a:spcBef>
                <a:spcPts val="0"/>
              </a:spcBef>
              <a:buSzPts val="2800"/>
            </a:pPr>
            <a:r>
              <a:rPr lang="en-GB" sz="2200" dirty="0"/>
              <a:t> R</a:t>
            </a:r>
          </a:p>
          <a:p>
            <a:pPr lvl="1" indent="-457200">
              <a:spcBef>
                <a:spcPts val="0"/>
              </a:spcBef>
              <a:buSzPts val="2800"/>
            </a:pPr>
            <a:r>
              <a:rPr lang="en-GB" sz="2200" dirty="0"/>
              <a:t>R Studio</a:t>
            </a:r>
          </a:p>
          <a:p>
            <a:pPr lvl="1" indent="-457200">
              <a:spcBef>
                <a:spcPts val="0"/>
              </a:spcBef>
              <a:buSzPts val="2800"/>
            </a:pPr>
            <a:r>
              <a:rPr lang="en-GB" sz="2200" dirty="0"/>
              <a:t>Microsoft Excel (.csv)</a:t>
            </a:r>
          </a:p>
          <a:p>
            <a:pPr marL="342900">
              <a:spcBef>
                <a:spcPts val="640"/>
              </a:spcBef>
              <a:buSzPts val="3200"/>
            </a:pPr>
            <a:r>
              <a:rPr lang="en-GB" sz="2400" dirty="0"/>
              <a:t>Data Analysis was completed on this dataset:</a:t>
            </a:r>
          </a:p>
          <a:p>
            <a:pPr marL="800100" lvl="1">
              <a:spcBef>
                <a:spcPts val="640"/>
              </a:spcBef>
              <a:buSzPts val="3200"/>
            </a:pPr>
            <a:r>
              <a:rPr lang="en-GB" sz="2000" dirty="0"/>
              <a:t>  Renaming Columns</a:t>
            </a:r>
          </a:p>
          <a:p>
            <a:pPr marL="800100" lvl="1">
              <a:spcBef>
                <a:spcPts val="640"/>
              </a:spcBef>
              <a:buSzPts val="3200"/>
            </a:pPr>
            <a:r>
              <a:rPr lang="en-GB" sz="2000" dirty="0"/>
              <a:t>  Removal of NAs</a:t>
            </a:r>
          </a:p>
          <a:p>
            <a:pPr marL="800100" lvl="1">
              <a:spcBef>
                <a:spcPts val="640"/>
              </a:spcBef>
              <a:buSzPts val="3200"/>
            </a:pPr>
            <a:r>
              <a:rPr lang="en-GB" sz="2000" dirty="0"/>
              <a:t>  Correction of Data types</a:t>
            </a:r>
          </a:p>
          <a:p>
            <a:pPr marL="800100" lvl="1">
              <a:spcBef>
                <a:spcPts val="640"/>
              </a:spcBef>
              <a:buSzPts val="3200"/>
            </a:pPr>
            <a:r>
              <a:rPr lang="en-GB" sz="2000" dirty="0"/>
              <a:t>  Removal of Columns and Rows</a:t>
            </a:r>
          </a:p>
          <a:p>
            <a:pPr marL="800100" lvl="1">
              <a:spcBef>
                <a:spcPts val="640"/>
              </a:spcBef>
              <a:buSzPts val="3200"/>
            </a:pPr>
            <a:r>
              <a:rPr lang="en-GB" sz="2000" dirty="0"/>
              <a:t>  Reorganising the data</a:t>
            </a:r>
          </a:p>
          <a:p>
            <a:pPr marL="342900" lvl="0" indent="-342900" algn="l" rtl="0">
              <a:spcBef>
                <a:spcPts val="640"/>
              </a:spcBef>
              <a:spcAft>
                <a:spcPts val="0"/>
              </a:spcAft>
              <a:buClr>
                <a:schemeClr val="dk1"/>
              </a:buClr>
              <a:buSzPts val="3200"/>
              <a:buChar char="•"/>
            </a:pPr>
            <a:r>
              <a:rPr lang="en-GB" sz="2400" dirty="0"/>
              <a:t>Visualizations</a:t>
            </a:r>
          </a:p>
          <a:p>
            <a:pPr marL="800100" lvl="1">
              <a:spcBef>
                <a:spcPts val="640"/>
              </a:spcBef>
              <a:buSzPts val="3200"/>
            </a:pPr>
            <a:r>
              <a:rPr lang="en-GB" sz="2000" dirty="0"/>
              <a:t>Bar Chart</a:t>
            </a:r>
          </a:p>
          <a:p>
            <a:pPr marL="800100" lvl="1">
              <a:spcBef>
                <a:spcPts val="640"/>
              </a:spcBef>
              <a:buSzPts val="3200"/>
            </a:pPr>
            <a:r>
              <a:rPr lang="en-GB" sz="2000" dirty="0"/>
              <a:t>Histogram</a:t>
            </a:r>
          </a:p>
          <a:p>
            <a:pPr marL="800100" lvl="1">
              <a:spcBef>
                <a:spcPts val="640"/>
              </a:spcBef>
              <a:buSzPts val="3200"/>
            </a:pPr>
            <a:r>
              <a:rPr lang="en-GB" sz="2000" dirty="0"/>
              <a:t>Pareto Chart and Ogive </a:t>
            </a:r>
          </a:p>
          <a:p>
            <a:pPr marL="1257300" lvl="2">
              <a:spcBef>
                <a:spcPts val="560"/>
              </a:spcBef>
              <a:buSzPts val="2800"/>
            </a:pPr>
            <a:endParaRPr dirty="0"/>
          </a:p>
          <a:p>
            <a:pPr marL="342900" lvl="0" indent="-190500" algn="l" rtl="0">
              <a:spcBef>
                <a:spcPts val="480"/>
              </a:spcBef>
              <a:spcAft>
                <a:spcPts val="0"/>
              </a:spcAft>
              <a:buClr>
                <a:schemeClr val="dk1"/>
              </a:buClr>
              <a:buSzPts val="2400"/>
              <a:buNone/>
            </a:pPr>
            <a:endParaRPr sz="2400" dirty="0"/>
          </a:p>
        </p:txBody>
      </p:sp>
      <p:sp>
        <p:nvSpPr>
          <p:cNvPr id="108" name="Google Shape;108;p5"/>
          <p:cNvSpPr txBox="1">
            <a:spLocks noGrp="1"/>
          </p:cNvSpPr>
          <p:nvPr>
            <p:ph type="ctrTitle"/>
          </p:nvPr>
        </p:nvSpPr>
        <p:spPr>
          <a:xfrm>
            <a:off x="457200" y="62616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Exploratory Data Analysis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body" idx="1"/>
          </p:nvPr>
        </p:nvSpPr>
        <p:spPr>
          <a:xfrm>
            <a:off x="457200" y="1388166"/>
            <a:ext cx="8229600" cy="503913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GB" sz="2600" dirty="0"/>
              <a:t>Four (4) Questions were examined:</a:t>
            </a:r>
          </a:p>
          <a:p>
            <a:pPr lvl="1" indent="-457200">
              <a:spcBef>
                <a:spcPts val="0"/>
              </a:spcBef>
              <a:buSzPts val="2800"/>
              <a:buFont typeface="+mj-lt"/>
              <a:buAutoNum type="arabicPeriod"/>
            </a:pPr>
            <a:r>
              <a:rPr lang="en-GB" sz="2400" dirty="0"/>
              <a:t>Does the choice of Industry affect a Billionaire’s net worth?</a:t>
            </a:r>
          </a:p>
          <a:p>
            <a:pPr lvl="1" indent="-457200">
              <a:spcBef>
                <a:spcPts val="0"/>
              </a:spcBef>
              <a:buSzPts val="2800"/>
              <a:buFont typeface="+mj-lt"/>
              <a:buAutoNum type="arabicPeriod"/>
            </a:pPr>
            <a:r>
              <a:rPr lang="en-GB" sz="2400" dirty="0"/>
              <a:t>Is Age a factor in becoming a Billionaire?</a:t>
            </a:r>
          </a:p>
          <a:p>
            <a:pPr lvl="1" indent="-457200">
              <a:spcBef>
                <a:spcPts val="0"/>
              </a:spcBef>
              <a:buSzPts val="2800"/>
              <a:buFont typeface="+mj-lt"/>
              <a:buAutoNum type="arabicPeriod"/>
            </a:pPr>
            <a:r>
              <a:rPr lang="en-GB" sz="2400" dirty="0"/>
              <a:t>What is the correlation between a Billionaire’s net worth and their Country of origin?</a:t>
            </a:r>
          </a:p>
          <a:p>
            <a:pPr lvl="2" indent="-457200">
              <a:spcBef>
                <a:spcPts val="0"/>
              </a:spcBef>
              <a:buSzPts val="2800"/>
              <a:buFont typeface="Arial" panose="020B0604020202020204" pitchFamily="34" charset="0"/>
              <a:buChar char="•"/>
            </a:pPr>
            <a:r>
              <a:rPr lang="en-GB" sz="2200" dirty="0"/>
              <a:t>Sampled Top 20 Billionaires vs Countries </a:t>
            </a:r>
          </a:p>
          <a:p>
            <a:pPr lvl="1" indent="-457200">
              <a:spcBef>
                <a:spcPts val="0"/>
              </a:spcBef>
              <a:buSzPts val="2800"/>
              <a:buFont typeface="+mj-lt"/>
              <a:buAutoNum type="arabicPeriod"/>
            </a:pPr>
            <a:r>
              <a:rPr lang="en-GB" sz="2400" dirty="0"/>
              <a:t>What is the cumulative distribution of Billionaires across the Countries?</a:t>
            </a:r>
          </a:p>
          <a:p>
            <a:pPr lvl="2" indent="-457200">
              <a:spcBef>
                <a:spcPts val="0"/>
              </a:spcBef>
              <a:buSzPts val="2800"/>
              <a:buFont typeface="Arial" panose="020B0604020202020204" pitchFamily="34" charset="0"/>
              <a:buChar char="•"/>
            </a:pPr>
            <a:r>
              <a:rPr lang="en-GB" sz="2200" dirty="0"/>
              <a:t>Sampled Top 12 Countries vs Billionaire Counts</a:t>
            </a:r>
            <a:endParaRPr sz="2200" dirty="0"/>
          </a:p>
          <a:p>
            <a:pPr marL="342900" lvl="0" indent="-342900" algn="l" rtl="0">
              <a:spcBef>
                <a:spcPts val="560"/>
              </a:spcBef>
              <a:spcAft>
                <a:spcPts val="0"/>
              </a:spcAft>
              <a:buClr>
                <a:schemeClr val="dk1"/>
              </a:buClr>
              <a:buSzPts val="2800"/>
              <a:buChar char="•"/>
            </a:pPr>
            <a:r>
              <a:rPr lang="en-US" sz="2600" dirty="0"/>
              <a:t>The goal is to determine what factors can affect:</a:t>
            </a:r>
          </a:p>
          <a:p>
            <a:pPr marL="800100" lvl="1">
              <a:spcBef>
                <a:spcPts val="560"/>
              </a:spcBef>
              <a:buSzPts val="2800"/>
              <a:buChar char="•"/>
            </a:pPr>
            <a:r>
              <a:rPr lang="en-US" sz="2400" dirty="0"/>
              <a:t>a country’s wealth and growth</a:t>
            </a:r>
          </a:p>
          <a:p>
            <a:pPr marL="800100" lvl="1">
              <a:spcBef>
                <a:spcPts val="560"/>
              </a:spcBef>
              <a:buSzPts val="2800"/>
              <a:buChar char="•"/>
            </a:pPr>
            <a:r>
              <a:rPr lang="en-US" sz="2400" dirty="0"/>
              <a:t>an individual’s net worth</a:t>
            </a:r>
          </a:p>
          <a:p>
            <a:pPr marL="800100" lvl="1">
              <a:spcBef>
                <a:spcPts val="560"/>
              </a:spcBef>
              <a:buSzPts val="2800"/>
              <a:buChar char="•"/>
            </a:pPr>
            <a:endParaRPr dirty="0"/>
          </a:p>
          <a:p>
            <a:pPr marL="342900" lvl="0" indent="-190500" algn="l" rtl="0">
              <a:spcBef>
                <a:spcPts val="480"/>
              </a:spcBef>
              <a:spcAft>
                <a:spcPts val="0"/>
              </a:spcAft>
              <a:buClr>
                <a:schemeClr val="dk1"/>
              </a:buClr>
              <a:buSzPts val="2400"/>
              <a:buNone/>
            </a:pPr>
            <a:endParaRPr sz="2400" dirty="0"/>
          </a:p>
        </p:txBody>
      </p:sp>
      <p:sp>
        <p:nvSpPr>
          <p:cNvPr id="108" name="Google Shape;108;p5"/>
          <p:cNvSpPr txBox="1">
            <a:spLocks noGrp="1"/>
          </p:cNvSpPr>
          <p:nvPr>
            <p:ph type="ctrTitle"/>
          </p:nvPr>
        </p:nvSpPr>
        <p:spPr>
          <a:xfrm>
            <a:off x="457200" y="626166"/>
            <a:ext cx="8229600"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dirty="0"/>
              <a:t>Exploratory Data Analysis</a:t>
            </a:r>
            <a:endParaRPr dirty="0"/>
          </a:p>
        </p:txBody>
      </p:sp>
    </p:spTree>
    <p:extLst>
      <p:ext uri="{BB962C8B-B14F-4D97-AF65-F5344CB8AC3E}">
        <p14:creationId xmlns:p14="http://schemas.microsoft.com/office/powerpoint/2010/main" val="1320288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Q1: </a:t>
            </a:r>
            <a:r>
              <a:rPr lang="en-GB" sz="2400" dirty="0"/>
              <a:t>Does the choice of Industry affect a Billionaire’s net worth?</a:t>
            </a:r>
            <a:br>
              <a:rPr lang="en-GB" sz="2400" dirty="0"/>
            </a:br>
            <a:endParaRPr sz="2400" dirty="0"/>
          </a:p>
        </p:txBody>
      </p:sp>
      <p:pic>
        <p:nvPicPr>
          <p:cNvPr id="3" name="Picture 2" descr="A screenshot of a computer program&#10;&#10;Description automatically generated">
            <a:extLst>
              <a:ext uri="{FF2B5EF4-FFF2-40B4-BE49-F238E27FC236}">
                <a16:creationId xmlns:a16="http://schemas.microsoft.com/office/drawing/2014/main" id="{17B1DD28-5594-EE70-9330-5EE5D0AF4EF5}"/>
              </a:ext>
            </a:extLst>
          </p:cNvPr>
          <p:cNvPicPr>
            <a:picLocks noChangeAspect="1"/>
          </p:cNvPicPr>
          <p:nvPr/>
        </p:nvPicPr>
        <p:blipFill>
          <a:blip r:embed="rId4"/>
          <a:stretch>
            <a:fillRect/>
          </a:stretch>
        </p:blipFill>
        <p:spPr>
          <a:xfrm>
            <a:off x="1874135" y="1752365"/>
            <a:ext cx="5395729" cy="5105635"/>
          </a:xfrm>
          <a:prstGeom prst="rect">
            <a:avLst/>
          </a:prstGeom>
        </p:spPr>
      </p:pic>
    </p:spTree>
    <p:extLst>
      <p:ext uri="{BB962C8B-B14F-4D97-AF65-F5344CB8AC3E}">
        <p14:creationId xmlns:p14="http://schemas.microsoft.com/office/powerpoint/2010/main" val="1645644169"/>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4" name="Google Shape;114;p6"/>
          <p:cNvSpPr txBox="1">
            <a:spLocks noGrp="1"/>
          </p:cNvSpPr>
          <p:nvPr>
            <p:ph type="ctrTitle"/>
          </p:nvPr>
        </p:nvSpPr>
        <p:spPr>
          <a:xfrm>
            <a:off x="457200" y="593035"/>
            <a:ext cx="8229600" cy="762000"/>
          </a:xfrm>
          <a:prstGeom prst="rect">
            <a:avLst/>
          </a:prstGeom>
          <a:noFill/>
          <a:ln>
            <a:noFill/>
          </a:ln>
        </p:spPr>
        <p:txBody>
          <a:bodyPr spcFirstLastPara="1" wrap="square" lIns="91425" tIns="45700" rIns="91425" bIns="45700" anchor="t" anchorCtr="0">
            <a:noAutofit/>
          </a:bodyPr>
          <a:lstStyle/>
          <a:p>
            <a:r>
              <a:rPr lang="en-US" sz="2400" dirty="0"/>
              <a:t>Q1: </a:t>
            </a:r>
            <a:r>
              <a:rPr lang="en-GB" sz="2400" dirty="0"/>
              <a:t>Does the choice of Industry affect a Billionaire’s net worth?</a:t>
            </a:r>
            <a:br>
              <a:rPr lang="en-GB" sz="2400" dirty="0"/>
            </a:br>
            <a:endParaRPr sz="2400" dirty="0"/>
          </a:p>
        </p:txBody>
      </p:sp>
      <p:pic>
        <p:nvPicPr>
          <p:cNvPr id="5" name="Picture 4" descr="A graph of blue bars with white text&#10;&#10;Description automatically generated">
            <a:extLst>
              <a:ext uri="{FF2B5EF4-FFF2-40B4-BE49-F238E27FC236}">
                <a16:creationId xmlns:a16="http://schemas.microsoft.com/office/drawing/2014/main" id="{7C766767-8B99-FD54-B1CD-4AD5CEF2B049}"/>
              </a:ext>
            </a:extLst>
          </p:cNvPr>
          <p:cNvPicPr>
            <a:picLocks noChangeAspect="1"/>
          </p:cNvPicPr>
          <p:nvPr/>
        </p:nvPicPr>
        <p:blipFill>
          <a:blip r:embed="rId4"/>
          <a:stretch>
            <a:fillRect/>
          </a:stretch>
        </p:blipFill>
        <p:spPr>
          <a:xfrm>
            <a:off x="981448" y="1355035"/>
            <a:ext cx="7313173" cy="5502965"/>
          </a:xfrm>
          <a:prstGeom prst="rect">
            <a:avLst/>
          </a:prstGeom>
        </p:spPr>
      </p:pic>
    </p:spTree>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owerpoint_newNE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ITC6000-year-term-section-Name-app-Final_Presentation</Template>
  <TotalTime>1915</TotalTime>
  <Words>742</Words>
  <Application>Microsoft Office PowerPoint</Application>
  <PresentationFormat>On-screen Show (4:3)</PresentationFormat>
  <Paragraphs>84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Helvetica Neue</vt:lpstr>
      <vt:lpstr>Arial</vt:lpstr>
      <vt:lpstr>Libre Baskerville</vt:lpstr>
      <vt:lpstr>Calibri</vt:lpstr>
      <vt:lpstr>powerpoint_newNEU</vt:lpstr>
      <vt:lpstr>ALY 6000 Introduction to Analytics Module 4: Project Presentation Year Term 1/A Forbes' Billionaires List 2023 </vt:lpstr>
      <vt:lpstr>Overview</vt:lpstr>
      <vt:lpstr>Source</vt:lpstr>
      <vt:lpstr>Project Overview</vt:lpstr>
      <vt:lpstr>Introduction</vt:lpstr>
      <vt:lpstr>Exploratory Data Analysis</vt:lpstr>
      <vt:lpstr>Exploratory Data Analysis</vt:lpstr>
      <vt:lpstr>Q1: Does the choice of Industry affect a Billionaire’s net worth? </vt:lpstr>
      <vt:lpstr>Q1: Does the choice of Industry affect a Billionaire’s net worth? </vt:lpstr>
      <vt:lpstr>Q2: Is Age a factor in becoming a Billionaire?</vt:lpstr>
      <vt:lpstr>Q3: What is the correlation between a Billionaire’s net worth and their Country of origin? </vt:lpstr>
      <vt:lpstr>Q3: What is the correlation between a Billionaire’s net worth and their Country of origin? </vt:lpstr>
      <vt:lpstr>Q4: What is the cumulative distribution of Billionaires across the Countries? </vt:lpstr>
      <vt:lpstr>Q4: What is the cumulative distribution of Billionaires across the Countries? </vt:lpstr>
      <vt:lpstr>Conclusion</vt:lpstr>
      <vt:lpstr>Recommendations</vt:lpstr>
      <vt:lpstr>Observations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ALY 6000 Introduction to Analytics Module 4: Project Presentation Year Term 1/A Forbes' Billionaires List 2023 </dc:title>
  <dc:creator>ammaboaamponsem@gmail.com</dc:creator>
  <cp:lastModifiedBy>ammaboaamponsem@gmail.com</cp:lastModifiedBy>
  <cp:revision>3</cp:revision>
  <dcterms:created xsi:type="dcterms:W3CDTF">2023-10-26T12:23:29Z</dcterms:created>
  <dcterms:modified xsi:type="dcterms:W3CDTF">2023-10-28T04:10:15Z</dcterms:modified>
</cp:coreProperties>
</file>