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59" r:id="rId5"/>
    <p:sldId id="260" r:id="rId6"/>
    <p:sldId id="262" r:id="rId7"/>
    <p:sldId id="263" r:id="rId8"/>
    <p:sldId id="265" r:id="rId9"/>
    <p:sldId id="264" r:id="rId10"/>
    <p:sldId id="266" r:id="rId11"/>
    <p:sldId id="267" r:id="rId12"/>
    <p:sldId id="261"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News Cycle" panose="02000503000000000000" pitchFamily="2" charset="2"/>
      <p:regular r:id="rId20"/>
      <p:bold r:id="rId21"/>
    </p:embeddedFont>
    <p:embeddedFont>
      <p:font typeface="Oswald" pitchFamily="2" charset="77"/>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6F43"/>
    <a:srgbClr val="874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5681E7-3F6B-493A-A081-50176DB923CF}">
  <a:tblStyle styleId="{6B5681E7-3F6B-493A-A081-50176DB923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1EFF09-86D4-41D1-8CD3-602A2CEEB6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03"/>
    <p:restoredTop sz="94648"/>
  </p:normalViewPr>
  <p:slideViewPr>
    <p:cSldViewPr snapToGrid="0" snapToObjects="1">
      <p:cViewPr>
        <p:scale>
          <a:sx n="91" d="100"/>
          <a:sy n="91" d="100"/>
        </p:scale>
        <p:origin x="-936"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511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26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44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10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973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20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068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48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54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66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50500" y="2435625"/>
            <a:ext cx="3638700" cy="22401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5400"/>
              <a:buNone/>
              <a:defRPr sz="5400" b="0" i="0">
                <a:solidFill>
                  <a:schemeClr val="lt1"/>
                </a:solidFill>
                <a:latin typeface="Arial" panose="020B0604020202020204" pitchFamily="34" charset="0"/>
                <a:cs typeface="Arial" panose="020B0604020202020204" pitchFamily="34" charset="0"/>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dirty="0"/>
          </a:p>
        </p:txBody>
      </p:sp>
      <p:sp>
        <p:nvSpPr>
          <p:cNvPr id="11" name="Google Shape;11;p2"/>
          <p:cNvSpPr/>
          <p:nvPr/>
        </p:nvSpPr>
        <p:spPr>
          <a:xfrm>
            <a:off x="7813106" y="0"/>
            <a:ext cx="892296" cy="322542"/>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 name="Google Shape;12;p2"/>
          <p:cNvSpPr/>
          <p:nvPr/>
        </p:nvSpPr>
        <p:spPr>
          <a:xfrm>
            <a:off x="3650209" y="0"/>
            <a:ext cx="563814" cy="1699704"/>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4359415" y="609095"/>
            <a:ext cx="1314792" cy="2119176"/>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5821031" y="991483"/>
            <a:ext cx="1845234" cy="4159458"/>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a:off x="4359415" y="2643735"/>
            <a:ext cx="1314792" cy="2510136"/>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rgbClr val="002035">
              <a:alpha val="1732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7813106" y="306930"/>
            <a:ext cx="892296" cy="297729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rgbClr val="002035">
              <a:alpha val="1732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5821031" y="0"/>
            <a:ext cx="1845234" cy="1161054"/>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7813106" y="3277330"/>
            <a:ext cx="892296" cy="1165914"/>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550500" y="759800"/>
            <a:ext cx="61077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b="0" i="0">
                <a:latin typeface="Arial" panose="020B0604020202020204" pitchFamily="34" charset="0"/>
                <a:cs typeface="Arial" panose="020B0604020202020204" pitchFamily="34" charset="0"/>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dirty="0"/>
          </a:p>
        </p:txBody>
      </p:sp>
      <p:sp>
        <p:nvSpPr>
          <p:cNvPr id="66" name="Google Shape;66;p7"/>
          <p:cNvSpPr txBox="1">
            <a:spLocks noGrp="1"/>
          </p:cNvSpPr>
          <p:nvPr>
            <p:ph type="body" idx="1"/>
          </p:nvPr>
        </p:nvSpPr>
        <p:spPr>
          <a:xfrm>
            <a:off x="550500" y="1353950"/>
            <a:ext cx="28536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b="0" i="0">
                <a:latin typeface="Arial" panose="020B0604020202020204" pitchFamily="34" charset="0"/>
                <a:cs typeface="Arial" panose="020B0604020202020204" pitchFamily="34" charset="0"/>
              </a:defRPr>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dirty="0"/>
          </a:p>
        </p:txBody>
      </p:sp>
      <p:sp>
        <p:nvSpPr>
          <p:cNvPr id="67" name="Google Shape;67;p7"/>
          <p:cNvSpPr txBox="1">
            <a:spLocks noGrp="1"/>
          </p:cNvSpPr>
          <p:nvPr>
            <p:ph type="body" idx="2"/>
          </p:nvPr>
        </p:nvSpPr>
        <p:spPr>
          <a:xfrm>
            <a:off x="3804472" y="1353950"/>
            <a:ext cx="28536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b="0" i="0">
                <a:latin typeface="Arial" panose="020B0604020202020204" pitchFamily="34" charset="0"/>
                <a:cs typeface="Arial" panose="020B0604020202020204" pitchFamily="34" charset="0"/>
              </a:defRPr>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dirty="0"/>
          </a:p>
        </p:txBody>
      </p:sp>
      <p:sp>
        <p:nvSpPr>
          <p:cNvPr id="68" name="Google Shape;68;p7"/>
          <p:cNvSpPr txBox="1">
            <a:spLocks noGrp="1"/>
          </p:cNvSpPr>
          <p:nvPr>
            <p:ph type="sldNum" idx="12"/>
          </p:nvPr>
        </p:nvSpPr>
        <p:spPr>
          <a:xfrm>
            <a:off x="8346250" y="4688650"/>
            <a:ext cx="569100" cy="45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9" name="Google Shape;69;p7"/>
          <p:cNvGrpSpPr/>
          <p:nvPr/>
        </p:nvGrpSpPr>
        <p:grpSpPr>
          <a:xfrm>
            <a:off x="6963076" y="0"/>
            <a:ext cx="1952316" cy="5143493"/>
            <a:chOff x="6963076" y="0"/>
            <a:chExt cx="1952316" cy="5143493"/>
          </a:xfrm>
        </p:grpSpPr>
        <p:sp>
          <p:nvSpPr>
            <p:cNvPr id="70" name="Google Shape;70;p7"/>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 name="Google Shape;71;p7"/>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 name="Google Shape;72;p7"/>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 name="Google Shape;73;p7"/>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 name="Google Shape;74;p7"/>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 name="Google Shape;75;p7"/>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 name="Google Shape;76;p7"/>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 name="Google Shape;77;p7"/>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0500" y="759800"/>
            <a:ext cx="61077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1pPr>
            <a:lvl2pPr lvl="1"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2pPr>
            <a:lvl3pPr lvl="2"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3pPr>
            <a:lvl4pPr lvl="3"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4pPr>
            <a:lvl5pPr lvl="4"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5pPr>
            <a:lvl6pPr lvl="5"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6pPr>
            <a:lvl7pPr lvl="6"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7pPr>
            <a:lvl8pPr lvl="7"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8pPr>
            <a:lvl9pPr lvl="8"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9pPr>
          </a:lstStyle>
          <a:p>
            <a:endParaRPr dirty="0"/>
          </a:p>
        </p:txBody>
      </p:sp>
      <p:sp>
        <p:nvSpPr>
          <p:cNvPr id="7" name="Google Shape;7;p1"/>
          <p:cNvSpPr txBox="1">
            <a:spLocks noGrp="1"/>
          </p:cNvSpPr>
          <p:nvPr>
            <p:ph type="body" idx="1"/>
          </p:nvPr>
        </p:nvSpPr>
        <p:spPr>
          <a:xfrm>
            <a:off x="550500" y="1353948"/>
            <a:ext cx="61077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1pPr>
            <a:lvl2pPr marL="914400" lvl="1" indent="-381000" rtl="0">
              <a:lnSpc>
                <a:spcPct val="115000"/>
              </a:lnSpc>
              <a:spcBef>
                <a:spcPts val="80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2pPr>
            <a:lvl3pPr marL="1371600" lvl="2" indent="-381000" rtl="0">
              <a:lnSpc>
                <a:spcPct val="115000"/>
              </a:lnSpc>
              <a:spcBef>
                <a:spcPts val="80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3pPr>
            <a:lvl4pPr marL="1828800" lvl="3"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4pPr>
            <a:lvl5pPr marL="2286000" lvl="4"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5pPr>
            <a:lvl6pPr marL="2743200" lvl="5"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6pPr>
            <a:lvl7pPr marL="3200400" lvl="6"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7pPr>
            <a:lvl8pPr marL="3657600" lvl="7"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8pPr>
            <a:lvl9pPr marL="4114800" lvl="8" indent="-381000" rtl="0">
              <a:lnSpc>
                <a:spcPct val="115000"/>
              </a:lnSpc>
              <a:spcBef>
                <a:spcPts val="800"/>
              </a:spcBef>
              <a:spcAft>
                <a:spcPts val="800"/>
              </a:spcAft>
              <a:buClr>
                <a:schemeClr val="dk1"/>
              </a:buClr>
              <a:buSzPts val="2400"/>
              <a:buFont typeface="News Cycle"/>
              <a:buChar char="■"/>
              <a:defRPr sz="2400">
                <a:solidFill>
                  <a:schemeClr val="dk1"/>
                </a:solidFill>
                <a:latin typeface="News Cycle"/>
                <a:ea typeface="News Cycle"/>
                <a:cs typeface="News Cycle"/>
                <a:sym typeface="News Cycle"/>
              </a:defRPr>
            </a:lvl9pPr>
          </a:lstStyle>
          <a:p>
            <a:endParaRPr dirty="0"/>
          </a:p>
        </p:txBody>
      </p:sp>
      <p:sp>
        <p:nvSpPr>
          <p:cNvPr id="8" name="Google Shape;8;p1"/>
          <p:cNvSpPr txBox="1">
            <a:spLocks noGrp="1"/>
          </p:cNvSpPr>
          <p:nvPr>
            <p:ph type="sldNum" idx="12"/>
          </p:nvPr>
        </p:nvSpPr>
        <p:spPr>
          <a:xfrm>
            <a:off x="8346250" y="4688650"/>
            <a:ext cx="569100" cy="454800"/>
          </a:xfrm>
          <a:prstGeom prst="rect">
            <a:avLst/>
          </a:prstGeom>
          <a:noFill/>
          <a:ln>
            <a:noFill/>
          </a:ln>
        </p:spPr>
        <p:txBody>
          <a:bodyPr spcFirstLastPara="1" wrap="square" lIns="0" tIns="0" rIns="0" bIns="0" anchor="ctr" anchorCtr="0">
            <a:noAutofit/>
          </a:bodyPr>
          <a:lstStyle>
            <a:lvl1pPr lvl="0" algn="ctr" rtl="0">
              <a:buNone/>
              <a:defRPr sz="1300" b="0" i="0">
                <a:solidFill>
                  <a:schemeClr val="lt1"/>
                </a:solidFill>
                <a:latin typeface="Arial" panose="020B0604020202020204" pitchFamily="34" charset="0"/>
                <a:ea typeface="Arial" panose="020B0604020202020204" pitchFamily="34" charset="0"/>
                <a:cs typeface="Arial" panose="020B0604020202020204" pitchFamily="34" charset="0"/>
                <a:sym typeface="Oswald"/>
              </a:defRPr>
            </a:lvl1pPr>
            <a:lvl2pPr lvl="1" algn="ctr" rtl="0">
              <a:buNone/>
              <a:defRPr sz="1300">
                <a:solidFill>
                  <a:schemeClr val="lt1"/>
                </a:solidFill>
                <a:latin typeface="Oswald"/>
                <a:ea typeface="Oswald"/>
                <a:cs typeface="Oswald"/>
                <a:sym typeface="Oswald"/>
              </a:defRPr>
            </a:lvl2pPr>
            <a:lvl3pPr lvl="2" algn="ctr" rtl="0">
              <a:buNone/>
              <a:defRPr sz="1300">
                <a:solidFill>
                  <a:schemeClr val="lt1"/>
                </a:solidFill>
                <a:latin typeface="Oswald"/>
                <a:ea typeface="Oswald"/>
                <a:cs typeface="Oswald"/>
                <a:sym typeface="Oswald"/>
              </a:defRPr>
            </a:lvl3pPr>
            <a:lvl4pPr lvl="3" algn="ctr" rtl="0">
              <a:buNone/>
              <a:defRPr sz="1300">
                <a:solidFill>
                  <a:schemeClr val="lt1"/>
                </a:solidFill>
                <a:latin typeface="Oswald"/>
                <a:ea typeface="Oswald"/>
                <a:cs typeface="Oswald"/>
                <a:sym typeface="Oswald"/>
              </a:defRPr>
            </a:lvl4pPr>
            <a:lvl5pPr lvl="4" algn="ctr" rtl="0">
              <a:buNone/>
              <a:defRPr sz="1300">
                <a:solidFill>
                  <a:schemeClr val="lt1"/>
                </a:solidFill>
                <a:latin typeface="Oswald"/>
                <a:ea typeface="Oswald"/>
                <a:cs typeface="Oswald"/>
                <a:sym typeface="Oswald"/>
              </a:defRPr>
            </a:lvl5pPr>
            <a:lvl6pPr lvl="5" algn="ctr" rtl="0">
              <a:buNone/>
              <a:defRPr sz="1300">
                <a:solidFill>
                  <a:schemeClr val="lt1"/>
                </a:solidFill>
                <a:latin typeface="Oswald"/>
                <a:ea typeface="Oswald"/>
                <a:cs typeface="Oswald"/>
                <a:sym typeface="Oswald"/>
              </a:defRPr>
            </a:lvl6pPr>
            <a:lvl7pPr lvl="6" algn="ctr" rtl="0">
              <a:buNone/>
              <a:defRPr sz="1300">
                <a:solidFill>
                  <a:schemeClr val="lt1"/>
                </a:solidFill>
                <a:latin typeface="Oswald"/>
                <a:ea typeface="Oswald"/>
                <a:cs typeface="Oswald"/>
                <a:sym typeface="Oswald"/>
              </a:defRPr>
            </a:lvl7pPr>
            <a:lvl8pPr lvl="7" algn="ctr" rtl="0">
              <a:buNone/>
              <a:defRPr sz="1300">
                <a:solidFill>
                  <a:schemeClr val="lt1"/>
                </a:solidFill>
                <a:latin typeface="Oswald"/>
                <a:ea typeface="Oswald"/>
                <a:cs typeface="Oswald"/>
                <a:sym typeface="Oswald"/>
              </a:defRPr>
            </a:lvl8pPr>
            <a:lvl9pPr lvl="8" algn="ctr" rtl="0">
              <a:buNone/>
              <a:defRPr sz="1300">
                <a:solidFill>
                  <a:schemeClr val="lt1"/>
                </a:solidFill>
                <a:latin typeface="Oswald"/>
                <a:ea typeface="Oswald"/>
                <a:cs typeface="Oswald"/>
                <a:sym typeface="Oswald"/>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data.cityofnewyork.u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Shape 125"/>
        <p:cNvGrpSpPr/>
        <p:nvPr/>
      </p:nvGrpSpPr>
      <p:grpSpPr>
        <a:xfrm>
          <a:off x="0" y="0"/>
          <a:ext cx="0" cy="0"/>
          <a:chOff x="0" y="0"/>
          <a:chExt cx="0" cy="0"/>
        </a:xfrm>
      </p:grpSpPr>
      <p:sp>
        <p:nvSpPr>
          <p:cNvPr id="126" name="Google Shape;126;p12"/>
          <p:cNvSpPr txBox="1">
            <a:spLocks noGrp="1"/>
          </p:cNvSpPr>
          <p:nvPr>
            <p:ph type="ctrTitle"/>
          </p:nvPr>
        </p:nvSpPr>
        <p:spPr>
          <a:xfrm>
            <a:off x="109728" y="2102457"/>
            <a:ext cx="4720856" cy="1757830"/>
          </a:xfrm>
          <a:prstGeom prst="rect">
            <a:avLst/>
          </a:prstGeom>
        </p:spPr>
        <p:txBody>
          <a:bodyPr spcFirstLastPara="1" wrap="square" lIns="0" tIns="0" rIns="0" bIns="0" anchor="b" anchorCtr="0">
            <a:noAutofit/>
          </a:bodyPr>
          <a:lstStyle/>
          <a:p>
            <a:pPr marL="0" lvl="0" indent="0" algn="l" rtl="0">
              <a:spcBef>
                <a:spcPts val="0"/>
              </a:spcBef>
              <a:spcAft>
                <a:spcPts val="0"/>
              </a:spcAft>
              <a:buNone/>
            </a:pPr>
            <a:br>
              <a:rPr lang="en" sz="3000" b="1" dirty="0">
                <a:ln>
                  <a:solidFill>
                    <a:schemeClr val="tx1"/>
                  </a:solidFill>
                </a:ln>
              </a:rPr>
            </a:br>
            <a:r>
              <a:rPr lang="en" sz="3000" b="1" dirty="0">
                <a:ln>
                  <a:solidFill>
                    <a:schemeClr val="tx1"/>
                  </a:solidFill>
                </a:ln>
              </a:rPr>
              <a:t>Clustering New York’s Boroughs based on the Citizen’s Service Requests </a:t>
            </a:r>
            <a:endParaRPr sz="3000" b="1" dirty="0">
              <a:ln>
                <a:solidFill>
                  <a:schemeClr val="tx1"/>
                </a:solidFill>
              </a:ln>
            </a:endParaRPr>
          </a:p>
        </p:txBody>
      </p:sp>
      <p:pic>
        <p:nvPicPr>
          <p:cNvPr id="127" name="Google Shape;127;p12"/>
          <p:cNvPicPr preferRelativeResize="0"/>
          <p:nvPr/>
        </p:nvPicPr>
        <p:blipFill rotWithShape="1">
          <a:blip r:embed="rId3">
            <a:alphaModFix amt="77000"/>
          </a:blip>
          <a:srcRect l="6585" t="22310" b="9773"/>
          <a:stretch/>
        </p:blipFill>
        <p:spPr>
          <a:xfrm>
            <a:off x="3650209" y="0"/>
            <a:ext cx="5053644" cy="5143500"/>
          </a:xfrm>
          <a:custGeom>
            <a:avLst/>
            <a:gdLst/>
            <a:ahLst/>
            <a:cxnLst/>
            <a:rect l="l" t="t" r="r" b="b"/>
            <a:pathLst>
              <a:path w="21600" h="21600" extrusionOk="0">
                <a:moveTo>
                  <a:pt x="0" y="0"/>
                </a:moveTo>
                <a:lnTo>
                  <a:pt x="0" y="7154"/>
                </a:lnTo>
                <a:lnTo>
                  <a:pt x="2410" y="6725"/>
                </a:lnTo>
                <a:lnTo>
                  <a:pt x="2410" y="0"/>
                </a:lnTo>
                <a:lnTo>
                  <a:pt x="0" y="0"/>
                </a:lnTo>
                <a:close/>
                <a:moveTo>
                  <a:pt x="9278" y="0"/>
                </a:moveTo>
                <a:lnTo>
                  <a:pt x="9278" y="4888"/>
                </a:lnTo>
                <a:lnTo>
                  <a:pt x="17160" y="3482"/>
                </a:lnTo>
                <a:lnTo>
                  <a:pt x="17160" y="0"/>
                </a:lnTo>
                <a:lnTo>
                  <a:pt x="9278" y="0"/>
                </a:lnTo>
                <a:close/>
                <a:moveTo>
                  <a:pt x="17788" y="0"/>
                </a:moveTo>
                <a:lnTo>
                  <a:pt x="17788" y="1358"/>
                </a:lnTo>
                <a:lnTo>
                  <a:pt x="21600" y="679"/>
                </a:lnTo>
                <a:lnTo>
                  <a:pt x="21600" y="0"/>
                </a:lnTo>
                <a:lnTo>
                  <a:pt x="17788" y="0"/>
                </a:lnTo>
                <a:close/>
                <a:moveTo>
                  <a:pt x="21600" y="1291"/>
                </a:moveTo>
                <a:lnTo>
                  <a:pt x="17790" y="1971"/>
                </a:lnTo>
                <a:lnTo>
                  <a:pt x="17788" y="13824"/>
                </a:lnTo>
                <a:lnTo>
                  <a:pt x="21600" y="13144"/>
                </a:lnTo>
                <a:lnTo>
                  <a:pt x="21600" y="1291"/>
                </a:lnTo>
                <a:close/>
                <a:moveTo>
                  <a:pt x="8652" y="2564"/>
                </a:moveTo>
                <a:lnTo>
                  <a:pt x="3036" y="3564"/>
                </a:lnTo>
                <a:lnTo>
                  <a:pt x="3036" y="11482"/>
                </a:lnTo>
                <a:lnTo>
                  <a:pt x="8652" y="10482"/>
                </a:lnTo>
                <a:lnTo>
                  <a:pt x="8652" y="2564"/>
                </a:lnTo>
                <a:close/>
                <a:moveTo>
                  <a:pt x="17160" y="4161"/>
                </a:moveTo>
                <a:lnTo>
                  <a:pt x="9278" y="5565"/>
                </a:lnTo>
                <a:lnTo>
                  <a:pt x="9278" y="21600"/>
                </a:lnTo>
                <a:lnTo>
                  <a:pt x="17160" y="21600"/>
                </a:lnTo>
                <a:lnTo>
                  <a:pt x="17160" y="4161"/>
                </a:lnTo>
                <a:close/>
                <a:moveTo>
                  <a:pt x="8651" y="11102"/>
                </a:moveTo>
                <a:lnTo>
                  <a:pt x="3036" y="12104"/>
                </a:lnTo>
                <a:lnTo>
                  <a:pt x="3036" y="21600"/>
                </a:lnTo>
                <a:lnTo>
                  <a:pt x="8651" y="21600"/>
                </a:lnTo>
                <a:lnTo>
                  <a:pt x="8651" y="11102"/>
                </a:lnTo>
                <a:close/>
                <a:moveTo>
                  <a:pt x="21600" y="13758"/>
                </a:moveTo>
                <a:lnTo>
                  <a:pt x="17788" y="14436"/>
                </a:lnTo>
                <a:lnTo>
                  <a:pt x="17788" y="18665"/>
                </a:lnTo>
                <a:lnTo>
                  <a:pt x="21600" y="17985"/>
                </a:lnTo>
                <a:lnTo>
                  <a:pt x="21600" y="13758"/>
                </a:lnTo>
                <a:close/>
              </a:path>
            </a:pathLst>
          </a:custGeom>
          <a:noFill/>
          <a:ln>
            <a:noFill/>
          </a:ln>
        </p:spPr>
      </p:pic>
      <p:sp>
        <p:nvSpPr>
          <p:cNvPr id="128" name="Google Shape;128;p12"/>
          <p:cNvSpPr/>
          <p:nvPr/>
        </p:nvSpPr>
        <p:spPr>
          <a:xfrm>
            <a:off x="3650209" y="0"/>
            <a:ext cx="563814" cy="1699704"/>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rgbClr val="0DB8CC">
              <a:alpha val="435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9" name="Google Shape;129;p12"/>
          <p:cNvSpPr/>
          <p:nvPr/>
        </p:nvSpPr>
        <p:spPr>
          <a:xfrm>
            <a:off x="4359415" y="609095"/>
            <a:ext cx="1314792" cy="2119176"/>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rgbClr val="FFA604">
              <a:alpha val="4581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0" name="Google Shape;130;p12"/>
          <p:cNvSpPr/>
          <p:nvPr/>
        </p:nvSpPr>
        <p:spPr>
          <a:xfrm>
            <a:off x="7813106" y="3277330"/>
            <a:ext cx="892296" cy="1165914"/>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rgbClr val="FFD104">
              <a:alpha val="486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1" name="Google Shape;131;p12"/>
          <p:cNvSpPr/>
          <p:nvPr/>
        </p:nvSpPr>
        <p:spPr>
          <a:xfrm>
            <a:off x="7813106" y="306930"/>
            <a:ext cx="892296" cy="297729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rgbClr val="0DB8CC">
              <a:alpha val="435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 name="Google Shape;126;p12">
            <a:extLst>
              <a:ext uri="{FF2B5EF4-FFF2-40B4-BE49-F238E27FC236}">
                <a16:creationId xmlns:a16="http://schemas.microsoft.com/office/drawing/2014/main" id="{85CE8CA7-7512-3B47-9889-771BC6697AD5}"/>
              </a:ext>
            </a:extLst>
          </p:cNvPr>
          <p:cNvSpPr txBox="1">
            <a:spLocks/>
          </p:cNvSpPr>
          <p:nvPr/>
        </p:nvSpPr>
        <p:spPr>
          <a:xfrm>
            <a:off x="109728" y="2913209"/>
            <a:ext cx="4720856" cy="175783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Arial" panose="020B0604020202020204" pitchFamily="34" charset="0"/>
                <a:ea typeface="Oswald"/>
                <a:cs typeface="Arial" panose="020B0604020202020204" pitchFamily="34" charset="0"/>
                <a:sym typeface="Oswald"/>
              </a:defRPr>
            </a:lvl1pPr>
            <a:lvl2pPr marR="0" lvl="1"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2pPr>
            <a:lvl3pPr marR="0" lvl="2"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3pPr>
            <a:lvl4pPr marR="0" lvl="3"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4pPr>
            <a:lvl5pPr marR="0" lvl="4"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5pPr>
            <a:lvl6pPr marR="0" lvl="5"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6pPr>
            <a:lvl7pPr marR="0" lvl="6"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7pPr>
            <a:lvl8pPr marR="0" lvl="7"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8pPr>
            <a:lvl9pPr marR="0" lvl="8" algn="l" rtl="0">
              <a:lnSpc>
                <a:spcPct val="90000"/>
              </a:lnSpc>
              <a:spcBef>
                <a:spcPts val="0"/>
              </a:spcBef>
              <a:spcAft>
                <a:spcPts val="0"/>
              </a:spcAft>
              <a:buClr>
                <a:schemeClr val="lt1"/>
              </a:buClr>
              <a:buSzPts val="5400"/>
              <a:buFont typeface="Oswald"/>
              <a:buNone/>
              <a:defRPr sz="5400" b="0" i="0" u="none" strike="noStrike" cap="none">
                <a:solidFill>
                  <a:schemeClr val="lt1"/>
                </a:solidFill>
                <a:latin typeface="Oswald"/>
                <a:ea typeface="Oswald"/>
                <a:cs typeface="Oswald"/>
                <a:sym typeface="Oswald"/>
              </a:defRPr>
            </a:lvl9pPr>
          </a:lstStyle>
          <a:p>
            <a:br>
              <a:rPr lang="en-PH" sz="2400" b="1" dirty="0">
                <a:ln>
                  <a:solidFill>
                    <a:schemeClr val="tx1"/>
                  </a:solidFill>
                </a:ln>
              </a:rPr>
            </a:br>
            <a:r>
              <a:rPr lang="en-PH" sz="2400" b="1" dirty="0">
                <a:ln>
                  <a:solidFill>
                    <a:schemeClr val="tx1"/>
                  </a:solidFill>
                </a:ln>
              </a:rPr>
              <a:t>Andrea Marie </a:t>
            </a:r>
            <a:r>
              <a:rPr lang="en-PH" sz="2400" b="1" dirty="0" err="1">
                <a:ln>
                  <a:solidFill>
                    <a:schemeClr val="tx1"/>
                  </a:solidFill>
                </a:ln>
              </a:rPr>
              <a:t>Maderazo</a:t>
            </a:r>
            <a:endParaRPr lang="en-PH" sz="2400" b="1" dirty="0">
              <a:ln>
                <a:solidFill>
                  <a:schemeClr val="tx1"/>
                </a:solidFill>
              </a:l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6" name="Rectangle 5">
            <a:extLst>
              <a:ext uri="{FF2B5EF4-FFF2-40B4-BE49-F238E27FC236}">
                <a16:creationId xmlns:a16="http://schemas.microsoft.com/office/drawing/2014/main" id="{907096C4-2301-CF40-BDCC-D8CDCBFFA379}"/>
              </a:ext>
            </a:extLst>
          </p:cNvPr>
          <p:cNvSpPr/>
          <p:nvPr/>
        </p:nvSpPr>
        <p:spPr>
          <a:xfrm>
            <a:off x="182880" y="253219"/>
            <a:ext cx="11869252" cy="1200329"/>
          </a:xfrm>
          <a:prstGeom prst="rect">
            <a:avLst/>
          </a:prstGeom>
          <a:noFill/>
        </p:spPr>
        <p:txBody>
          <a:bodyPr wrap="square" lIns="91440" tIns="45720" rIns="91440" bIns="45720">
            <a:spAutoFit/>
          </a:bodyPr>
          <a:lstStyle/>
          <a:p>
            <a:r>
              <a:rPr lang="en" sz="2400" b="1" dirty="0">
                <a:ln>
                  <a:solidFill>
                    <a:schemeClr val="tx1"/>
                  </a:solidFill>
                </a:ln>
              </a:rPr>
              <a:t>Clustering New York’s Boroughs based </a:t>
            </a:r>
          </a:p>
          <a:p>
            <a:r>
              <a:rPr lang="en" sz="2400" b="1" dirty="0">
                <a:ln>
                  <a:solidFill>
                    <a:schemeClr val="tx1"/>
                  </a:solidFill>
                </a:ln>
              </a:rPr>
              <a:t>on the Citizen’s Service Requests </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descr="Table&#10;&#10;Description automatically generated">
            <a:extLst>
              <a:ext uri="{FF2B5EF4-FFF2-40B4-BE49-F238E27FC236}">
                <a16:creationId xmlns:a16="http://schemas.microsoft.com/office/drawing/2014/main" id="{83AD9B27-F0EE-674F-8BA6-EEE9EF8D296B}"/>
              </a:ext>
            </a:extLst>
          </p:cNvPr>
          <p:cNvPicPr/>
          <p:nvPr/>
        </p:nvPicPr>
        <p:blipFill>
          <a:blip r:embed="rId3"/>
          <a:stretch>
            <a:fillRect/>
          </a:stretch>
        </p:blipFill>
        <p:spPr>
          <a:xfrm>
            <a:off x="291903" y="1309980"/>
            <a:ext cx="7206177" cy="3135411"/>
          </a:xfrm>
          <a:prstGeom prst="rect">
            <a:avLst/>
          </a:prstGeom>
        </p:spPr>
      </p:pic>
    </p:spTree>
    <p:extLst>
      <p:ext uri="{BB962C8B-B14F-4D97-AF65-F5344CB8AC3E}">
        <p14:creationId xmlns:p14="http://schemas.microsoft.com/office/powerpoint/2010/main" val="190787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Rectangle 9">
            <a:extLst>
              <a:ext uri="{FF2B5EF4-FFF2-40B4-BE49-F238E27FC236}">
                <a16:creationId xmlns:a16="http://schemas.microsoft.com/office/drawing/2014/main" id="{219DB61E-96F2-B548-8C40-569FBCC9BE00}"/>
              </a:ext>
            </a:extLst>
          </p:cNvPr>
          <p:cNvSpPr/>
          <p:nvPr/>
        </p:nvSpPr>
        <p:spPr>
          <a:xfrm>
            <a:off x="112541" y="253219"/>
            <a:ext cx="11869252" cy="461665"/>
          </a:xfrm>
          <a:prstGeom prst="rect">
            <a:avLst/>
          </a:prstGeom>
          <a:noFill/>
        </p:spPr>
        <p:txBody>
          <a:bodyPr wrap="square" lIns="91440" tIns="45720" rIns="91440" bIns="45720">
            <a:spAutoFit/>
          </a:bodyPr>
          <a:lstStyle/>
          <a:p>
            <a:r>
              <a:rPr lang="en" sz="2400" b="1" dirty="0">
                <a:ln>
                  <a:solidFill>
                    <a:schemeClr val="tx1"/>
                  </a:solidFill>
                </a:ln>
                <a:solidFill>
                  <a:schemeClr val="tx1"/>
                </a:solidFill>
                <a:effectLst>
                  <a:outerShdw blurRad="38100" dist="19050" dir="2700000" algn="tl" rotWithShape="0">
                    <a:schemeClr val="dk1">
                      <a:alpha val="40000"/>
                    </a:schemeClr>
                  </a:outerShdw>
                </a:effectLst>
              </a:rPr>
              <a:t>Clustered New York Map</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descr="Chart, map&#10;&#10;Description automatically generated">
            <a:extLst>
              <a:ext uri="{FF2B5EF4-FFF2-40B4-BE49-F238E27FC236}">
                <a16:creationId xmlns:a16="http://schemas.microsoft.com/office/drawing/2014/main" id="{5362FCCE-E4C6-B141-8F63-6BC68FDF84F4}"/>
              </a:ext>
            </a:extLst>
          </p:cNvPr>
          <p:cNvPicPr/>
          <p:nvPr/>
        </p:nvPicPr>
        <p:blipFill>
          <a:blip r:embed="rId3"/>
          <a:stretch>
            <a:fillRect/>
          </a:stretch>
        </p:blipFill>
        <p:spPr>
          <a:xfrm>
            <a:off x="1579220" y="916305"/>
            <a:ext cx="4329211" cy="3973976"/>
          </a:xfrm>
          <a:prstGeom prst="rect">
            <a:avLst/>
          </a:prstGeom>
        </p:spPr>
      </p:pic>
    </p:spTree>
    <p:extLst>
      <p:ext uri="{BB962C8B-B14F-4D97-AF65-F5344CB8AC3E}">
        <p14:creationId xmlns:p14="http://schemas.microsoft.com/office/powerpoint/2010/main" val="408950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Rectangle 9">
            <a:extLst>
              <a:ext uri="{FF2B5EF4-FFF2-40B4-BE49-F238E27FC236}">
                <a16:creationId xmlns:a16="http://schemas.microsoft.com/office/drawing/2014/main" id="{219DB61E-96F2-B548-8C40-569FBCC9BE00}"/>
              </a:ext>
            </a:extLst>
          </p:cNvPr>
          <p:cNvSpPr/>
          <p:nvPr/>
        </p:nvSpPr>
        <p:spPr>
          <a:xfrm>
            <a:off x="182880" y="253219"/>
            <a:ext cx="11869252" cy="461665"/>
          </a:xfrm>
          <a:prstGeom prst="rect">
            <a:avLst/>
          </a:prstGeom>
          <a:noFill/>
        </p:spPr>
        <p:txBody>
          <a:bodyPr wrap="square" lIns="91440" tIns="45720" rIns="91440" bIns="45720">
            <a:spAutoFit/>
          </a:bodyPr>
          <a:lstStyle/>
          <a:p>
            <a:r>
              <a:rPr lang="en" sz="2400" b="1" dirty="0">
                <a:ln>
                  <a:solidFill>
                    <a:schemeClr val="tx1"/>
                  </a:solidFill>
                </a:ln>
              </a:rPr>
              <a:t>Conclusion and Future Directions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5B11D7CA-E42D-284C-9E1E-D8068DAB410F}"/>
              </a:ext>
            </a:extLst>
          </p:cNvPr>
          <p:cNvSpPr/>
          <p:nvPr/>
        </p:nvSpPr>
        <p:spPr>
          <a:xfrm>
            <a:off x="182880" y="1143697"/>
            <a:ext cx="6949440" cy="2637710"/>
          </a:xfrm>
          <a:prstGeom prst="rect">
            <a:avLst/>
          </a:prstGeom>
        </p:spPr>
        <p:txBody>
          <a:bodyPr wrap="square">
            <a:spAutoFit/>
          </a:bodyPr>
          <a:lstStyle/>
          <a:p>
            <a:pPr marL="270510" indent="186690" algn="just">
              <a:lnSpc>
                <a:spcPct val="150000"/>
              </a:lnSpc>
            </a:pPr>
            <a:r>
              <a:rPr lang="en-US" dirty="0">
                <a:latin typeface="Arial" panose="020B0604020202020204" pitchFamily="34" charset="0"/>
                <a:ea typeface="Calibri" panose="020F0502020204030204" pitchFamily="34" charset="0"/>
                <a:cs typeface="Arial" panose="020B0604020202020204" pitchFamily="34" charset="0"/>
              </a:rPr>
              <a:t>For future capstone of the same topic or improvements to the current map, the boroughs of New York can be analyzed and clustered with the data on the departments and agencies that address the issue. Another thing that can be added is a map with the current placement of the agencies involved to have a map where future agencies can be planned for construction. Since this capstone focuses only on service requests calls of New York Boroughs due to the data restrictions in relation to privacy, specific details such as neighborhood or streets of the call would be insightful. </a:t>
            </a:r>
            <a:endParaRPr lang="en-PH"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8295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9C3EF1-1358-6D4C-9B15-1CF73FEBED7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6" name="Rectangle 5">
            <a:extLst>
              <a:ext uri="{FF2B5EF4-FFF2-40B4-BE49-F238E27FC236}">
                <a16:creationId xmlns:a16="http://schemas.microsoft.com/office/drawing/2014/main" id="{3FCE4249-3ADF-DE43-8A14-F519BC9423E8}"/>
              </a:ext>
            </a:extLst>
          </p:cNvPr>
          <p:cNvSpPr/>
          <p:nvPr/>
        </p:nvSpPr>
        <p:spPr>
          <a:xfrm>
            <a:off x="182880" y="253219"/>
            <a:ext cx="11869252" cy="461665"/>
          </a:xfrm>
          <a:prstGeom prst="rect">
            <a:avLst/>
          </a:prstGeom>
          <a:noFill/>
        </p:spPr>
        <p:txBody>
          <a:bodyPr wrap="square" lIns="91440" tIns="45720" rIns="91440" bIns="45720">
            <a:spAutoFit/>
          </a:bodyPr>
          <a:lstStyle/>
          <a:p>
            <a:r>
              <a:rPr lang="en" sz="2400" b="1" dirty="0">
                <a:ln>
                  <a:solidFill>
                    <a:schemeClr val="tx1"/>
                  </a:solidFill>
                </a:ln>
              </a:rPr>
              <a:t>THANK YOU!</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8787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Rectangle 9">
            <a:extLst>
              <a:ext uri="{FF2B5EF4-FFF2-40B4-BE49-F238E27FC236}">
                <a16:creationId xmlns:a16="http://schemas.microsoft.com/office/drawing/2014/main" id="{219DB61E-96F2-B548-8C40-569FBCC9BE00}"/>
              </a:ext>
            </a:extLst>
          </p:cNvPr>
          <p:cNvSpPr/>
          <p:nvPr/>
        </p:nvSpPr>
        <p:spPr>
          <a:xfrm>
            <a:off x="182880" y="253219"/>
            <a:ext cx="11869252" cy="1200329"/>
          </a:xfrm>
          <a:prstGeom prst="rect">
            <a:avLst/>
          </a:prstGeom>
          <a:noFill/>
        </p:spPr>
        <p:txBody>
          <a:bodyPr wrap="square" lIns="91440" tIns="45720" rIns="91440" bIns="45720">
            <a:spAutoFit/>
          </a:bodyPr>
          <a:lstStyle/>
          <a:p>
            <a:r>
              <a:rPr lang="en" sz="2400" b="1" dirty="0">
                <a:ln>
                  <a:solidFill>
                    <a:schemeClr val="tx1"/>
                  </a:solidFill>
                </a:ln>
              </a:rPr>
              <a:t>Clustering New York’s Boroughs based </a:t>
            </a:r>
          </a:p>
          <a:p>
            <a:r>
              <a:rPr lang="en" sz="2400" b="1" dirty="0">
                <a:ln>
                  <a:solidFill>
                    <a:schemeClr val="tx1"/>
                  </a:solidFill>
                </a:ln>
              </a:rPr>
              <a:t>on the Citizen’s Service Requests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A5ED0635-9DF4-4744-B4E1-0AA245DB78D5}"/>
              </a:ext>
            </a:extLst>
          </p:cNvPr>
          <p:cNvSpPr txBox="1"/>
          <p:nvPr/>
        </p:nvSpPr>
        <p:spPr>
          <a:xfrm>
            <a:off x="182880" y="1453548"/>
            <a:ext cx="6541477" cy="2179892"/>
          </a:xfrm>
          <a:prstGeom prst="rect">
            <a:avLst/>
          </a:prstGeom>
          <a:noFill/>
        </p:spPr>
        <p:txBody>
          <a:bodyPr wrap="square" rtlCol="0">
            <a:spAutoFit/>
          </a:bodyPr>
          <a:lstStyle/>
          <a:p>
            <a:pPr algn="just">
              <a:lnSpc>
                <a:spcPct val="200000"/>
              </a:lnSpc>
            </a:pPr>
            <a:r>
              <a:rPr lang="en-US" dirty="0"/>
              <a:t>To address the concerns of the citizens that are not classified as emergencies of outmost urgency, the service request hotline (311) is open for them. Using this hotline citizens of New York can contact local authorities and departments to address and solve their concerns and problems such as noise complaints, water service complaints, and a like.</a:t>
            </a:r>
            <a:r>
              <a:rPr lang="en-PH"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Rectangle 9">
            <a:extLst>
              <a:ext uri="{FF2B5EF4-FFF2-40B4-BE49-F238E27FC236}">
                <a16:creationId xmlns:a16="http://schemas.microsoft.com/office/drawing/2014/main" id="{219DB61E-96F2-B548-8C40-569FBCC9BE00}"/>
              </a:ext>
            </a:extLst>
          </p:cNvPr>
          <p:cNvSpPr/>
          <p:nvPr/>
        </p:nvSpPr>
        <p:spPr>
          <a:xfrm>
            <a:off x="182880" y="253219"/>
            <a:ext cx="11869252" cy="1200329"/>
          </a:xfrm>
          <a:prstGeom prst="rect">
            <a:avLst/>
          </a:prstGeom>
          <a:noFill/>
        </p:spPr>
        <p:txBody>
          <a:bodyPr wrap="square" lIns="91440" tIns="45720" rIns="91440" bIns="45720">
            <a:spAutoFit/>
          </a:bodyPr>
          <a:lstStyle/>
          <a:p>
            <a:r>
              <a:rPr lang="en" sz="2400" b="1" dirty="0">
                <a:ln>
                  <a:solidFill>
                    <a:schemeClr val="tx1"/>
                  </a:solidFill>
                </a:ln>
              </a:rPr>
              <a:t>Clustering New York’s Boroughs based </a:t>
            </a:r>
          </a:p>
          <a:p>
            <a:r>
              <a:rPr lang="en" sz="2400" b="1" dirty="0">
                <a:ln>
                  <a:solidFill>
                    <a:schemeClr val="tx1"/>
                  </a:solidFill>
                </a:ln>
              </a:rPr>
              <a:t>on the Citizen’s Service Requests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A5ED0635-9DF4-4744-B4E1-0AA245DB78D5}"/>
              </a:ext>
            </a:extLst>
          </p:cNvPr>
          <p:cNvSpPr txBox="1"/>
          <p:nvPr/>
        </p:nvSpPr>
        <p:spPr>
          <a:xfrm>
            <a:off x="182880" y="1453548"/>
            <a:ext cx="6541477" cy="887231"/>
          </a:xfrm>
          <a:prstGeom prst="rect">
            <a:avLst/>
          </a:prstGeom>
          <a:noFill/>
        </p:spPr>
        <p:txBody>
          <a:bodyPr wrap="square" rtlCol="0">
            <a:spAutoFit/>
          </a:bodyPr>
          <a:lstStyle/>
          <a:p>
            <a:pPr algn="just">
              <a:lnSpc>
                <a:spcPct val="200000"/>
              </a:lnSpc>
            </a:pPr>
            <a:r>
              <a:rPr lang="en-US" dirty="0"/>
              <a:t>Group the five boroughs of New York according to the most frequent service requests that are addressed by the different departments</a:t>
            </a:r>
          </a:p>
        </p:txBody>
      </p:sp>
    </p:spTree>
    <p:extLst>
      <p:ext uri="{BB962C8B-B14F-4D97-AF65-F5344CB8AC3E}">
        <p14:creationId xmlns:p14="http://schemas.microsoft.com/office/powerpoint/2010/main" val="156638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Rectangle 9">
            <a:extLst>
              <a:ext uri="{FF2B5EF4-FFF2-40B4-BE49-F238E27FC236}">
                <a16:creationId xmlns:a16="http://schemas.microsoft.com/office/drawing/2014/main" id="{219DB61E-96F2-B548-8C40-569FBCC9BE00}"/>
              </a:ext>
            </a:extLst>
          </p:cNvPr>
          <p:cNvSpPr/>
          <p:nvPr/>
        </p:nvSpPr>
        <p:spPr>
          <a:xfrm>
            <a:off x="182880" y="253219"/>
            <a:ext cx="11869252" cy="461665"/>
          </a:xfrm>
          <a:prstGeom prst="rect">
            <a:avLst/>
          </a:prstGeom>
          <a:noFill/>
        </p:spPr>
        <p:txBody>
          <a:bodyPr wrap="square" lIns="91440" tIns="45720" rIns="91440" bIns="45720">
            <a:spAutoFit/>
          </a:bodyPr>
          <a:lstStyle/>
          <a:p>
            <a:r>
              <a:rPr lang="en" sz="2400" b="1" dirty="0">
                <a:ln>
                  <a:solidFill>
                    <a:schemeClr val="tx1"/>
                  </a:solidFill>
                </a:ln>
              </a:rPr>
              <a:t>Data Acquisition and Cleaning</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A5ED0635-9DF4-4744-B4E1-0AA245DB78D5}"/>
              </a:ext>
            </a:extLst>
          </p:cNvPr>
          <p:cNvSpPr txBox="1"/>
          <p:nvPr/>
        </p:nvSpPr>
        <p:spPr>
          <a:xfrm>
            <a:off x="182880" y="1003381"/>
            <a:ext cx="6541477" cy="304166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The service requests data is downloaded from </a:t>
            </a:r>
            <a:r>
              <a:rPr lang="en-US" u="sng" dirty="0">
                <a:hlinkClick r:id="rId3"/>
              </a:rPr>
              <a:t>NYC Open Data</a:t>
            </a:r>
            <a:r>
              <a:rPr lang="en-US" dirty="0"/>
              <a:t> in the format .csv. While the other </a:t>
            </a:r>
            <a:r>
              <a:rPr lang="en-US" dirty="0" err="1"/>
              <a:t>geojson</a:t>
            </a:r>
            <a:r>
              <a:rPr lang="en-US" dirty="0"/>
              <a:t> data were gathered from Foursquare API.</a:t>
            </a:r>
          </a:p>
          <a:p>
            <a:pPr algn="just">
              <a:lnSpc>
                <a:spcPct val="200000"/>
              </a:lnSpc>
            </a:pPr>
            <a:endParaRPr lang="en-US" dirty="0"/>
          </a:p>
          <a:p>
            <a:pPr marL="285750" indent="-285750" algn="just">
              <a:lnSpc>
                <a:spcPct val="200000"/>
              </a:lnSpc>
              <a:buFont typeface="Arial" panose="020B0604020202020204" pitchFamily="34" charset="0"/>
              <a:buChar char="•"/>
            </a:pPr>
            <a:r>
              <a:rPr lang="en-US" dirty="0"/>
              <a:t>This was processed on </a:t>
            </a:r>
            <a:r>
              <a:rPr lang="en-US" dirty="0" err="1"/>
              <a:t>Jupyter</a:t>
            </a:r>
            <a:r>
              <a:rPr lang="en-US" dirty="0"/>
              <a:t> Notebook using Python</a:t>
            </a:r>
          </a:p>
          <a:p>
            <a:pPr algn="just">
              <a:lnSpc>
                <a:spcPct val="200000"/>
              </a:lnSpc>
            </a:pPr>
            <a:endParaRPr lang="en-US" dirty="0"/>
          </a:p>
          <a:p>
            <a:pPr marL="285750" indent="-285750" algn="just">
              <a:lnSpc>
                <a:spcPct val="200000"/>
              </a:lnSpc>
              <a:buFont typeface="Arial" panose="020B0604020202020204" pitchFamily="34" charset="0"/>
              <a:buChar char="•"/>
            </a:pPr>
            <a:r>
              <a:rPr lang="en-US" dirty="0"/>
              <a:t>There are a total of 1048574 service request calls with 52 columns that logs the details of the call.</a:t>
            </a:r>
          </a:p>
        </p:txBody>
      </p:sp>
    </p:spTree>
    <p:extLst>
      <p:ext uri="{BB962C8B-B14F-4D97-AF65-F5344CB8AC3E}">
        <p14:creationId xmlns:p14="http://schemas.microsoft.com/office/powerpoint/2010/main" val="155947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Rectangle 9">
            <a:extLst>
              <a:ext uri="{FF2B5EF4-FFF2-40B4-BE49-F238E27FC236}">
                <a16:creationId xmlns:a16="http://schemas.microsoft.com/office/drawing/2014/main" id="{219DB61E-96F2-B548-8C40-569FBCC9BE00}"/>
              </a:ext>
            </a:extLst>
          </p:cNvPr>
          <p:cNvSpPr/>
          <p:nvPr/>
        </p:nvSpPr>
        <p:spPr>
          <a:xfrm>
            <a:off x="182880" y="253219"/>
            <a:ext cx="11869252" cy="461665"/>
          </a:xfrm>
          <a:prstGeom prst="rect">
            <a:avLst/>
          </a:prstGeom>
          <a:noFill/>
        </p:spPr>
        <p:txBody>
          <a:bodyPr wrap="square" lIns="91440" tIns="45720" rIns="91440" bIns="45720">
            <a:spAutoFit/>
          </a:bodyPr>
          <a:lstStyle/>
          <a:p>
            <a:r>
              <a:rPr lang="en" sz="2400" b="1" cap="none" spc="0" dirty="0">
                <a:ln>
                  <a:solidFill>
                    <a:schemeClr val="tx1"/>
                  </a:solidFill>
                </a:ln>
                <a:solidFill>
                  <a:schemeClr val="tx1"/>
                </a:solidFill>
                <a:effectLst>
                  <a:outerShdw blurRad="38100" dist="19050" dir="2700000" algn="tl" rotWithShape="0">
                    <a:schemeClr val="dk1">
                      <a:alpha val="40000"/>
                    </a:schemeClr>
                  </a:outerShdw>
                </a:effectLst>
              </a:rPr>
              <a:t>New York Service Request Calls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A5ED0635-9DF4-4744-B4E1-0AA245DB78D5}"/>
              </a:ext>
            </a:extLst>
          </p:cNvPr>
          <p:cNvSpPr txBox="1"/>
          <p:nvPr/>
        </p:nvSpPr>
        <p:spPr>
          <a:xfrm>
            <a:off x="3953024" y="1017450"/>
            <a:ext cx="2785403" cy="1991379"/>
          </a:xfrm>
          <a:prstGeom prst="rect">
            <a:avLst/>
          </a:prstGeom>
          <a:noFill/>
        </p:spPr>
        <p:txBody>
          <a:bodyPr wrap="square" rtlCol="0">
            <a:spAutoFit/>
          </a:bodyPr>
          <a:lstStyle/>
          <a:p>
            <a:pPr algn="just">
              <a:lnSpc>
                <a:spcPct val="150000"/>
              </a:lnSpc>
            </a:pPr>
            <a:r>
              <a:rPr lang="en-US" dirty="0"/>
              <a:t>The pie chart of the percentage of service requests calls from each Boroughs with 30% of the calls coming from Queens and the least count of calls from Staten Island. </a:t>
            </a:r>
            <a:endParaRPr lang="en-PH" dirty="0"/>
          </a:p>
        </p:txBody>
      </p:sp>
      <p:pic>
        <p:nvPicPr>
          <p:cNvPr id="4" name="Picture 3" descr="Chart, pie chart&#10;&#10;Description automatically generated">
            <a:extLst>
              <a:ext uri="{FF2B5EF4-FFF2-40B4-BE49-F238E27FC236}">
                <a16:creationId xmlns:a16="http://schemas.microsoft.com/office/drawing/2014/main" id="{D7EABC4E-9D8D-AD4F-8928-0FFCE6769191}"/>
              </a:ext>
            </a:extLst>
          </p:cNvPr>
          <p:cNvPicPr/>
          <p:nvPr/>
        </p:nvPicPr>
        <p:blipFill rotWithShape="1">
          <a:blip r:embed="rId3"/>
          <a:srcRect l="11047" r="7961"/>
          <a:stretch/>
        </p:blipFill>
        <p:spPr>
          <a:xfrm>
            <a:off x="182879" y="1017450"/>
            <a:ext cx="3516923" cy="2626082"/>
          </a:xfrm>
          <a:prstGeom prst="rect">
            <a:avLst/>
          </a:prstGeom>
        </p:spPr>
      </p:pic>
    </p:spTree>
    <p:extLst>
      <p:ext uri="{BB962C8B-B14F-4D97-AF65-F5344CB8AC3E}">
        <p14:creationId xmlns:p14="http://schemas.microsoft.com/office/powerpoint/2010/main" val="55454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Rectangle 9">
            <a:extLst>
              <a:ext uri="{FF2B5EF4-FFF2-40B4-BE49-F238E27FC236}">
                <a16:creationId xmlns:a16="http://schemas.microsoft.com/office/drawing/2014/main" id="{219DB61E-96F2-B548-8C40-569FBCC9BE00}"/>
              </a:ext>
            </a:extLst>
          </p:cNvPr>
          <p:cNvSpPr/>
          <p:nvPr/>
        </p:nvSpPr>
        <p:spPr>
          <a:xfrm>
            <a:off x="182880" y="253219"/>
            <a:ext cx="11869252" cy="461665"/>
          </a:xfrm>
          <a:prstGeom prst="rect">
            <a:avLst/>
          </a:prstGeom>
          <a:noFill/>
        </p:spPr>
        <p:txBody>
          <a:bodyPr wrap="square" lIns="91440" tIns="45720" rIns="91440" bIns="45720">
            <a:spAutoFit/>
          </a:bodyPr>
          <a:lstStyle/>
          <a:p>
            <a:r>
              <a:rPr lang="en" sz="2400" b="1" cap="none" spc="0" dirty="0">
                <a:ln>
                  <a:solidFill>
                    <a:schemeClr val="tx1"/>
                  </a:solidFill>
                </a:ln>
                <a:solidFill>
                  <a:schemeClr val="tx1"/>
                </a:solidFill>
                <a:effectLst>
                  <a:outerShdw blurRad="38100" dist="19050" dir="2700000" algn="tl" rotWithShape="0">
                    <a:schemeClr val="dk1">
                      <a:alpha val="40000"/>
                    </a:schemeClr>
                  </a:outerShdw>
                </a:effectLst>
              </a:rPr>
              <a:t>New York Service Request Calls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A5ED0635-9DF4-4744-B4E1-0AA245DB78D5}"/>
              </a:ext>
            </a:extLst>
          </p:cNvPr>
          <p:cNvSpPr txBox="1"/>
          <p:nvPr/>
        </p:nvSpPr>
        <p:spPr>
          <a:xfrm>
            <a:off x="436099" y="3359541"/>
            <a:ext cx="6344529" cy="1021883"/>
          </a:xfrm>
          <a:prstGeom prst="rect">
            <a:avLst/>
          </a:prstGeom>
          <a:noFill/>
        </p:spPr>
        <p:txBody>
          <a:bodyPr wrap="square" rtlCol="0">
            <a:spAutoFit/>
          </a:bodyPr>
          <a:lstStyle/>
          <a:p>
            <a:pPr algn="just">
              <a:lnSpc>
                <a:spcPct val="150000"/>
              </a:lnSpc>
            </a:pPr>
            <a:r>
              <a:rPr lang="en-US" dirty="0"/>
              <a:t>The pie chart of the percentage of service requests calls from each Boroughs with 30% of the calls coming from Queens and the least count of calls from Staten Island. </a:t>
            </a:r>
            <a:endParaRPr lang="en-PH" dirty="0"/>
          </a:p>
        </p:txBody>
      </p:sp>
      <p:graphicFrame>
        <p:nvGraphicFramePr>
          <p:cNvPr id="2" name="Table 1">
            <a:extLst>
              <a:ext uri="{FF2B5EF4-FFF2-40B4-BE49-F238E27FC236}">
                <a16:creationId xmlns:a16="http://schemas.microsoft.com/office/drawing/2014/main" id="{84C269C3-80DE-BF42-BEAC-8321B92F6E29}"/>
              </a:ext>
            </a:extLst>
          </p:cNvPr>
          <p:cNvGraphicFramePr>
            <a:graphicFrameLocks noGrp="1"/>
          </p:cNvGraphicFramePr>
          <p:nvPr>
            <p:extLst>
              <p:ext uri="{D42A27DB-BD31-4B8C-83A1-F6EECF244321}">
                <p14:modId xmlns:p14="http://schemas.microsoft.com/office/powerpoint/2010/main" val="3876382067"/>
              </p:ext>
            </p:extLst>
          </p:nvPr>
        </p:nvGraphicFramePr>
        <p:xfrm>
          <a:off x="1153026" y="1397132"/>
          <a:ext cx="4452620" cy="1280160"/>
        </p:xfrm>
        <a:graphic>
          <a:graphicData uri="http://schemas.openxmlformats.org/drawingml/2006/table">
            <a:tbl>
              <a:tblPr firstRow="1" firstCol="1" bandRow="1">
                <a:tableStyleId>{6B5681E7-3F6B-493A-A081-50176DB923CF}</a:tableStyleId>
              </a:tblPr>
              <a:tblGrid>
                <a:gridCol w="1483995">
                  <a:extLst>
                    <a:ext uri="{9D8B030D-6E8A-4147-A177-3AD203B41FA5}">
                      <a16:colId xmlns:a16="http://schemas.microsoft.com/office/drawing/2014/main" val="3023906402"/>
                    </a:ext>
                  </a:extLst>
                </a:gridCol>
                <a:gridCol w="1843405">
                  <a:extLst>
                    <a:ext uri="{9D8B030D-6E8A-4147-A177-3AD203B41FA5}">
                      <a16:colId xmlns:a16="http://schemas.microsoft.com/office/drawing/2014/main" val="303223993"/>
                    </a:ext>
                  </a:extLst>
                </a:gridCol>
                <a:gridCol w="1125220">
                  <a:extLst>
                    <a:ext uri="{9D8B030D-6E8A-4147-A177-3AD203B41FA5}">
                      <a16:colId xmlns:a16="http://schemas.microsoft.com/office/drawing/2014/main" val="3325560834"/>
                    </a:ext>
                  </a:extLst>
                </a:gridCol>
              </a:tblGrid>
              <a:tr h="0">
                <a:tc>
                  <a:txBody>
                    <a:bodyPr/>
                    <a:lstStyle/>
                    <a:p>
                      <a:r>
                        <a:rPr lang="en-US" sz="1200">
                          <a:effectLst/>
                        </a:rPr>
                        <a:t>Borough</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Total Count of Service Request Calls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Percentage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8464526"/>
                  </a:ext>
                </a:extLst>
              </a:tr>
              <a:tr h="0">
                <a:tc>
                  <a:txBody>
                    <a:bodyPr/>
                    <a:lstStyle/>
                    <a:p>
                      <a:r>
                        <a:rPr lang="en-US" sz="1200">
                          <a:effectLst/>
                        </a:rPr>
                        <a:t>Queens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rPr>
                        <a:t>195164</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30%</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650278"/>
                  </a:ext>
                </a:extLst>
              </a:tr>
              <a:tr h="0">
                <a:tc>
                  <a:txBody>
                    <a:bodyPr/>
                    <a:lstStyle/>
                    <a:p>
                      <a:r>
                        <a:rPr lang="en-US" sz="1200">
                          <a:effectLst/>
                        </a:rPr>
                        <a:t>Brooklyn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187361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29%</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195825"/>
                  </a:ext>
                </a:extLst>
              </a:tr>
              <a:tr h="0">
                <a:tc>
                  <a:txBody>
                    <a:bodyPr/>
                    <a:lstStyle/>
                    <a:p>
                      <a:r>
                        <a:rPr lang="en-US" sz="1200">
                          <a:effectLst/>
                        </a:rPr>
                        <a:t>Manhattan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140978</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21%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5169429"/>
                  </a:ext>
                </a:extLst>
              </a:tr>
              <a:tr h="0">
                <a:tc>
                  <a:txBody>
                    <a:bodyPr/>
                    <a:lstStyle/>
                    <a:p>
                      <a:r>
                        <a:rPr lang="en-US" sz="1200">
                          <a:effectLst/>
                        </a:rPr>
                        <a:t>Bronx</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88976</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14%</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123164"/>
                  </a:ext>
                </a:extLst>
              </a:tr>
              <a:tr h="0">
                <a:tc>
                  <a:txBody>
                    <a:bodyPr/>
                    <a:lstStyle/>
                    <a:p>
                      <a:r>
                        <a:rPr lang="en-US" sz="1200">
                          <a:effectLst/>
                        </a:rPr>
                        <a:t>Staten Island</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44144</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rPr>
                        <a:t>7%</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3982048"/>
                  </a:ext>
                </a:extLst>
              </a:tr>
            </a:tbl>
          </a:graphicData>
        </a:graphic>
      </p:graphicFrame>
    </p:spTree>
    <p:extLst>
      <p:ext uri="{BB962C8B-B14F-4D97-AF65-F5344CB8AC3E}">
        <p14:creationId xmlns:p14="http://schemas.microsoft.com/office/powerpoint/2010/main" val="90012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Rectangle 9">
            <a:extLst>
              <a:ext uri="{FF2B5EF4-FFF2-40B4-BE49-F238E27FC236}">
                <a16:creationId xmlns:a16="http://schemas.microsoft.com/office/drawing/2014/main" id="{219DB61E-96F2-B548-8C40-569FBCC9BE00}"/>
              </a:ext>
            </a:extLst>
          </p:cNvPr>
          <p:cNvSpPr/>
          <p:nvPr/>
        </p:nvSpPr>
        <p:spPr>
          <a:xfrm>
            <a:off x="182880" y="253219"/>
            <a:ext cx="11869252" cy="461665"/>
          </a:xfrm>
          <a:prstGeom prst="rect">
            <a:avLst/>
          </a:prstGeom>
          <a:noFill/>
        </p:spPr>
        <p:txBody>
          <a:bodyPr wrap="square" lIns="91440" tIns="45720" rIns="91440" bIns="45720">
            <a:spAutoFit/>
          </a:bodyPr>
          <a:lstStyle/>
          <a:p>
            <a:r>
              <a:rPr lang="en" sz="2400" b="1" cap="none" spc="0" dirty="0">
                <a:ln>
                  <a:solidFill>
                    <a:schemeClr val="tx1"/>
                  </a:solidFill>
                </a:ln>
                <a:solidFill>
                  <a:schemeClr val="tx1"/>
                </a:solidFill>
                <a:effectLst>
                  <a:outerShdw blurRad="38100" dist="19050" dir="2700000" algn="tl" rotWithShape="0">
                    <a:schemeClr val="dk1">
                      <a:alpha val="40000"/>
                    </a:schemeClr>
                  </a:outerShdw>
                </a:effectLst>
              </a:rPr>
              <a:t>New York Service Request Calls </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descr="Chart, bar chart&#10;&#10;Description automatically generated">
            <a:extLst>
              <a:ext uri="{FF2B5EF4-FFF2-40B4-BE49-F238E27FC236}">
                <a16:creationId xmlns:a16="http://schemas.microsoft.com/office/drawing/2014/main" id="{1C89DE0D-D250-024C-954C-1ECE01EA71D6}"/>
              </a:ext>
            </a:extLst>
          </p:cNvPr>
          <p:cNvPicPr/>
          <p:nvPr/>
        </p:nvPicPr>
        <p:blipFill>
          <a:blip r:embed="rId3"/>
          <a:stretch>
            <a:fillRect/>
          </a:stretch>
        </p:blipFill>
        <p:spPr>
          <a:xfrm>
            <a:off x="492675" y="948909"/>
            <a:ext cx="6147275" cy="2469540"/>
          </a:xfrm>
          <a:prstGeom prst="rect">
            <a:avLst/>
          </a:prstGeom>
        </p:spPr>
      </p:pic>
      <p:sp>
        <p:nvSpPr>
          <p:cNvPr id="2" name="Rectangle 1">
            <a:extLst>
              <a:ext uri="{FF2B5EF4-FFF2-40B4-BE49-F238E27FC236}">
                <a16:creationId xmlns:a16="http://schemas.microsoft.com/office/drawing/2014/main" id="{ABE7518D-D85F-6E44-A29D-E48C0FC193CB}"/>
              </a:ext>
            </a:extLst>
          </p:cNvPr>
          <p:cNvSpPr/>
          <p:nvPr/>
        </p:nvSpPr>
        <p:spPr>
          <a:xfrm>
            <a:off x="155049" y="3720730"/>
            <a:ext cx="6822525" cy="1169551"/>
          </a:xfrm>
          <a:prstGeom prst="rect">
            <a:avLst/>
          </a:prstGeom>
        </p:spPr>
        <p:txBody>
          <a:bodyPr wrap="square">
            <a:spAutoFit/>
          </a:bodyPr>
          <a:lstStyle/>
          <a:p>
            <a:pPr algn="just"/>
            <a:r>
              <a:rPr lang="en-US" dirty="0">
                <a:latin typeface="Arial" panose="020B0604020202020204" pitchFamily="34" charset="0"/>
                <a:ea typeface="Calibri" panose="020F0502020204030204" pitchFamily="34" charset="0"/>
                <a:cs typeface="Arial" panose="020B0604020202020204" pitchFamily="34" charset="0"/>
              </a:rPr>
              <a:t>The ten types of service request calls with the highest count are street related concerns, water related concerns, traffic signal condition, construction, blocked driveways, dirty conditions, building/use, noise complaint, sanitation, and noise- street/sidewalk. The most common 311 calls in New York are the street related concerns with 151803 and followed by water related concerns with 67965 calls.  </a:t>
            </a:r>
            <a:endParaRPr lang="en-PH"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42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Rectangle 9">
            <a:extLst>
              <a:ext uri="{FF2B5EF4-FFF2-40B4-BE49-F238E27FC236}">
                <a16:creationId xmlns:a16="http://schemas.microsoft.com/office/drawing/2014/main" id="{219DB61E-96F2-B548-8C40-569FBCC9BE00}"/>
              </a:ext>
            </a:extLst>
          </p:cNvPr>
          <p:cNvSpPr/>
          <p:nvPr/>
        </p:nvSpPr>
        <p:spPr>
          <a:xfrm>
            <a:off x="182880" y="253219"/>
            <a:ext cx="11869252" cy="461665"/>
          </a:xfrm>
          <a:prstGeom prst="rect">
            <a:avLst/>
          </a:prstGeom>
          <a:noFill/>
        </p:spPr>
        <p:txBody>
          <a:bodyPr wrap="square" lIns="91440" tIns="45720" rIns="91440" bIns="45720">
            <a:spAutoFit/>
          </a:bodyPr>
          <a:lstStyle/>
          <a:p>
            <a:r>
              <a:rPr lang="en" sz="2400" b="1" cap="none" spc="0" dirty="0">
                <a:ln>
                  <a:solidFill>
                    <a:schemeClr val="tx1"/>
                  </a:solidFill>
                </a:ln>
                <a:solidFill>
                  <a:schemeClr val="tx1"/>
                </a:solidFill>
                <a:effectLst>
                  <a:outerShdw blurRad="38100" dist="19050" dir="2700000" algn="tl" rotWithShape="0">
                    <a:schemeClr val="dk1">
                      <a:alpha val="40000"/>
                    </a:schemeClr>
                  </a:outerShdw>
                </a:effectLst>
              </a:rPr>
              <a:t>New York Service Request Calls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ABE7518D-D85F-6E44-A29D-E48C0FC193CB}"/>
              </a:ext>
            </a:extLst>
          </p:cNvPr>
          <p:cNvSpPr/>
          <p:nvPr/>
        </p:nvSpPr>
        <p:spPr>
          <a:xfrm>
            <a:off x="155049" y="3720730"/>
            <a:ext cx="6822525" cy="1169551"/>
          </a:xfrm>
          <a:prstGeom prst="rect">
            <a:avLst/>
          </a:prstGeom>
        </p:spPr>
        <p:txBody>
          <a:bodyPr wrap="square">
            <a:spAutoFit/>
          </a:bodyPr>
          <a:lstStyle/>
          <a:p>
            <a:pPr algn="just"/>
            <a:r>
              <a:rPr lang="en-US" dirty="0">
                <a:latin typeface="Arial" panose="020B0604020202020204" pitchFamily="34" charset="0"/>
                <a:ea typeface="Calibri" panose="020F0502020204030204" pitchFamily="34" charset="0"/>
                <a:cs typeface="Arial" panose="020B0604020202020204" pitchFamily="34" charset="0"/>
              </a:rPr>
              <a:t>The ten types of service request calls with the highest count are street related concerns, water related concerns, traffic signal condition, construction, blocked driveways, dirty conditions, building/use, noise complaint, sanitation, and noise- street/sidewalk. The most common 311 calls in New York are the street related concerns with 151803 and followed by water related concerns with 67965 calls.  </a:t>
            </a:r>
            <a:endParaRPr lang="en-PH"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A98DED3-2325-2541-A4D3-886F7B73E064}"/>
              </a:ext>
            </a:extLst>
          </p:cNvPr>
          <p:cNvGraphicFramePr>
            <a:graphicFrameLocks noGrp="1"/>
          </p:cNvGraphicFramePr>
          <p:nvPr>
            <p:extLst>
              <p:ext uri="{D42A27DB-BD31-4B8C-83A1-F6EECF244321}">
                <p14:modId xmlns:p14="http://schemas.microsoft.com/office/powerpoint/2010/main" val="7534901"/>
              </p:ext>
            </p:extLst>
          </p:nvPr>
        </p:nvGraphicFramePr>
        <p:xfrm>
          <a:off x="1812441" y="1211967"/>
          <a:ext cx="3507740" cy="2011680"/>
        </p:xfrm>
        <a:graphic>
          <a:graphicData uri="http://schemas.openxmlformats.org/drawingml/2006/table">
            <a:tbl>
              <a:tblPr firstRow="1" firstCol="1" bandRow="1">
                <a:tableStyleId>{6B5681E7-3F6B-493A-A081-50176DB923CF}</a:tableStyleId>
              </a:tblPr>
              <a:tblGrid>
                <a:gridCol w="2207260">
                  <a:extLst>
                    <a:ext uri="{9D8B030D-6E8A-4147-A177-3AD203B41FA5}">
                      <a16:colId xmlns:a16="http://schemas.microsoft.com/office/drawing/2014/main" val="3096120263"/>
                    </a:ext>
                  </a:extLst>
                </a:gridCol>
                <a:gridCol w="1300480">
                  <a:extLst>
                    <a:ext uri="{9D8B030D-6E8A-4147-A177-3AD203B41FA5}">
                      <a16:colId xmlns:a16="http://schemas.microsoft.com/office/drawing/2014/main" val="1795046524"/>
                    </a:ext>
                  </a:extLst>
                </a:gridCol>
              </a:tblGrid>
              <a:tr h="0">
                <a:tc>
                  <a:txBody>
                    <a:bodyPr/>
                    <a:lstStyle/>
                    <a:p>
                      <a:pPr algn="ctr"/>
                      <a:r>
                        <a:rPr lang="en-US" sz="1200">
                          <a:effectLst/>
                        </a:rPr>
                        <a:t>Service Request Type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200">
                          <a:effectLst/>
                        </a:rPr>
                        <a:t>Count</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590118"/>
                  </a:ext>
                </a:extLst>
              </a:tr>
              <a:tr h="0">
                <a:tc>
                  <a:txBody>
                    <a:bodyPr/>
                    <a:lstStyle/>
                    <a:p>
                      <a:r>
                        <a:rPr lang="en-US" sz="1200">
                          <a:effectLst/>
                        </a:rPr>
                        <a:t>Street Related Concerns </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151803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6156403"/>
                  </a:ext>
                </a:extLst>
              </a:tr>
              <a:tr h="0">
                <a:tc>
                  <a:txBody>
                    <a:bodyPr/>
                    <a:lstStyle/>
                    <a:p>
                      <a:r>
                        <a:rPr lang="en-US" sz="1200">
                          <a:effectLst/>
                        </a:rPr>
                        <a:t>Water Related Concerns</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67965</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5827012"/>
                  </a:ext>
                </a:extLst>
              </a:tr>
              <a:tr h="0">
                <a:tc>
                  <a:txBody>
                    <a:bodyPr/>
                    <a:lstStyle/>
                    <a:p>
                      <a:r>
                        <a:rPr lang="en-US" sz="1200">
                          <a:effectLst/>
                        </a:rPr>
                        <a:t>Traffic Signal Condition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46197</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410660"/>
                  </a:ext>
                </a:extLst>
              </a:tr>
              <a:tr h="0">
                <a:tc>
                  <a:txBody>
                    <a:bodyPr/>
                    <a:lstStyle/>
                    <a:p>
                      <a:r>
                        <a:rPr lang="en-US" sz="1200">
                          <a:effectLst/>
                        </a:rPr>
                        <a:t>Construction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34097</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0916622"/>
                  </a:ext>
                </a:extLst>
              </a:tr>
              <a:tr h="0">
                <a:tc>
                  <a:txBody>
                    <a:bodyPr/>
                    <a:lstStyle/>
                    <a:p>
                      <a:r>
                        <a:rPr lang="en-US" sz="1200">
                          <a:effectLst/>
                        </a:rPr>
                        <a:t>Blocked Driveway</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28943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2814066"/>
                  </a:ext>
                </a:extLst>
              </a:tr>
              <a:tr h="0">
                <a:tc>
                  <a:txBody>
                    <a:bodyPr/>
                    <a:lstStyle/>
                    <a:p>
                      <a:r>
                        <a:rPr lang="en-US" sz="1200">
                          <a:effectLst/>
                        </a:rPr>
                        <a:t>Dirty Conditions</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22996</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9008951"/>
                  </a:ext>
                </a:extLst>
              </a:tr>
              <a:tr h="0">
                <a:tc>
                  <a:txBody>
                    <a:bodyPr/>
                    <a:lstStyle/>
                    <a:p>
                      <a:r>
                        <a:rPr lang="en-US" sz="1200">
                          <a:effectLst/>
                        </a:rPr>
                        <a:t>Building/Use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19787</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6732292"/>
                  </a:ext>
                </a:extLst>
              </a:tr>
              <a:tr h="0">
                <a:tc>
                  <a:txBody>
                    <a:bodyPr/>
                    <a:lstStyle/>
                    <a:p>
                      <a:r>
                        <a:rPr lang="en-US" sz="1200">
                          <a:effectLst/>
                        </a:rPr>
                        <a:t>Noise Complaint</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19432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3957639"/>
                  </a:ext>
                </a:extLst>
              </a:tr>
              <a:tr h="0">
                <a:tc>
                  <a:txBody>
                    <a:bodyPr/>
                    <a:lstStyle/>
                    <a:p>
                      <a:r>
                        <a:rPr lang="en-US" sz="1200">
                          <a:effectLst/>
                        </a:rPr>
                        <a:t>Sanitation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18770</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6185348"/>
                  </a:ext>
                </a:extLst>
              </a:tr>
              <a:tr h="0">
                <a:tc>
                  <a:txBody>
                    <a:bodyPr/>
                    <a:lstStyle/>
                    <a:p>
                      <a:r>
                        <a:rPr lang="en-US" sz="1200">
                          <a:effectLst/>
                        </a:rPr>
                        <a:t>Noise-Street/Sidewalk</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rPr>
                        <a:t>15524</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344468"/>
                  </a:ext>
                </a:extLst>
              </a:tr>
            </a:tbl>
          </a:graphicData>
        </a:graphic>
      </p:graphicFrame>
    </p:spTree>
    <p:extLst>
      <p:ext uri="{BB962C8B-B14F-4D97-AF65-F5344CB8AC3E}">
        <p14:creationId xmlns:p14="http://schemas.microsoft.com/office/powerpoint/2010/main" val="21595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Rectangle 9">
            <a:extLst>
              <a:ext uri="{FF2B5EF4-FFF2-40B4-BE49-F238E27FC236}">
                <a16:creationId xmlns:a16="http://schemas.microsoft.com/office/drawing/2014/main" id="{219DB61E-96F2-B548-8C40-569FBCC9BE00}"/>
              </a:ext>
            </a:extLst>
          </p:cNvPr>
          <p:cNvSpPr/>
          <p:nvPr/>
        </p:nvSpPr>
        <p:spPr>
          <a:xfrm>
            <a:off x="0" y="253219"/>
            <a:ext cx="11869252" cy="461665"/>
          </a:xfrm>
          <a:prstGeom prst="rect">
            <a:avLst/>
          </a:prstGeom>
          <a:noFill/>
        </p:spPr>
        <p:txBody>
          <a:bodyPr wrap="square" lIns="91440" tIns="45720" rIns="91440" bIns="45720">
            <a:spAutoFit/>
          </a:bodyPr>
          <a:lstStyle/>
          <a:p>
            <a:r>
              <a:rPr lang="en" sz="2400" b="1" cap="none" spc="0" dirty="0">
                <a:ln>
                  <a:solidFill>
                    <a:schemeClr val="tx1"/>
                  </a:solidFill>
                </a:ln>
                <a:solidFill>
                  <a:schemeClr val="tx1"/>
                </a:solidFill>
                <a:effectLst>
                  <a:outerShdw blurRad="38100" dist="19050" dir="2700000" algn="tl" rotWithShape="0">
                    <a:schemeClr val="dk1">
                      <a:alpha val="40000"/>
                    </a:schemeClr>
                  </a:outerShdw>
                </a:effectLst>
              </a:rPr>
              <a:t>Clustering using K Means Clustering </a:t>
            </a:r>
            <a:r>
              <a:rPr lang="en" sz="2400" b="1" cap="none" spc="0" dirty="0" err="1">
                <a:ln>
                  <a:solidFill>
                    <a:schemeClr val="tx1"/>
                  </a:solidFill>
                </a:ln>
                <a:solidFill>
                  <a:schemeClr val="tx1"/>
                </a:solidFill>
                <a:effectLst>
                  <a:outerShdw blurRad="38100" dist="19050" dir="2700000" algn="tl" rotWithShape="0">
                    <a:schemeClr val="dk1">
                      <a:alpha val="40000"/>
                    </a:schemeClr>
                  </a:outerShdw>
                </a:effectLst>
              </a:rPr>
              <a:t>Algortihm</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descr="Chart, line chart&#10;&#10;Description automatically generated">
            <a:extLst>
              <a:ext uri="{FF2B5EF4-FFF2-40B4-BE49-F238E27FC236}">
                <a16:creationId xmlns:a16="http://schemas.microsoft.com/office/drawing/2014/main" id="{232C6FA6-1B81-3E42-A8D9-3E5F053B9606}"/>
              </a:ext>
            </a:extLst>
          </p:cNvPr>
          <p:cNvPicPr/>
          <p:nvPr/>
        </p:nvPicPr>
        <p:blipFill rotWithShape="1">
          <a:blip r:embed="rId3"/>
          <a:srcRect l="4959" t="3245" r="6033" b="2652"/>
          <a:stretch/>
        </p:blipFill>
        <p:spPr bwMode="auto">
          <a:xfrm>
            <a:off x="263158" y="1269048"/>
            <a:ext cx="3450713" cy="2247876"/>
          </a:xfrm>
          <a:prstGeom prst="rect">
            <a:avLst/>
          </a:prstGeom>
          <a:ln>
            <a:noFill/>
          </a:ln>
          <a:extLst>
            <a:ext uri="{53640926-AAD7-44D8-BBD7-CCE9431645EC}">
              <a14:shadowObscured xmlns:a14="http://schemas.microsoft.com/office/drawing/2010/main"/>
            </a:ext>
          </a:extLst>
        </p:spPr>
      </p:pic>
      <p:sp>
        <p:nvSpPr>
          <p:cNvPr id="2" name="Rectangle 1">
            <a:extLst>
              <a:ext uri="{FF2B5EF4-FFF2-40B4-BE49-F238E27FC236}">
                <a16:creationId xmlns:a16="http://schemas.microsoft.com/office/drawing/2014/main" id="{E21B1305-153F-6642-BC61-6476A530195F}"/>
              </a:ext>
            </a:extLst>
          </p:cNvPr>
          <p:cNvSpPr/>
          <p:nvPr/>
        </p:nvSpPr>
        <p:spPr>
          <a:xfrm>
            <a:off x="3523957" y="1269048"/>
            <a:ext cx="3450713" cy="2246769"/>
          </a:xfrm>
          <a:prstGeom prst="rect">
            <a:avLst/>
          </a:prstGeom>
        </p:spPr>
        <p:txBody>
          <a:bodyPr wrap="square">
            <a:spAutoFit/>
          </a:bodyPr>
          <a:lstStyle/>
          <a:p>
            <a:pPr marL="228600" indent="228600" algn="just"/>
            <a:r>
              <a:rPr lang="en-US" dirty="0">
                <a:latin typeface="Arial" panose="020B0604020202020204" pitchFamily="34" charset="0"/>
                <a:ea typeface="Calibri" panose="020F0502020204030204" pitchFamily="34" charset="0"/>
                <a:cs typeface="Arial" panose="020B0604020202020204" pitchFamily="34" charset="0"/>
              </a:rPr>
              <a:t>The machine learning algorithm K mean clustering was used to group the boroughs of New York according to the service request type. This algorithm will group the boroughs based on the service request calls.  The elbow method was used to determine the optimal value of k. As show in figure 3, the graph of the sum of squared distances between the data points and three will be used as k. </a:t>
            </a:r>
            <a:endParaRPr lang="en-PH"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85681128"/>
      </p:ext>
    </p:extLst>
  </p:cSld>
  <p:clrMapOvr>
    <a:masterClrMapping/>
  </p:clrMapOvr>
</p:sld>
</file>

<file path=ppt/theme/theme1.xml><?xml version="1.0" encoding="utf-8"?>
<a:theme xmlns:a="http://schemas.openxmlformats.org/drawingml/2006/main" name="Jessica template">
  <a:themeElements>
    <a:clrScheme name="Custom 347">
      <a:dk1>
        <a:srgbClr val="062133"/>
      </a:dk1>
      <a:lt1>
        <a:srgbClr val="FFFFFF"/>
      </a:lt1>
      <a:dk2>
        <a:srgbClr val="878E92"/>
      </a:dk2>
      <a:lt2>
        <a:srgbClr val="E9EEF0"/>
      </a:lt2>
      <a:accent1>
        <a:srgbClr val="0DB8CC"/>
      </a:accent1>
      <a:accent2>
        <a:srgbClr val="FFA604"/>
      </a:accent2>
      <a:accent3>
        <a:srgbClr val="00799E"/>
      </a:accent3>
      <a:accent4>
        <a:srgbClr val="32E4C8"/>
      </a:accent4>
      <a:accent5>
        <a:srgbClr val="FFD104"/>
      </a:accent5>
      <a:accent6>
        <a:srgbClr val="2EC9FF"/>
      </a:accent6>
      <a:hlink>
        <a:srgbClr val="0079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679</Words>
  <Application>Microsoft Macintosh PowerPoint</Application>
  <PresentationFormat>On-screen Show (16:9)</PresentationFormat>
  <Paragraphs>71</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News Cycle</vt:lpstr>
      <vt:lpstr>Calibri</vt:lpstr>
      <vt:lpstr>Arial</vt:lpstr>
      <vt:lpstr>Oswald</vt:lpstr>
      <vt:lpstr>Jessica template</vt:lpstr>
      <vt:lpstr> Clustering New York’s Boroughs based on the Citizen’s Service Requests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Andrea Marie Maderazo</cp:lastModifiedBy>
  <cp:revision>9</cp:revision>
  <dcterms:modified xsi:type="dcterms:W3CDTF">2021-02-21T14:39:48Z</dcterms:modified>
</cp:coreProperties>
</file>