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61" r:id="rId6"/>
    <p:sldId id="268" r:id="rId7"/>
    <p:sldId id="290" r:id="rId8"/>
    <p:sldId id="280" r:id="rId9"/>
    <p:sldId id="282" r:id="rId10"/>
    <p:sldId id="283" r:id="rId11"/>
    <p:sldId id="284" r:id="rId12"/>
    <p:sldId id="291" r:id="rId13"/>
    <p:sldId id="273" r:id="rId14"/>
    <p:sldId id="292" r:id="rId15"/>
    <p:sldId id="293" r:id="rId16"/>
    <p:sldId id="294" r:id="rId17"/>
    <p:sldId id="272" r:id="rId18"/>
    <p:sldId id="262" r:id="rId19"/>
    <p:sldId id="281" r:id="rId20"/>
  </p:sldIdLst>
  <p:sldSz cx="9144000" cy="5143500" type="screen16x9"/>
  <p:notesSz cx="6858000" cy="9144000"/>
  <p:embeddedFontLst>
    <p:embeddedFont>
      <p:font typeface="Nunito Sans" charset="0"/>
      <p:regular r:id="rId22"/>
      <p:bold r:id="rId23"/>
      <p:italic r:id="rId24"/>
      <p:boldItalic r:id="rId25"/>
    </p:embeddedFont>
    <p:embeddedFont>
      <p:font typeface="Georgia" pitchFamily="18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EEBE2-CD4F-435F-9FE8-A0475AAE6F58}">
  <a:tblStyle styleId="{169EEBE2-CD4F-435F-9FE8-A0475AAE6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884" autoAdjust="0"/>
  </p:normalViewPr>
  <p:slideViewPr>
    <p:cSldViewPr snapToGrid="0">
      <p:cViewPr varScale="1">
        <p:scale>
          <a:sx n="117" d="100"/>
          <a:sy n="117" d="100"/>
        </p:scale>
        <p:origin x="-5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c8d0b7f6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c8d0b7f6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1402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350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HOTEL DATABASE MANAGEMENT SYSTEM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200" dirty="0" smtClean="0">
                <a:solidFill>
                  <a:schemeClr val="tx1"/>
                </a:solidFill>
              </a:rPr>
              <a:t>Prepared </a:t>
            </a:r>
            <a:r>
              <a:rPr lang="en" sz="1200" dirty="0">
                <a:solidFill>
                  <a:schemeClr val="tx1"/>
                </a:solidFill>
              </a:rPr>
              <a:t>By </a:t>
            </a:r>
            <a:r>
              <a:rPr lang="en" sz="1200" dirty="0" smtClean="0">
                <a:solidFill>
                  <a:schemeClr val="tx1"/>
                </a:solidFill>
              </a:rPr>
              <a:t>–</a:t>
            </a:r>
            <a:r>
              <a:rPr lang="en" sz="1200" u="sng" dirty="0" smtClean="0">
                <a:solidFill>
                  <a:schemeClr val="tx1"/>
                </a:solidFill>
              </a:rPr>
              <a:t>AMMAN NAIDU</a:t>
            </a:r>
            <a:r>
              <a:rPr lang="en" dirty="0" smtClean="0"/>
              <a:t/>
            </a:r>
            <a:br>
              <a:rPr lang="en" dirty="0" smtClean="0"/>
            </a:br>
            <a:endParaRPr u="sng" dirty="0">
              <a:solidFill>
                <a:schemeClr val="tx1"/>
              </a:solidFill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age result for dbm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764"/>
          <a:stretch/>
        </p:blipFill>
        <p:spPr bwMode="auto">
          <a:xfrm>
            <a:off x="3876261" y="0"/>
            <a:ext cx="5264559" cy="514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32692" y="679938"/>
            <a:ext cx="63539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payment_details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 Null?  </a:t>
            </a:r>
            <a:r>
              <a:rPr lang="en-US" dirty="0" smtClean="0"/>
              <a:t>	  </a:t>
            </a:r>
            <a:r>
              <a:rPr lang="en-US" dirty="0"/>
              <a:t>Type</a:t>
            </a:r>
          </a:p>
          <a:p>
            <a:r>
              <a:rPr lang="en-US" dirty="0"/>
              <a:t> ----------------------------------------- </a:t>
            </a:r>
            <a:r>
              <a:rPr lang="en-US" dirty="0" smtClean="0"/>
              <a:t>--------	 </a:t>
            </a:r>
            <a:r>
              <a:rPr lang="en-US" dirty="0"/>
              <a:t>----------------------------</a:t>
            </a:r>
          </a:p>
          <a:p>
            <a:r>
              <a:rPr lang="en-US" dirty="0"/>
              <a:t> </a:t>
            </a:r>
            <a:r>
              <a:rPr lang="en-US" dirty="0" smtClean="0"/>
              <a:t>PAYMENT_ID                           </a:t>
            </a:r>
            <a:r>
              <a:rPr lang="en-US" dirty="0"/>
              <a:t>NOT </a:t>
            </a:r>
            <a:r>
              <a:rPr lang="en-US" dirty="0" smtClean="0"/>
              <a:t>NULL	 </a:t>
            </a:r>
            <a:r>
              <a:rPr lang="en-US" dirty="0"/>
              <a:t>NUMBER(10)</a:t>
            </a:r>
          </a:p>
          <a:p>
            <a:r>
              <a:rPr lang="en-US" dirty="0"/>
              <a:t> PAYMENT_TYPE                                       </a:t>
            </a:r>
            <a:r>
              <a:rPr lang="en-US" dirty="0" smtClean="0"/>
              <a:t>	 VARCHAR2(10</a:t>
            </a:r>
            <a:r>
              <a:rPr lang="en-US" dirty="0"/>
              <a:t>)</a:t>
            </a:r>
          </a:p>
          <a:p>
            <a:r>
              <a:rPr lang="en-US" dirty="0"/>
              <a:t> DATE_OF_PAYMENT                                  </a:t>
            </a:r>
            <a:r>
              <a:rPr lang="en-US" dirty="0" smtClean="0"/>
              <a:t>    </a:t>
            </a:r>
            <a:r>
              <a:rPr lang="en-US" dirty="0"/>
              <a:t>DATE</a:t>
            </a:r>
          </a:p>
          <a:p>
            <a:r>
              <a:rPr lang="en-US" dirty="0"/>
              <a:t> CUSTOMER_ID                                       </a:t>
            </a:r>
            <a:r>
              <a:rPr lang="en-US" dirty="0" smtClean="0"/>
              <a:t>	 </a:t>
            </a:r>
            <a:r>
              <a:rPr lang="en-US" dirty="0"/>
              <a:t>NUMBER(10)</a:t>
            </a:r>
          </a:p>
          <a:p>
            <a:r>
              <a:rPr lang="en-US" dirty="0"/>
              <a:t> AMOUNT                                            </a:t>
            </a:r>
            <a:r>
              <a:rPr lang="en-US" dirty="0" smtClean="0"/>
              <a:t>	 </a:t>
            </a:r>
            <a:r>
              <a:rPr lang="en-US" dirty="0"/>
              <a:t>NUMBER(38)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54" y="3036277"/>
            <a:ext cx="602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PAYMENT_ID, PAYMENT_TYPE, DATE_OF_PAYMENT, CUSTOMER_ID, AMOUNT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5027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50984" y="504092"/>
            <a:ext cx="62707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customer_details</a:t>
            </a:r>
            <a:endParaRPr lang="en-US" dirty="0"/>
          </a:p>
          <a:p>
            <a:r>
              <a:rPr lang="en-US" dirty="0"/>
              <a:t> Name                                      </a:t>
            </a:r>
            <a:r>
              <a:rPr lang="en-US" dirty="0" smtClean="0"/>
              <a:t>   Null</a:t>
            </a:r>
            <a:r>
              <a:rPr lang="en-US" dirty="0"/>
              <a:t>?   </a:t>
            </a:r>
            <a:r>
              <a:rPr lang="en-US" dirty="0" smtClean="0"/>
              <a:t>	 </a:t>
            </a:r>
            <a:r>
              <a:rPr lang="en-US" dirty="0"/>
              <a:t>Type</a:t>
            </a:r>
          </a:p>
          <a:p>
            <a:r>
              <a:rPr lang="en-US" dirty="0"/>
              <a:t> ----------------------------------------- -------- </a:t>
            </a:r>
            <a:r>
              <a:rPr lang="en-US" dirty="0" smtClean="0"/>
              <a:t>	----------------------------</a:t>
            </a:r>
            <a:endParaRPr lang="en-US" dirty="0"/>
          </a:p>
          <a:p>
            <a:r>
              <a:rPr lang="en-US" dirty="0"/>
              <a:t> CUSTOMER_ID                      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	 </a:t>
            </a:r>
            <a:r>
              <a:rPr lang="en-US" dirty="0"/>
              <a:t>NUMBER(10)</a:t>
            </a:r>
          </a:p>
          <a:p>
            <a:r>
              <a:rPr lang="en-US" dirty="0"/>
              <a:t> FNAME                                             </a:t>
            </a:r>
            <a:r>
              <a:rPr lang="en-US" dirty="0" smtClean="0"/>
              <a:t>	 </a:t>
            </a:r>
            <a:r>
              <a:rPr lang="en-US" dirty="0"/>
              <a:t>VARCHAR2(10)</a:t>
            </a:r>
          </a:p>
          <a:p>
            <a:r>
              <a:rPr lang="en-US" dirty="0"/>
              <a:t> LNAME                                              </a:t>
            </a:r>
            <a:r>
              <a:rPr lang="en-US" dirty="0" smtClean="0"/>
              <a:t>	VARCHAR2(10</a:t>
            </a:r>
            <a:r>
              <a:rPr lang="en-US" dirty="0"/>
              <a:t>)</a:t>
            </a:r>
          </a:p>
          <a:p>
            <a:r>
              <a:rPr lang="en-US" dirty="0"/>
              <a:t> PHONE_NO                                          </a:t>
            </a:r>
            <a:r>
              <a:rPr lang="en-US" dirty="0" smtClean="0"/>
              <a:t>	 </a:t>
            </a:r>
            <a:r>
              <a:rPr lang="en-US" dirty="0"/>
              <a:t>NUMBER(15)</a:t>
            </a:r>
          </a:p>
          <a:p>
            <a:r>
              <a:rPr lang="en-US" dirty="0"/>
              <a:t> DOB                                                </a:t>
            </a:r>
            <a:r>
              <a:rPr lang="en-US" dirty="0" smtClean="0"/>
              <a:t>	DATE</a:t>
            </a:r>
            <a:endParaRPr lang="en-US" dirty="0"/>
          </a:p>
          <a:p>
            <a:r>
              <a:rPr lang="en-US" dirty="0"/>
              <a:t> AGE                                                </a:t>
            </a:r>
            <a:r>
              <a:rPr lang="en-US" dirty="0" smtClean="0"/>
              <a:t>	NUMBER(38</a:t>
            </a:r>
            <a:r>
              <a:rPr lang="en-US" dirty="0"/>
              <a:t>)</a:t>
            </a:r>
          </a:p>
          <a:p>
            <a:r>
              <a:rPr lang="en-US" dirty="0"/>
              <a:t> PROOF_ID                                           </a:t>
            </a:r>
            <a:r>
              <a:rPr lang="en-US" dirty="0" smtClean="0"/>
              <a:t>	NUMBER(15</a:t>
            </a:r>
            <a:r>
              <a:rPr lang="en-US" dirty="0"/>
              <a:t>)</a:t>
            </a:r>
          </a:p>
          <a:p>
            <a:r>
              <a:rPr lang="en-US" dirty="0"/>
              <a:t> GENDER                                             </a:t>
            </a:r>
            <a:r>
              <a:rPr lang="en-US" dirty="0" smtClean="0"/>
              <a:t>	CHAR(10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54" y="3470031"/>
            <a:ext cx="678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CUSTOMER_ID, FNAME, LNAME, PHONE_NO, DOB,AGE,PROOF_ID,GENDER.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3643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smtClean="0"/>
              <a:t>There were indeed a lot of tables to design and a lot of relationships to manage..</a:t>
            </a:r>
          </a:p>
          <a:p>
            <a:pPr marL="7620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Relationships</a:t>
            </a:r>
            <a:r>
              <a:rPr lang="en-US" dirty="0" smtClean="0"/>
              <a:t>.. </a:t>
            </a:r>
          </a:p>
          <a:p>
            <a:pPr marL="76200" indent="0">
              <a:buNone/>
            </a:pPr>
            <a:r>
              <a:rPr lang="en-US" dirty="0" smtClean="0"/>
              <a:t>A tricky business, eh?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7412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234450" y="575499"/>
            <a:ext cx="2046300" cy="41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And</a:t>
            </a:r>
            <a:r>
              <a:rPr lang="en" dirty="0" smtClean="0"/>
              <a:t> the came our favourite part..</a:t>
            </a:r>
            <a:br>
              <a:rPr lang="en" dirty="0" smtClean="0"/>
            </a:br>
            <a:r>
              <a:rPr lang="en" dirty="0" smtClean="0"/>
              <a:t>Writing queires was fun </a:t>
            </a:r>
            <a:r>
              <a:rPr lang="en" dirty="0" smtClean="0">
                <a:sym typeface="Wingdings" panose="05000000000000000000" pitchFamily="2" charset="2"/>
              </a:rPr>
              <a:t> </a:t>
            </a:r>
            <a:br>
              <a:rPr lang="en" dirty="0" smtClean="0">
                <a:sym typeface="Wingdings" panose="05000000000000000000" pitchFamily="2" charset="2"/>
              </a:rPr>
            </a:br>
            <a:endParaRPr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45" name="Google Shape;345;p32"/>
          <p:cNvSpPr txBox="1">
            <a:spLocks noGrp="1"/>
          </p:cNvSpPr>
          <p:nvPr>
            <p:ph type="ctrTitle" idx="4294967295"/>
          </p:nvPr>
        </p:nvSpPr>
        <p:spPr>
          <a:xfrm>
            <a:off x="3347671" y="1925346"/>
            <a:ext cx="5057775" cy="1268413"/>
          </a:xfrm>
          <a:prstGeom prst="rect">
            <a:avLst/>
          </a:prstGeom>
          <a:solidFill>
            <a:srgbClr val="FFA4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/>
              <a:t>QUERIES</a:t>
            </a:r>
            <a:endParaRPr sz="3600" b="1" dirty="0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To execute the required tasks and fetch the data from one or more tables.</a:t>
            </a:r>
            <a:endParaRPr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656234" y="144311"/>
            <a:ext cx="4043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NUMBER OF ROOMS IN EACH </a:t>
            </a:r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499" y="498255"/>
            <a:ext cx="4450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 OF UNFILLED ROOMS IN EACH HOTEL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6234" y="829115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 OF FILLED ROOMS IN EACH HOTEL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99" y="11599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CUSTOMER DETAILS WITH NAME HAVING 'al'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4464" y="171645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AVG,max</a:t>
            </a:r>
            <a:r>
              <a:rPr lang="en-US" dirty="0"/>
              <a:t> and min AGE OF CUSTOMERS WHO ARE BOOKING HOTELS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27" y="23910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room_id</a:t>
            </a:r>
            <a:r>
              <a:rPr lang="en-US" dirty="0"/>
              <a:t> and </a:t>
            </a:r>
            <a:r>
              <a:rPr lang="en-US" dirty="0" err="1"/>
              <a:t>hotel_id</a:t>
            </a:r>
            <a:r>
              <a:rPr lang="en-US" dirty="0"/>
              <a:t> with in the hotels having 3 beds in the room</a:t>
            </a:r>
          </a:p>
        </p:txBody>
      </p:sp>
      <p:sp>
        <p:nvSpPr>
          <p:cNvPr id="9" name="Rectangle 8"/>
          <p:cNvSpPr/>
          <p:nvPr/>
        </p:nvSpPr>
        <p:spPr>
          <a:xfrm>
            <a:off x="3624464" y="29604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</a:t>
            </a:r>
            <a:r>
              <a:rPr lang="en-US" dirty="0" err="1"/>
              <a:t>room_id</a:t>
            </a:r>
            <a:r>
              <a:rPr lang="en-US" dirty="0"/>
              <a:t> and </a:t>
            </a:r>
            <a:r>
              <a:rPr lang="en-US" dirty="0" err="1"/>
              <a:t>hotel_id</a:t>
            </a:r>
            <a:r>
              <a:rPr lang="en-US" dirty="0"/>
              <a:t> with in the hotels having 3 beds in the room and which are Non AC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499" y="37989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names of </a:t>
            </a:r>
            <a:r>
              <a:rPr lang="en-US" dirty="0" err="1"/>
              <a:t>custmers</a:t>
            </a:r>
            <a:r>
              <a:rPr lang="en-US" dirty="0"/>
              <a:t> who booked for more than 15 days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464" y="44736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names of </a:t>
            </a:r>
            <a:r>
              <a:rPr lang="en-US" dirty="0" err="1"/>
              <a:t>custmers</a:t>
            </a:r>
            <a:r>
              <a:rPr lang="en-US" dirty="0"/>
              <a:t> who booked for more than 15 days</a:t>
            </a:r>
          </a:p>
        </p:txBody>
      </p:sp>
    </p:spTree>
    <p:extLst>
      <p:ext uri="{BB962C8B-B14F-4D97-AF65-F5344CB8AC3E}">
        <p14:creationId xmlns="" xmlns:p14="http://schemas.microsoft.com/office/powerpoint/2010/main" val="22506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67805" y="190478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join </a:t>
            </a:r>
            <a:r>
              <a:rPr lang="en-US" dirty="0" err="1"/>
              <a:t>roomtable</a:t>
            </a:r>
            <a:r>
              <a:rPr lang="en-US" dirty="0"/>
              <a:t> and payment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7694" y="498255"/>
            <a:ext cx="3834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 the check out date and payment date 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05" y="9376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dispaly</a:t>
            </a:r>
            <a:r>
              <a:rPr lang="en-US" dirty="0"/>
              <a:t> the name of customer who booked room no 201;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7694" y="13904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display the total amount of collected by each hotel branch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805" y="20451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customer id of females who booked hotel in </a:t>
            </a:r>
            <a:r>
              <a:rPr lang="en-US" dirty="0" err="1"/>
              <a:t>hyderabad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694" y="25188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 statement to know how many customers have listed their names.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805" y="3148508"/>
            <a:ext cx="3515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to know about the max amount paid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87694" y="3622112"/>
            <a:ext cx="3515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query to know about the min amount paid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805" y="40068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SQL statement to find the purchase amount ordered by the each customer with their ID and purchase amount.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694" y="45664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statement to find the highest payment amount on a date '2012-08-17' for each salesman with their ID.</a:t>
            </a:r>
          </a:p>
        </p:txBody>
      </p:sp>
    </p:spTree>
    <p:extLst>
      <p:ext uri="{BB962C8B-B14F-4D97-AF65-F5344CB8AC3E}">
        <p14:creationId xmlns="" xmlns:p14="http://schemas.microsoft.com/office/powerpoint/2010/main" val="340977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1274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getting max amount for each customer with their amount and customer id above the given certain amount.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631" y="6315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getting the customer id and amount paid by the customer within the range and the amount paid by them above 500.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242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a SQL statement that counts all orders for a date which is given by us.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631" y="16126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Write a query that counts the number of customer with their order date and ID registering orders for each day.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93" y="23016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names of the customer where no of booking days is maximum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9631" y="263119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Get </a:t>
            </a:r>
            <a:r>
              <a:rPr lang="en-US" dirty="0"/>
              <a:t>the details of  customer with respect to the check in </a:t>
            </a:r>
            <a:r>
              <a:rPr lang="en-US" dirty="0" smtClean="0"/>
              <a:t>dates </a:t>
            </a:r>
            <a:r>
              <a:rPr lang="en-US" dirty="0"/>
              <a:t>by orderly way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6" y="3176181"/>
            <a:ext cx="4560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 the hotel address where no of booking days is max;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9631" y="357366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names of customer names who are cash payers and female.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93" y="39970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get the </a:t>
            </a:r>
            <a:r>
              <a:rPr lang="en-US" dirty="0" err="1"/>
              <a:t>amont</a:t>
            </a:r>
            <a:r>
              <a:rPr lang="en-US" dirty="0"/>
              <a:t> </a:t>
            </a:r>
            <a:r>
              <a:rPr lang="en-US" dirty="0" err="1"/>
              <a:t>recevied</a:t>
            </a:r>
            <a:r>
              <a:rPr lang="en-US" dirty="0"/>
              <a:t> by any </a:t>
            </a:r>
            <a:r>
              <a:rPr lang="en-US" dirty="0" err="1"/>
              <a:t>brach</a:t>
            </a:r>
            <a:r>
              <a:rPr lang="en-US" dirty="0"/>
              <a:t> at the particular date.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79631" y="4516144"/>
            <a:ext cx="419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 the rooms which are free after a particular date</a:t>
            </a:r>
          </a:p>
        </p:txBody>
      </p:sp>
    </p:spTree>
    <p:extLst>
      <p:ext uri="{BB962C8B-B14F-4D97-AF65-F5344CB8AC3E}">
        <p14:creationId xmlns="" xmlns:p14="http://schemas.microsoft.com/office/powerpoint/2010/main" val="93837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583169" y="1533860"/>
            <a:ext cx="7772400" cy="773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Chall</a:t>
            </a:r>
            <a:r>
              <a:rPr lang="en-CA" sz="4000" b="1" dirty="0" smtClean="0"/>
              <a:t>e</a:t>
            </a:r>
            <a:r>
              <a:rPr lang="en" sz="4000" b="1" dirty="0" smtClean="0"/>
              <a:t>nges Faced</a:t>
            </a:r>
            <a:endParaRPr sz="6000" b="1"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subTitle" idx="4294967295"/>
          </p:nvPr>
        </p:nvSpPr>
        <p:spPr>
          <a:xfrm>
            <a:off x="713142" y="2392570"/>
            <a:ext cx="7772400" cy="2039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We faced most of the challenges in creating relationships among tables. 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 </a:t>
            </a:r>
            <a:r>
              <a:rPr lang="en-US" sz="1800" dirty="0">
                <a:solidFill>
                  <a:srgbClr val="FFFFFF"/>
                </a:solidFill>
              </a:rPr>
              <a:t>need to make sure that all the relationships created among tables are </a:t>
            </a:r>
            <a:r>
              <a:rPr lang="en-US" sz="1800" dirty="0" smtClean="0">
                <a:solidFill>
                  <a:srgbClr val="FFFFFF"/>
                </a:solidFill>
              </a:rPr>
              <a:t>logical</a:t>
            </a:r>
          </a:p>
          <a:p>
            <a:pPr marL="0" lvl="0" indent="0" algn="ctr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 </a:t>
            </a:r>
            <a:r>
              <a:rPr lang="en-US" sz="1800" dirty="0">
                <a:solidFill>
                  <a:srgbClr val="FFFFFF"/>
                </a:solidFill>
              </a:rPr>
              <a:t>most challenging part was creating the booking and the rooms table and its relationships with other respective tables.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11" name="Google Shape;592;p43"/>
          <p:cNvGrpSpPr/>
          <p:nvPr/>
        </p:nvGrpSpPr>
        <p:grpSpPr>
          <a:xfrm>
            <a:off x="4200359" y="634525"/>
            <a:ext cx="610181" cy="703742"/>
            <a:chOff x="5961125" y="1623900"/>
            <a:chExt cx="427450" cy="448175"/>
          </a:xfrm>
        </p:grpSpPr>
        <p:sp>
          <p:nvSpPr>
            <p:cNvPr id="12" name="Google Shape;593;p4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4;p4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5;p4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6;p4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7;p4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8;p4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;p4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A successful DBA </a:t>
            </a:r>
          </a:p>
          <a:p>
            <a:pPr marL="0" lvl="0" indent="0">
              <a:buNone/>
            </a:pPr>
            <a:r>
              <a:rPr lang="en" dirty="0" smtClean="0"/>
              <a:t>makes the </a:t>
            </a:r>
            <a:r>
              <a:rPr lang="en" dirty="0" smtClean="0">
                <a:solidFill>
                  <a:schemeClr val="bg2"/>
                </a:solidFill>
              </a:rPr>
              <a:t>data</a:t>
            </a:r>
            <a:r>
              <a:rPr lang="en" dirty="0" smtClean="0">
                <a:solidFill>
                  <a:srgbClr val="F6703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rgbClr val="FF0000"/>
                </a:solidFill>
              </a:rPr>
              <a:t>easy to access </a:t>
            </a:r>
          </a:p>
          <a:p>
            <a:pPr marL="0" lvl="0" indent="0">
              <a:buNone/>
            </a:pPr>
            <a:r>
              <a:rPr lang="en" dirty="0" smtClean="0"/>
              <a:t>and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rgbClr val="FF0000"/>
                </a:solidFill>
              </a:rPr>
              <a:t>hard to lose</a:t>
            </a:r>
            <a:r>
              <a:rPr lang="en" dirty="0" smtClean="0">
                <a:solidFill>
                  <a:schemeClr val="bg2"/>
                </a:solidFill>
              </a:rPr>
              <a:t>!</a:t>
            </a:r>
            <a:r>
              <a:rPr lang="en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xfrm>
            <a:off x="511425" y="1549399"/>
            <a:ext cx="3517200" cy="1293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That’s it! </a:t>
            </a:r>
            <a:br>
              <a:rPr lang="en" dirty="0" smtClean="0"/>
            </a:br>
            <a:r>
              <a:rPr lang="en" dirty="0" smtClean="0"/>
              <a:t>Thank </a:t>
            </a:r>
            <a:r>
              <a:rPr lang="en" dirty="0"/>
              <a:t>you very much for your </a:t>
            </a:r>
            <a:r>
              <a:rPr lang="en" dirty="0" smtClean="0"/>
              <a:t>time! </a:t>
            </a:r>
            <a:endParaRPr dirty="0"/>
          </a:p>
        </p:txBody>
      </p:sp>
      <p:sp>
        <p:nvSpPr>
          <p:cNvPr id="472" name="Google Shape;47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body" idx="1"/>
          </p:nvPr>
        </p:nvSpPr>
        <p:spPr>
          <a:xfrm>
            <a:off x="511425" y="2994990"/>
            <a:ext cx="3517200" cy="136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If you have any questions regarding the presentation, please feel free to ask us!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will be more than happy to answer you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dirty="0"/>
          </a:p>
        </p:txBody>
      </p:sp>
      <p:grpSp>
        <p:nvGrpSpPr>
          <p:cNvPr id="474" name="Google Shape;474;p40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Google Shape;475;p4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47" y="0"/>
            <a:ext cx="514721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This shows what we are going to cover today in our presentation of “</a:t>
            </a:r>
            <a:r>
              <a:rPr lang="en" u="sng" dirty="0" smtClean="0"/>
              <a:t>Hotel Database Management System</a:t>
            </a:r>
            <a:r>
              <a:rPr lang="en" dirty="0" smtClean="0"/>
              <a:t>”.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will be around 10 minutes presentation. 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522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Introduction</a:t>
            </a:r>
            <a:endParaRPr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ERR Diagram</a:t>
            </a:r>
            <a:endParaRPr dirty="0"/>
          </a:p>
          <a:p>
            <a:pPr lvl="0">
              <a:spcBef>
                <a:spcPts val="1000"/>
              </a:spcBef>
            </a:pPr>
            <a:r>
              <a:rPr lang="en-US" dirty="0"/>
              <a:t>Tables &amp; </a:t>
            </a:r>
            <a:r>
              <a:rPr lang="en-US" dirty="0" smtClean="0"/>
              <a:t>Relationships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Challenges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Questions </a:t>
            </a:r>
            <a:endParaRPr lang="en" dirty="0" smtClean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646349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contents </a:t>
            </a:r>
            <a:endParaRPr dirty="0"/>
          </a:p>
        </p:txBody>
      </p:sp>
      <p:grpSp>
        <p:nvGrpSpPr>
          <p:cNvPr id="6" name="Google Shape;567;p43"/>
          <p:cNvGrpSpPr/>
          <p:nvPr/>
        </p:nvGrpSpPr>
        <p:grpSpPr>
          <a:xfrm>
            <a:off x="3198899" y="1016000"/>
            <a:ext cx="366458" cy="366437"/>
            <a:chOff x="1923675" y="1633650"/>
            <a:chExt cx="436000" cy="435975"/>
          </a:xfrm>
        </p:grpSpPr>
        <p:sp>
          <p:nvSpPr>
            <p:cNvPr id="7" name="Google Shape;568;p4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9;p4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0;p4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;p4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2;p4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3;p4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1425" y="728870"/>
            <a:ext cx="3517200" cy="1530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main objective of this project is to create a database management system for a hotel. </a:t>
            </a:r>
            <a:endParaRPr sz="20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11425" y="2160104"/>
            <a:ext cx="3517200" cy="2396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 have build this project as a group of three. The group members are: </a:t>
            </a:r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Balaji.a</a:t>
            </a:r>
            <a:endParaRPr lang="en-US" dirty="0" smtClean="0"/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Saradhi</a:t>
            </a:r>
          </a:p>
          <a:p>
            <a:pPr marL="228600" lvl="0" indent="-2286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Amman </a:t>
            </a:r>
            <a:r>
              <a:rPr lang="en-US" dirty="0" err="1" smtClean="0"/>
              <a:t>naidu</a:t>
            </a:r>
            <a:endParaRPr lang="en-U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It was fun working together, overcoming each other’s flaws together and learning from each other's strengths in respective areas of Database Design &amp; Management. </a:t>
            </a:r>
            <a:endParaRPr dirty="0"/>
          </a:p>
        </p:txBody>
      </p:sp>
      <p:pic>
        <p:nvPicPr>
          <p:cNvPr id="2050" name="Picture 2" descr="Image result for hote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196" r="31456"/>
          <a:stretch/>
        </p:blipFill>
        <p:spPr bwMode="auto">
          <a:xfrm>
            <a:off x="4572000" y="49"/>
            <a:ext cx="4578774" cy="5143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234450" y="575499"/>
            <a:ext cx="2046300" cy="41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Hotel consists of a wide areas to manage. We tried to include the main areas for a hotel management system in this project.  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088674" y="332391"/>
            <a:ext cx="5422970" cy="4810840"/>
            <a:chOff x="2903738" y="235361"/>
            <a:chExt cx="5422970" cy="4810840"/>
          </a:xfrm>
        </p:grpSpPr>
        <p:sp>
          <p:nvSpPr>
            <p:cNvPr id="251" name="Google Shape;251;p28"/>
            <p:cNvSpPr/>
            <p:nvPr/>
          </p:nvSpPr>
          <p:spPr>
            <a:xfrm>
              <a:off x="2903738" y="278871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ROOMS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419908" y="235361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BOOKINGS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405077" y="3139401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PAYMENT DETAILS</a:t>
              </a:r>
              <a:endParaRPr sz="1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55" name="Google Shape;255;p28"/>
          <p:cNvSpPr/>
          <p:nvPr/>
        </p:nvSpPr>
        <p:spPr>
          <a:xfrm>
            <a:off x="4650573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endParaRPr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7357424" y="1003541"/>
            <a:ext cx="332670" cy="332670"/>
            <a:chOff x="6649150" y="309350"/>
            <a:chExt cx="395800" cy="395800"/>
          </a:xfrm>
        </p:grpSpPr>
        <p:sp>
          <p:nvSpPr>
            <p:cNvPr id="271" name="Google Shape;271;p2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31;p43"/>
          <p:cNvSpPr/>
          <p:nvPr/>
        </p:nvSpPr>
        <p:spPr>
          <a:xfrm>
            <a:off x="3849126" y="934373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39;p43"/>
          <p:cNvSpPr/>
          <p:nvPr/>
        </p:nvSpPr>
        <p:spPr>
          <a:xfrm>
            <a:off x="4411811" y="3425150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615;p43"/>
          <p:cNvGrpSpPr/>
          <p:nvPr/>
        </p:nvGrpSpPr>
        <p:grpSpPr>
          <a:xfrm>
            <a:off x="7336957" y="3624950"/>
            <a:ext cx="320378" cy="320378"/>
            <a:chOff x="1278900" y="2333250"/>
            <a:chExt cx="381175" cy="381175"/>
          </a:xfrm>
        </p:grpSpPr>
        <p:sp>
          <p:nvSpPr>
            <p:cNvPr id="60" name="Google Shape;616;p4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7;p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8;p4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9;p4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52;p28"/>
          <p:cNvSpPr/>
          <p:nvPr/>
        </p:nvSpPr>
        <p:spPr>
          <a:xfrm>
            <a:off x="3088674" y="3039851"/>
            <a:ext cx="1906800" cy="1906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CUSTOMER DETAILS</a:t>
            </a:r>
            <a:endParaRPr sz="1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ctrTitle"/>
          </p:nvPr>
        </p:nvSpPr>
        <p:spPr>
          <a:xfrm>
            <a:off x="277099" y="284200"/>
            <a:ext cx="2095039" cy="3042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/>
              <a:t>Step:1</a:t>
            </a:r>
            <a:endParaRPr sz="48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ERR-Diagram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277100" y="3465443"/>
            <a:ext cx="2148048" cy="130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drew the ERR diagram on a paper, noting down all the tables required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26" name="Picture 2" descr="Image result for flowchart on pap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613" r="-24020"/>
          <a:stretch/>
        </p:blipFill>
        <p:spPr bwMode="auto">
          <a:xfrm>
            <a:off x="2560320" y="49"/>
            <a:ext cx="8361434" cy="5143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4546807" y="1138635"/>
            <a:ext cx="4350716" cy="2458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It looks messy, right?</a:t>
            </a:r>
            <a:br>
              <a:rPr lang="en" sz="3200" b="1" dirty="0" smtClean="0"/>
            </a:b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3200" b="1" dirty="0" smtClean="0"/>
              <a:t>Yeah, we better look at the ERR diagram !</a:t>
            </a:r>
            <a:endParaRPr sz="3200" b="1" dirty="0"/>
          </a:p>
        </p:txBody>
      </p:sp>
      <p:pic>
        <p:nvPicPr>
          <p:cNvPr id="1026" name="Picture 2" descr="C:\Users\Admin\Downloads\image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681057" cy="5143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143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/>
              <a:t>Let us begin exploring the TABLES</a:t>
            </a:r>
            <a:endParaRPr sz="3600" b="1" dirty="0"/>
          </a:p>
        </p:txBody>
      </p:sp>
    </p:spTree>
    <p:extLst>
      <p:ext uri="{BB962C8B-B14F-4D97-AF65-F5344CB8AC3E}">
        <p14:creationId xmlns="" xmlns:p14="http://schemas.microsoft.com/office/powerpoint/2010/main" val="284676170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endParaRPr lang="en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269630" y="274097"/>
            <a:ext cx="62132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hotel_table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 Null?    Type</a:t>
            </a:r>
          </a:p>
          <a:p>
            <a:r>
              <a:rPr lang="en-US" dirty="0"/>
              <a:t> ----------------------------------------- -------- ----------------------------</a:t>
            </a:r>
          </a:p>
          <a:p>
            <a:r>
              <a:rPr lang="en-US" dirty="0"/>
              <a:t> HOTEL_NAME                          </a:t>
            </a:r>
            <a:r>
              <a:rPr lang="en-US" dirty="0" smtClean="0"/>
              <a:t> </a:t>
            </a:r>
            <a:r>
              <a:rPr lang="en-US" dirty="0"/>
              <a:t>NOT </a:t>
            </a:r>
            <a:r>
              <a:rPr lang="en-US" dirty="0" smtClean="0"/>
              <a:t>NULL       VARCHAR2(10</a:t>
            </a:r>
            <a:r>
              <a:rPr lang="en-US" dirty="0"/>
              <a:t>)</a:t>
            </a:r>
          </a:p>
          <a:p>
            <a:r>
              <a:rPr lang="en-US" dirty="0"/>
              <a:t> HOTEL_ID                                  NOT NULL </a:t>
            </a:r>
            <a:r>
              <a:rPr lang="en-US" dirty="0" smtClean="0"/>
              <a:t>      VARCHAR2(5</a:t>
            </a:r>
            <a:r>
              <a:rPr lang="en-US" dirty="0"/>
              <a:t>)</a:t>
            </a:r>
          </a:p>
          <a:p>
            <a:r>
              <a:rPr lang="en-US" dirty="0"/>
              <a:t> ADDRESS                                 </a:t>
            </a:r>
            <a:r>
              <a:rPr lang="en-US" dirty="0" smtClean="0"/>
              <a:t> </a:t>
            </a:r>
            <a:r>
              <a:rPr lang="en-US" dirty="0"/>
              <a:t>NOT NULL </a:t>
            </a:r>
            <a:r>
              <a:rPr lang="en-US" dirty="0" smtClean="0"/>
              <a:t>      VARCHAR2(10</a:t>
            </a:r>
            <a:r>
              <a:rPr lang="en-US" dirty="0"/>
              <a:t>)</a:t>
            </a:r>
          </a:p>
          <a:p>
            <a:r>
              <a:rPr lang="en-US" dirty="0"/>
              <a:t> HOTEL_CONTACT                                    </a:t>
            </a:r>
            <a:r>
              <a:rPr lang="en-US" dirty="0" smtClean="0"/>
              <a:t>         </a:t>
            </a:r>
            <a:r>
              <a:rPr lang="en-US" dirty="0"/>
              <a:t>NUMBER(15)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369" y="2356338"/>
            <a:ext cx="729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HOTEL_NAME , HOTEL_ID , ADDRESS , HOTEL_CONTACT .</a:t>
            </a:r>
          </a:p>
          <a:p>
            <a:endParaRPr lang="en-US" dirty="0"/>
          </a:p>
          <a:p>
            <a:r>
              <a:rPr lang="en-US" dirty="0" smtClean="0"/>
              <a:t>And these will be having all the details of the hotel address and the contact information.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4092" y="457200"/>
            <a:ext cx="68194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room_table</a:t>
            </a:r>
            <a:r>
              <a:rPr lang="en-US" dirty="0"/>
              <a:t>;</a:t>
            </a:r>
          </a:p>
          <a:p>
            <a:r>
              <a:rPr lang="en-US" dirty="0"/>
              <a:t> Name                                     </a:t>
            </a:r>
            <a:r>
              <a:rPr lang="en-US" dirty="0" smtClean="0"/>
              <a:t>           </a:t>
            </a:r>
            <a:r>
              <a:rPr lang="en-US" dirty="0"/>
              <a:t>Null?  </a:t>
            </a:r>
            <a:r>
              <a:rPr lang="en-US" dirty="0" smtClean="0"/>
              <a:t>                       	  </a:t>
            </a:r>
            <a:r>
              <a:rPr lang="en-US" dirty="0"/>
              <a:t>Type</a:t>
            </a:r>
          </a:p>
          <a:p>
            <a:r>
              <a:rPr lang="en-US" dirty="0"/>
              <a:t> </a:t>
            </a:r>
            <a:r>
              <a:rPr lang="en-US" dirty="0" smtClean="0"/>
              <a:t>-----------------------------------------         </a:t>
            </a:r>
            <a:r>
              <a:rPr lang="en-US" dirty="0"/>
              <a:t>-------- </a:t>
            </a:r>
            <a:r>
              <a:rPr lang="en-US" dirty="0" smtClean="0"/>
              <a:t>                    ----------------------------</a:t>
            </a:r>
            <a:endParaRPr lang="en-US" dirty="0"/>
          </a:p>
          <a:p>
            <a:r>
              <a:rPr lang="en-US" dirty="0"/>
              <a:t> ROOM_ID                                   NOT NULL </a:t>
            </a:r>
            <a:r>
              <a:rPr lang="en-US" dirty="0" smtClean="0"/>
              <a:t>		  VARCHAR2(5</a:t>
            </a:r>
            <a:r>
              <a:rPr lang="en-US" dirty="0"/>
              <a:t>)</a:t>
            </a:r>
          </a:p>
          <a:p>
            <a:r>
              <a:rPr lang="en-US" dirty="0"/>
              <a:t> ROOM_TYPE                                          </a:t>
            </a:r>
            <a:r>
              <a:rPr lang="en-US" dirty="0" smtClean="0"/>
              <a:t>		  VARCHAR2(5</a:t>
            </a:r>
            <a:r>
              <a:rPr lang="en-US" dirty="0"/>
              <a:t>)</a:t>
            </a:r>
          </a:p>
          <a:p>
            <a:r>
              <a:rPr lang="en-US" dirty="0"/>
              <a:t> NO_BEDS                                   NOT </a:t>
            </a:r>
            <a:r>
              <a:rPr lang="en-US" dirty="0" smtClean="0"/>
              <a:t>NULL		  NUMBER(38</a:t>
            </a:r>
            <a:r>
              <a:rPr lang="en-US" dirty="0"/>
              <a:t>)</a:t>
            </a:r>
          </a:p>
          <a:p>
            <a:r>
              <a:rPr lang="en-US" dirty="0"/>
              <a:t> CHECK_IN                                           </a:t>
            </a:r>
            <a:r>
              <a:rPr lang="en-US" dirty="0" smtClean="0"/>
              <a:t>		  DATE</a:t>
            </a:r>
            <a:endParaRPr lang="en-US" dirty="0"/>
          </a:p>
          <a:p>
            <a:r>
              <a:rPr lang="en-US" dirty="0"/>
              <a:t> CHECK_OUT                                       </a:t>
            </a:r>
            <a:r>
              <a:rPr lang="en-US" dirty="0" smtClean="0"/>
              <a:t>		  </a:t>
            </a:r>
            <a:r>
              <a:rPr lang="en-US" dirty="0"/>
              <a:t>DATE</a:t>
            </a:r>
          </a:p>
          <a:p>
            <a:r>
              <a:rPr lang="en-US" dirty="0"/>
              <a:t> CUSTOMER_ID                                      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NUMBER(10</a:t>
            </a:r>
            <a:r>
              <a:rPr lang="en-US" dirty="0"/>
              <a:t>)</a:t>
            </a:r>
          </a:p>
          <a:p>
            <a:r>
              <a:rPr lang="en-US" dirty="0"/>
              <a:t> HOTEL_ID                                  NOT </a:t>
            </a:r>
            <a:r>
              <a:rPr lang="en-US" dirty="0" smtClean="0"/>
              <a:t>NUL		  VARCHAR2(5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092" y="2872154"/>
            <a:ext cx="6600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consists of the ROOM_ID, ROOM_TYPES, NO_BEDS, CHECK_IN, CHECK_OUT, CUSTOMER_ID, HOTEL_ID.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we can retrieve the check out and check in date of the customer  using this table and more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24132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852</Words>
  <Application>Microsoft Office PowerPoint</Application>
  <PresentationFormat>On-screen Show (16:9)</PresentationFormat>
  <Paragraphs>145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Nunito Sans</vt:lpstr>
      <vt:lpstr>Georgia</vt:lpstr>
      <vt:lpstr>Wingdings</vt:lpstr>
      <vt:lpstr>Calibri</vt:lpstr>
      <vt:lpstr>Ulysses template</vt:lpstr>
      <vt:lpstr>HOTEL DATABASE MANAGEMENT SYSTEM  Prepared By –AMMAN NAIDU </vt:lpstr>
      <vt:lpstr>Table of contents </vt:lpstr>
      <vt:lpstr>The main objective of this project is to create a database management system for a hotel. </vt:lpstr>
      <vt:lpstr>A Hotel consists of a wide areas to manage. We tried to include the main areas for a hotel management system in this project.  </vt:lpstr>
      <vt:lpstr>Step:1 ERR-Diagram</vt:lpstr>
      <vt:lpstr>It looks messy, right?  Yeah, we better look at the ERR diagram !</vt:lpstr>
      <vt:lpstr>Let us begin exploring the TABLES</vt:lpstr>
      <vt:lpstr>Slide 8</vt:lpstr>
      <vt:lpstr>Slide 9</vt:lpstr>
      <vt:lpstr>Slide 10</vt:lpstr>
      <vt:lpstr>Slide 11</vt:lpstr>
      <vt:lpstr>Slide 12</vt:lpstr>
      <vt:lpstr>And the came our favourite part.. Writing queires was fun   </vt:lpstr>
      <vt:lpstr>Slide 14</vt:lpstr>
      <vt:lpstr>Slide 15</vt:lpstr>
      <vt:lpstr>Slide 16</vt:lpstr>
      <vt:lpstr>Challenges Faced</vt:lpstr>
      <vt:lpstr>Slide 18</vt:lpstr>
      <vt:lpstr>That’s it!  Thank you very much for your time!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DATABASE MANAGEMENT SYSTEM  Prepared By – Vaibhavi More &amp; Sweta Gupta  </dc:title>
  <cp:lastModifiedBy>Admin</cp:lastModifiedBy>
  <cp:revision>101</cp:revision>
  <dcterms:modified xsi:type="dcterms:W3CDTF">2019-12-30T06:27:12Z</dcterms:modified>
</cp:coreProperties>
</file>