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03" r:id="rId2"/>
    <p:sldId id="257" r:id="rId3"/>
    <p:sldId id="258" r:id="rId4"/>
    <p:sldId id="259" r:id="rId5"/>
    <p:sldId id="261" r:id="rId6"/>
    <p:sldId id="262" r:id="rId7"/>
    <p:sldId id="263" r:id="rId8"/>
    <p:sldId id="265" r:id="rId9"/>
    <p:sldId id="266" r:id="rId10"/>
    <p:sldId id="300" r:id="rId11"/>
    <p:sldId id="268" r:id="rId12"/>
    <p:sldId id="301" r:id="rId13"/>
    <p:sldId id="302"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53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5FDD88-6FAD-4DB8-B889-7D8C92837993}" type="datetimeFigureOut">
              <a:rPr lang="en-US" smtClean="0"/>
              <a:pPr/>
              <a:t>9/23/2019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C92042-15BC-40DF-BEFA-5BEE901CC3F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C92042-15BC-40DF-BEFA-5BEE901CC3F2}"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8.xml"/><Relationship Id="rId4" Type="http://schemas.openxmlformats.org/officeDocument/2006/relationships/image" Target="../media/image28.jpeg"/></Relationships>
</file>

<file path=ppt/slides/_rels/slide2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2017_Venezuelan_protests" TargetMode="External"/><Relationship Id="rId2" Type="http://schemas.openxmlformats.org/officeDocument/2006/relationships/hyperlink" Target="https://en.wikipedia.org/wiki/2014_Venezuelan_protests" TargetMode="External"/><Relationship Id="rId1" Type="http://schemas.openxmlformats.org/officeDocument/2006/relationships/slideLayout" Target="../slideLayouts/slideLayout4.xml"/><Relationship Id="rId5" Type="http://schemas.openxmlformats.org/officeDocument/2006/relationships/image" Target="../media/image33.jpeg"/><Relationship Id="rId4" Type="http://schemas.openxmlformats.org/officeDocument/2006/relationships/image" Target="../media/image32.jpeg"/></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2018_Venezuelan_presidential_election" TargetMode="External"/><Relationship Id="rId2" Type="http://schemas.openxmlformats.org/officeDocument/2006/relationships/hyperlink" Target="https://en.wikipedia.org/wiki/2017_Venezuelan_Constituent_Assembly_election" TargetMode="External"/><Relationship Id="rId1" Type="http://schemas.openxmlformats.org/officeDocument/2006/relationships/slideLayout" Target="../slideLayouts/slideLayout4.xml"/><Relationship Id="rId5" Type="http://schemas.openxmlformats.org/officeDocument/2006/relationships/image" Target="../media/image35.jpe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VENEZUELA CRISIS  </a:t>
            </a:r>
            <a:endParaRPr lang="en-IN" b="1"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stretch>
            <a:fillRect/>
          </a:stretch>
        </p:blipFill>
        <p:spPr>
          <a:xfrm>
            <a:off x="514350" y="2224963"/>
            <a:ext cx="3356572" cy="3967979"/>
          </a:xfrm>
          <a:prstGeom prst="rect">
            <a:avLst/>
          </a:prstGeom>
        </p:spPr>
      </p:pic>
      <p:sp>
        <p:nvSpPr>
          <p:cNvPr id="6" name="TextBox 5"/>
          <p:cNvSpPr txBox="1"/>
          <p:nvPr/>
        </p:nvSpPr>
        <p:spPr>
          <a:xfrm>
            <a:off x="4191000" y="2590800"/>
            <a:ext cx="4724400" cy="3170099"/>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Times New Roman" pitchFamily="18" charset="0"/>
                <a:cs typeface="Times New Roman" pitchFamily="18" charset="0"/>
              </a:rPr>
              <a:t>Location : north coast of south America</a:t>
            </a:r>
          </a:p>
          <a:p>
            <a:pPr marL="285750" indent="-285750"/>
            <a:endParaRPr lang="en-IN" sz="2000" dirty="0" smtClean="0">
              <a:latin typeface="Times New Roman" pitchFamily="18" charset="0"/>
              <a:cs typeface="Times New Roman" pitchFamily="18" charset="0"/>
            </a:endParaRPr>
          </a:p>
          <a:p>
            <a:pPr marL="285750" indent="-285750">
              <a:buFont typeface="Arial" panose="020B0604020202020204" pitchFamily="34" charset="0"/>
              <a:buChar char="•"/>
            </a:pPr>
            <a:r>
              <a:rPr lang="en-IN" sz="2000" dirty="0" smtClean="0">
                <a:latin typeface="Times New Roman" pitchFamily="18" charset="0"/>
                <a:cs typeface="Times New Roman" pitchFamily="18" charset="0"/>
              </a:rPr>
              <a:t>Capital : Caracas</a:t>
            </a:r>
          </a:p>
          <a:p>
            <a:pPr marL="285750" indent="-285750"/>
            <a:endParaRPr lang="en-IN" sz="2000" dirty="0" smtClean="0">
              <a:latin typeface="Times New Roman" pitchFamily="18" charset="0"/>
              <a:cs typeface="Times New Roman" pitchFamily="18" charset="0"/>
            </a:endParaRPr>
          </a:p>
          <a:p>
            <a:pPr marL="285750" indent="-285750">
              <a:buFont typeface="Arial" panose="020B0604020202020204" pitchFamily="34" charset="0"/>
              <a:buChar char="•"/>
            </a:pPr>
            <a:r>
              <a:rPr lang="en-IN" sz="2000" dirty="0" smtClean="0">
                <a:latin typeface="Times New Roman" pitchFamily="18" charset="0"/>
                <a:cs typeface="Times New Roman" pitchFamily="18" charset="0"/>
              </a:rPr>
              <a:t> President : Nicolas </a:t>
            </a:r>
            <a:r>
              <a:rPr lang="en-IN" sz="2000" dirty="0" err="1" smtClean="0">
                <a:latin typeface="Times New Roman" pitchFamily="18" charset="0"/>
                <a:cs typeface="Times New Roman" pitchFamily="18" charset="0"/>
              </a:rPr>
              <a:t>Maduro</a:t>
            </a:r>
            <a:endParaRPr lang="en-IN" sz="2000" dirty="0" smtClean="0">
              <a:latin typeface="Times New Roman" pitchFamily="18" charset="0"/>
              <a:cs typeface="Times New Roman" pitchFamily="18" charset="0"/>
            </a:endParaRPr>
          </a:p>
          <a:p>
            <a:pPr marL="285750" indent="-285750"/>
            <a:endParaRPr lang="en-IN" sz="2000" dirty="0" smtClean="0">
              <a:latin typeface="Times New Roman" pitchFamily="18" charset="0"/>
              <a:cs typeface="Times New Roman" pitchFamily="18" charset="0"/>
            </a:endParaRPr>
          </a:p>
          <a:p>
            <a:pPr marL="285750" indent="-285750">
              <a:buFont typeface="Arial" panose="020B0604020202020204" pitchFamily="34" charset="0"/>
              <a:buChar char="•"/>
            </a:pPr>
            <a:r>
              <a:rPr lang="en-IN" sz="2000" dirty="0" smtClean="0">
                <a:latin typeface="Times New Roman" pitchFamily="18" charset="0"/>
                <a:cs typeface="Times New Roman" pitchFamily="18" charset="0"/>
              </a:rPr>
              <a:t> Population :  32,814,349 (2018)</a:t>
            </a:r>
          </a:p>
          <a:p>
            <a:pPr marL="285750" indent="-285750"/>
            <a:endParaRPr lang="en-IN" sz="2000" dirty="0" smtClean="0">
              <a:latin typeface="Times New Roman" pitchFamily="18" charset="0"/>
              <a:cs typeface="Times New Roman" pitchFamily="18" charset="0"/>
            </a:endParaRPr>
          </a:p>
          <a:p>
            <a:pPr marL="285750" indent="-285750">
              <a:buFont typeface="Arial" panose="020B0604020202020204" pitchFamily="34" charset="0"/>
              <a:buChar char="•"/>
            </a:pPr>
            <a:r>
              <a:rPr lang="en-IN" sz="2000" dirty="0" smtClean="0">
                <a:latin typeface="Times New Roman" pitchFamily="18" charset="0"/>
                <a:cs typeface="Times New Roman" pitchFamily="18" charset="0"/>
              </a:rPr>
              <a:t> Till now around 4 </a:t>
            </a:r>
            <a:r>
              <a:rPr lang="en-IN" sz="2000" dirty="0">
                <a:latin typeface="Times New Roman" pitchFamily="18" charset="0"/>
                <a:cs typeface="Times New Roman" pitchFamily="18" charset="0"/>
              </a:rPr>
              <a:t>million </a:t>
            </a:r>
            <a:r>
              <a:rPr lang="en-IN" sz="2000" dirty="0" smtClean="0">
                <a:latin typeface="Times New Roman" pitchFamily="18" charset="0"/>
                <a:cs typeface="Times New Roman" pitchFamily="18" charset="0"/>
              </a:rPr>
              <a:t>Venezuelans left    country due to Hyperinflation</a:t>
            </a:r>
          </a:p>
        </p:txBody>
      </p:sp>
    </p:spTree>
    <p:extLst>
      <p:ext uri="{BB962C8B-B14F-4D97-AF65-F5344CB8AC3E}">
        <p14:creationId xmlns:p14="http://schemas.microsoft.com/office/powerpoint/2010/main" xmlns="" val="344006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lgn="ctr">
              <a:buNone/>
            </a:pPr>
            <a:r>
              <a:rPr lang="en-IN" sz="3000" b="1" dirty="0" smtClean="0">
                <a:latin typeface="Times New Roman" pitchFamily="18" charset="0"/>
                <a:cs typeface="Times New Roman" pitchFamily="18" charset="0"/>
              </a:rPr>
              <a:t>Currency</a:t>
            </a:r>
          </a:p>
          <a:p>
            <a:pPr>
              <a:buNone/>
            </a:pPr>
            <a:r>
              <a:rPr lang="en-IN" sz="2000" dirty="0" smtClean="0">
                <a:latin typeface="Times New Roman" pitchFamily="18" charset="0"/>
                <a:cs typeface="Times New Roman" pitchFamily="18" charset="0"/>
              </a:rPr>
              <a:t>Before1879:- Venezolano     5bolivar =1venezolano</a:t>
            </a:r>
          </a:p>
          <a:p>
            <a:pPr>
              <a:buNone/>
            </a:pPr>
            <a:r>
              <a:rPr lang="en-IN" sz="2000" dirty="0" smtClean="0">
                <a:latin typeface="Times New Roman" pitchFamily="18" charset="0"/>
                <a:cs typeface="Times New Roman" pitchFamily="18" charset="0"/>
              </a:rPr>
              <a:t>Bolivar was defined on silver standard=4.5g fine silver</a:t>
            </a:r>
          </a:p>
          <a:p>
            <a:pPr>
              <a:buNone/>
            </a:pPr>
            <a:r>
              <a:rPr lang="en-IN" sz="2000" dirty="0" smtClean="0">
                <a:latin typeface="Times New Roman" pitchFamily="18" charset="0"/>
                <a:cs typeface="Times New Roman" pitchFamily="18" charset="0"/>
              </a:rPr>
              <a:t>1887 gold become as standard and in 1930 gold went off</a:t>
            </a:r>
          </a:p>
          <a:p>
            <a:pPr>
              <a:buNone/>
            </a:pPr>
            <a:r>
              <a:rPr lang="en-IN" sz="2000" dirty="0" smtClean="0">
                <a:latin typeface="Times New Roman" pitchFamily="18" charset="0"/>
                <a:cs typeface="Times New Roman" pitchFamily="18" charset="0"/>
              </a:rPr>
              <a:t>1934 U.S.Doller as Exchange Rate 1USD=3.914</a:t>
            </a:r>
          </a:p>
          <a:p>
            <a:pPr>
              <a:buNone/>
            </a:pPr>
            <a:endParaRPr lang="en-IN" sz="2000"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7</a:t>
            </a:r>
            <a:r>
              <a:rPr lang="en-IN" sz="2000" baseline="30000" dirty="0" smtClean="0">
                <a:latin typeface="Times New Roman" pitchFamily="18" charset="0"/>
                <a:cs typeface="Times New Roman" pitchFamily="18" charset="0"/>
              </a:rPr>
              <a:t>th</a:t>
            </a:r>
            <a:r>
              <a:rPr lang="en-IN" sz="2000" dirty="0" smtClean="0">
                <a:latin typeface="Times New Roman" pitchFamily="18" charset="0"/>
                <a:cs typeface="Times New Roman" pitchFamily="18" charset="0"/>
              </a:rPr>
              <a:t> march 2007:- Bolivar Furete</a:t>
            </a:r>
          </a:p>
          <a:p>
            <a:pPr>
              <a:buNone/>
            </a:pPr>
            <a:r>
              <a:rPr lang="en-IN" sz="2000" dirty="0" smtClean="0">
                <a:latin typeface="Times New Roman" pitchFamily="18" charset="0"/>
                <a:cs typeface="Times New Roman" pitchFamily="18" charset="0"/>
              </a:rPr>
              <a:t>2.15VBF=2.60VB for food healthcare goods &amp; 4.30VB for cars chemicals</a:t>
            </a:r>
          </a:p>
          <a:p>
            <a:pPr>
              <a:buNone/>
            </a:pPr>
            <a:r>
              <a:rPr lang="en-IN" sz="2000" dirty="0" smtClean="0">
                <a:latin typeface="Times New Roman" pitchFamily="18" charset="0"/>
                <a:cs typeface="Times New Roman" pitchFamily="18" charset="0"/>
              </a:rPr>
              <a:t>electronics</a:t>
            </a:r>
          </a:p>
          <a:p>
            <a:pPr>
              <a:buNone/>
            </a:pPr>
            <a:r>
              <a:rPr lang="en-IN" sz="2000" dirty="0" smtClean="0">
                <a:latin typeface="Times New Roman" pitchFamily="18" charset="0"/>
                <a:cs typeface="Times New Roman" pitchFamily="18" charset="0"/>
              </a:rPr>
              <a:t>Ratio 1000VB=1VBF</a:t>
            </a:r>
          </a:p>
          <a:p>
            <a:pPr>
              <a:buNone/>
            </a:pPr>
            <a:r>
              <a:rPr lang="en-IN" sz="2000" dirty="0" smtClean="0">
                <a:latin typeface="Times New Roman" pitchFamily="18" charset="0"/>
                <a:cs typeface="Times New Roman" pitchFamily="18" charset="0"/>
              </a:rPr>
              <a:t> </a:t>
            </a:r>
          </a:p>
          <a:p>
            <a:pPr>
              <a:buNone/>
            </a:pPr>
            <a:r>
              <a:rPr lang="en-IN" sz="2000" dirty="0" smtClean="0">
                <a:latin typeface="Times New Roman" pitchFamily="18" charset="0"/>
                <a:cs typeface="Times New Roman" pitchFamily="18" charset="0"/>
              </a:rPr>
              <a:t>20</a:t>
            </a:r>
            <a:r>
              <a:rPr lang="en-IN" sz="2000" baseline="30000" dirty="0" smtClean="0">
                <a:latin typeface="Times New Roman" pitchFamily="18" charset="0"/>
                <a:cs typeface="Times New Roman" pitchFamily="18" charset="0"/>
              </a:rPr>
              <a:t>th</a:t>
            </a:r>
            <a:r>
              <a:rPr lang="en-IN" sz="2000" dirty="0" smtClean="0">
                <a:latin typeface="Times New Roman" pitchFamily="18" charset="0"/>
                <a:cs typeface="Times New Roman" pitchFamily="18" charset="0"/>
              </a:rPr>
              <a:t> August 2018:- Bolivar soberano </a:t>
            </a:r>
          </a:p>
          <a:p>
            <a:pPr>
              <a:buNone/>
            </a:pPr>
            <a:r>
              <a:rPr lang="en-IN" sz="2000" dirty="0" smtClean="0">
                <a:latin typeface="Times New Roman" pitchFamily="18" charset="0"/>
                <a:cs typeface="Times New Roman" pitchFamily="18" charset="0"/>
              </a:rPr>
              <a:t>Ratio 100000VB=1VBS</a:t>
            </a:r>
          </a:p>
          <a:p>
            <a:pPr>
              <a:buNone/>
            </a:pPr>
            <a:endParaRPr lang="en-IN" sz="18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IN" sz="25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rrency.JPG"/>
          <p:cNvPicPr/>
          <p:nvPr/>
        </p:nvPicPr>
        <p:blipFill>
          <a:blip r:embed="rId2" cstate="print"/>
          <a:stretch>
            <a:fillRect/>
          </a:stretch>
        </p:blipFill>
        <p:spPr>
          <a:xfrm>
            <a:off x="990600" y="838200"/>
            <a:ext cx="6703764" cy="5135880"/>
          </a:xfrm>
          <a:prstGeom prst="rect">
            <a:avLst/>
          </a:prstGeom>
        </p:spPr>
      </p:pic>
      <p:sp>
        <p:nvSpPr>
          <p:cNvPr id="25601" name="Rectangle 1"/>
          <p:cNvSpPr>
            <a:spLocks noChangeArrowheads="1"/>
          </p:cNvSpPr>
          <p:nvPr/>
        </p:nvSpPr>
        <p:spPr bwMode="auto">
          <a:xfrm>
            <a:off x="228600" y="37482"/>
            <a:ext cx="82296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2000" dirty="0" smtClean="0">
                <a:latin typeface="Times New Roman" pitchFamily="18" charset="0"/>
                <a:ea typeface="Calibri" pitchFamily="34" charset="0"/>
                <a:cs typeface="Times New Roman" pitchFamily="18" charset="0"/>
              </a:rPr>
              <a:t>F</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oreign exchange rate of the Venezuelan bolivar to one US Dollar between 2012 to 2019.</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8229600" cy="1143000"/>
          </a:xfrm>
        </p:spPr>
        <p:txBody>
          <a:bodyPr>
            <a:normAutofit/>
          </a:bodyPr>
          <a:lstStyle/>
          <a:p>
            <a:r>
              <a:rPr lang="en-IN" sz="3600" b="1" dirty="0" smtClean="0">
                <a:latin typeface="Times New Roman" panose="02020603050405020304" pitchFamily="18" charset="0"/>
                <a:cs typeface="Times New Roman" panose="02020603050405020304" pitchFamily="18" charset="0"/>
              </a:rPr>
              <a:t>UNEMPLOYMENT</a:t>
            </a:r>
            <a:endParaRPr lang="en-US" sz="3600" dirty="0"/>
          </a:p>
        </p:txBody>
      </p:sp>
      <p:pic>
        <p:nvPicPr>
          <p:cNvPr id="4" name="Content Placeholder 3"/>
          <p:cNvPicPr>
            <a:picLocks noGrp="1" noChangeAspect="1"/>
          </p:cNvPicPr>
          <p:nvPr>
            <p:ph idx="1"/>
          </p:nvPr>
        </p:nvPicPr>
        <p:blipFill>
          <a:blip r:embed="rId2" cstate="print"/>
          <a:stretch>
            <a:fillRect/>
          </a:stretch>
        </p:blipFill>
        <p:spPr>
          <a:xfrm>
            <a:off x="0" y="609600"/>
            <a:ext cx="5128752" cy="2971800"/>
          </a:xfrm>
          <a:prstGeom prst="rect">
            <a:avLst/>
          </a:prstGeom>
        </p:spPr>
      </p:pic>
      <p:sp>
        <p:nvSpPr>
          <p:cNvPr id="5" name="TextBox 4"/>
          <p:cNvSpPr txBox="1"/>
          <p:nvPr/>
        </p:nvSpPr>
        <p:spPr>
          <a:xfrm>
            <a:off x="381000" y="838200"/>
            <a:ext cx="2514600"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Literacy  Rate</a:t>
            </a:r>
            <a:endParaRPr lang="en-US" sz="2000" dirty="0">
              <a:latin typeface="Times New Roman" pitchFamily="18" charset="0"/>
              <a:cs typeface="Times New Roman" pitchFamily="18" charset="0"/>
            </a:endParaRPr>
          </a:p>
        </p:txBody>
      </p:sp>
      <p:pic>
        <p:nvPicPr>
          <p:cNvPr id="6" name="Content Placeholder 3" descr="C:\Users\Admin\Desktop\New folder (3)\UN EMPLOYMENT RATE.JPG"/>
          <p:cNvPicPr>
            <a:picLocks/>
          </p:cNvPicPr>
          <p:nvPr/>
        </p:nvPicPr>
        <p:blipFill>
          <a:blip r:embed="rId3" cstate="print"/>
          <a:srcRect/>
          <a:stretch>
            <a:fillRect/>
          </a:stretch>
        </p:blipFill>
        <p:spPr bwMode="auto">
          <a:xfrm>
            <a:off x="2438400" y="3723844"/>
            <a:ext cx="6705600" cy="3134156"/>
          </a:xfrm>
          <a:prstGeom prst="rect">
            <a:avLst/>
          </a:prstGeom>
          <a:noFill/>
          <a:ln w="9525">
            <a:noFill/>
            <a:miter lim="800000"/>
            <a:headEnd/>
            <a:tailEnd/>
          </a:ln>
        </p:spPr>
      </p:pic>
      <p:sp>
        <p:nvSpPr>
          <p:cNvPr id="7" name="TextBox 6"/>
          <p:cNvSpPr txBox="1"/>
          <p:nvPr/>
        </p:nvSpPr>
        <p:spPr>
          <a:xfrm>
            <a:off x="3505200" y="3886200"/>
            <a:ext cx="2438400" cy="400110"/>
          </a:xfrm>
          <a:prstGeom prst="rect">
            <a:avLst/>
          </a:prstGeom>
          <a:noFill/>
        </p:spPr>
        <p:txBody>
          <a:bodyPr wrap="square" rtlCol="0">
            <a:spAutoFit/>
          </a:bodyPr>
          <a:lstStyle/>
          <a:p>
            <a:r>
              <a:rPr lang="en-IN" sz="2000" dirty="0" smtClean="0">
                <a:latin typeface="Times New Roman" pitchFamily="18" charset="0"/>
                <a:cs typeface="Times New Roman" pitchFamily="18" charset="0"/>
              </a:rPr>
              <a:t>Unemployment Rate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Desktop\New folder (3)\UNEMPLOYED PERSONS.JPG"/>
          <p:cNvPicPr/>
          <p:nvPr/>
        </p:nvPicPr>
        <p:blipFill>
          <a:blip r:embed="rId2" cstate="print"/>
          <a:srcRect/>
          <a:stretch>
            <a:fillRect/>
          </a:stretch>
        </p:blipFill>
        <p:spPr bwMode="auto">
          <a:xfrm>
            <a:off x="0" y="0"/>
            <a:ext cx="6172200" cy="3352800"/>
          </a:xfrm>
          <a:prstGeom prst="rect">
            <a:avLst/>
          </a:prstGeom>
          <a:noFill/>
          <a:ln w="9525">
            <a:noFill/>
            <a:miter lim="800000"/>
            <a:headEnd/>
            <a:tailEnd/>
          </a:ln>
        </p:spPr>
      </p:pic>
      <p:sp>
        <p:nvSpPr>
          <p:cNvPr id="5" name="TextBox 4"/>
          <p:cNvSpPr txBox="1"/>
          <p:nvPr/>
        </p:nvSpPr>
        <p:spPr>
          <a:xfrm>
            <a:off x="762000" y="381000"/>
            <a:ext cx="2819400" cy="400110"/>
          </a:xfrm>
          <a:prstGeom prst="rect">
            <a:avLst/>
          </a:prstGeom>
          <a:noFill/>
        </p:spPr>
        <p:txBody>
          <a:bodyPr wrap="square" rtlCol="0">
            <a:spAutoFit/>
          </a:bodyPr>
          <a:lstStyle/>
          <a:p>
            <a:r>
              <a:rPr lang="en-IN" sz="2000" dirty="0" smtClean="0">
                <a:latin typeface="Times New Roman" pitchFamily="18" charset="0"/>
                <a:cs typeface="Times New Roman" pitchFamily="18" charset="0"/>
              </a:rPr>
              <a:t>Unemployed Persons</a:t>
            </a:r>
            <a:endParaRPr lang="en-US" sz="2000" dirty="0">
              <a:latin typeface="Times New Roman" pitchFamily="18" charset="0"/>
              <a:cs typeface="Times New Roman" pitchFamily="18" charset="0"/>
            </a:endParaRPr>
          </a:p>
        </p:txBody>
      </p:sp>
      <p:pic>
        <p:nvPicPr>
          <p:cNvPr id="6" name="Content Placeholder 3"/>
          <p:cNvPicPr>
            <a:picLocks noGrp="1"/>
          </p:cNvPicPr>
          <p:nvPr>
            <p:ph idx="1"/>
          </p:nvPr>
        </p:nvPicPr>
        <p:blipFill>
          <a:blip r:embed="rId3" cstate="print"/>
          <a:stretch>
            <a:fillRect/>
          </a:stretch>
        </p:blipFill>
        <p:spPr>
          <a:xfrm>
            <a:off x="3407229" y="3293042"/>
            <a:ext cx="5736771" cy="3564958"/>
          </a:xfrm>
          <a:prstGeom prst="rect">
            <a:avLst/>
          </a:prstGeom>
        </p:spPr>
      </p:pic>
      <p:sp>
        <p:nvSpPr>
          <p:cNvPr id="7" name="TextBox 6"/>
          <p:cNvSpPr txBox="1"/>
          <p:nvPr/>
        </p:nvSpPr>
        <p:spPr>
          <a:xfrm>
            <a:off x="0" y="4419600"/>
            <a:ext cx="3657600"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Growth Effecting Unemployment</a:t>
            </a:r>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smtClean="0">
                <a:latin typeface="Times New Roman" panose="02020603050405020304" pitchFamily="18" charset="0"/>
                <a:cs typeface="Times New Roman" panose="02020603050405020304" pitchFamily="18" charset="0"/>
              </a:rPr>
              <a:t>VENEZUELA  INFLATION</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8214" y="1317172"/>
            <a:ext cx="8107136" cy="4767942"/>
          </a:xfrm>
        </p:spPr>
        <p:txBody>
          <a:bodyPr>
            <a:normAutofit/>
          </a:bodyPr>
          <a:lstStyle/>
          <a:p>
            <a:endParaRPr lang="en-IN" sz="2000" b="1" dirty="0" smtClean="0">
              <a:latin typeface="Times New Roman" panose="02020603050405020304" pitchFamily="18" charset="0"/>
              <a:cs typeface="Times New Roman" panose="02020603050405020304" pitchFamily="18" charset="0"/>
            </a:endParaRPr>
          </a:p>
          <a:p>
            <a:r>
              <a:rPr lang="en-IN" sz="2000" b="1" dirty="0" smtClean="0">
                <a:latin typeface="Times New Roman" panose="02020603050405020304" pitchFamily="18" charset="0"/>
                <a:cs typeface="Times New Roman" panose="02020603050405020304" pitchFamily="18" charset="0"/>
              </a:rPr>
              <a:t>NORMAL </a:t>
            </a:r>
            <a:r>
              <a:rPr lang="en-IN" sz="2000" b="1" dirty="0">
                <a:latin typeface="Times New Roman" panose="02020603050405020304" pitchFamily="18" charset="0"/>
                <a:cs typeface="Times New Roman" panose="02020603050405020304" pitchFamily="18" charset="0"/>
              </a:rPr>
              <a:t>INFLATION:-</a:t>
            </a:r>
            <a:r>
              <a:rPr lang="en-IN" sz="1800" b="1" dirty="0">
                <a:latin typeface="Times New Roman" panose="02020603050405020304" pitchFamily="18" charset="0"/>
                <a:cs typeface="Times New Roman" panose="02020603050405020304" pitchFamily="18" charset="0"/>
              </a:rPr>
              <a:t/>
            </a:r>
            <a:br>
              <a:rPr lang="en-IN" sz="18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                         </a:t>
            </a:r>
            <a:r>
              <a:rPr lang="en-IN" sz="1800" b="1"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Inflation is the nominal rise in prices of goods and services</a:t>
            </a:r>
            <a:r>
              <a:rPr lang="en-IN" sz="1800" dirty="0" smtClean="0">
                <a:latin typeface="Times New Roman" panose="02020603050405020304" pitchFamily="18" charset="0"/>
                <a:cs typeface="Times New Roman" panose="02020603050405020304" pitchFamily="18" charset="0"/>
              </a:rPr>
              <a:t>.</a:t>
            </a:r>
          </a:p>
          <a:p>
            <a:r>
              <a:rPr lang="en-IN" sz="2000" b="1" dirty="0" smtClean="0">
                <a:latin typeface="Times New Roman" panose="02020603050405020304" pitchFamily="18" charset="0"/>
                <a:cs typeface="Times New Roman" panose="02020603050405020304" pitchFamily="18" charset="0"/>
              </a:rPr>
              <a:t>HYPER INFLATION:-</a:t>
            </a:r>
          </a:p>
          <a:p>
            <a:pPr marL="0" indent="0">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It </a:t>
            </a:r>
            <a:r>
              <a:rPr lang="en-IN" sz="1800" dirty="0">
                <a:latin typeface="Times New Roman" panose="02020603050405020304" pitchFamily="18" charset="0"/>
                <a:cs typeface="Times New Roman" panose="02020603050405020304" pitchFamily="18" charset="0"/>
              </a:rPr>
              <a:t>is a rapid increase in prices of goods and services more than 50% in a month.</a:t>
            </a:r>
          </a:p>
          <a:p>
            <a:pPr marL="0" indent="0">
              <a:buFont typeface="Wingdings" pitchFamily="2" charset="2"/>
              <a:buChar char="Ø"/>
            </a:pPr>
            <a:r>
              <a:rPr lang="en-IN" sz="1800"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CAUSES:- </a:t>
            </a:r>
          </a:p>
          <a:p>
            <a:r>
              <a:rPr lang="en-IN" sz="1800" dirty="0" smtClean="0">
                <a:latin typeface="Times New Roman" panose="02020603050405020304" pitchFamily="18" charset="0"/>
                <a:cs typeface="Times New Roman" panose="02020603050405020304" pitchFamily="18" charset="0"/>
              </a:rPr>
              <a:t>Printing Excess Money</a:t>
            </a:r>
          </a:p>
          <a:p>
            <a:r>
              <a:rPr lang="en-IN" sz="1800" dirty="0" smtClean="0">
                <a:latin typeface="Times New Roman" panose="02020603050405020304" pitchFamily="18" charset="0"/>
                <a:cs typeface="Times New Roman" panose="02020603050405020304" pitchFamily="18" charset="0"/>
              </a:rPr>
              <a:t>Loss of currency value: </a:t>
            </a:r>
          </a:p>
          <a:p>
            <a:r>
              <a:rPr lang="en-IN" sz="1800" dirty="0" smtClean="0">
                <a:latin typeface="Times New Roman" panose="02020603050405020304" pitchFamily="18" charset="0"/>
                <a:cs typeface="Times New Roman" panose="02020603050405020304" pitchFamily="18" charset="0"/>
              </a:rPr>
              <a:t>Falling of PDVSA</a:t>
            </a:r>
          </a:p>
          <a:p>
            <a:r>
              <a:rPr lang="en-IN" sz="1800" dirty="0" smtClean="0">
                <a:latin typeface="Times New Roman" panose="02020603050405020304" pitchFamily="18" charset="0"/>
                <a:cs typeface="Times New Roman" panose="02020603050405020304" pitchFamily="18" charset="0"/>
              </a:rPr>
              <a:t>Falling of oil production</a:t>
            </a:r>
          </a:p>
          <a:p>
            <a:r>
              <a:rPr lang="en-IN" sz="1800" dirty="0" smtClean="0">
                <a:latin typeface="Times New Roman" panose="02020603050405020304" pitchFamily="18" charset="0"/>
                <a:cs typeface="Times New Roman" panose="02020603050405020304" pitchFamily="18" charset="0"/>
              </a:rPr>
              <a:t>Decreasing in the foreign reserves</a:t>
            </a:r>
          </a:p>
          <a:p>
            <a:r>
              <a:rPr lang="en-IN" sz="1800" dirty="0" smtClean="0">
                <a:latin typeface="Times New Roman" panose="02020603050405020304" pitchFamily="18" charset="0"/>
                <a:cs typeface="Times New Roman" panose="02020603050405020304" pitchFamily="18" charset="0"/>
              </a:rPr>
              <a:t>Debt problem</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108902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1"/>
            <a:ext cx="2949178" cy="836023"/>
          </a:xfrm>
        </p:spPr>
        <p:txBody>
          <a:bodyPr>
            <a:normAutofit/>
          </a:bodyPr>
          <a:lstStyle/>
          <a:p>
            <a:r>
              <a:rPr lang="en-IN" sz="2000" b="1" dirty="0" smtClean="0">
                <a:latin typeface="Times New Roman" panose="02020603050405020304" pitchFamily="18" charset="0"/>
                <a:cs typeface="Times New Roman" panose="02020603050405020304" pitchFamily="18" charset="0"/>
              </a:rPr>
              <a:t>INFLATION RATES</a:t>
            </a:r>
            <a:endParaRPr lang="en-IN" sz="2000" b="1"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1418030808"/>
              </p:ext>
            </p:extLst>
          </p:nvPr>
        </p:nvGraphicFramePr>
        <p:xfrm>
          <a:off x="4859383" y="1110347"/>
          <a:ext cx="2723605" cy="4349925"/>
        </p:xfrm>
        <a:graphic>
          <a:graphicData uri="http://schemas.openxmlformats.org/drawingml/2006/table">
            <a:tbl>
              <a:tblPr firstRow="1" firstCol="1" bandRow="1">
                <a:tableStyleId>{5C22544A-7EE6-4342-B048-85BDC9FD1C3A}</a:tableStyleId>
              </a:tblPr>
              <a:tblGrid>
                <a:gridCol w="1313555">
                  <a:extLst>
                    <a:ext uri="{9D8B030D-6E8A-4147-A177-3AD203B41FA5}">
                      <a16:colId xmlns="" xmlns:a16="http://schemas.microsoft.com/office/drawing/2014/main" val="2111232663"/>
                    </a:ext>
                  </a:extLst>
                </a:gridCol>
                <a:gridCol w="1410050">
                  <a:extLst>
                    <a:ext uri="{9D8B030D-6E8A-4147-A177-3AD203B41FA5}">
                      <a16:colId xmlns="" xmlns:a16="http://schemas.microsoft.com/office/drawing/2014/main" val="873866541"/>
                    </a:ext>
                  </a:extLst>
                </a:gridCol>
              </a:tblGrid>
              <a:tr h="494095">
                <a:tc>
                  <a:txBody>
                    <a:bodyPr/>
                    <a:lstStyle/>
                    <a:p>
                      <a:pPr algn="just">
                        <a:lnSpc>
                          <a:spcPct val="200000"/>
                        </a:lnSpc>
                        <a:spcAft>
                          <a:spcPts val="1200"/>
                        </a:spcAft>
                      </a:pPr>
                      <a:r>
                        <a:rPr lang="en-IN" sz="1200" dirty="0">
                          <a:effectLst/>
                        </a:rPr>
                        <a:t>YEAR</a:t>
                      </a:r>
                      <a:endParaRPr lang="en-IN" sz="1200" dirty="0">
                        <a:effectLst/>
                        <a:latin typeface="Times New Roman" panose="02020603050405020304" pitchFamily="18" charset="0"/>
                        <a:ea typeface="Times New Roman" panose="02020603050405020304" pitchFamily="18" charset="0"/>
                      </a:endParaRPr>
                    </a:p>
                  </a:txBody>
                  <a:tcPr marL="51435" marR="51435" marT="0" marB="0"/>
                </a:tc>
                <a:tc>
                  <a:txBody>
                    <a:bodyPr/>
                    <a:lstStyle/>
                    <a:p>
                      <a:pPr algn="just">
                        <a:lnSpc>
                          <a:spcPct val="200000"/>
                        </a:lnSpc>
                        <a:spcAft>
                          <a:spcPts val="1200"/>
                        </a:spcAft>
                      </a:pPr>
                      <a:r>
                        <a:rPr lang="en-IN" sz="1200" dirty="0">
                          <a:effectLst/>
                        </a:rPr>
                        <a:t>RATE</a:t>
                      </a:r>
                      <a:endParaRPr lang="en-IN" sz="1200" dirty="0">
                        <a:effectLst/>
                        <a:latin typeface="Times New Roman" panose="02020603050405020304" pitchFamily="18" charset="0"/>
                        <a:ea typeface="Times New Roman" panose="02020603050405020304" pitchFamily="18" charset="0"/>
                      </a:endParaRPr>
                    </a:p>
                  </a:txBody>
                  <a:tcPr marL="51435" marR="51435" marT="0" marB="0"/>
                </a:tc>
                <a:extLst>
                  <a:ext uri="{0D108BD9-81ED-4DB2-BD59-A6C34878D82A}">
                    <a16:rowId xmlns="" xmlns:a16="http://schemas.microsoft.com/office/drawing/2014/main" val="1338040980"/>
                  </a:ext>
                </a:extLst>
              </a:tr>
              <a:tr h="494095">
                <a:tc>
                  <a:txBody>
                    <a:bodyPr/>
                    <a:lstStyle/>
                    <a:p>
                      <a:pPr algn="just">
                        <a:lnSpc>
                          <a:spcPct val="200000"/>
                        </a:lnSpc>
                        <a:spcAft>
                          <a:spcPts val="1200"/>
                        </a:spcAft>
                      </a:pPr>
                      <a:r>
                        <a:rPr lang="en-IN" sz="1200" dirty="0">
                          <a:effectLst/>
                        </a:rPr>
                        <a:t>2013</a:t>
                      </a:r>
                      <a:endParaRPr lang="en-IN" sz="1200" dirty="0">
                        <a:effectLst/>
                        <a:latin typeface="Times New Roman" panose="02020603050405020304" pitchFamily="18" charset="0"/>
                        <a:ea typeface="Times New Roman" panose="02020603050405020304" pitchFamily="18" charset="0"/>
                      </a:endParaRPr>
                    </a:p>
                  </a:txBody>
                  <a:tcPr marL="51435" marR="51435" marT="0" marB="0"/>
                </a:tc>
                <a:tc>
                  <a:txBody>
                    <a:bodyPr/>
                    <a:lstStyle/>
                    <a:p>
                      <a:pPr algn="just">
                        <a:lnSpc>
                          <a:spcPct val="200000"/>
                        </a:lnSpc>
                        <a:spcAft>
                          <a:spcPts val="1200"/>
                        </a:spcAft>
                      </a:pPr>
                      <a:r>
                        <a:rPr lang="en-IN" sz="1200" dirty="0">
                          <a:effectLst/>
                        </a:rPr>
                        <a:t>52.8</a:t>
                      </a:r>
                      <a:endParaRPr lang="en-IN" sz="1200" dirty="0">
                        <a:effectLst/>
                        <a:latin typeface="Times New Roman" panose="02020603050405020304" pitchFamily="18" charset="0"/>
                        <a:ea typeface="Times New Roman" panose="02020603050405020304" pitchFamily="18" charset="0"/>
                      </a:endParaRPr>
                    </a:p>
                  </a:txBody>
                  <a:tcPr marL="51435" marR="51435" marT="0" marB="0"/>
                </a:tc>
                <a:extLst>
                  <a:ext uri="{0D108BD9-81ED-4DB2-BD59-A6C34878D82A}">
                    <a16:rowId xmlns="" xmlns:a16="http://schemas.microsoft.com/office/drawing/2014/main" val="1317734723"/>
                  </a:ext>
                </a:extLst>
              </a:tr>
              <a:tr h="494095">
                <a:tc>
                  <a:txBody>
                    <a:bodyPr/>
                    <a:lstStyle/>
                    <a:p>
                      <a:pPr algn="just">
                        <a:lnSpc>
                          <a:spcPct val="200000"/>
                        </a:lnSpc>
                        <a:spcAft>
                          <a:spcPts val="1200"/>
                        </a:spcAft>
                      </a:pPr>
                      <a:r>
                        <a:rPr lang="en-IN" sz="1200" dirty="0">
                          <a:effectLst/>
                        </a:rPr>
                        <a:t>2014</a:t>
                      </a:r>
                      <a:endParaRPr lang="en-IN" sz="1200" dirty="0">
                        <a:effectLst/>
                        <a:latin typeface="Times New Roman" panose="02020603050405020304" pitchFamily="18" charset="0"/>
                        <a:ea typeface="Times New Roman" panose="02020603050405020304" pitchFamily="18" charset="0"/>
                      </a:endParaRPr>
                    </a:p>
                  </a:txBody>
                  <a:tcPr marL="51435" marR="51435" marT="0" marB="0"/>
                </a:tc>
                <a:tc>
                  <a:txBody>
                    <a:bodyPr/>
                    <a:lstStyle/>
                    <a:p>
                      <a:pPr algn="just">
                        <a:lnSpc>
                          <a:spcPct val="200000"/>
                        </a:lnSpc>
                        <a:spcAft>
                          <a:spcPts val="1200"/>
                        </a:spcAft>
                      </a:pPr>
                      <a:r>
                        <a:rPr lang="en-IN" sz="1200" dirty="0">
                          <a:effectLst/>
                        </a:rPr>
                        <a:t>69%</a:t>
                      </a:r>
                      <a:endParaRPr lang="en-IN" sz="1200" dirty="0">
                        <a:effectLst/>
                        <a:latin typeface="Times New Roman" panose="02020603050405020304" pitchFamily="18" charset="0"/>
                        <a:ea typeface="Times New Roman" panose="02020603050405020304" pitchFamily="18" charset="0"/>
                      </a:endParaRPr>
                    </a:p>
                  </a:txBody>
                  <a:tcPr marL="51435" marR="51435" marT="0" marB="0"/>
                </a:tc>
                <a:extLst>
                  <a:ext uri="{0D108BD9-81ED-4DB2-BD59-A6C34878D82A}">
                    <a16:rowId xmlns="" xmlns:a16="http://schemas.microsoft.com/office/drawing/2014/main" val="1543324380"/>
                  </a:ext>
                </a:extLst>
              </a:tr>
              <a:tr h="494095">
                <a:tc>
                  <a:txBody>
                    <a:bodyPr/>
                    <a:lstStyle/>
                    <a:p>
                      <a:pPr algn="just">
                        <a:lnSpc>
                          <a:spcPct val="200000"/>
                        </a:lnSpc>
                        <a:spcAft>
                          <a:spcPts val="1200"/>
                        </a:spcAft>
                      </a:pPr>
                      <a:r>
                        <a:rPr lang="en-IN" sz="1200" dirty="0">
                          <a:effectLst/>
                        </a:rPr>
                        <a:t>2015</a:t>
                      </a:r>
                      <a:endParaRPr lang="en-IN" sz="1200" dirty="0">
                        <a:effectLst/>
                        <a:latin typeface="Times New Roman" panose="02020603050405020304" pitchFamily="18" charset="0"/>
                        <a:ea typeface="Times New Roman" panose="02020603050405020304" pitchFamily="18" charset="0"/>
                      </a:endParaRPr>
                    </a:p>
                  </a:txBody>
                  <a:tcPr marL="51435" marR="51435" marT="0" marB="0"/>
                </a:tc>
                <a:tc>
                  <a:txBody>
                    <a:bodyPr/>
                    <a:lstStyle/>
                    <a:p>
                      <a:pPr algn="just">
                        <a:lnSpc>
                          <a:spcPct val="200000"/>
                        </a:lnSpc>
                        <a:spcAft>
                          <a:spcPts val="1200"/>
                        </a:spcAft>
                      </a:pPr>
                      <a:r>
                        <a:rPr lang="en-IN" sz="1200" dirty="0">
                          <a:effectLst/>
                        </a:rPr>
                        <a:t>181%</a:t>
                      </a:r>
                      <a:endParaRPr lang="en-IN" sz="1200" dirty="0">
                        <a:effectLst/>
                        <a:latin typeface="Times New Roman" panose="02020603050405020304" pitchFamily="18" charset="0"/>
                        <a:ea typeface="Times New Roman" panose="02020603050405020304" pitchFamily="18" charset="0"/>
                      </a:endParaRPr>
                    </a:p>
                  </a:txBody>
                  <a:tcPr marL="51435" marR="51435" marT="0" marB="0"/>
                </a:tc>
                <a:extLst>
                  <a:ext uri="{0D108BD9-81ED-4DB2-BD59-A6C34878D82A}">
                    <a16:rowId xmlns="" xmlns:a16="http://schemas.microsoft.com/office/drawing/2014/main" val="3559101884"/>
                  </a:ext>
                </a:extLst>
              </a:tr>
              <a:tr h="494095">
                <a:tc>
                  <a:txBody>
                    <a:bodyPr/>
                    <a:lstStyle/>
                    <a:p>
                      <a:pPr algn="just">
                        <a:lnSpc>
                          <a:spcPct val="200000"/>
                        </a:lnSpc>
                        <a:spcAft>
                          <a:spcPts val="1200"/>
                        </a:spcAft>
                      </a:pPr>
                      <a:r>
                        <a:rPr lang="en-IN" sz="1200" dirty="0">
                          <a:effectLst/>
                        </a:rPr>
                        <a:t>2016</a:t>
                      </a:r>
                      <a:endParaRPr lang="en-IN" sz="1200" dirty="0">
                        <a:effectLst/>
                        <a:latin typeface="Times New Roman" panose="02020603050405020304" pitchFamily="18" charset="0"/>
                        <a:ea typeface="Times New Roman" panose="02020603050405020304" pitchFamily="18" charset="0"/>
                      </a:endParaRPr>
                    </a:p>
                  </a:txBody>
                  <a:tcPr marL="51435" marR="51435" marT="0" marB="0"/>
                </a:tc>
                <a:tc>
                  <a:txBody>
                    <a:bodyPr/>
                    <a:lstStyle/>
                    <a:p>
                      <a:pPr algn="just">
                        <a:lnSpc>
                          <a:spcPct val="200000"/>
                        </a:lnSpc>
                        <a:spcAft>
                          <a:spcPts val="1200"/>
                        </a:spcAft>
                      </a:pPr>
                      <a:r>
                        <a:rPr lang="en-IN" sz="1200" dirty="0">
                          <a:effectLst/>
                        </a:rPr>
                        <a:t>800%</a:t>
                      </a:r>
                      <a:endParaRPr lang="en-IN" sz="1200" dirty="0">
                        <a:effectLst/>
                        <a:latin typeface="Times New Roman" panose="02020603050405020304" pitchFamily="18" charset="0"/>
                        <a:ea typeface="Times New Roman" panose="02020603050405020304" pitchFamily="18" charset="0"/>
                      </a:endParaRPr>
                    </a:p>
                  </a:txBody>
                  <a:tcPr marL="51435" marR="51435" marT="0" marB="0"/>
                </a:tc>
                <a:extLst>
                  <a:ext uri="{0D108BD9-81ED-4DB2-BD59-A6C34878D82A}">
                    <a16:rowId xmlns="" xmlns:a16="http://schemas.microsoft.com/office/drawing/2014/main" val="290667321"/>
                  </a:ext>
                </a:extLst>
              </a:tr>
              <a:tr h="494095">
                <a:tc>
                  <a:txBody>
                    <a:bodyPr/>
                    <a:lstStyle/>
                    <a:p>
                      <a:pPr algn="just">
                        <a:lnSpc>
                          <a:spcPct val="200000"/>
                        </a:lnSpc>
                        <a:spcAft>
                          <a:spcPts val="1200"/>
                        </a:spcAft>
                      </a:pPr>
                      <a:r>
                        <a:rPr lang="en-IN" sz="1200" dirty="0">
                          <a:effectLst/>
                        </a:rPr>
                        <a:t>2017</a:t>
                      </a:r>
                      <a:endParaRPr lang="en-IN" sz="1200" dirty="0">
                        <a:effectLst/>
                        <a:latin typeface="Times New Roman" panose="02020603050405020304" pitchFamily="18" charset="0"/>
                        <a:ea typeface="Times New Roman" panose="02020603050405020304" pitchFamily="18" charset="0"/>
                      </a:endParaRPr>
                    </a:p>
                  </a:txBody>
                  <a:tcPr marL="51435" marR="51435" marT="0" marB="0"/>
                </a:tc>
                <a:tc>
                  <a:txBody>
                    <a:bodyPr/>
                    <a:lstStyle/>
                    <a:p>
                      <a:pPr algn="just">
                        <a:lnSpc>
                          <a:spcPct val="200000"/>
                        </a:lnSpc>
                        <a:spcAft>
                          <a:spcPts val="1200"/>
                        </a:spcAft>
                      </a:pPr>
                      <a:r>
                        <a:rPr lang="en-IN" sz="1200" dirty="0">
                          <a:effectLst/>
                        </a:rPr>
                        <a:t>2,616%</a:t>
                      </a:r>
                      <a:endParaRPr lang="en-IN" sz="1200" dirty="0">
                        <a:effectLst/>
                        <a:latin typeface="Times New Roman" panose="02020603050405020304" pitchFamily="18" charset="0"/>
                        <a:ea typeface="Times New Roman" panose="02020603050405020304" pitchFamily="18" charset="0"/>
                      </a:endParaRPr>
                    </a:p>
                  </a:txBody>
                  <a:tcPr marL="51435" marR="51435" marT="0" marB="0"/>
                </a:tc>
                <a:extLst>
                  <a:ext uri="{0D108BD9-81ED-4DB2-BD59-A6C34878D82A}">
                    <a16:rowId xmlns="" xmlns:a16="http://schemas.microsoft.com/office/drawing/2014/main" val="3009392997"/>
                  </a:ext>
                </a:extLst>
              </a:tr>
              <a:tr h="494095">
                <a:tc>
                  <a:txBody>
                    <a:bodyPr/>
                    <a:lstStyle/>
                    <a:p>
                      <a:pPr algn="just">
                        <a:lnSpc>
                          <a:spcPct val="200000"/>
                        </a:lnSpc>
                        <a:spcAft>
                          <a:spcPts val="1200"/>
                        </a:spcAft>
                      </a:pPr>
                      <a:r>
                        <a:rPr lang="en-IN" sz="1200" dirty="0">
                          <a:effectLst/>
                        </a:rPr>
                        <a:t>2018</a:t>
                      </a:r>
                      <a:endParaRPr lang="en-IN" sz="1200" dirty="0">
                        <a:effectLst/>
                        <a:latin typeface="Times New Roman" panose="02020603050405020304" pitchFamily="18" charset="0"/>
                        <a:ea typeface="Times New Roman" panose="02020603050405020304" pitchFamily="18" charset="0"/>
                      </a:endParaRPr>
                    </a:p>
                  </a:txBody>
                  <a:tcPr marL="51435" marR="51435" marT="0" marB="0"/>
                </a:tc>
                <a:tc>
                  <a:txBody>
                    <a:bodyPr/>
                    <a:lstStyle/>
                    <a:p>
                      <a:pPr algn="just">
                        <a:lnSpc>
                          <a:spcPct val="200000"/>
                        </a:lnSpc>
                        <a:spcAft>
                          <a:spcPts val="1200"/>
                        </a:spcAft>
                      </a:pPr>
                      <a:r>
                        <a:rPr lang="en-IN" sz="1200" dirty="0">
                          <a:effectLst/>
                        </a:rPr>
                        <a:t>1M</a:t>
                      </a:r>
                      <a:endParaRPr lang="en-IN" sz="1200" dirty="0">
                        <a:effectLst/>
                        <a:latin typeface="Times New Roman" panose="02020603050405020304" pitchFamily="18" charset="0"/>
                        <a:ea typeface="Times New Roman" panose="02020603050405020304" pitchFamily="18" charset="0"/>
                      </a:endParaRPr>
                    </a:p>
                  </a:txBody>
                  <a:tcPr marL="51435" marR="51435" marT="0" marB="0"/>
                </a:tc>
                <a:extLst>
                  <a:ext uri="{0D108BD9-81ED-4DB2-BD59-A6C34878D82A}">
                    <a16:rowId xmlns="" xmlns:a16="http://schemas.microsoft.com/office/drawing/2014/main" val="3560542810"/>
                  </a:ext>
                </a:extLst>
              </a:tr>
              <a:tr h="891260">
                <a:tc>
                  <a:txBody>
                    <a:bodyPr/>
                    <a:lstStyle/>
                    <a:p>
                      <a:pPr algn="just">
                        <a:lnSpc>
                          <a:spcPct val="200000"/>
                        </a:lnSpc>
                        <a:spcAft>
                          <a:spcPts val="1200"/>
                        </a:spcAft>
                      </a:pPr>
                      <a:r>
                        <a:rPr lang="en-IN" sz="1200" dirty="0">
                          <a:effectLst/>
                        </a:rPr>
                        <a:t>2019</a:t>
                      </a:r>
                      <a:endParaRPr lang="en-IN" sz="1200" dirty="0">
                        <a:effectLst/>
                        <a:latin typeface="Times New Roman" panose="02020603050405020304" pitchFamily="18" charset="0"/>
                        <a:ea typeface="Times New Roman" panose="02020603050405020304" pitchFamily="18" charset="0"/>
                      </a:endParaRPr>
                    </a:p>
                  </a:txBody>
                  <a:tcPr marL="51435" marR="51435" marT="0" marB="0"/>
                </a:tc>
                <a:tc>
                  <a:txBody>
                    <a:bodyPr/>
                    <a:lstStyle/>
                    <a:p>
                      <a:pPr algn="just">
                        <a:lnSpc>
                          <a:spcPct val="200000"/>
                        </a:lnSpc>
                        <a:spcAft>
                          <a:spcPts val="1200"/>
                        </a:spcAft>
                      </a:pPr>
                      <a:r>
                        <a:rPr lang="en-IN" sz="1200" dirty="0">
                          <a:effectLst/>
                        </a:rPr>
                        <a:t>10M(IMF Estimated Value)</a:t>
                      </a:r>
                      <a:endParaRPr lang="en-IN" sz="1200" dirty="0">
                        <a:effectLst/>
                        <a:latin typeface="Times New Roman" panose="02020603050405020304" pitchFamily="18" charset="0"/>
                        <a:ea typeface="Times New Roman" panose="02020603050405020304" pitchFamily="18" charset="0"/>
                      </a:endParaRPr>
                    </a:p>
                  </a:txBody>
                  <a:tcPr marL="51435" marR="51435" marT="0" marB="0"/>
                </a:tc>
                <a:extLst>
                  <a:ext uri="{0D108BD9-81ED-4DB2-BD59-A6C34878D82A}">
                    <a16:rowId xmlns="" xmlns:a16="http://schemas.microsoft.com/office/drawing/2014/main" val="3907214190"/>
                  </a:ext>
                </a:extLst>
              </a:tr>
            </a:tbl>
          </a:graphicData>
        </a:graphic>
      </p:graphicFrame>
      <p:sp>
        <p:nvSpPr>
          <p:cNvPr id="4" name="Text Placeholder 3"/>
          <p:cNvSpPr>
            <a:spLocks noGrp="1"/>
          </p:cNvSpPr>
          <p:nvPr>
            <p:ph type="body" sz="half" idx="2"/>
          </p:nvPr>
        </p:nvSpPr>
        <p:spPr/>
        <p:txBody>
          <a:bodyPr>
            <a:normAutofit/>
          </a:bodyPr>
          <a:lstStyle/>
          <a:p>
            <a:pPr algn="just"/>
            <a:r>
              <a:rPr lang="en-IN" sz="1800" dirty="0" smtClean="0">
                <a:latin typeface="Times New Roman" panose="02020603050405020304" pitchFamily="18" charset="0"/>
                <a:cs typeface="Times New Roman" panose="02020603050405020304" pitchFamily="18" charset="0"/>
              </a:rPr>
              <a:t>This table indicates the inflation rates from 2013-2019, where in 2019 IMF is estimating about 10M, the ongoing hyperinflation crisis is more severe than those of Argentina, Bolivia, Brazil, Nicaragua, and Peru in the 1980s and 1990s, or that of Zimbabwe during the mid-2000s. </a:t>
            </a: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778902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latin typeface="Times New Roman" panose="02020603050405020304" pitchFamily="18" charset="0"/>
                <a:cs typeface="Times New Roman" panose="02020603050405020304" pitchFamily="18" charset="0"/>
              </a:rPr>
              <a:t>INFLATION:-</a:t>
            </a:r>
            <a:endParaRPr lang="en-IN" sz="2000"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274320" y="1690688"/>
            <a:ext cx="5040620" cy="4351338"/>
          </a:xfrm>
          <a:prstGeom prst="rect">
            <a:avLst/>
          </a:prstGeom>
        </p:spPr>
      </p:pic>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123905" y="1690690"/>
            <a:ext cx="3722915" cy="3678145"/>
          </a:xfrm>
          <a:prstGeom prst="rect">
            <a:avLst/>
          </a:prstGeom>
        </p:spPr>
      </p:pic>
    </p:spTree>
    <p:extLst>
      <p:ext uri="{BB962C8B-B14F-4D97-AF65-F5344CB8AC3E}">
        <p14:creationId xmlns="" xmlns:p14="http://schemas.microsoft.com/office/powerpoint/2010/main" val="2480452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latin typeface="Times New Roman" panose="02020603050405020304" pitchFamily="18" charset="0"/>
                <a:cs typeface="Times New Roman" panose="02020603050405020304" pitchFamily="18" charset="0"/>
              </a:rPr>
              <a:t>PRICE CONTROLS AND SHORTAGES</a:t>
            </a:r>
            <a:endParaRPr lang="en-IN"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1800" dirty="0" smtClean="0">
                <a:latin typeface="Times New Roman" pitchFamily="18" charset="0"/>
                <a:cs typeface="Times New Roman" pitchFamily="18" charset="0"/>
              </a:rPr>
              <a:t>When oil prices came down there is a lack of food and other basic needs where the country is totally dependent on imports for their consumption</a:t>
            </a:r>
          </a:p>
          <a:p>
            <a:r>
              <a:rPr lang="en-IN" sz="1800" dirty="0" smtClean="0">
                <a:latin typeface="Times New Roman" pitchFamily="18" charset="0"/>
                <a:cs typeface="Times New Roman" pitchFamily="18" charset="0"/>
              </a:rPr>
              <a:t>But foreign currency controls have stop ability to pay for imports and US dollars are short in supply.</a:t>
            </a:r>
          </a:p>
          <a:p>
            <a:r>
              <a:rPr lang="en-IN" sz="1800" dirty="0" smtClean="0">
                <a:latin typeface="Times New Roman" pitchFamily="18" charset="0"/>
                <a:cs typeface="Times New Roman" pitchFamily="18" charset="0"/>
              </a:rPr>
              <a:t>So Government imposed Price controls but it is difficult to earn a profit</a:t>
            </a:r>
          </a:p>
          <a:p>
            <a:r>
              <a:rPr lang="en-IN" sz="1800" dirty="0" smtClean="0">
                <a:latin typeface="Times New Roman" pitchFamily="18" charset="0"/>
                <a:cs typeface="Times New Roman" pitchFamily="18" charset="0"/>
              </a:rPr>
              <a:t>In 2016 goods were 17 times costlier on the black market  including staples cost 100 times compared to official price.</a:t>
            </a:r>
            <a:endParaRPr lang="en-IN" sz="1800" dirty="0">
              <a:latin typeface="Times New Roman" pitchFamily="18" charset="0"/>
              <a:cs typeface="Times New Roman" pitchFamily="18" charset="0"/>
            </a:endParaRPr>
          </a:p>
        </p:txBody>
      </p:sp>
    </p:spTree>
    <p:extLst>
      <p:ext uri="{BB962C8B-B14F-4D97-AF65-F5344CB8AC3E}">
        <p14:creationId xmlns="" xmlns:p14="http://schemas.microsoft.com/office/powerpoint/2010/main" val="1565170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latin typeface="Times New Roman" panose="02020603050405020304" pitchFamily="18" charset="0"/>
                <a:cs typeface="Times New Roman" panose="02020603050405020304" pitchFamily="18" charset="0"/>
              </a:rPr>
              <a:t>IMPACT ON TRADE</a:t>
            </a:r>
            <a:endParaRPr lang="en-IN"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r>
              <a:rPr lang="en-IN" sz="1800" dirty="0">
                <a:latin typeface="Times New Roman" panose="02020603050405020304" pitchFamily="18" charset="0"/>
                <a:cs typeface="Times New Roman" panose="02020603050405020304" pitchFamily="18" charset="0"/>
              </a:rPr>
              <a:t>The top exports of Venezuela are Crude Petroleum($22.2B), Refined Petroleum ($2.86B), Acyclic Alcohols($456M), Iron Reductions ($305M) </a:t>
            </a:r>
            <a:r>
              <a:rPr lang="en-IN" sz="1800" dirty="0" smtClean="0">
                <a:latin typeface="Times New Roman" panose="02020603050405020304" pitchFamily="18" charset="0"/>
                <a:cs typeface="Times New Roman" panose="02020603050405020304" pitchFamily="18" charset="0"/>
              </a:rPr>
              <a:t>, Iron </a:t>
            </a:r>
            <a:r>
              <a:rPr lang="en-IN" sz="1800" dirty="0">
                <a:latin typeface="Times New Roman" panose="02020603050405020304" pitchFamily="18" charset="0"/>
                <a:cs typeface="Times New Roman" panose="02020603050405020304" pitchFamily="18" charset="0"/>
              </a:rPr>
              <a:t>Ore($280M</a:t>
            </a:r>
            <a:r>
              <a:rPr lang="en-IN" sz="1800" dirty="0" smtClean="0">
                <a:latin typeface="Times New Roman" panose="02020603050405020304" pitchFamily="18" charset="0"/>
                <a:cs typeface="Times New Roman" panose="02020603050405020304" pitchFamily="18" charset="0"/>
              </a:rPr>
              <a:t>), Animal Products,etc</a:t>
            </a:r>
          </a:p>
          <a:p>
            <a:r>
              <a:rPr lang="en-IN" sz="1800" dirty="0">
                <a:latin typeface="Times New Roman" panose="02020603050405020304" pitchFamily="18" charset="0"/>
                <a:cs typeface="Times New Roman" panose="02020603050405020304" pitchFamily="18" charset="0"/>
              </a:rPr>
              <a:t>The top export destinations of Venezuela are the United States ($11.6B), China ($6.42B), India ($5.25B), Singapore ($1.25B) and Spain ($390M</a:t>
            </a:r>
            <a:r>
              <a:rPr lang="en-IN" sz="1800" dirty="0" smtClean="0">
                <a:latin typeface="Times New Roman" panose="02020603050405020304" pitchFamily="18" charset="0"/>
                <a:cs typeface="Times New Roman" panose="02020603050405020304" pitchFamily="18" charset="0"/>
              </a:rPr>
              <a:t>).</a:t>
            </a:r>
          </a:p>
          <a:p>
            <a:r>
              <a:rPr lang="en-IN" sz="1800" dirty="0" smtClean="0">
                <a:latin typeface="Times New Roman" panose="02020603050405020304" pitchFamily="18" charset="0"/>
                <a:cs typeface="Times New Roman" panose="02020603050405020304" pitchFamily="18" charset="0"/>
              </a:rPr>
              <a:t>From 1992 to 2018 Venezuela average exports are 11150.43 USD Million and in 2008 it reached upto 31468 which is all time highest value .</a:t>
            </a: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56063" y="3581808"/>
            <a:ext cx="5839097" cy="3067186"/>
          </a:xfrm>
          <a:prstGeom prst="rect">
            <a:avLst/>
          </a:prstGeom>
        </p:spPr>
      </p:pic>
    </p:spTree>
    <p:extLst>
      <p:ext uri="{BB962C8B-B14F-4D97-AF65-F5344CB8AC3E}">
        <p14:creationId xmlns="" xmlns:p14="http://schemas.microsoft.com/office/powerpoint/2010/main" val="3894899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latin typeface="Times New Roman" panose="02020603050405020304" pitchFamily="18" charset="0"/>
                <a:cs typeface="Times New Roman" panose="02020603050405020304" pitchFamily="18" charset="0"/>
              </a:rPr>
              <a:t>2014-2018 EXPORTS:-</a:t>
            </a:r>
            <a:endParaRPr lang="en-IN" sz="20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p:txBody>
          <a:bodyPr/>
          <a:lstStyle/>
          <a:p>
            <a:r>
              <a:rPr lang="en-IN" sz="1800" dirty="0" smtClean="0">
                <a:latin typeface="Times New Roman" pitchFamily="18" charset="0"/>
                <a:cs typeface="Times New Roman" pitchFamily="18" charset="0"/>
              </a:rPr>
              <a:t>Unit- USD Million</a:t>
            </a:r>
          </a:p>
          <a:p>
            <a:r>
              <a:rPr lang="en-IN" sz="1800" dirty="0" smtClean="0">
                <a:latin typeface="Times New Roman" pitchFamily="18" charset="0"/>
                <a:cs typeface="Times New Roman" pitchFamily="18" charset="0"/>
              </a:rPr>
              <a:t>2018 third quarter- 8612.00</a:t>
            </a:r>
          </a:p>
          <a:p>
            <a:r>
              <a:rPr lang="en-IN" sz="1800" dirty="0" smtClean="0">
                <a:latin typeface="Times New Roman" pitchFamily="18" charset="0"/>
                <a:cs typeface="Times New Roman" pitchFamily="18" charset="0"/>
              </a:rPr>
              <a:t>2018 fourth </a:t>
            </a:r>
            <a:r>
              <a:rPr lang="en-IN" sz="1800" dirty="0">
                <a:latin typeface="Times New Roman" pitchFamily="18" charset="0"/>
                <a:cs typeface="Times New Roman" pitchFamily="18" charset="0"/>
              </a:rPr>
              <a:t>q</a:t>
            </a:r>
            <a:r>
              <a:rPr lang="en-IN" sz="1800" dirty="0" smtClean="0">
                <a:latin typeface="Times New Roman" pitchFamily="18" charset="0"/>
                <a:cs typeface="Times New Roman" pitchFamily="18" charset="0"/>
              </a:rPr>
              <a:t>uarter- 8257.00</a:t>
            </a:r>
          </a:p>
          <a:p>
            <a:r>
              <a:rPr lang="en-IN" sz="1800" dirty="0" smtClean="0">
                <a:latin typeface="Times New Roman" pitchFamily="18" charset="0"/>
                <a:cs typeface="Times New Roman" pitchFamily="18" charset="0"/>
              </a:rPr>
              <a:t>Highest- 31648.00</a:t>
            </a:r>
          </a:p>
          <a:p>
            <a:r>
              <a:rPr lang="en-IN" sz="1800" dirty="0" smtClean="0">
                <a:latin typeface="Times New Roman" pitchFamily="18" charset="0"/>
                <a:cs typeface="Times New Roman" pitchFamily="18" charset="0"/>
              </a:rPr>
              <a:t>Lowest- 2995.00</a:t>
            </a:r>
          </a:p>
          <a:p>
            <a:endParaRPr lang="en-IN" dirty="0" smtClean="0"/>
          </a:p>
          <a:p>
            <a:endParaRPr lang="en-IN" dirty="0"/>
          </a:p>
        </p:txBody>
      </p:sp>
      <p:pic>
        <p:nvPicPr>
          <p:cNvPr id="7" name="Content Placeholder 6"/>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3887391" y="2188070"/>
            <a:ext cx="4629150" cy="2472337"/>
          </a:xfrm>
        </p:spPr>
      </p:pic>
    </p:spTree>
    <p:extLst>
      <p:ext uri="{BB962C8B-B14F-4D97-AF65-F5344CB8AC3E}">
        <p14:creationId xmlns="" xmlns:p14="http://schemas.microsoft.com/office/powerpoint/2010/main" val="1904066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1" y="1008074"/>
            <a:ext cx="3208565" cy="2736613"/>
          </a:xfrm>
          <a:prstGeom prst="rect">
            <a:avLst/>
          </a:prstGeom>
        </p:spPr>
      </p:pic>
      <p:sp>
        <p:nvSpPr>
          <p:cNvPr id="5" name="TextBox 4"/>
          <p:cNvSpPr txBox="1"/>
          <p:nvPr/>
        </p:nvSpPr>
        <p:spPr>
          <a:xfrm>
            <a:off x="4106636" y="1469572"/>
            <a:ext cx="1028700" cy="646331"/>
          </a:xfrm>
          <a:prstGeom prst="rect">
            <a:avLst/>
          </a:prstGeom>
          <a:noFill/>
        </p:spPr>
        <p:txBody>
          <a:bodyPr wrap="square" rtlCol="0">
            <a:spAutoFit/>
          </a:bodyPr>
          <a:lstStyle/>
          <a:p>
            <a:r>
              <a:rPr lang="en-IN" b="1" dirty="0" smtClean="0">
                <a:solidFill>
                  <a:srgbClr val="FF0000"/>
                </a:solidFill>
              </a:rPr>
              <a:t>Padello criollo </a:t>
            </a:r>
            <a:endParaRPr lang="en-IN" b="1" dirty="0">
              <a:solidFill>
                <a:srgbClr val="FF0000"/>
              </a:solidFill>
            </a:endParaRPr>
          </a:p>
        </p:txBody>
      </p:sp>
      <p:pic>
        <p:nvPicPr>
          <p:cNvPr id="6" name="Picture 5"/>
          <p:cNvPicPr>
            <a:picLocks noChangeAspect="1"/>
          </p:cNvPicPr>
          <p:nvPr/>
        </p:nvPicPr>
        <p:blipFill>
          <a:blip r:embed="rId3" cstate="print"/>
          <a:stretch>
            <a:fillRect/>
          </a:stretch>
        </p:blipFill>
        <p:spPr>
          <a:xfrm>
            <a:off x="5551714" y="765402"/>
            <a:ext cx="3592286" cy="2881312"/>
          </a:xfrm>
          <a:prstGeom prst="rect">
            <a:avLst/>
          </a:prstGeom>
        </p:spPr>
      </p:pic>
      <p:sp>
        <p:nvSpPr>
          <p:cNvPr id="7" name="TextBox 6"/>
          <p:cNvSpPr txBox="1"/>
          <p:nvPr/>
        </p:nvSpPr>
        <p:spPr>
          <a:xfrm>
            <a:off x="3886200" y="2917371"/>
            <a:ext cx="881742" cy="369332"/>
          </a:xfrm>
          <a:prstGeom prst="rect">
            <a:avLst/>
          </a:prstGeom>
          <a:noFill/>
        </p:spPr>
        <p:txBody>
          <a:bodyPr wrap="square" rtlCol="0">
            <a:spAutoFit/>
          </a:bodyPr>
          <a:lstStyle/>
          <a:p>
            <a:r>
              <a:rPr lang="en-IN" b="1" dirty="0" smtClean="0">
                <a:solidFill>
                  <a:srgbClr val="FF0000"/>
                </a:solidFill>
              </a:rPr>
              <a:t>Arepas</a:t>
            </a:r>
            <a:r>
              <a:rPr lang="en-IN" dirty="0" smtClean="0"/>
              <a:t> </a:t>
            </a:r>
            <a:endParaRPr lang="en-IN" dirty="0"/>
          </a:p>
        </p:txBody>
      </p:sp>
      <p:sp>
        <p:nvSpPr>
          <p:cNvPr id="8" name="Title 7"/>
          <p:cNvSpPr>
            <a:spLocks noGrp="1"/>
          </p:cNvSpPr>
          <p:nvPr>
            <p:ph type="title"/>
          </p:nvPr>
        </p:nvSpPr>
        <p:spPr>
          <a:xfrm>
            <a:off x="481693" y="261258"/>
            <a:ext cx="8147957" cy="1023257"/>
          </a:xfrm>
        </p:spPr>
        <p:txBody>
          <a:bodyPr>
            <a:normAutofit fontScale="90000"/>
          </a:bodyPr>
          <a:lstStyle/>
          <a:p>
            <a:pPr algn="l"/>
            <a:r>
              <a:rPr lang="en-IN" sz="3000" b="1" dirty="0" smtClean="0">
                <a:latin typeface="Times New Roman" pitchFamily="18" charset="0"/>
                <a:cs typeface="Times New Roman" pitchFamily="18" charset="0"/>
              </a:rPr>
              <a:t>Cuisine:-</a:t>
            </a:r>
            <a:r>
              <a:rPr lang="en-IN" sz="3000"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Venezuelan cuisine is influenced by its European, West African, and Native American traditions.</a:t>
            </a:r>
            <a:r>
              <a:rPr lang="en-IN" sz="3200" dirty="0" smtClean="0"/>
              <a:t/>
            </a:r>
            <a:br>
              <a:rPr lang="en-IN" sz="3200" dirty="0" smtClean="0"/>
            </a:br>
            <a:endParaRPr lang="en-US" sz="3000" dirty="0">
              <a:latin typeface="Times New Roman" pitchFamily="18" charset="0"/>
              <a:cs typeface="Times New Roman" pitchFamily="18" charset="0"/>
            </a:endParaRPr>
          </a:p>
        </p:txBody>
      </p:sp>
      <p:pic>
        <p:nvPicPr>
          <p:cNvPr id="9" name="Content Placeholder 3"/>
          <p:cNvPicPr>
            <a:picLocks noChangeAspect="1"/>
          </p:cNvPicPr>
          <p:nvPr/>
        </p:nvPicPr>
        <p:blipFill>
          <a:blip r:embed="rId4" cstate="print"/>
          <a:stretch>
            <a:fillRect/>
          </a:stretch>
        </p:blipFill>
        <p:spPr>
          <a:xfrm>
            <a:off x="0" y="3822134"/>
            <a:ext cx="3167743" cy="3035866"/>
          </a:xfrm>
          <a:prstGeom prst="rect">
            <a:avLst/>
          </a:prstGeom>
        </p:spPr>
      </p:pic>
      <p:pic>
        <p:nvPicPr>
          <p:cNvPr id="10" name="Picture 9"/>
          <p:cNvPicPr>
            <a:picLocks noChangeAspect="1"/>
          </p:cNvPicPr>
          <p:nvPr/>
        </p:nvPicPr>
        <p:blipFill>
          <a:blip r:embed="rId5" cstate="print"/>
          <a:stretch>
            <a:fillRect/>
          </a:stretch>
        </p:blipFill>
        <p:spPr>
          <a:xfrm>
            <a:off x="5559879" y="3799114"/>
            <a:ext cx="3584122" cy="3058885"/>
          </a:xfrm>
          <a:prstGeom prst="rect">
            <a:avLst/>
          </a:prstGeom>
        </p:spPr>
      </p:pic>
      <p:sp>
        <p:nvSpPr>
          <p:cNvPr id="13" name="Right Arrow 12"/>
          <p:cNvSpPr/>
          <p:nvPr/>
        </p:nvSpPr>
        <p:spPr>
          <a:xfrm>
            <a:off x="3314700" y="1415143"/>
            <a:ext cx="677636" cy="587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Arrow 15"/>
          <p:cNvSpPr/>
          <p:nvPr/>
        </p:nvSpPr>
        <p:spPr>
          <a:xfrm flipH="1">
            <a:off x="4743449" y="2841172"/>
            <a:ext cx="734786" cy="587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3581400" y="4953000"/>
            <a:ext cx="1400689" cy="477054"/>
          </a:xfrm>
          <a:prstGeom prst="rect">
            <a:avLst/>
          </a:prstGeom>
        </p:spPr>
        <p:txBody>
          <a:bodyPr wrap="square">
            <a:spAutoFit/>
          </a:bodyPr>
          <a:lstStyle/>
          <a:p>
            <a:r>
              <a:rPr lang="en-IN" sz="2500" b="1" dirty="0" smtClean="0">
                <a:solidFill>
                  <a:schemeClr val="accent1"/>
                </a:solidFill>
                <a:latin typeface="Times New Roman" pitchFamily="18" charset="0"/>
                <a:cs typeface="Times New Roman" pitchFamily="18" charset="0"/>
              </a:rPr>
              <a:t>clothing</a:t>
            </a:r>
            <a:endParaRPr lang="en-US" sz="2500" b="1" dirty="0">
              <a:solidFill>
                <a:schemeClr val="accent1"/>
              </a:solidFill>
              <a:latin typeface="Times New Roman" pitchFamily="18" charset="0"/>
              <a:cs typeface="Times New Roman" pitchFamily="18" charset="0"/>
            </a:endParaRPr>
          </a:p>
        </p:txBody>
      </p:sp>
      <p:sp>
        <p:nvSpPr>
          <p:cNvPr id="18" name="Rectangle 17"/>
          <p:cNvSpPr/>
          <p:nvPr/>
        </p:nvSpPr>
        <p:spPr>
          <a:xfrm>
            <a:off x="4191000" y="5736771"/>
            <a:ext cx="1279072" cy="400110"/>
          </a:xfrm>
          <a:prstGeom prst="rect">
            <a:avLst/>
          </a:prstGeom>
        </p:spPr>
        <p:txBody>
          <a:bodyPr wrap="square">
            <a:spAutoFit/>
          </a:bodyPr>
          <a:lstStyle/>
          <a:p>
            <a:r>
              <a:rPr lang="en-IN" sz="2000" b="1" dirty="0" smtClean="0">
                <a:solidFill>
                  <a:schemeClr val="accent1"/>
                </a:solidFill>
                <a:latin typeface="Times New Roman" pitchFamily="18" charset="0"/>
                <a:cs typeface="Times New Roman" pitchFamily="18" charset="0"/>
              </a:rPr>
              <a:t>liqui liqui</a:t>
            </a:r>
          </a:p>
        </p:txBody>
      </p:sp>
      <p:sp>
        <p:nvSpPr>
          <p:cNvPr id="19" name="Rectangle 18"/>
          <p:cNvSpPr/>
          <p:nvPr/>
        </p:nvSpPr>
        <p:spPr>
          <a:xfrm>
            <a:off x="3352800" y="3559627"/>
            <a:ext cx="1749878" cy="553998"/>
          </a:xfrm>
          <a:prstGeom prst="rect">
            <a:avLst/>
          </a:prstGeom>
        </p:spPr>
        <p:txBody>
          <a:bodyPr wrap="square">
            <a:spAutoFit/>
          </a:bodyPr>
          <a:lstStyle/>
          <a:p>
            <a:r>
              <a:rPr lang="en-US" sz="3000" dirty="0" smtClean="0">
                <a:solidFill>
                  <a:srgbClr val="002060"/>
                </a:solidFill>
                <a:latin typeface="Times New Roman" pitchFamily="18" charset="0"/>
                <a:cs typeface="Times New Roman" pitchFamily="18" charset="0"/>
              </a:rPr>
              <a:t>culture</a:t>
            </a:r>
            <a:endParaRPr lang="en-US" sz="3000" dirty="0">
              <a:solidFill>
                <a:srgbClr val="002060"/>
              </a:solidFill>
              <a:latin typeface="Times New Roman" pitchFamily="18" charset="0"/>
              <a:cs typeface="Times New Roman" pitchFamily="18" charset="0"/>
            </a:endParaRPr>
          </a:p>
        </p:txBody>
      </p:sp>
      <p:sp>
        <p:nvSpPr>
          <p:cNvPr id="20" name="Right Arrow 19"/>
          <p:cNvSpPr/>
          <p:nvPr/>
        </p:nvSpPr>
        <p:spPr>
          <a:xfrm>
            <a:off x="3184072" y="5007430"/>
            <a:ext cx="375556" cy="4136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ight Arrow 20"/>
          <p:cNvSpPr/>
          <p:nvPr/>
        </p:nvSpPr>
        <p:spPr>
          <a:xfrm flipH="1">
            <a:off x="5021036" y="5007430"/>
            <a:ext cx="498022" cy="435428"/>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667674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2000" b="1" dirty="0" smtClean="0">
                <a:latin typeface="Times New Roman" panose="02020603050405020304" pitchFamily="18" charset="0"/>
                <a:cs typeface="Times New Roman" panose="02020603050405020304" pitchFamily="18" charset="0"/>
              </a:rPr>
              <a:t>IMPORTS</a:t>
            </a:r>
            <a:endParaRPr lang="en-IN"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4983163"/>
          </a:xfrm>
        </p:spPr>
        <p:txBody>
          <a:bodyPr/>
          <a:lstStyle/>
          <a:p>
            <a:r>
              <a:rPr lang="en-IN" sz="1800" dirty="0">
                <a:latin typeface="Times New Roman" pitchFamily="18" charset="0"/>
                <a:cs typeface="Times New Roman" pitchFamily="18" charset="0"/>
              </a:rPr>
              <a:t>The most recent imports are led by Refined Petroleum which represent 21.7% of the total imports of Venezuela, followed by Corn, </a:t>
            </a:r>
            <a:r>
              <a:rPr lang="en-IN" sz="1800" dirty="0" smtClean="0">
                <a:latin typeface="Times New Roman" pitchFamily="18" charset="0"/>
                <a:cs typeface="Times New Roman" pitchFamily="18" charset="0"/>
              </a:rPr>
              <a:t>electronics</a:t>
            </a:r>
            <a:r>
              <a:rPr lang="en-IN" sz="1800" dirty="0">
                <a:latin typeface="Times New Roman" pitchFamily="18" charset="0"/>
                <a:cs typeface="Times New Roman" pitchFamily="18" charset="0"/>
              </a:rPr>
              <a:t>, chemicals, agricultural products and livestock and base metals</a:t>
            </a:r>
            <a:r>
              <a:rPr lang="en-IN" sz="1800" dirty="0" smtClean="0">
                <a:latin typeface="Times New Roman" pitchFamily="18" charset="0"/>
                <a:cs typeface="Times New Roman" pitchFamily="18" charset="0"/>
              </a:rPr>
              <a:t>.</a:t>
            </a:r>
          </a:p>
          <a:p>
            <a:r>
              <a:rPr lang="en-IN" sz="1800" dirty="0">
                <a:latin typeface="Times New Roman" pitchFamily="18" charset="0"/>
                <a:cs typeface="Times New Roman" pitchFamily="18" charset="0"/>
              </a:rPr>
              <a:t>The top import origins of Venezuela are the United States ($3.45B), China ($1.65B), Mexico ($1.08B), Brazil ($469M) and Colombia ($318M</a:t>
            </a:r>
            <a:r>
              <a:rPr lang="en-IN" sz="1800" dirty="0" smtClean="0">
                <a:latin typeface="Times New Roman" pitchFamily="18" charset="0"/>
                <a:cs typeface="Times New Roman" pitchFamily="18" charset="0"/>
              </a:rPr>
              <a:t>).</a:t>
            </a:r>
          </a:p>
          <a:p>
            <a:r>
              <a:rPr lang="en-IN" sz="1800" dirty="0" smtClean="0">
                <a:latin typeface="Times New Roman" pitchFamily="18" charset="0"/>
                <a:cs typeface="Times New Roman" pitchFamily="18" charset="0"/>
              </a:rPr>
              <a:t>From 1992 to 2018 Venezuela average imports are </a:t>
            </a:r>
            <a:r>
              <a:rPr lang="en-IN" sz="1800" dirty="0">
                <a:latin typeface="Times New Roman" pitchFamily="18" charset="0"/>
                <a:cs typeface="Times New Roman" pitchFamily="18" charset="0"/>
              </a:rPr>
              <a:t>6636.58 USD </a:t>
            </a:r>
            <a:r>
              <a:rPr lang="en-IN" sz="1800" dirty="0" smtClean="0">
                <a:latin typeface="Times New Roman" pitchFamily="18" charset="0"/>
                <a:cs typeface="Times New Roman" pitchFamily="18" charset="0"/>
              </a:rPr>
              <a:t>Million  and fourth quarter of 2012 it went up to 19338 USD Million which is all time highest  value.</a:t>
            </a:r>
            <a:endParaRPr lang="en-IN"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a:p>
            <a:endParaRPr lang="en-IN"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600200" y="3657600"/>
            <a:ext cx="5721531" cy="2782389"/>
          </a:xfrm>
          <a:prstGeom prst="rect">
            <a:avLst/>
          </a:prstGeom>
        </p:spPr>
      </p:pic>
    </p:spTree>
    <p:extLst>
      <p:ext uri="{BB962C8B-B14F-4D97-AF65-F5344CB8AC3E}">
        <p14:creationId xmlns="" xmlns:p14="http://schemas.microsoft.com/office/powerpoint/2010/main" val="555630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latin typeface="Times New Roman" panose="02020603050405020304" pitchFamily="18" charset="0"/>
                <a:cs typeface="Times New Roman" panose="02020603050405020304" pitchFamily="18" charset="0"/>
              </a:rPr>
              <a:t>2010-2018 IMPORTS:</a:t>
            </a:r>
            <a:endParaRPr lang="en-IN" sz="20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3799217" y="801984"/>
            <a:ext cx="4629150" cy="3161211"/>
          </a:xfrm>
        </p:spPr>
      </p:pic>
      <p:sp>
        <p:nvSpPr>
          <p:cNvPr id="4" name="Text Placeholder 3"/>
          <p:cNvSpPr>
            <a:spLocks noGrp="1"/>
          </p:cNvSpPr>
          <p:nvPr>
            <p:ph type="body" sz="half" idx="2"/>
          </p:nvPr>
        </p:nvSpPr>
        <p:spPr/>
        <p:txBody>
          <a:bodyPr/>
          <a:lstStyle/>
          <a:p>
            <a:r>
              <a:rPr lang="en-IN" sz="1800" dirty="0" smtClean="0">
                <a:latin typeface="Times New Roman" pitchFamily="18" charset="0"/>
                <a:cs typeface="Times New Roman" pitchFamily="18" charset="0"/>
              </a:rPr>
              <a:t>Unit- USD Million</a:t>
            </a:r>
          </a:p>
          <a:p>
            <a:r>
              <a:rPr lang="en-IN" sz="1800" dirty="0" smtClean="0">
                <a:latin typeface="Times New Roman" pitchFamily="18" charset="0"/>
                <a:cs typeface="Times New Roman" pitchFamily="18" charset="0"/>
              </a:rPr>
              <a:t>2018 third quarter- 3121.00</a:t>
            </a:r>
          </a:p>
          <a:p>
            <a:r>
              <a:rPr lang="en-IN" sz="1800" dirty="0" smtClean="0">
                <a:latin typeface="Times New Roman" pitchFamily="18" charset="0"/>
                <a:cs typeface="Times New Roman" pitchFamily="18" charset="0"/>
              </a:rPr>
              <a:t>2018 fourth quarter- 3641.00</a:t>
            </a:r>
          </a:p>
          <a:p>
            <a:r>
              <a:rPr lang="en-IN" sz="1800" dirty="0" smtClean="0">
                <a:latin typeface="Times New Roman" pitchFamily="18" charset="0"/>
                <a:cs typeface="Times New Roman" pitchFamily="18" charset="0"/>
              </a:rPr>
              <a:t>Highest- 19338.00 in 2012</a:t>
            </a:r>
          </a:p>
          <a:p>
            <a:r>
              <a:rPr lang="en-IN" sz="1800" dirty="0" smtClean="0">
                <a:latin typeface="Times New Roman" pitchFamily="18" charset="0"/>
                <a:cs typeface="Times New Roman" pitchFamily="18" charset="0"/>
              </a:rPr>
              <a:t>Lowest- 1970.00 in 1970</a:t>
            </a:r>
          </a:p>
          <a:p>
            <a:endParaRPr lang="en-IN" dirty="0" smtClean="0"/>
          </a:p>
          <a:p>
            <a:endParaRPr lang="en-IN"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74430" y="4075611"/>
            <a:ext cx="2405930" cy="2078628"/>
          </a:xfrm>
          <a:prstGeom prst="rect">
            <a:avLst/>
          </a:prstGeom>
        </p:spPr>
      </p:pic>
      <p:pic>
        <p:nvPicPr>
          <p:cNvPr id="7" name="Picture 6"/>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4294210" y="4075611"/>
            <a:ext cx="2622233" cy="2078628"/>
          </a:xfrm>
          <a:prstGeom prst="rect">
            <a:avLst/>
          </a:prstGeom>
        </p:spPr>
      </p:pic>
    </p:spTree>
    <p:extLst>
      <p:ext uri="{BB962C8B-B14F-4D97-AF65-F5344CB8AC3E}">
        <p14:creationId xmlns="" xmlns:p14="http://schemas.microsoft.com/office/powerpoint/2010/main" val="1071694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latin typeface="Times New Roman" panose="02020603050405020304" pitchFamily="18" charset="0"/>
                <a:cs typeface="Times New Roman" panose="02020603050405020304" pitchFamily="18" charset="0"/>
              </a:rPr>
              <a:t>TRADE BALANCE:-</a:t>
            </a:r>
            <a:endParaRPr lang="en-IN"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Balance of Trade in Venezuela averaged 4335.85 USD Million from 1990 until 2018, reaching an all time high of 18496 USD Million in the third quarter of 2008 and a record low of -3154 USD Million in the fourth quarter of 2008 which is due to shipments of oil (96 percent of total </a:t>
            </a:r>
            <a:r>
              <a:rPr lang="en-IN" sz="1800" dirty="0" smtClean="0">
                <a:latin typeface="Times New Roman" panose="02020603050405020304" pitchFamily="18" charset="0"/>
                <a:cs typeface="Times New Roman" panose="02020603050405020304" pitchFamily="18" charset="0"/>
              </a:rPr>
              <a:t> exports)</a:t>
            </a: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99309" y="2792049"/>
            <a:ext cx="5937068" cy="3203802"/>
          </a:xfrm>
          <a:prstGeom prst="rect">
            <a:avLst/>
          </a:prstGeom>
        </p:spPr>
      </p:pic>
    </p:spTree>
    <p:extLst>
      <p:ext uri="{BB962C8B-B14F-4D97-AF65-F5344CB8AC3E}">
        <p14:creationId xmlns="" xmlns:p14="http://schemas.microsoft.com/office/powerpoint/2010/main" val="284780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latin typeface="Times New Roman" panose="02020603050405020304" pitchFamily="18" charset="0"/>
                <a:cs typeface="Times New Roman" panose="02020603050405020304" pitchFamily="18" charset="0"/>
              </a:rPr>
              <a:t>IMPACT ON GROWTH RATE:-</a:t>
            </a:r>
            <a:endParaRPr lang="en-IN" sz="20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3639183" y="112313"/>
            <a:ext cx="5276217" cy="3469088"/>
          </a:xfrm>
        </p:spPr>
      </p:pic>
      <p:sp>
        <p:nvSpPr>
          <p:cNvPr id="4" name="Text Placeholder 3"/>
          <p:cNvSpPr>
            <a:spLocks noGrp="1"/>
          </p:cNvSpPr>
          <p:nvPr>
            <p:ph type="body" sz="half" idx="2"/>
          </p:nvPr>
        </p:nvSpPr>
        <p:spPr/>
        <p:txBody>
          <a:bodyPr>
            <a:normAutofit/>
          </a:bodyPr>
          <a:lstStyle/>
          <a:p>
            <a:pPr marL="285750" indent="-285750">
              <a:buFont typeface="Arial" panose="020B0604020202020204" pitchFamily="34" charset="0"/>
              <a:buChar char="•"/>
            </a:pPr>
            <a:r>
              <a:rPr lang="en-IN" sz="1800" dirty="0" smtClean="0">
                <a:latin typeface="Times New Roman" pitchFamily="18" charset="0"/>
                <a:cs typeface="Times New Roman" pitchFamily="18" charset="0"/>
              </a:rPr>
              <a:t>In 2007 oil price went up Venezuela economy grew by 9%.</a:t>
            </a:r>
          </a:p>
          <a:p>
            <a:pPr marL="285750" indent="-285750">
              <a:buFont typeface="Arial" panose="020B0604020202020204" pitchFamily="34" charset="0"/>
              <a:buChar char="•"/>
            </a:pPr>
            <a:r>
              <a:rPr lang="en-IN" sz="1800" dirty="0" smtClean="0">
                <a:latin typeface="Times New Roman" pitchFamily="18" charset="0"/>
                <a:cs typeface="Times New Roman" pitchFamily="18" charset="0"/>
              </a:rPr>
              <a:t>Oil prices fell down resulting in major loss to the economy</a:t>
            </a:r>
          </a:p>
          <a:p>
            <a:r>
              <a:rPr lang="en-IN" sz="1800" dirty="0" smtClean="0">
                <a:latin typeface="Times New Roman" pitchFamily="18" charset="0"/>
                <a:cs typeface="Times New Roman" pitchFamily="18" charset="0"/>
              </a:rPr>
              <a:t>Unit- percent</a:t>
            </a:r>
          </a:p>
          <a:p>
            <a:r>
              <a:rPr lang="en-IN" sz="1800" dirty="0" smtClean="0">
                <a:latin typeface="Times New Roman" pitchFamily="18" charset="0"/>
                <a:cs typeface="Times New Roman" pitchFamily="18" charset="0"/>
              </a:rPr>
              <a:t>2018 third quarter:- -17</a:t>
            </a:r>
          </a:p>
          <a:p>
            <a:r>
              <a:rPr lang="en-IN" sz="1800" dirty="0" smtClean="0">
                <a:latin typeface="Times New Roman" pitchFamily="18" charset="0"/>
                <a:cs typeface="Times New Roman" pitchFamily="18" charset="0"/>
              </a:rPr>
              <a:t>2018 fourth quarter:- -22</a:t>
            </a:r>
          </a:p>
          <a:p>
            <a:r>
              <a:rPr lang="en-IN" sz="1800" dirty="0" smtClean="0">
                <a:latin typeface="Times New Roman" pitchFamily="18" charset="0"/>
                <a:cs typeface="Times New Roman" pitchFamily="18" charset="0"/>
              </a:rPr>
              <a:t>Highest:- 36.1 in 2004</a:t>
            </a:r>
          </a:p>
          <a:p>
            <a:r>
              <a:rPr lang="en-IN" sz="1800" dirty="0" smtClean="0">
                <a:latin typeface="Times New Roman" pitchFamily="18" charset="0"/>
                <a:cs typeface="Times New Roman" pitchFamily="18" charset="0"/>
              </a:rPr>
              <a:t>Lowest:- -26.7 in 2003</a:t>
            </a:r>
          </a:p>
          <a:p>
            <a:endParaRPr lang="en-IN" sz="2100" dirty="0">
              <a:latin typeface="Times New Roman" panose="02020603050405020304" pitchFamily="18" charset="0"/>
              <a:cs typeface="Times New Roman" panose="02020603050405020304" pitchFamily="18" charset="0"/>
            </a:endParaRPr>
          </a:p>
          <a:p>
            <a:endParaRPr lang="en-IN" sz="2100" dirty="0" smtClean="0">
              <a:latin typeface="Times New Roman" panose="02020603050405020304" pitchFamily="18" charset="0"/>
              <a:cs typeface="Times New Roman" panose="02020603050405020304" pitchFamily="18" charset="0"/>
            </a:endParaRPr>
          </a:p>
          <a:p>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658912" y="3657600"/>
            <a:ext cx="4799288" cy="3153498"/>
          </a:xfrm>
          <a:prstGeom prst="rect">
            <a:avLst/>
          </a:prstGeom>
        </p:spPr>
      </p:pic>
    </p:spTree>
    <p:extLst>
      <p:ext uri="{BB962C8B-B14F-4D97-AF65-F5344CB8AC3E}">
        <p14:creationId xmlns="" xmlns:p14="http://schemas.microsoft.com/office/powerpoint/2010/main" val="1840788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772400" cy="1752599"/>
          </a:xfrm>
        </p:spPr>
        <p:txBody>
          <a:bodyPr>
            <a:normAutofit/>
          </a:bodyPr>
          <a:lstStyle/>
          <a:p>
            <a:r>
              <a:rPr lang="en-IN" sz="3000" b="1" dirty="0" smtClean="0">
                <a:solidFill>
                  <a:schemeClr val="tx1"/>
                </a:solidFill>
                <a:latin typeface="Times New Roman" pitchFamily="18" charset="0"/>
                <a:cs typeface="Times New Roman" pitchFamily="18" charset="0"/>
              </a:rPr>
              <a:t>SANCTIONS ON VENEZUELA</a:t>
            </a:r>
            <a:endParaRPr lang="en-US" sz="3000" b="1"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457200" y="3124200"/>
            <a:ext cx="5791200" cy="2528338"/>
          </a:xfrm>
        </p:spPr>
        <p:txBody>
          <a:bodyPr>
            <a:noAutofit/>
          </a:bodyPr>
          <a:lstStyle/>
          <a:p>
            <a:pPr algn="l">
              <a:buFont typeface="Arial" pitchFamily="34" charset="0"/>
              <a:buChar char="•"/>
            </a:pPr>
            <a:r>
              <a:rPr lang="en-IN" sz="2400" dirty="0" smtClean="0">
                <a:solidFill>
                  <a:schemeClr val="tx1"/>
                </a:solidFill>
                <a:latin typeface="Times New Roman" pitchFamily="18" charset="0"/>
                <a:cs typeface="Times New Roman" pitchFamily="18" charset="0"/>
              </a:rPr>
              <a:t>Venezuela crisis and protests.</a:t>
            </a:r>
          </a:p>
          <a:p>
            <a:pPr algn="l">
              <a:buFont typeface="Arial" pitchFamily="34" charset="0"/>
              <a:buChar char="•"/>
            </a:pPr>
            <a:r>
              <a:rPr lang="en-IN" sz="2400" dirty="0" smtClean="0">
                <a:solidFill>
                  <a:schemeClr val="tx1"/>
                </a:solidFill>
                <a:latin typeface="Times New Roman" pitchFamily="18" charset="0"/>
                <a:cs typeface="Times New Roman" pitchFamily="18" charset="0"/>
              </a:rPr>
              <a:t>Impact of Sanctions.</a:t>
            </a:r>
          </a:p>
          <a:p>
            <a:pPr algn="l">
              <a:buFont typeface="Arial" pitchFamily="34" charset="0"/>
              <a:buChar char="•"/>
            </a:pPr>
            <a:r>
              <a:rPr lang="en-IN" sz="2400" dirty="0" smtClean="0">
                <a:solidFill>
                  <a:schemeClr val="tx1"/>
                </a:solidFill>
                <a:latin typeface="Times New Roman" pitchFamily="18" charset="0"/>
                <a:cs typeface="Times New Roman" pitchFamily="18" charset="0"/>
              </a:rPr>
              <a:t>How its is overcoming sanctions. </a:t>
            </a:r>
            <a:endParaRPr lang="en-US" sz="2400" dirty="0">
              <a:solidFill>
                <a:schemeClr val="tx1"/>
              </a:solidFill>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85800"/>
          </a:xfrm>
        </p:spPr>
        <p:txBody>
          <a:bodyPr>
            <a:normAutofit/>
          </a:bodyPr>
          <a:lstStyle/>
          <a:p>
            <a:r>
              <a:rPr lang="en-IN" sz="3000" dirty="0" smtClean="0">
                <a:latin typeface="Times New Roman" pitchFamily="18" charset="0"/>
                <a:cs typeface="Times New Roman" pitchFamily="18" charset="0"/>
              </a:rPr>
              <a:t>VENEZUELA PROTESTS AND CRISIS:</a:t>
            </a:r>
            <a:endParaRPr lang="en-US" sz="3000" dirty="0">
              <a:latin typeface="Times New Roman" pitchFamily="18" charset="0"/>
              <a:cs typeface="Times New Roman" pitchFamily="18" charset="0"/>
            </a:endParaRPr>
          </a:p>
        </p:txBody>
      </p:sp>
      <p:sp>
        <p:nvSpPr>
          <p:cNvPr id="3" name="Content Placeholder 2"/>
          <p:cNvSpPr>
            <a:spLocks noGrp="1"/>
          </p:cNvSpPr>
          <p:nvPr>
            <p:ph sz="half" idx="1"/>
          </p:nvPr>
        </p:nvSpPr>
        <p:spPr>
          <a:xfrm>
            <a:off x="457200" y="1752601"/>
            <a:ext cx="8305800" cy="1142999"/>
          </a:xfrm>
          <a:solidFill>
            <a:schemeClr val="tx1"/>
          </a:solidFill>
        </p:spPr>
        <p:txBody>
          <a:bodyPr>
            <a:noAutofit/>
          </a:bodyPr>
          <a:lstStyle/>
          <a:p>
            <a:r>
              <a:rPr lang="en-IN" sz="2800" u="sng" dirty="0" smtClean="0">
                <a:solidFill>
                  <a:srgbClr val="FF0000"/>
                </a:solidFill>
                <a:latin typeface="Times New Roman" pitchFamily="18" charset="0"/>
                <a:cs typeface="Times New Roman" pitchFamily="18" charset="0"/>
                <a:hlinkClick r:id="rId2" tooltip="2014 Venezuelan protests"/>
              </a:rPr>
              <a:t>2014 Venezuelan protests</a:t>
            </a:r>
            <a:r>
              <a:rPr lang="en-IN" sz="2800" u="sng" dirty="0" smtClean="0">
                <a:solidFill>
                  <a:srgbClr val="FF0000"/>
                </a:solidFill>
                <a:latin typeface="Times New Roman" pitchFamily="18" charset="0"/>
                <a:cs typeface="Times New Roman" pitchFamily="18" charset="0"/>
              </a:rPr>
              <a:t> </a:t>
            </a:r>
          </a:p>
          <a:p>
            <a:r>
              <a:rPr lang="en-IN" sz="2800" u="sng" dirty="0" smtClean="0">
                <a:solidFill>
                  <a:srgbClr val="FF0000"/>
                </a:solidFill>
                <a:latin typeface="Times New Roman" pitchFamily="18" charset="0"/>
                <a:cs typeface="Times New Roman" pitchFamily="18" charset="0"/>
                <a:hlinkClick r:id="rId3" tooltip="2017 Venezuelan protests"/>
              </a:rPr>
              <a:t>2017 Venezuelan protests</a:t>
            </a:r>
          </a:p>
        </p:txBody>
      </p:sp>
      <p:pic>
        <p:nvPicPr>
          <p:cNvPr id="6" name="Content Placeholder 5" descr="2014.jpg"/>
          <p:cNvPicPr>
            <a:picLocks noGrp="1" noChangeAspect="1"/>
          </p:cNvPicPr>
          <p:nvPr>
            <p:ph sz="half" idx="2"/>
          </p:nvPr>
        </p:nvPicPr>
        <p:blipFill>
          <a:blip r:embed="rId4" cstate="print"/>
          <a:stretch>
            <a:fillRect/>
          </a:stretch>
        </p:blipFill>
        <p:spPr>
          <a:xfrm>
            <a:off x="304800" y="3276600"/>
            <a:ext cx="4038600" cy="2691743"/>
          </a:xfrm>
        </p:spPr>
      </p:pic>
      <p:pic>
        <p:nvPicPr>
          <p:cNvPr id="7" name="Picture 6" descr="download.jpg"/>
          <p:cNvPicPr>
            <a:picLocks noChangeAspect="1"/>
          </p:cNvPicPr>
          <p:nvPr/>
        </p:nvPicPr>
        <p:blipFill>
          <a:blip r:embed="rId5" cstate="print"/>
          <a:stretch>
            <a:fillRect/>
          </a:stretch>
        </p:blipFill>
        <p:spPr>
          <a:xfrm>
            <a:off x="4572000" y="3276600"/>
            <a:ext cx="4158938" cy="2767584"/>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305800" cy="914400"/>
          </a:xfrm>
        </p:spPr>
        <p:txBody>
          <a:bodyPr>
            <a:normAutofit fontScale="90000"/>
          </a:bodyPr>
          <a:lstStyle/>
          <a:p>
            <a:r>
              <a:rPr lang="en-IN" dirty="0" smtClean="0">
                <a:latin typeface="Times New Roman" pitchFamily="18" charset="0"/>
                <a:cs typeface="Times New Roman" pitchFamily="18" charset="0"/>
              </a:rPr>
              <a:t>VENEZUELA PROTESTS AND CRISIS:</a:t>
            </a:r>
            <a:r>
              <a:rPr lang="en-US" u="sng" dirty="0" smtClean="0">
                <a:latin typeface="Times New Roman" pitchFamily="18" charset="0"/>
                <a:cs typeface="Times New Roman" pitchFamily="18" charset="0"/>
              </a:rPr>
              <a:t/>
            </a:r>
            <a:br>
              <a:rPr lang="en-US" u="sng" dirty="0" smtClean="0">
                <a:latin typeface="Times New Roman" pitchFamily="18" charset="0"/>
                <a:cs typeface="Times New Roman" pitchFamily="18" charset="0"/>
              </a:rPr>
            </a:br>
            <a:endParaRPr lang="en-US" dirty="0"/>
          </a:p>
        </p:txBody>
      </p:sp>
      <p:sp>
        <p:nvSpPr>
          <p:cNvPr id="3" name="Content Placeholder 2"/>
          <p:cNvSpPr>
            <a:spLocks noGrp="1"/>
          </p:cNvSpPr>
          <p:nvPr>
            <p:ph sz="half" idx="1"/>
          </p:nvPr>
        </p:nvSpPr>
        <p:spPr>
          <a:xfrm>
            <a:off x="457200" y="1524001"/>
            <a:ext cx="8229600" cy="1066799"/>
          </a:xfrm>
          <a:solidFill>
            <a:schemeClr val="tx1"/>
          </a:solidFill>
        </p:spPr>
        <p:txBody>
          <a:bodyPr>
            <a:normAutofit fontScale="77500" lnSpcReduction="20000"/>
          </a:bodyPr>
          <a:lstStyle/>
          <a:p>
            <a:pPr>
              <a:lnSpc>
                <a:spcPct val="150000"/>
              </a:lnSpc>
            </a:pPr>
            <a:r>
              <a:rPr lang="en-IN" b="1" dirty="0" smtClean="0">
                <a:hlinkClick r:id="rId2" tooltip="2017 Venezuelan Constituent Assembly election"/>
              </a:rPr>
              <a:t>Venezuelan Constituent Assembly election</a:t>
            </a:r>
            <a:endParaRPr lang="en-IN" b="1" dirty="0" smtClean="0">
              <a:hlinkClick r:id="rId3" tooltip="2018 Venezuelan presidential election"/>
            </a:endParaRPr>
          </a:p>
          <a:p>
            <a:pPr>
              <a:lnSpc>
                <a:spcPct val="150000"/>
              </a:lnSpc>
            </a:pPr>
            <a:r>
              <a:rPr lang="en-IN" b="1" dirty="0" smtClean="0">
                <a:hlinkClick r:id="rId3" tooltip="2018 Venezuelan presidential election"/>
              </a:rPr>
              <a:t>2018 Venezuelan presidential election</a:t>
            </a:r>
            <a:endParaRPr lang="en-IN" b="1" dirty="0" smtClean="0"/>
          </a:p>
          <a:p>
            <a:endParaRPr lang="en-US" dirty="0"/>
          </a:p>
        </p:txBody>
      </p:sp>
      <p:pic>
        <p:nvPicPr>
          <p:cNvPr id="7" name="Content Placeholder 6" descr="Capture.PNG"/>
          <p:cNvPicPr>
            <a:picLocks noGrp="1" noChangeAspect="1"/>
          </p:cNvPicPr>
          <p:nvPr>
            <p:ph sz="half" idx="2"/>
          </p:nvPr>
        </p:nvPicPr>
        <p:blipFill>
          <a:blip r:embed="rId4" cstate="print"/>
          <a:stretch>
            <a:fillRect/>
          </a:stretch>
        </p:blipFill>
        <p:spPr>
          <a:xfrm>
            <a:off x="152400" y="2971800"/>
            <a:ext cx="5029200" cy="3703159"/>
          </a:xfrm>
        </p:spPr>
      </p:pic>
      <p:pic>
        <p:nvPicPr>
          <p:cNvPr id="8" name="Picture 7" descr="download (1).jpg"/>
          <p:cNvPicPr>
            <a:picLocks noChangeAspect="1"/>
          </p:cNvPicPr>
          <p:nvPr/>
        </p:nvPicPr>
        <p:blipFill>
          <a:blip r:embed="rId5" cstate="print"/>
          <a:stretch>
            <a:fillRect/>
          </a:stretch>
        </p:blipFill>
        <p:spPr>
          <a:xfrm>
            <a:off x="5334000" y="3048000"/>
            <a:ext cx="3505200" cy="35052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IN" sz="3300" dirty="0" smtClean="0">
                <a:solidFill>
                  <a:schemeClr val="tx1"/>
                </a:solidFill>
                <a:latin typeface="Times New Roman" pitchFamily="18" charset="0"/>
                <a:cs typeface="Times New Roman" pitchFamily="18" charset="0"/>
              </a:rPr>
              <a:t>IMPACT OF SANCTIONS</a:t>
            </a:r>
            <a:r>
              <a:rPr lang="en-IN" dirty="0" smtClean="0">
                <a:solidFill>
                  <a:schemeClr val="tx1"/>
                </a:solidFill>
              </a:rPr>
              <a:t>:</a:t>
            </a:r>
            <a:br>
              <a:rPr lang="en-IN" dirty="0" smtClean="0">
                <a:solidFill>
                  <a:schemeClr val="tx1"/>
                </a:solidFill>
              </a:rPr>
            </a:br>
            <a:endParaRPr lang="en-US" dirty="0"/>
          </a:p>
        </p:txBody>
      </p:sp>
      <p:sp>
        <p:nvSpPr>
          <p:cNvPr id="3" name="Content Placeholder 2"/>
          <p:cNvSpPr>
            <a:spLocks noGrp="1"/>
          </p:cNvSpPr>
          <p:nvPr>
            <p:ph idx="1"/>
          </p:nvPr>
        </p:nvSpPr>
        <p:spPr>
          <a:xfrm>
            <a:off x="457200" y="1524000"/>
            <a:ext cx="8229600" cy="5050536"/>
          </a:xfrm>
        </p:spPr>
        <p:txBody>
          <a:bodyPr>
            <a:normAutofit/>
          </a:bodyPr>
          <a:lstStyle/>
          <a:p>
            <a:pPr algn="just"/>
            <a:r>
              <a:rPr lang="en-IN" sz="1800" dirty="0" smtClean="0">
                <a:latin typeface="Times New Roman" pitchFamily="18" charset="0"/>
                <a:cs typeface="Times New Roman" pitchFamily="18" charset="0"/>
              </a:rPr>
              <a:t>The International Monetary Fund suspended the Venezuelan leader’s access to almost $400 million of special drawing rights.</a:t>
            </a:r>
          </a:p>
          <a:p>
            <a:pPr algn="just">
              <a:buNone/>
            </a:pPr>
            <a:endParaRPr lang="en-IN" sz="1800" dirty="0" smtClean="0">
              <a:latin typeface="Times New Roman" pitchFamily="18" charset="0"/>
              <a:cs typeface="Times New Roman" pitchFamily="18" charset="0"/>
            </a:endParaRPr>
          </a:p>
          <a:p>
            <a:pPr lvl="0" algn="just"/>
            <a:r>
              <a:rPr lang="en-IN" sz="1800" dirty="0" smtClean="0">
                <a:latin typeface="Times New Roman" pitchFamily="18" charset="0"/>
                <a:cs typeface="Times New Roman" pitchFamily="18" charset="0"/>
              </a:rPr>
              <a:t>The US and UK sanctions restricted, retrieving the gold in the Bank of England  which is 1.2 billion dollars.</a:t>
            </a:r>
          </a:p>
          <a:p>
            <a:pPr lvl="0" algn="just"/>
            <a:endParaRPr lang="en-IN" sz="1800" dirty="0" smtClean="0">
              <a:latin typeface="Times New Roman" pitchFamily="18" charset="0"/>
              <a:cs typeface="Times New Roman" pitchFamily="18" charset="0"/>
            </a:endParaRPr>
          </a:p>
          <a:p>
            <a:pPr lvl="0" algn="just"/>
            <a:r>
              <a:rPr lang="en-IN" sz="1800" dirty="0" smtClean="0">
                <a:latin typeface="Times New Roman" pitchFamily="18" charset="0"/>
                <a:cs typeface="Times New Roman" pitchFamily="18" charset="0"/>
              </a:rPr>
              <a:t>Sanctions on shipping companies ,which put a chokehold on the country’s trading, is stopping shipping in its tracks.</a:t>
            </a:r>
          </a:p>
          <a:p>
            <a:pPr lvl="0" algn="just"/>
            <a:endParaRPr lang="en-US" sz="1800" dirty="0" smtClean="0">
              <a:latin typeface="Times New Roman" pitchFamily="18" charset="0"/>
              <a:cs typeface="Times New Roman" pitchFamily="18" charset="0"/>
            </a:endParaRPr>
          </a:p>
          <a:p>
            <a:pPr algn="just"/>
            <a:r>
              <a:rPr lang="en-IN" sz="1800" dirty="0" smtClean="0">
                <a:latin typeface="Times New Roman" pitchFamily="18" charset="0"/>
                <a:cs typeface="Times New Roman" pitchFamily="18" charset="0"/>
              </a:rPr>
              <a:t>Sanctions on Central Bank and other banks in Venezuela by USA.These sanctions prohibited the Venezuelan government from borrowing in US financial markets. </a:t>
            </a:r>
            <a:endParaRPr lang="en-US" sz="18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noAutofit/>
          </a:bodyPr>
          <a:lstStyle/>
          <a:p>
            <a:r>
              <a:rPr lang="en-IN" sz="3000" dirty="0" smtClean="0">
                <a:solidFill>
                  <a:schemeClr val="tx1"/>
                </a:solidFill>
                <a:latin typeface="Times New Roman" pitchFamily="18" charset="0"/>
                <a:cs typeface="Times New Roman" pitchFamily="18" charset="0"/>
              </a:rPr>
              <a:t>IMPACT OF SANCTIONS:</a:t>
            </a: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974336"/>
          </a:xfrm>
        </p:spPr>
        <p:txBody>
          <a:bodyPr/>
          <a:lstStyle/>
          <a:p>
            <a:pPr lvl="0"/>
            <a:r>
              <a:rPr lang="en-IN" sz="1800" dirty="0" smtClean="0">
                <a:latin typeface="Times New Roman" pitchFamily="18" charset="0"/>
                <a:cs typeface="Times New Roman" pitchFamily="18" charset="0"/>
              </a:rPr>
              <a:t>sanctions prevent the economy from recovering from deep recession as the GDP has already declined and consumer price inflation is increasing.</a:t>
            </a:r>
            <a:endParaRPr lang="en-US" sz="1800" dirty="0" smtClean="0">
              <a:latin typeface="Times New Roman" pitchFamily="18" charset="0"/>
              <a:cs typeface="Times New Roman" pitchFamily="18" charset="0"/>
            </a:endParaRPr>
          </a:p>
          <a:p>
            <a:endParaRPr lang="en-US" dirty="0"/>
          </a:p>
        </p:txBody>
      </p:sp>
      <p:pic>
        <p:nvPicPr>
          <p:cNvPr id="4" name="Picture 3" descr="GDP.PNG"/>
          <p:cNvPicPr>
            <a:picLocks noChangeAspect="1"/>
          </p:cNvPicPr>
          <p:nvPr/>
        </p:nvPicPr>
        <p:blipFill>
          <a:blip r:embed="rId2" cstate="print"/>
          <a:stretch>
            <a:fillRect/>
          </a:stretch>
        </p:blipFill>
        <p:spPr>
          <a:xfrm>
            <a:off x="914400" y="2743200"/>
            <a:ext cx="7563906" cy="388674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838200"/>
          </a:xfrm>
        </p:spPr>
        <p:txBody>
          <a:bodyPr>
            <a:noAutofit/>
          </a:bodyPr>
          <a:lstStyle/>
          <a:p>
            <a:r>
              <a:rPr lang="en-IN" sz="3000" dirty="0" smtClean="0">
                <a:solidFill>
                  <a:schemeClr val="tx1"/>
                </a:solidFill>
                <a:latin typeface="Times New Roman" pitchFamily="18" charset="0"/>
                <a:cs typeface="Times New Roman" pitchFamily="18" charset="0"/>
              </a:rPr>
              <a:t>IMPACT OF SANCTIONS:</a:t>
            </a: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229600" cy="4898136"/>
          </a:xfrm>
        </p:spPr>
        <p:txBody>
          <a:bodyPr>
            <a:normAutofit/>
          </a:bodyPr>
          <a:lstStyle/>
          <a:p>
            <a:r>
              <a:rPr lang="en-IN" sz="1800" dirty="0" smtClean="0">
                <a:latin typeface="Times New Roman" pitchFamily="18" charset="0"/>
                <a:cs typeface="Times New Roman" pitchFamily="18" charset="0"/>
              </a:rPr>
              <a:t>CONSUMER PRICE INDEX:</a:t>
            </a:r>
            <a:endParaRPr lang="en-US" sz="1800" dirty="0">
              <a:latin typeface="Times New Roman" pitchFamily="18" charset="0"/>
              <a:cs typeface="Times New Roman" pitchFamily="18" charset="0"/>
            </a:endParaRPr>
          </a:p>
        </p:txBody>
      </p:sp>
      <p:pic>
        <p:nvPicPr>
          <p:cNvPr id="4" name="Picture 3" descr="INFLATION-VENE.PNG"/>
          <p:cNvPicPr>
            <a:picLocks noChangeAspect="1"/>
          </p:cNvPicPr>
          <p:nvPr/>
        </p:nvPicPr>
        <p:blipFill>
          <a:blip r:embed="rId2" cstate="print"/>
          <a:stretch>
            <a:fillRect/>
          </a:stretch>
        </p:blipFill>
        <p:spPr>
          <a:xfrm>
            <a:off x="0" y="2286000"/>
            <a:ext cx="9144000" cy="4191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837" y="337458"/>
            <a:ext cx="7940585" cy="1338943"/>
          </a:xfrm>
        </p:spPr>
        <p:txBody>
          <a:bodyPr>
            <a:normAutofit/>
          </a:bodyPr>
          <a:lstStyle/>
          <a:p>
            <a:pPr algn="l"/>
            <a:r>
              <a:rPr lang="en-IN" sz="3000" b="1" dirty="0" smtClean="0">
                <a:latin typeface="Times New Roman" pitchFamily="18" charset="0"/>
                <a:cs typeface="Times New Roman" pitchFamily="18" charset="0"/>
              </a:rPr>
              <a:t>Religion and Meeting Etiquette Venezuela</a:t>
            </a:r>
            <a:endParaRPr lang="en-IN"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514350" y="1719944"/>
            <a:ext cx="8115300" cy="4498742"/>
          </a:xfrm>
        </p:spPr>
        <p:txBody>
          <a:bodyPr>
            <a:normAutofit/>
          </a:bodyPr>
          <a:lstStyle/>
          <a:p>
            <a:r>
              <a:rPr lang="en-IN" sz="2000" dirty="0">
                <a:latin typeface="Times New Roman" pitchFamily="18" charset="0"/>
                <a:cs typeface="Times New Roman" pitchFamily="18" charset="0"/>
              </a:rPr>
              <a:t>Freedom of religion is guaranteed by the Venezuelan constitution</a:t>
            </a:r>
            <a:r>
              <a:rPr lang="en-IN" sz="2000" dirty="0" smtClean="0">
                <a:latin typeface="Times New Roman" pitchFamily="18" charset="0"/>
                <a:cs typeface="Times New Roman" pitchFamily="18" charset="0"/>
              </a:rPr>
              <a:t>.</a:t>
            </a:r>
          </a:p>
          <a:p>
            <a:pPr>
              <a:buNone/>
            </a:pPr>
            <a:endParaRPr lang="en-IN" sz="2000" dirty="0" smtClean="0">
              <a:latin typeface="Times New Roman" pitchFamily="18" charset="0"/>
              <a:cs typeface="Times New Roman" pitchFamily="18" charset="0"/>
            </a:endParaRPr>
          </a:p>
          <a:p>
            <a:r>
              <a:rPr lang="en-IN" sz="2000" dirty="0">
                <a:latin typeface="Times New Roman" pitchFamily="18" charset="0"/>
                <a:cs typeface="Times New Roman" pitchFamily="18" charset="0"/>
              </a:rPr>
              <a:t> More than 90% of the population is Roman </a:t>
            </a:r>
            <a:r>
              <a:rPr lang="en-IN" sz="2000" dirty="0" smtClean="0">
                <a:latin typeface="Times New Roman" pitchFamily="18" charset="0"/>
                <a:cs typeface="Times New Roman" pitchFamily="18" charset="0"/>
              </a:rPr>
              <a:t>Catholic</a:t>
            </a:r>
          </a:p>
          <a:p>
            <a:pPr>
              <a:buNone/>
            </a:pP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Always introduce yourself to the eldest person first in group.</a:t>
            </a:r>
          </a:p>
          <a:p>
            <a:pPr>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Business cards are given before meting.</a:t>
            </a:r>
            <a:endParaRPr lang="en-IN" sz="2000" dirty="0" smtClean="0">
              <a:latin typeface="Times New Roman" pitchFamily="18" charset="0"/>
              <a:cs typeface="Times New Roman" pitchFamily="18" charset="0"/>
            </a:endParaRPr>
          </a:p>
          <a:p>
            <a:pPr>
              <a:buNone/>
            </a:pPr>
            <a:endParaRPr lang="en-IN" sz="2800" dirty="0"/>
          </a:p>
        </p:txBody>
      </p:sp>
    </p:spTree>
    <p:extLst>
      <p:ext uri="{BB962C8B-B14F-4D97-AF65-F5344CB8AC3E}">
        <p14:creationId xmlns:p14="http://schemas.microsoft.com/office/powerpoint/2010/main" xmlns="" val="14290704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0"/>
          </a:xfrm>
        </p:spPr>
        <p:txBody>
          <a:bodyPr>
            <a:noAutofit/>
          </a:bodyPr>
          <a:lstStyle/>
          <a:p>
            <a:pPr algn="l"/>
            <a:r>
              <a:rPr lang="en-IN" sz="3000" dirty="0" smtClean="0">
                <a:solidFill>
                  <a:schemeClr val="tx1"/>
                </a:solidFill>
                <a:latin typeface="Times New Roman" pitchFamily="18" charset="0"/>
                <a:cs typeface="Times New Roman" pitchFamily="18" charset="0"/>
              </a:rPr>
              <a:t>IMPACT OF SANCTIONS</a:t>
            </a: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974336"/>
          </a:xfrm>
        </p:spPr>
        <p:txBody>
          <a:bodyPr>
            <a:normAutofit/>
          </a:bodyPr>
          <a:lstStyle/>
          <a:p>
            <a:r>
              <a:rPr lang="en-IN" sz="1800" dirty="0" smtClean="0">
                <a:latin typeface="Times New Roman" pitchFamily="18" charset="0"/>
                <a:cs typeface="Times New Roman" pitchFamily="18" charset="0"/>
              </a:rPr>
              <a:t>The imposed sanctions on the (PDVSA) Venezuelan state-owned oil and Natural Gas Company prevent PDVSA from being paid for petroleum exports to the US($7 Billion).</a:t>
            </a:r>
          </a:p>
          <a:p>
            <a:pPr marL="1263650" indent="-255588">
              <a:buFont typeface="Wingdings" pitchFamily="2" charset="2"/>
              <a:buChar char="Ø"/>
            </a:pPr>
            <a:r>
              <a:rPr lang="en-IN" sz="1800" dirty="0" smtClean="0">
                <a:latin typeface="Times New Roman" pitchFamily="18" charset="0"/>
                <a:cs typeface="Times New Roman" pitchFamily="18" charset="0"/>
              </a:rPr>
              <a:t> US Exporting naphtha, light oil to Venezuela.</a:t>
            </a:r>
          </a:p>
          <a:p>
            <a:pPr marL="1263650" indent="-255588">
              <a:buNone/>
            </a:pPr>
            <a:endParaRPr lang="en-IN" sz="2400" dirty="0" smtClean="0"/>
          </a:p>
          <a:p>
            <a:pPr marL="1263650" indent="-255588">
              <a:buNone/>
            </a:pPr>
            <a:endParaRPr lang="en-US" sz="2200" dirty="0"/>
          </a:p>
        </p:txBody>
      </p:sp>
      <p:pic>
        <p:nvPicPr>
          <p:cNvPr id="4" name="Picture 3" descr="C:\Users\mange\Desktop\VENEZUELA PROJECT\OIL-WEEKLY.PNG"/>
          <p:cNvPicPr/>
          <p:nvPr/>
        </p:nvPicPr>
        <p:blipFill>
          <a:blip r:embed="rId2" cstate="print"/>
          <a:srcRect/>
          <a:stretch>
            <a:fillRect/>
          </a:stretch>
        </p:blipFill>
        <p:spPr bwMode="auto">
          <a:xfrm>
            <a:off x="381000" y="3124200"/>
            <a:ext cx="8763000" cy="3733800"/>
          </a:xfrm>
          <a:prstGeom prst="rect">
            <a:avLst/>
          </a:prstGeom>
          <a:noFill/>
          <a:ln w="9525">
            <a:noFill/>
            <a:miter lim="800000"/>
            <a:headEnd/>
            <a:tailEnd/>
          </a:ln>
        </p:spPr>
      </p:pic>
      <p:pic>
        <p:nvPicPr>
          <p:cNvPr id="5" name="Picture 4" descr="download.png"/>
          <p:cNvPicPr>
            <a:picLocks noChangeAspect="1"/>
          </p:cNvPicPr>
          <p:nvPr/>
        </p:nvPicPr>
        <p:blipFill>
          <a:blip r:embed="rId3" cstate="print"/>
          <a:stretch>
            <a:fillRect/>
          </a:stretch>
        </p:blipFill>
        <p:spPr>
          <a:xfrm>
            <a:off x="5715000" y="152400"/>
            <a:ext cx="2667000" cy="1512493"/>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IN" sz="3000" dirty="0" smtClean="0">
                <a:solidFill>
                  <a:schemeClr val="tx1"/>
                </a:solidFill>
                <a:latin typeface="Times New Roman" pitchFamily="18" charset="0"/>
                <a:cs typeface="Times New Roman" pitchFamily="18" charset="0"/>
              </a:rPr>
              <a:t>IMPACT OF SANCTIONS</a:t>
            </a:r>
            <a:endParaRPr lang="en-US" sz="3000" dirty="0">
              <a:latin typeface="Times New Roman" pitchFamily="18" charset="0"/>
              <a:cs typeface="Times New Roman" pitchFamily="18" charset="0"/>
            </a:endParaRPr>
          </a:p>
        </p:txBody>
      </p:sp>
      <p:pic>
        <p:nvPicPr>
          <p:cNvPr id="4" name="Content Placeholder 3" descr="C:\Users\mange\Desktop\VENEZUELA PROJECT\VENE-OIL-PROD-PRICE.PNG"/>
          <p:cNvPicPr>
            <a:picLocks noGrp="1"/>
          </p:cNvPicPr>
          <p:nvPr>
            <p:ph idx="1"/>
          </p:nvPr>
        </p:nvPicPr>
        <p:blipFill>
          <a:blip r:embed="rId2" cstate="print"/>
          <a:srcRect/>
          <a:stretch>
            <a:fillRect/>
          </a:stretch>
        </p:blipFill>
        <p:spPr bwMode="auto">
          <a:xfrm>
            <a:off x="1066800" y="2533650"/>
            <a:ext cx="7338021" cy="4324350"/>
          </a:xfrm>
          <a:prstGeom prst="rect">
            <a:avLst/>
          </a:prstGeom>
          <a:noFill/>
          <a:ln w="9525">
            <a:noFill/>
            <a:miter lim="800000"/>
            <a:headEnd/>
            <a:tailEnd/>
          </a:ln>
        </p:spPr>
      </p:pic>
      <p:sp>
        <p:nvSpPr>
          <p:cNvPr id="5" name="TextBox 4"/>
          <p:cNvSpPr txBox="1"/>
          <p:nvPr/>
        </p:nvSpPr>
        <p:spPr>
          <a:xfrm>
            <a:off x="609600" y="1143000"/>
            <a:ext cx="8077200" cy="1477328"/>
          </a:xfrm>
          <a:prstGeom prst="rect">
            <a:avLst/>
          </a:prstGeom>
          <a:noFill/>
        </p:spPr>
        <p:txBody>
          <a:bodyPr wrap="square" rtlCol="0">
            <a:spAutoFit/>
          </a:bodyPr>
          <a:lstStyle/>
          <a:p>
            <a:pPr>
              <a:buFont typeface="Arial" pitchFamily="34" charset="0"/>
              <a:buChar char="•"/>
            </a:pPr>
            <a:r>
              <a:rPr lang="en-IN" dirty="0" smtClean="0">
                <a:latin typeface="Times New Roman" pitchFamily="18" charset="0"/>
                <a:cs typeface="Times New Roman" pitchFamily="18" charset="0"/>
              </a:rPr>
              <a:t>The collapse of oil barrel price in 2014 and political instability, corruptions in the government and dependency on oil made the country to fall into economic cries, further the sanctions on this made the country even worst. This leads the imports to reduce.</a:t>
            </a:r>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fontScale="90000"/>
          </a:bodyPr>
          <a:lstStyle/>
          <a:p>
            <a:r>
              <a:rPr lang="en-IN" dirty="0" smtClean="0">
                <a:solidFill>
                  <a:schemeClr val="tx1"/>
                </a:solidFill>
              </a:rPr>
              <a:t>IMPACT OF SANCTIONS</a:t>
            </a:r>
            <a:endParaRPr lang="en-US" dirty="0"/>
          </a:p>
        </p:txBody>
      </p:sp>
      <p:pic>
        <p:nvPicPr>
          <p:cNvPr id="4" name="Content Placeholder 3" descr="C:\Users\mange\Desktop\VENEZUELA PROJECT\TOTAL-imports.PNG"/>
          <p:cNvPicPr>
            <a:picLocks noGrp="1"/>
          </p:cNvPicPr>
          <p:nvPr>
            <p:ph idx="1"/>
          </p:nvPr>
        </p:nvPicPr>
        <p:blipFill>
          <a:blip r:embed="rId2" cstate="print"/>
          <a:srcRect/>
          <a:stretch>
            <a:fillRect/>
          </a:stretch>
        </p:blipFill>
        <p:spPr bwMode="auto">
          <a:xfrm>
            <a:off x="914400" y="1676400"/>
            <a:ext cx="7573464" cy="4190999"/>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457200"/>
          </a:xfrm>
        </p:spPr>
        <p:txBody>
          <a:bodyPr>
            <a:noAutofit/>
          </a:bodyPr>
          <a:lstStyle/>
          <a:p>
            <a:r>
              <a:rPr lang="en-IN" sz="3000" dirty="0" smtClean="0">
                <a:solidFill>
                  <a:schemeClr val="tx1"/>
                </a:solidFill>
                <a:latin typeface="Times New Roman" pitchFamily="18" charset="0"/>
                <a:cs typeface="Times New Roman" pitchFamily="18" charset="0"/>
              </a:rPr>
              <a:t>IMPACT OF SANCTIONS</a:t>
            </a:r>
            <a:endParaRPr lang="en-US" sz="3000" dirty="0">
              <a:latin typeface="Times New Roman" pitchFamily="18" charset="0"/>
              <a:cs typeface="Times New Roman" pitchFamily="18" charset="0"/>
            </a:endParaRPr>
          </a:p>
        </p:txBody>
      </p:sp>
      <p:pic>
        <p:nvPicPr>
          <p:cNvPr id="4" name="Content Placeholder 3" descr="C:\Users\mange\Desktop\VENEZUELA PROJECT\VENE-IMPORTS-BY COUNTRY.PNG"/>
          <p:cNvPicPr>
            <a:picLocks noGrp="1"/>
          </p:cNvPicPr>
          <p:nvPr>
            <p:ph idx="1"/>
          </p:nvPr>
        </p:nvPicPr>
        <p:blipFill>
          <a:blip r:embed="rId2" cstate="print"/>
          <a:srcRect/>
          <a:stretch>
            <a:fillRect/>
          </a:stretch>
        </p:blipFill>
        <p:spPr bwMode="auto">
          <a:xfrm>
            <a:off x="457200" y="2209800"/>
            <a:ext cx="8229600" cy="3917008"/>
          </a:xfrm>
          <a:prstGeom prst="rect">
            <a:avLst/>
          </a:prstGeom>
          <a:noFill/>
          <a:ln w="9525">
            <a:noFill/>
            <a:miter lim="800000"/>
            <a:headEnd/>
            <a:tailEnd/>
          </a:ln>
        </p:spPr>
      </p:pic>
      <p:sp>
        <p:nvSpPr>
          <p:cNvPr id="7" name="TextBox 6"/>
          <p:cNvSpPr txBox="1"/>
          <p:nvPr/>
        </p:nvSpPr>
        <p:spPr>
          <a:xfrm>
            <a:off x="533400" y="1219200"/>
            <a:ext cx="8077200" cy="923330"/>
          </a:xfrm>
          <a:prstGeom prst="rect">
            <a:avLst/>
          </a:prstGeom>
          <a:noFill/>
        </p:spPr>
        <p:txBody>
          <a:bodyPr wrap="square" rtlCol="0">
            <a:spAutoFit/>
          </a:bodyPr>
          <a:lstStyle/>
          <a:p>
            <a:r>
              <a:rPr lang="en-IN" dirty="0" smtClean="0">
                <a:latin typeface="Times New Roman" pitchFamily="18" charset="0"/>
                <a:cs typeface="Times New Roman" pitchFamily="18" charset="0"/>
              </a:rPr>
              <a:t>Venezuela imports about 23% and exports about 24%to US due to these sanctions the imports and exports of it decreased drastically. </a:t>
            </a:r>
            <a:endParaRPr lang="en-US" dirty="0" smtClean="0">
              <a:latin typeface="Times New Roman" pitchFamily="18" charset="0"/>
              <a:cs typeface="Times New Roman" pitchFamily="18" charset="0"/>
            </a:endParaRPr>
          </a:p>
          <a:p>
            <a:endParaRPr lang="en-US" dirty="0"/>
          </a:p>
        </p:txBody>
      </p:sp>
      <p:sp>
        <p:nvSpPr>
          <p:cNvPr id="8" name="TextBox 7"/>
          <p:cNvSpPr txBox="1"/>
          <p:nvPr/>
        </p:nvSpPr>
        <p:spPr>
          <a:xfrm>
            <a:off x="2895600" y="6248400"/>
            <a:ext cx="2819400" cy="369332"/>
          </a:xfrm>
          <a:prstGeom prst="rect">
            <a:avLst/>
          </a:prstGeom>
          <a:noFill/>
        </p:spPr>
        <p:txBody>
          <a:bodyPr wrap="square" rtlCol="0">
            <a:spAutoFit/>
          </a:bodyPr>
          <a:lstStyle/>
          <a:p>
            <a:r>
              <a:rPr lang="en-IN" b="1" dirty="0" smtClean="0">
                <a:latin typeface="Times New Roman" pitchFamily="18" charset="0"/>
                <a:cs typeface="Times New Roman" pitchFamily="18" charset="0"/>
              </a:rPr>
              <a:t>VENEZUELA IMPORTS</a:t>
            </a:r>
            <a:endParaRPr lang="en-US" b="1"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Autofit/>
          </a:bodyPr>
          <a:lstStyle/>
          <a:p>
            <a:r>
              <a:rPr lang="en-IN" sz="3000" dirty="0" smtClean="0">
                <a:solidFill>
                  <a:schemeClr val="tx1"/>
                </a:solidFill>
                <a:latin typeface="Times New Roman" pitchFamily="18" charset="0"/>
                <a:cs typeface="Times New Roman" pitchFamily="18" charset="0"/>
              </a:rPr>
              <a:t>IMPACT OF SANCTIONS</a:t>
            </a:r>
            <a:endParaRPr lang="en-US" sz="3000" dirty="0">
              <a:latin typeface="Times New Roman" pitchFamily="18" charset="0"/>
              <a:cs typeface="Times New Roman" pitchFamily="18" charset="0"/>
            </a:endParaRPr>
          </a:p>
        </p:txBody>
      </p:sp>
      <p:pic>
        <p:nvPicPr>
          <p:cNvPr id="4" name="Content Placeholder 3" descr="C:\Users\mange\Desktop\VENEZUELA PROJECT\VENE-EXPORTS _COUNTRY.PNG"/>
          <p:cNvPicPr>
            <a:picLocks noGrp="1"/>
          </p:cNvPicPr>
          <p:nvPr>
            <p:ph idx="1"/>
          </p:nvPr>
        </p:nvPicPr>
        <p:blipFill>
          <a:blip r:embed="rId2" cstate="print"/>
          <a:srcRect/>
          <a:stretch>
            <a:fillRect/>
          </a:stretch>
        </p:blipFill>
        <p:spPr bwMode="auto">
          <a:xfrm>
            <a:off x="533400" y="1600200"/>
            <a:ext cx="8229600" cy="4012382"/>
          </a:xfrm>
          <a:prstGeom prst="rect">
            <a:avLst/>
          </a:prstGeom>
          <a:noFill/>
          <a:ln w="9525">
            <a:noFill/>
            <a:miter lim="800000"/>
            <a:headEnd/>
            <a:tailEnd/>
          </a:ln>
        </p:spPr>
      </p:pic>
      <p:sp>
        <p:nvSpPr>
          <p:cNvPr id="5" name="TextBox 4"/>
          <p:cNvSpPr txBox="1"/>
          <p:nvPr/>
        </p:nvSpPr>
        <p:spPr>
          <a:xfrm>
            <a:off x="2743200" y="5715000"/>
            <a:ext cx="4648200" cy="369332"/>
          </a:xfrm>
          <a:prstGeom prst="rect">
            <a:avLst/>
          </a:prstGeom>
          <a:noFill/>
        </p:spPr>
        <p:txBody>
          <a:bodyPr wrap="square" rtlCol="0">
            <a:spAutoFit/>
          </a:bodyPr>
          <a:lstStyle/>
          <a:p>
            <a:r>
              <a:rPr lang="en-IN" b="1" dirty="0" smtClean="0">
                <a:latin typeface="Times New Roman" pitchFamily="18" charset="0"/>
                <a:cs typeface="Times New Roman" pitchFamily="18" charset="0"/>
              </a:rPr>
              <a:t>EXPORTS OF VENEZUELA</a:t>
            </a:r>
            <a:endParaRPr lang="en-US" b="1"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38200"/>
          </a:xfrm>
        </p:spPr>
        <p:txBody>
          <a:bodyPr>
            <a:normAutofit/>
          </a:bodyPr>
          <a:lstStyle/>
          <a:p>
            <a:r>
              <a:rPr lang="en-IN" sz="3000" dirty="0" smtClean="0">
                <a:solidFill>
                  <a:schemeClr val="tx1"/>
                </a:solidFill>
                <a:latin typeface="Times New Roman" pitchFamily="18" charset="0"/>
                <a:cs typeface="Times New Roman" pitchFamily="18" charset="0"/>
              </a:rPr>
              <a:t>IMPACT OF SANCTIONS</a:t>
            </a: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974336"/>
          </a:xfrm>
        </p:spPr>
        <p:txBody>
          <a:bodyPr>
            <a:normAutofit/>
          </a:bodyPr>
          <a:lstStyle/>
          <a:p>
            <a:r>
              <a:rPr lang="en-IN" sz="1800" dirty="0" smtClean="0">
                <a:latin typeface="Times New Roman" pitchFamily="18" charset="0"/>
                <a:cs typeface="Times New Roman" pitchFamily="18" charset="0"/>
              </a:rPr>
              <a:t>Venezuela's third-largest export (after crude oil and refined petroleum products) is gold. The World Gold Council reported that Venezuela's foreign-held gold reserves had fallen by 69% during </a:t>
            </a:r>
            <a:r>
              <a:rPr lang="en-IN" sz="1800" dirty="0" err="1" smtClean="0">
                <a:latin typeface="Times New Roman" pitchFamily="18" charset="0"/>
                <a:cs typeface="Times New Roman" pitchFamily="18" charset="0"/>
              </a:rPr>
              <a:t>Maduro’s</a:t>
            </a:r>
            <a:r>
              <a:rPr lang="en-IN" sz="1800" dirty="0" smtClean="0">
                <a:latin typeface="Times New Roman" pitchFamily="18" charset="0"/>
                <a:cs typeface="Times New Roman" pitchFamily="18" charset="0"/>
              </a:rPr>
              <a:t> presidency .</a:t>
            </a:r>
          </a:p>
          <a:p>
            <a:endParaRPr lang="en-US" sz="2200" dirty="0">
              <a:latin typeface="Times New Roman" pitchFamily="18" charset="0"/>
              <a:cs typeface="Times New Roman" pitchFamily="18" charset="0"/>
            </a:endParaRPr>
          </a:p>
        </p:txBody>
      </p:sp>
      <p:pic>
        <p:nvPicPr>
          <p:cNvPr id="4" name="Picture 3" descr="C:\Users\mange\Desktop\VENEZUELA PROJECT\VENE-GOLD RESERVES.PNG"/>
          <p:cNvPicPr/>
          <p:nvPr/>
        </p:nvPicPr>
        <p:blipFill>
          <a:blip r:embed="rId2" cstate="print"/>
          <a:srcRect/>
          <a:stretch>
            <a:fillRect/>
          </a:stretch>
        </p:blipFill>
        <p:spPr bwMode="auto">
          <a:xfrm>
            <a:off x="1143000" y="2819400"/>
            <a:ext cx="6583680" cy="3661669"/>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62000"/>
          </a:xfrm>
        </p:spPr>
        <p:txBody>
          <a:bodyPr>
            <a:normAutofit/>
          </a:bodyPr>
          <a:lstStyle/>
          <a:p>
            <a:r>
              <a:rPr lang="en-IN" sz="3000" dirty="0" smtClean="0">
                <a:solidFill>
                  <a:schemeClr val="tx1"/>
                </a:solidFill>
                <a:latin typeface="Times New Roman" pitchFamily="18" charset="0"/>
                <a:cs typeface="Times New Roman" pitchFamily="18" charset="0"/>
              </a:rPr>
              <a:t>IMPACT OF SANCTIONS</a:t>
            </a: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974336"/>
          </a:xfrm>
        </p:spPr>
        <p:txBody>
          <a:bodyPr>
            <a:normAutofit/>
          </a:bodyPr>
          <a:lstStyle/>
          <a:p>
            <a:pPr>
              <a:lnSpc>
                <a:spcPct val="150000"/>
              </a:lnSpc>
            </a:pPr>
            <a:r>
              <a:rPr lang="en-IN" sz="1800" dirty="0" smtClean="0">
                <a:latin typeface="Times New Roman" pitchFamily="18" charset="0"/>
                <a:cs typeface="Times New Roman" pitchFamily="18" charset="0"/>
              </a:rPr>
              <a:t>Through </a:t>
            </a:r>
            <a:r>
              <a:rPr lang="en-IN" sz="1800" dirty="0" err="1" smtClean="0">
                <a:latin typeface="Times New Roman" pitchFamily="18" charset="0"/>
                <a:cs typeface="Times New Roman" pitchFamily="18" charset="0"/>
              </a:rPr>
              <a:t>Petrocaribe</a:t>
            </a:r>
            <a:r>
              <a:rPr lang="en-IN" sz="1800" dirty="0" smtClean="0">
                <a:latin typeface="Times New Roman" pitchFamily="18" charset="0"/>
                <a:cs typeface="Times New Roman" pitchFamily="18" charset="0"/>
              </a:rPr>
              <a:t>, Caribbean countries including Haiti and Jamaica had been able to finance 40% of their Venezuelan crude oil purchases over 25 years at 1% interest.</a:t>
            </a:r>
          </a:p>
          <a:p>
            <a:pPr>
              <a:lnSpc>
                <a:spcPct val="150000"/>
              </a:lnSpc>
              <a:buNone/>
            </a:pPr>
            <a:endParaRPr lang="en-IN" sz="1800" dirty="0" smtClean="0">
              <a:latin typeface="Times New Roman" pitchFamily="18" charset="0"/>
              <a:cs typeface="Times New Roman" pitchFamily="18" charset="0"/>
            </a:endParaRPr>
          </a:p>
          <a:p>
            <a:pPr lvl="0">
              <a:lnSpc>
                <a:spcPct val="150000"/>
              </a:lnSpc>
            </a:pPr>
            <a:r>
              <a:rPr lang="en-IN" sz="1800" dirty="0" smtClean="0">
                <a:latin typeface="Times New Roman" pitchFamily="18" charset="0"/>
                <a:cs typeface="Times New Roman" pitchFamily="18" charset="0"/>
              </a:rPr>
              <a:t>The US sanction had severe impact the human life and health.</a:t>
            </a:r>
            <a:endParaRPr lang="en-US" sz="1800" dirty="0" smtClean="0">
              <a:latin typeface="Times New Roman" pitchFamily="18" charset="0"/>
              <a:cs typeface="Times New Roman" pitchFamily="18" charset="0"/>
            </a:endParaRPr>
          </a:p>
          <a:p>
            <a:endParaRPr lang="en-US" sz="22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a:bodyPr>
          <a:lstStyle/>
          <a:p>
            <a:r>
              <a:rPr lang="en-IN" sz="3000" dirty="0" smtClean="0">
                <a:latin typeface="Times New Roman" pitchFamily="18" charset="0"/>
                <a:cs typeface="Times New Roman" pitchFamily="18" charset="0"/>
              </a:rPr>
              <a:t>HOW VENEZUELA IS OVERCOMMING THESE SANCTIONS</a:t>
            </a: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2133600"/>
            <a:ext cx="8229600" cy="4440936"/>
          </a:xfrm>
        </p:spPr>
        <p:txBody>
          <a:bodyPr>
            <a:normAutofit/>
          </a:bodyPr>
          <a:lstStyle/>
          <a:p>
            <a:pPr algn="just">
              <a:lnSpc>
                <a:spcPct val="150000"/>
              </a:lnSpc>
            </a:pPr>
            <a:r>
              <a:rPr lang="en-IN" sz="1800" dirty="0" smtClean="0">
                <a:latin typeface="Times New Roman" pitchFamily="18" charset="0"/>
                <a:cs typeface="Times New Roman" pitchFamily="18" charset="0"/>
              </a:rPr>
              <a:t>Venezuela is strengthening its alliance .</a:t>
            </a:r>
          </a:p>
          <a:p>
            <a:pPr algn="just">
              <a:lnSpc>
                <a:spcPct val="150000"/>
              </a:lnSpc>
            </a:pPr>
            <a:r>
              <a:rPr lang="en-IN" sz="1800" dirty="0" smtClean="0">
                <a:latin typeface="Times New Roman" pitchFamily="18" charset="0"/>
                <a:cs typeface="Times New Roman" pitchFamily="18" charset="0"/>
              </a:rPr>
              <a:t>Strengthen bond with Russia regarding purchase of medication.</a:t>
            </a:r>
          </a:p>
          <a:p>
            <a:pPr algn="just">
              <a:lnSpc>
                <a:spcPct val="150000"/>
              </a:lnSpc>
            </a:pPr>
            <a:r>
              <a:rPr lang="en-IN" sz="1800" dirty="0" err="1" smtClean="0">
                <a:latin typeface="Times New Roman" pitchFamily="18" charset="0"/>
                <a:cs typeface="Times New Roman" pitchFamily="18" charset="0"/>
              </a:rPr>
              <a:t>Maduro</a:t>
            </a:r>
            <a:r>
              <a:rPr lang="en-IN" sz="1800" dirty="0" smtClean="0">
                <a:latin typeface="Times New Roman" pitchFamily="18" charset="0"/>
                <a:cs typeface="Times New Roman" pitchFamily="18" charset="0"/>
              </a:rPr>
              <a:t> ordered PDVSA to move its European office to Moscow to protect PDVSA's overseas assets from US sanctions.</a:t>
            </a:r>
          </a:p>
          <a:p>
            <a:pPr algn="just">
              <a:lnSpc>
                <a:spcPct val="150000"/>
              </a:lnSpc>
            </a:pPr>
            <a:r>
              <a:rPr lang="en-IN" sz="1800" dirty="0" smtClean="0">
                <a:latin typeface="Times New Roman" pitchFamily="18" charset="0"/>
                <a:cs typeface="Times New Roman" pitchFamily="18" charset="0"/>
              </a:rPr>
              <a:t>China and Russia increased its oil imports of  Venezuela. </a:t>
            </a:r>
            <a:r>
              <a:rPr lang="en-IN" sz="1800" b="1" dirty="0" smtClean="0">
                <a:latin typeface="Times New Roman" pitchFamily="18" charset="0"/>
                <a:cs typeface="Times New Roman" pitchFamily="18" charset="0"/>
              </a:rPr>
              <a:t>233,000bpd</a:t>
            </a:r>
            <a:r>
              <a:rPr lang="en-IN" sz="1800" dirty="0" smtClean="0">
                <a:latin typeface="Times New Roman" pitchFamily="18" charset="0"/>
                <a:cs typeface="Times New Roman" pitchFamily="18" charset="0"/>
              </a:rPr>
              <a:t> in February 2019, immediately after the US sanctions cut off Venezuela oil from US market, those exports to china nearly tripled to </a:t>
            </a:r>
            <a:r>
              <a:rPr lang="en-IN" sz="1800" b="1" dirty="0" smtClean="0">
                <a:latin typeface="Times New Roman" pitchFamily="18" charset="0"/>
                <a:cs typeface="Times New Roman" pitchFamily="18" charset="0"/>
              </a:rPr>
              <a:t>650,000bpd. </a:t>
            </a:r>
          </a:p>
          <a:p>
            <a:pPr algn="just">
              <a:lnSpc>
                <a:spcPct val="150000"/>
              </a:lnSpc>
            </a:pPr>
            <a:r>
              <a:rPr lang="en-IN" sz="1800" dirty="0" smtClean="0">
                <a:latin typeface="Times New Roman" pitchFamily="18" charset="0"/>
                <a:cs typeface="Times New Roman" pitchFamily="18" charset="0"/>
              </a:rPr>
              <a:t>New Chinese Oil Investment(increasing production by 120,000 barrels per day).</a:t>
            </a:r>
            <a:endParaRPr lang="en-US" sz="1800" dirty="0" smtClean="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14401"/>
            <a:ext cx="7696200" cy="1676399"/>
          </a:xfrm>
        </p:spPr>
        <p:txBody>
          <a:bodyPr>
            <a:normAutofit/>
          </a:bodyPr>
          <a:lstStyle/>
          <a:p>
            <a:r>
              <a:rPr lang="en-IN" sz="3000" b="1" dirty="0" smtClean="0">
                <a:latin typeface="Times New Roman" pitchFamily="18" charset="0"/>
                <a:cs typeface="Times New Roman" pitchFamily="18" charset="0"/>
              </a:rPr>
              <a:t>HOW VENEZUELA GOVERNMENT CAN STOP HYPERINFLATION</a:t>
            </a:r>
            <a:endParaRPr lang="en-US" sz="3000" dirty="0">
              <a:latin typeface="Times New Roman" pitchFamily="18" charset="0"/>
              <a:cs typeface="Times New Roman" pitchFamily="18" charset="0"/>
            </a:endParaRPr>
          </a:p>
        </p:txBody>
      </p:sp>
      <p:sp>
        <p:nvSpPr>
          <p:cNvPr id="3" name="Subtitle 2"/>
          <p:cNvSpPr>
            <a:spLocks noGrp="1"/>
          </p:cNvSpPr>
          <p:nvPr>
            <p:ph type="subTitle" idx="1"/>
          </p:nvPr>
        </p:nvSpPr>
        <p:spPr/>
        <p:txBody>
          <a:bodyPr numCol="1"/>
          <a:lstStyle/>
          <a:p>
            <a:pPr>
              <a:buFont typeface="Arial" pitchFamily="34" charset="0"/>
              <a:buChar char="•"/>
            </a:pPr>
            <a:r>
              <a:rPr lang="en-IN" dirty="0" smtClean="0">
                <a:solidFill>
                  <a:schemeClr val="tx1"/>
                </a:solidFill>
                <a:latin typeface="Times New Roman" pitchFamily="18" charset="0"/>
                <a:cs typeface="Times New Roman" pitchFamily="18" charset="0"/>
              </a:rPr>
              <a:t>Adapting other countries currency.</a:t>
            </a:r>
          </a:p>
          <a:p>
            <a:pPr>
              <a:buFont typeface="Arial" pitchFamily="34" charset="0"/>
              <a:buChar char="•"/>
            </a:pPr>
            <a:r>
              <a:rPr lang="en-IN" dirty="0" smtClean="0">
                <a:solidFill>
                  <a:schemeClr val="tx1"/>
                </a:solidFill>
                <a:latin typeface="Times New Roman" pitchFamily="18" charset="0"/>
                <a:cs typeface="Times New Roman" pitchFamily="18" charset="0"/>
              </a:rPr>
              <a:t>Introducing virtual currency.</a:t>
            </a:r>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14400"/>
          </a:xfrm>
        </p:spPr>
        <p:txBody>
          <a:bodyPr>
            <a:noAutofit/>
          </a:bodyPr>
          <a:lstStyle/>
          <a:p>
            <a:r>
              <a:rPr lang="en-IN" sz="3000" dirty="0" smtClean="0">
                <a:latin typeface="Times New Roman" pitchFamily="18" charset="0"/>
                <a:cs typeface="Times New Roman" pitchFamily="18" charset="0"/>
              </a:rPr>
              <a:t>MEASURES:</a:t>
            </a: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229600" cy="4898136"/>
          </a:xfrm>
        </p:spPr>
        <p:txBody>
          <a:bodyPr/>
          <a:lstStyle/>
          <a:p>
            <a:pPr marL="566928" indent="-457200">
              <a:lnSpc>
                <a:spcPct val="200000"/>
              </a:lnSpc>
              <a:buNone/>
            </a:pPr>
            <a:r>
              <a:rPr lang="en-IN" sz="1800" b="1" dirty="0" smtClean="0">
                <a:latin typeface="Times New Roman" pitchFamily="18" charset="0"/>
                <a:cs typeface="Times New Roman" pitchFamily="18" charset="0"/>
              </a:rPr>
              <a:t>1. </a:t>
            </a:r>
            <a:r>
              <a:rPr lang="en-IN" sz="1800" dirty="0" smtClean="0">
                <a:latin typeface="Times New Roman" pitchFamily="18" charset="0"/>
                <a:cs typeface="Times New Roman" pitchFamily="18" charset="0"/>
              </a:rPr>
              <a:t>Full Dollarization Like Zimbabwe.</a:t>
            </a:r>
          </a:p>
          <a:p>
            <a:pPr>
              <a:lnSpc>
                <a:spcPct val="200000"/>
              </a:lnSpc>
              <a:buNone/>
            </a:pPr>
            <a:r>
              <a:rPr lang="en-IN" sz="1800" u="sng" dirty="0" smtClean="0">
                <a:latin typeface="Times New Roman" pitchFamily="18" charset="0"/>
                <a:cs typeface="Times New Roman" pitchFamily="18" charset="0"/>
              </a:rPr>
              <a:t>DRAWBACKS:</a:t>
            </a:r>
          </a:p>
          <a:p>
            <a:pPr>
              <a:lnSpc>
                <a:spcPct val="200000"/>
              </a:lnSpc>
              <a:buNone/>
            </a:pPr>
            <a:r>
              <a:rPr lang="en-IN" sz="1800" dirty="0" smtClean="0">
                <a:latin typeface="Times New Roman" pitchFamily="18" charset="0"/>
                <a:cs typeface="Times New Roman" pitchFamily="18" charset="0"/>
              </a:rPr>
              <a:t> Ability to conduct monetary policy.</a:t>
            </a:r>
          </a:p>
          <a:p>
            <a:pPr marL="566928" indent="-457200">
              <a:lnSpc>
                <a:spcPct val="200000"/>
              </a:lnSpc>
              <a:buNone/>
            </a:pPr>
            <a:r>
              <a:rPr lang="en-IN" sz="1800" b="1" dirty="0" smtClean="0">
                <a:latin typeface="Times New Roman" pitchFamily="18" charset="0"/>
                <a:cs typeface="Times New Roman" pitchFamily="18" charset="0"/>
              </a:rPr>
              <a:t>2. </a:t>
            </a:r>
            <a:r>
              <a:rPr lang="en-IN" sz="1800" dirty="0" smtClean="0">
                <a:latin typeface="Times New Roman" pitchFamily="18" charset="0"/>
                <a:cs typeface="Times New Roman" pitchFamily="18" charset="0"/>
              </a:rPr>
              <a:t>Virtual Currency like Brazil.</a:t>
            </a:r>
          </a:p>
          <a:p>
            <a:pPr marL="566928" indent="-457200">
              <a:lnSpc>
                <a:spcPct val="200000"/>
              </a:lnSpc>
              <a:buNone/>
            </a:pPr>
            <a:r>
              <a:rPr lang="en-IN" sz="1800" dirty="0" smtClean="0">
                <a:latin typeface="Times New Roman" pitchFamily="18" charset="0"/>
                <a:cs typeface="Times New Roman" pitchFamily="18" charset="0"/>
              </a:rPr>
              <a:t>It will have three phases.</a:t>
            </a:r>
          </a:p>
          <a:p>
            <a:pPr marL="566928" indent="-457200">
              <a:lnSpc>
                <a:spcPct val="200000"/>
              </a:lnSpc>
            </a:pPr>
            <a:r>
              <a:rPr lang="en-IN" sz="1800" dirty="0" smtClean="0">
                <a:latin typeface="Times New Roman" pitchFamily="18" charset="0"/>
                <a:cs typeface="Times New Roman" pitchFamily="18" charset="0"/>
              </a:rPr>
              <a:t>Fiscal debts and deficits.</a:t>
            </a:r>
          </a:p>
          <a:p>
            <a:pPr marL="566928" indent="-457200">
              <a:lnSpc>
                <a:spcPct val="200000"/>
              </a:lnSpc>
            </a:pPr>
            <a:r>
              <a:rPr lang="en-IN" sz="1800" dirty="0" smtClean="0">
                <a:latin typeface="Times New Roman" pitchFamily="18" charset="0"/>
                <a:cs typeface="Times New Roman" pitchFamily="18" charset="0"/>
              </a:rPr>
              <a:t>Creation of virtual currency.</a:t>
            </a:r>
          </a:p>
          <a:p>
            <a:pPr marL="566928" indent="-457200">
              <a:lnSpc>
                <a:spcPct val="200000"/>
              </a:lnSpc>
            </a:pPr>
            <a:r>
              <a:rPr lang="en-IN" sz="1800" dirty="0" smtClean="0">
                <a:latin typeface="Times New Roman" pitchFamily="18" charset="0"/>
                <a:cs typeface="Times New Roman" pitchFamily="18" charset="0"/>
              </a:rPr>
              <a:t>Extinguished the present currency.</a:t>
            </a:r>
          </a:p>
          <a:p>
            <a:pPr marL="566928" indent="-457200">
              <a:lnSpc>
                <a:spcPct val="200000"/>
              </a:lnSpc>
            </a:pPr>
            <a:endParaRPr lang="en-IN" sz="1800" dirty="0" smtClean="0">
              <a:latin typeface="Times New Roman" pitchFamily="18" charset="0"/>
              <a:cs typeface="Times New Roman" pitchFamily="18" charset="0"/>
            </a:endParaRPr>
          </a:p>
          <a:p>
            <a:pPr marL="566928" indent="-457200">
              <a:lnSpc>
                <a:spcPct val="200000"/>
              </a:lnSpc>
            </a:pPr>
            <a:endParaRPr lang="en-IN" sz="1800" dirty="0" smtClean="0">
              <a:latin typeface="Times New Roman" pitchFamily="18" charset="0"/>
              <a:cs typeface="Times New Roman" pitchFamily="18" charset="0"/>
            </a:endParaRPr>
          </a:p>
          <a:p>
            <a:pPr marL="566928" indent="-457200">
              <a:lnSpc>
                <a:spcPct val="200000"/>
              </a:lnSpc>
              <a:buNone/>
            </a:pPr>
            <a:endParaRPr lang="en-IN" sz="1800" dirty="0" smtClean="0">
              <a:latin typeface="Times New Roman" pitchFamily="18" charset="0"/>
              <a:cs typeface="Times New Roman" pitchFamily="18" charset="0"/>
            </a:endParaRPr>
          </a:p>
          <a:p>
            <a:pPr marL="566928" indent="-457200">
              <a:buNone/>
            </a:pPr>
            <a:endParaRPr lang="en-IN" sz="2400" dirty="0" smtClean="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610600" cy="6019800"/>
          </a:xfrm>
        </p:spPr>
        <p:txBody>
          <a:bodyPr>
            <a:normAutofit/>
          </a:bodyPr>
          <a:lstStyle/>
          <a:p>
            <a:pPr>
              <a:buNone/>
            </a:pPr>
            <a:r>
              <a:rPr lang="en-IN" sz="3000" b="1" dirty="0" smtClean="0">
                <a:latin typeface="Times New Roman" pitchFamily="18" charset="0"/>
                <a:cs typeface="Times New Roman" pitchFamily="18" charset="0"/>
              </a:rPr>
              <a:t>Impact on GDP</a:t>
            </a:r>
            <a:endParaRPr lang="en-US" sz="3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p>
        </p:txBody>
      </p:sp>
      <p:pic>
        <p:nvPicPr>
          <p:cNvPr id="4" name="Picture 3" descr="C:\Users\Admin\Desktop\nomimal gdp@.JPG"/>
          <p:cNvPicPr/>
          <p:nvPr/>
        </p:nvPicPr>
        <p:blipFill>
          <a:blip r:embed="rId2" cstate="print"/>
          <a:srcRect/>
          <a:stretch>
            <a:fillRect/>
          </a:stretch>
        </p:blipFill>
        <p:spPr bwMode="auto">
          <a:xfrm>
            <a:off x="1" y="762001"/>
            <a:ext cx="5029199" cy="3428999"/>
          </a:xfrm>
          <a:prstGeom prst="rect">
            <a:avLst/>
          </a:prstGeom>
          <a:noFill/>
          <a:ln w="9525">
            <a:noFill/>
            <a:miter lim="800000"/>
            <a:headEnd/>
            <a:tailEnd/>
          </a:ln>
        </p:spPr>
      </p:pic>
      <p:pic>
        <p:nvPicPr>
          <p:cNvPr id="5" name="Picture 4" descr="C:\Users\Admin\Desktop\gdp@.JPG"/>
          <p:cNvPicPr/>
          <p:nvPr/>
        </p:nvPicPr>
        <p:blipFill>
          <a:blip r:embed="rId3" cstate="print"/>
          <a:srcRect/>
          <a:stretch>
            <a:fillRect/>
          </a:stretch>
        </p:blipFill>
        <p:spPr bwMode="auto">
          <a:xfrm>
            <a:off x="1371600" y="3886200"/>
            <a:ext cx="7772400"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smtClean="0">
                <a:latin typeface="Times New Roman" panose="02020603050405020304" pitchFamily="18" charset="0"/>
                <a:cs typeface="Times New Roman" panose="02020603050405020304" pitchFamily="18" charset="0"/>
              </a:rPr>
              <a:t>AUSTERITY MEASURES:-</a:t>
            </a:r>
            <a:r>
              <a:rPr lang="en-IN" sz="2000" b="1" dirty="0" smtClean="0">
                <a:latin typeface="Times New Roman" panose="02020603050405020304" pitchFamily="18" charset="0"/>
                <a:cs typeface="Times New Roman" panose="02020603050405020304" pitchFamily="18" charset="0"/>
              </a:rPr>
              <a:t/>
            </a:r>
            <a:br>
              <a:rPr lang="en-IN" sz="2000" b="1" dirty="0" smtClean="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It is an official action taken by a government to reduce the amount of money it spends, or the amount of money that people in a country spend. These harsh steps are taken to lower budget deficits and avoid a debt </a:t>
            </a:r>
            <a:r>
              <a:rPr lang="en-US" sz="1800" dirty="0" smtClean="0">
                <a:latin typeface="Times New Roman" panose="02020603050405020304" pitchFamily="18" charset="0"/>
                <a:cs typeface="Times New Roman" panose="02020603050405020304" pitchFamily="18" charset="0"/>
              </a:rPr>
              <a:t>crisis.</a:t>
            </a:r>
            <a:endParaRPr lang="en-IN"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Increase in taxes</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2.  Decrease in government spending</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3. Change in Government Programs</a:t>
            </a:r>
            <a:endParaRPr lang="en-IN" sz="1800" dirty="0">
              <a:latin typeface="Times New Roman" panose="02020603050405020304" pitchFamily="18" charset="0"/>
              <a:cs typeface="Times New Roman" panose="02020603050405020304" pitchFamily="18" charset="0"/>
            </a:endParaRPr>
          </a:p>
          <a:p>
            <a:pPr>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27603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Admin\Desktop\gdp growth rate.JPG"/>
          <p:cNvPicPr>
            <a:picLocks noGrp="1"/>
          </p:cNvPicPr>
          <p:nvPr>
            <p:ph idx="1"/>
          </p:nvPr>
        </p:nvPicPr>
        <p:blipFill>
          <a:blip r:embed="rId2" cstate="print"/>
          <a:srcRect/>
          <a:stretch>
            <a:fillRect/>
          </a:stretch>
        </p:blipFill>
        <p:spPr bwMode="auto">
          <a:xfrm>
            <a:off x="0" y="1"/>
            <a:ext cx="4495800" cy="3505200"/>
          </a:xfrm>
          <a:prstGeom prst="rect">
            <a:avLst/>
          </a:prstGeom>
          <a:noFill/>
          <a:ln w="9525">
            <a:noFill/>
            <a:miter lim="800000"/>
            <a:headEnd/>
            <a:tailEnd/>
          </a:ln>
        </p:spPr>
      </p:pic>
      <p:pic>
        <p:nvPicPr>
          <p:cNvPr id="5" name="Picture 4" descr="C:\Users\Admin\Desktop\gdp per capita.JPG"/>
          <p:cNvPicPr/>
          <p:nvPr/>
        </p:nvPicPr>
        <p:blipFill>
          <a:blip r:embed="rId3" cstate="print"/>
          <a:srcRect/>
          <a:stretch>
            <a:fillRect/>
          </a:stretch>
        </p:blipFill>
        <p:spPr bwMode="auto">
          <a:xfrm>
            <a:off x="3200400" y="3657600"/>
            <a:ext cx="5943600"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0"/>
            <a:ext cx="5486401" cy="3809999"/>
          </a:xfrm>
          <a:prstGeom prst="rect">
            <a:avLst/>
          </a:prstGeom>
          <a:noFill/>
          <a:ln>
            <a:noFill/>
          </a:ln>
        </p:spPr>
      </p:pic>
      <p:pic>
        <p:nvPicPr>
          <p:cNvPr id="5" name="Picture 4"/>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581400" y="3657600"/>
            <a:ext cx="5562600" cy="3200400"/>
          </a:xfrm>
          <a:prstGeom prst="rect">
            <a:avLst/>
          </a:prstGeom>
          <a:noFill/>
          <a:ln>
            <a:noFill/>
          </a:ln>
        </p:spPr>
      </p:pic>
      <p:sp>
        <p:nvSpPr>
          <p:cNvPr id="2049" name="Rectangle 1"/>
          <p:cNvSpPr>
            <a:spLocks noChangeArrowheads="1"/>
          </p:cNvSpPr>
          <p:nvPr/>
        </p:nvSpPr>
        <p:spPr bwMode="auto">
          <a:xfrm>
            <a:off x="457200" y="236979"/>
            <a:ext cx="26670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Consumer confidence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0" name="Rectangle 2"/>
          <p:cNvSpPr>
            <a:spLocks noChangeArrowheads="1"/>
          </p:cNvSpPr>
          <p:nvPr/>
        </p:nvSpPr>
        <p:spPr bwMode="auto">
          <a:xfrm>
            <a:off x="5638800" y="3844565"/>
            <a:ext cx="28956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Consumer Spending</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1"/>
            <a:ext cx="5867400" cy="3581399"/>
          </a:xfrm>
          <a:prstGeom prst="rect">
            <a:avLst/>
          </a:prstGeom>
          <a:noFill/>
          <a:ln>
            <a:noFill/>
          </a:ln>
        </p:spPr>
      </p:pic>
      <p:sp>
        <p:nvSpPr>
          <p:cNvPr id="1026" name="Rectangle 2"/>
          <p:cNvSpPr>
            <a:spLocks noChangeArrowheads="1"/>
          </p:cNvSpPr>
          <p:nvPr/>
        </p:nvSpPr>
        <p:spPr bwMode="auto">
          <a:xfrm>
            <a:off x="1066800" y="110284"/>
            <a:ext cx="3429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Venezuela Government spending</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Picture 5" descr="C:\Users\Admin\Desktop\venezuela military expenditure.JPG"/>
          <p:cNvPicPr/>
          <p:nvPr/>
        </p:nvPicPr>
        <p:blipFill>
          <a:blip r:embed="rId3" cstate="print"/>
          <a:srcRect/>
          <a:stretch>
            <a:fillRect/>
          </a:stretch>
        </p:blipFill>
        <p:spPr bwMode="auto">
          <a:xfrm>
            <a:off x="3505200" y="3657600"/>
            <a:ext cx="5638800" cy="3200400"/>
          </a:xfrm>
          <a:prstGeom prst="rect">
            <a:avLst/>
          </a:prstGeom>
          <a:noFill/>
          <a:ln w="9525">
            <a:noFill/>
            <a:miter lim="800000"/>
            <a:headEnd/>
            <a:tailEnd/>
          </a:ln>
        </p:spPr>
      </p:pic>
      <p:sp>
        <p:nvSpPr>
          <p:cNvPr id="8" name="Rectangle 1"/>
          <p:cNvSpPr>
            <a:spLocks noChangeArrowheads="1"/>
          </p:cNvSpPr>
          <p:nvPr/>
        </p:nvSpPr>
        <p:spPr bwMode="auto">
          <a:xfrm>
            <a:off x="5867400" y="3252027"/>
            <a:ext cx="31242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Venezuela Military Expenditure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Users\Admin\Desktop\New folder (3)\GDP FORCAST.JPG"/>
          <p:cNvPicPr/>
          <p:nvPr/>
        </p:nvPicPr>
        <p:blipFill>
          <a:blip r:embed="rId2" cstate="print"/>
          <a:srcRect/>
          <a:stretch>
            <a:fillRect/>
          </a:stretch>
        </p:blipFill>
        <p:spPr bwMode="auto">
          <a:xfrm>
            <a:off x="1219200" y="762000"/>
            <a:ext cx="6934200" cy="4038600"/>
          </a:xfrm>
          <a:prstGeom prst="rect">
            <a:avLst/>
          </a:prstGeom>
          <a:noFill/>
          <a:ln w="9525">
            <a:noFill/>
            <a:miter lim="800000"/>
            <a:headEnd/>
            <a:tailEnd/>
          </a:ln>
        </p:spPr>
      </p:pic>
      <p:sp>
        <p:nvSpPr>
          <p:cNvPr id="9" name="Rectangle 8"/>
          <p:cNvSpPr/>
          <p:nvPr/>
        </p:nvSpPr>
        <p:spPr>
          <a:xfrm>
            <a:off x="1600200" y="0"/>
            <a:ext cx="3581400" cy="533400"/>
          </a:xfrm>
          <a:prstGeom prst="rect">
            <a:avLst/>
          </a:prstGeom>
        </p:spPr>
        <p:txBody>
          <a:bodyPr wrap="square">
            <a:spAutoFit/>
          </a:bodyPr>
          <a:lstStyle/>
          <a:p>
            <a:r>
              <a:rPr lang="en-IN" sz="2800" b="1" dirty="0" smtClean="0">
                <a:latin typeface="Times New Roman" pitchFamily="18" charset="0"/>
                <a:cs typeface="Times New Roman" pitchFamily="18" charset="0"/>
              </a:rPr>
              <a:t>VENEZUELA GDP</a:t>
            </a:r>
            <a:endParaRPr lang="en-US" sz="2800" dirty="0">
              <a:latin typeface="Times New Roman" pitchFamily="18" charset="0"/>
              <a:cs typeface="Times New Roman" pitchFamily="18" charset="0"/>
            </a:endParaRPr>
          </a:p>
        </p:txBody>
      </p:sp>
      <p:sp>
        <p:nvSpPr>
          <p:cNvPr id="8" name="Rectangle 7"/>
          <p:cNvSpPr/>
          <p:nvPr/>
        </p:nvSpPr>
        <p:spPr>
          <a:xfrm>
            <a:off x="533400" y="5181600"/>
            <a:ext cx="8610600" cy="707886"/>
          </a:xfrm>
          <a:prstGeom prst="rect">
            <a:avLst/>
          </a:prstGeom>
        </p:spPr>
        <p:txBody>
          <a:bodyPr wrap="square">
            <a:spAutoFit/>
          </a:bodyPr>
          <a:lstStyle/>
          <a:p>
            <a:r>
              <a:rPr lang="en-US" sz="2000" dirty="0" smtClean="0">
                <a:latin typeface="Times New Roman" pitchFamily="18" charset="0"/>
                <a:cs typeface="Times New Roman" pitchFamily="18" charset="0"/>
              </a:rPr>
              <a:t>GDP in Venezuela is expected to be 280.00 USD Billion in last quarter of 2019</a:t>
            </a:r>
          </a:p>
          <a:p>
            <a:r>
              <a:rPr lang="en-US" sz="2000" dirty="0" smtClean="0">
                <a:latin typeface="Times New Roman" pitchFamily="18" charset="0"/>
                <a:cs typeface="Times New Roman" pitchFamily="18" charset="0"/>
              </a:rPr>
              <a:t>Venezuela GDP is projected to trend around 300.00 USD Billion in 2020</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382000" cy="5668963"/>
          </a:xfrm>
        </p:spPr>
        <p:txBody>
          <a:bodyPr/>
          <a:lstStyle/>
          <a:p>
            <a:pPr>
              <a:buNone/>
            </a:pPr>
            <a:r>
              <a:rPr lang="en-IN" sz="2400" dirty="0" smtClean="0">
                <a:latin typeface="Times New Roman" pitchFamily="18" charset="0"/>
                <a:cs typeface="Times New Roman" pitchFamily="18" charset="0"/>
              </a:rPr>
              <a:t>Impact on Labour</a:t>
            </a:r>
            <a:endParaRPr lang="en-US"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Industry shutdowns</a:t>
            </a:r>
            <a:endParaRPr lang="en-US"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Exodus</a:t>
            </a:r>
            <a:endParaRPr lang="en-US"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Poverty and workers</a:t>
            </a:r>
          </a:p>
          <a:p>
            <a:pPr>
              <a:buNone/>
            </a:pPr>
            <a:r>
              <a:rPr lang="en-IN" sz="2400" dirty="0" smtClean="0">
                <a:latin typeface="Times New Roman" pitchFamily="18" charset="0"/>
                <a:cs typeface="Times New Roman" pitchFamily="18" charset="0"/>
              </a:rPr>
              <a:t>Health impact</a:t>
            </a:r>
            <a:endParaRPr lang="en-US" sz="2400" dirty="0" smtClean="0">
              <a:latin typeface="Times New Roman" pitchFamily="18" charset="0"/>
              <a:cs typeface="Times New Roman" pitchFamily="18" charset="0"/>
            </a:endParaRPr>
          </a:p>
          <a:p>
            <a:pPr>
              <a:buNone/>
            </a:pPr>
            <a:endParaRPr lang="en-US" sz="3000" dirty="0" smtClean="0">
              <a:latin typeface="Times New Roman" pitchFamily="18" charset="0"/>
              <a:cs typeface="Times New Roman" pitchFamily="18" charset="0"/>
            </a:endParaRPr>
          </a:p>
          <a:p>
            <a:pPr>
              <a:buNone/>
            </a:pPr>
            <a:r>
              <a:rPr lang="en-US" dirty="0" smtClean="0"/>
              <a:t>  </a:t>
            </a:r>
            <a:endParaRPr lang="en-US" dirty="0"/>
          </a:p>
        </p:txBody>
      </p:sp>
      <p:grpSp>
        <p:nvGrpSpPr>
          <p:cNvPr id="23554" name="Group 2"/>
          <p:cNvGrpSpPr>
            <a:grpSpLocks/>
          </p:cNvGrpSpPr>
          <p:nvPr/>
        </p:nvGrpSpPr>
        <p:grpSpPr bwMode="auto">
          <a:xfrm>
            <a:off x="2139423" y="2286000"/>
            <a:ext cx="6623577" cy="4332770"/>
            <a:chOff x="-137" y="5"/>
            <a:chExt cx="6308" cy="4076"/>
          </a:xfrm>
        </p:grpSpPr>
        <p:pic>
          <p:nvPicPr>
            <p:cNvPr id="23555" name="Picture 3"/>
            <p:cNvPicPr>
              <a:picLocks noChangeAspect="1" noChangeArrowheads="1"/>
            </p:cNvPicPr>
            <p:nvPr/>
          </p:nvPicPr>
          <p:blipFill>
            <a:blip r:embed="rId2" cstate="print"/>
            <a:srcRect/>
            <a:stretch>
              <a:fillRect/>
            </a:stretch>
          </p:blipFill>
          <p:spPr bwMode="auto">
            <a:xfrm>
              <a:off x="-137" y="72"/>
              <a:ext cx="5934" cy="3837"/>
            </a:xfrm>
            <a:prstGeom prst="rect">
              <a:avLst/>
            </a:prstGeom>
            <a:noFill/>
          </p:spPr>
        </p:pic>
        <p:sp>
          <p:nvSpPr>
            <p:cNvPr id="23556" name="Rectangle 4"/>
            <p:cNvSpPr>
              <a:spLocks noChangeArrowheads="1"/>
            </p:cNvSpPr>
            <p:nvPr/>
          </p:nvSpPr>
          <p:spPr bwMode="auto">
            <a:xfrm>
              <a:off x="5" y="5"/>
              <a:ext cx="6166" cy="4076"/>
            </a:xfrm>
            <a:prstGeom prst="rect">
              <a:avLst/>
            </a:prstGeom>
            <a:noFill/>
            <a:ln w="6350">
              <a:solidFill>
                <a:srgbClr val="231F2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TotalTime>
  <Words>1078</Words>
  <Application>Microsoft Office PowerPoint</Application>
  <PresentationFormat>On-screen Show (4:3)</PresentationFormat>
  <Paragraphs>195</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VENEZUELA CRISIS  </vt:lpstr>
      <vt:lpstr>Cuisine:- Venezuelan cuisine is influenced by its European, West African, and Native American traditions. </vt:lpstr>
      <vt:lpstr>Religion and Meeting Etiquette Venezuela</vt:lpstr>
      <vt:lpstr>Slide 4</vt:lpstr>
      <vt:lpstr>Slide 5</vt:lpstr>
      <vt:lpstr>Slide 6</vt:lpstr>
      <vt:lpstr>Slide 7</vt:lpstr>
      <vt:lpstr>Slide 8</vt:lpstr>
      <vt:lpstr>Slide 9</vt:lpstr>
      <vt:lpstr>Slide 10</vt:lpstr>
      <vt:lpstr>Slide 11</vt:lpstr>
      <vt:lpstr>UNEMPLOYMENT</vt:lpstr>
      <vt:lpstr>Slide 13</vt:lpstr>
      <vt:lpstr>VENEZUELA  INFLATION</vt:lpstr>
      <vt:lpstr>INFLATION RATES</vt:lpstr>
      <vt:lpstr>INFLATION:-</vt:lpstr>
      <vt:lpstr>PRICE CONTROLS AND SHORTAGES</vt:lpstr>
      <vt:lpstr>IMPACT ON TRADE</vt:lpstr>
      <vt:lpstr>2014-2018 EXPORTS:-</vt:lpstr>
      <vt:lpstr>IMPORTS</vt:lpstr>
      <vt:lpstr>2010-2018 IMPORTS:</vt:lpstr>
      <vt:lpstr>TRADE BALANCE:-</vt:lpstr>
      <vt:lpstr>IMPACT ON GROWTH RATE:-</vt:lpstr>
      <vt:lpstr>SANCTIONS ON VENEZUELA</vt:lpstr>
      <vt:lpstr>VENEZUELA PROTESTS AND CRISIS:</vt:lpstr>
      <vt:lpstr>VENEZUELA PROTESTS AND CRISIS: </vt:lpstr>
      <vt:lpstr>IMPACT OF SANCTIONS: </vt:lpstr>
      <vt:lpstr>IMPACT OF SANCTIONS:</vt:lpstr>
      <vt:lpstr>IMPACT OF SANCTIONS:</vt:lpstr>
      <vt:lpstr>IMPACT OF SANCTIONS</vt:lpstr>
      <vt:lpstr>IMPACT OF SANCTIONS</vt:lpstr>
      <vt:lpstr>IMPACT OF SANCTIONS</vt:lpstr>
      <vt:lpstr>IMPACT OF SANCTIONS</vt:lpstr>
      <vt:lpstr>IMPACT OF SANCTIONS</vt:lpstr>
      <vt:lpstr>IMPACT OF SANCTIONS</vt:lpstr>
      <vt:lpstr>IMPACT OF SANCTIONS</vt:lpstr>
      <vt:lpstr>HOW VENEZUELA IS OVERCOMMING THESE SANCTIONS</vt:lpstr>
      <vt:lpstr>HOW VENEZUELA GOVERNMENT CAN STOP HYPERINFLATION</vt:lpstr>
      <vt:lpstr>MEASURES:</vt:lpstr>
      <vt:lpstr>AUSTERITY MEASURES:-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44</cp:revision>
  <dcterms:created xsi:type="dcterms:W3CDTF">2006-08-16T00:00:00Z</dcterms:created>
  <dcterms:modified xsi:type="dcterms:W3CDTF">2019-09-22T20:57:15Z</dcterms:modified>
</cp:coreProperties>
</file>