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87" d="100"/>
          <a:sy n="87" d="100"/>
        </p:scale>
        <p:origin x="90" y="240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313F5E-980D-8753-5422-ED6C582248A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B5EAFE-2223-A5A4-9B97-41ACF223447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9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0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2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3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4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5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6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7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8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793790" y="30515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Gamma Shielding Material Analysis: A Comparative Study</a:t>
            </a:r>
            <a:endParaRPr lang="en-US" sz="44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3210674" y="3422302"/>
            <a:ext cx="8209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660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Questions?</a:t>
            </a:r>
            <a:endParaRPr lang="en-US" sz="6600"/>
          </a:p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610289" y="5743228"/>
            <a:ext cx="4020110" cy="2486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381250"/>
            <a:ext cx="6948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Objective and Background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Objective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 bwMode="auto">
          <a:xfrm>
            <a:off x="793790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Compare gamma shielding properties of Lead, HY80, and 30MnB5.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 bwMode="auto"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Identify the best material or hybrid design for nuclear submarine shielding.</a:t>
            </a:r>
            <a:endParaRPr lang="en-US" sz="1750"/>
          </a:p>
        </p:txBody>
      </p:sp>
      <p:sp>
        <p:nvSpPr>
          <p:cNvPr id="6" name="Text 4"/>
          <p:cNvSpPr/>
          <p:nvPr/>
        </p:nvSpPr>
        <p:spPr bwMode="auto">
          <a:xfrm>
            <a:off x="7599521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Background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 bwMode="auto">
          <a:xfrm>
            <a:off x="7599521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Submarines require lightweight yet effective gamma radiation shielding.</a:t>
            </a:r>
            <a:endParaRPr lang="en-US" sz="1750"/>
          </a:p>
        </p:txBody>
      </p:sp>
      <p:sp>
        <p:nvSpPr>
          <p:cNvPr id="8" name="Text 6"/>
          <p:cNvSpPr/>
          <p:nvPr/>
        </p:nvSpPr>
        <p:spPr bwMode="auto"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Cesium-137 (Eγ=0.662 MeV) is used as the gamma source.</a:t>
            </a:r>
            <a:endParaRPr lang="en-US" sz="17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686764" y="7528317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6280190" y="7806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Experimental Setup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 bwMode="auto">
          <a:xfrm>
            <a:off x="6280190" y="20847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 bwMode="auto">
          <a:xfrm>
            <a:off x="6462474" y="2169795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1</a:t>
            </a:r>
            <a:endParaRPr lang="en-US" sz="2650"/>
          </a:p>
        </p:txBody>
      </p:sp>
      <p:sp>
        <p:nvSpPr>
          <p:cNvPr id="6" name="Text 3"/>
          <p:cNvSpPr/>
          <p:nvPr/>
        </p:nvSpPr>
        <p:spPr bwMode="auto">
          <a:xfrm>
            <a:off x="7017306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Gamma Source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 bwMode="auto">
          <a:xfrm>
            <a:off x="7017306" y="257520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Cesium-137 (Eγ=0.662 MeV).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 bwMode="auto">
          <a:xfrm>
            <a:off x="10171867" y="20847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 bwMode="auto">
          <a:xfrm>
            <a:off x="10338316" y="2169795"/>
            <a:ext cx="1772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2</a:t>
            </a:r>
            <a:endParaRPr lang="en-US" sz="2650"/>
          </a:p>
        </p:txBody>
      </p:sp>
      <p:sp>
        <p:nvSpPr>
          <p:cNvPr id="10" name="Text 7"/>
          <p:cNvSpPr/>
          <p:nvPr/>
        </p:nvSpPr>
        <p:spPr bwMode="auto">
          <a:xfrm>
            <a:off x="10908982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Materials Tested</a:t>
            </a:r>
            <a:endParaRPr lang="en-US" sz="2200"/>
          </a:p>
        </p:txBody>
      </p:sp>
      <p:sp>
        <p:nvSpPr>
          <p:cNvPr id="11" name="Text 8"/>
          <p:cNvSpPr/>
          <p:nvPr/>
        </p:nvSpPr>
        <p:spPr bwMode="auto">
          <a:xfrm>
            <a:off x="10908982" y="257520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Lead (Pb): High density (11.34 g/cm3).</a:t>
            </a:r>
            <a:endParaRPr lang="en-US" sz="1750"/>
          </a:p>
        </p:txBody>
      </p:sp>
      <p:sp>
        <p:nvSpPr>
          <p:cNvPr id="12" name="Text 9"/>
          <p:cNvSpPr/>
          <p:nvPr/>
        </p:nvSpPr>
        <p:spPr bwMode="auto">
          <a:xfrm>
            <a:off x="10908982" y="343709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HY80 Steel: Medium density (7.87 g/cm3).</a:t>
            </a:r>
            <a:endParaRPr lang="en-US" sz="1750"/>
          </a:p>
        </p:txBody>
      </p:sp>
      <p:sp>
        <p:nvSpPr>
          <p:cNvPr id="13" name="Text 10"/>
          <p:cNvSpPr/>
          <p:nvPr/>
        </p:nvSpPr>
        <p:spPr bwMode="auto">
          <a:xfrm>
            <a:off x="10908982" y="429899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30MnB5 Steel: Medium density (7.835 g/cm3).</a:t>
            </a:r>
            <a:endParaRPr lang="en-US" sz="1750"/>
          </a:p>
        </p:txBody>
      </p:sp>
      <p:sp>
        <p:nvSpPr>
          <p:cNvPr id="14" name="Shape 11"/>
          <p:cNvSpPr/>
          <p:nvPr/>
        </p:nvSpPr>
        <p:spPr bwMode="auto">
          <a:xfrm>
            <a:off x="6280190" y="55067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 bwMode="auto">
          <a:xfrm>
            <a:off x="6444496" y="5591770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3</a:t>
            </a:r>
            <a:endParaRPr lang="en-US" sz="2650"/>
          </a:p>
        </p:txBody>
      </p:sp>
      <p:sp>
        <p:nvSpPr>
          <p:cNvPr id="16" name="Text 13"/>
          <p:cNvSpPr/>
          <p:nvPr/>
        </p:nvSpPr>
        <p:spPr bwMode="auto">
          <a:xfrm>
            <a:off x="7017306" y="5506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Data Analyzed</a:t>
            </a:r>
            <a:endParaRPr lang="en-US" sz="2200"/>
          </a:p>
        </p:txBody>
      </p:sp>
      <p:sp>
        <p:nvSpPr>
          <p:cNvPr id="17" name="Text 14"/>
          <p:cNvSpPr/>
          <p:nvPr/>
        </p:nvSpPr>
        <p:spPr bwMode="auto">
          <a:xfrm>
            <a:off x="7017306" y="599717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Peak intensity, FWHM, and Compton edge for thicknesses from 0 cm to 25 cm.</a:t>
            </a:r>
            <a:endParaRPr lang="en-US" sz="1750"/>
          </a:p>
        </p:txBody>
      </p:sp>
      <p:sp>
        <p:nvSpPr>
          <p:cNvPr id="18" name="Shape 15"/>
          <p:cNvSpPr/>
          <p:nvPr/>
        </p:nvSpPr>
        <p:spPr bwMode="auto">
          <a:xfrm>
            <a:off x="10171867" y="55067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 bwMode="auto">
          <a:xfrm>
            <a:off x="10334149" y="5591770"/>
            <a:ext cx="1857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4</a:t>
            </a:r>
            <a:endParaRPr lang="en-US" sz="2650"/>
          </a:p>
        </p:txBody>
      </p:sp>
      <p:sp>
        <p:nvSpPr>
          <p:cNvPr id="20" name="Text 17"/>
          <p:cNvSpPr/>
          <p:nvPr/>
        </p:nvSpPr>
        <p:spPr bwMode="auto">
          <a:xfrm>
            <a:off x="10908982" y="5506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Tools Used</a:t>
            </a:r>
            <a:endParaRPr lang="en-US" sz="2200"/>
          </a:p>
        </p:txBody>
      </p:sp>
      <p:sp>
        <p:nvSpPr>
          <p:cNvPr id="21" name="Text 18"/>
          <p:cNvSpPr/>
          <p:nvPr/>
        </p:nvSpPr>
        <p:spPr bwMode="auto">
          <a:xfrm>
            <a:off x="10908982" y="59971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GEANT4 simulations and gamma spectroscopy.</a:t>
            </a:r>
            <a:endParaRPr lang="en-US" sz="175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686764" y="7534178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747724"/>
            <a:ext cx="5778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Key Metrics Evaluated</a:t>
            </a:r>
            <a:endParaRPr lang="en-US" sz="4450"/>
          </a:p>
        </p:txBody>
      </p:sp>
      <p:sp>
        <p:nvSpPr>
          <p:cNvPr id="3" name="Shape 1"/>
          <p:cNvSpPr/>
          <p:nvPr/>
        </p:nvSpPr>
        <p:spPr bwMode="auto">
          <a:xfrm>
            <a:off x="793790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 bwMode="auto">
          <a:xfrm>
            <a:off x="102822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Peak Intensity</a:t>
            </a:r>
            <a:endParaRPr lang="en-US" sz="2200"/>
          </a:p>
        </p:txBody>
      </p:sp>
      <p:sp>
        <p:nvSpPr>
          <p:cNvPr id="5" name="Text 3"/>
          <p:cNvSpPr/>
          <p:nvPr/>
        </p:nvSpPr>
        <p:spPr bwMode="auto">
          <a:xfrm>
            <a:off x="1028224" y="4521517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Indicates attenuation efficiency.</a:t>
            </a:r>
            <a:endParaRPr lang="en-US" sz="1750"/>
          </a:p>
        </p:txBody>
      </p:sp>
      <p:sp>
        <p:nvSpPr>
          <p:cNvPr id="6" name="Shape 4"/>
          <p:cNvSpPr/>
          <p:nvPr/>
        </p:nvSpPr>
        <p:spPr bwMode="auto">
          <a:xfrm>
            <a:off x="5216962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 bwMode="auto">
          <a:xfrm>
            <a:off x="5451395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FWHM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 bwMode="auto">
          <a:xfrm>
            <a:off x="5451395" y="4521517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Measures scattering contributions.</a:t>
            </a:r>
            <a:endParaRPr lang="en-US" sz="1750"/>
          </a:p>
        </p:txBody>
      </p:sp>
      <p:sp>
        <p:nvSpPr>
          <p:cNvPr id="10" name="Text 8"/>
          <p:cNvSpPr/>
          <p:nvPr/>
        </p:nvSpPr>
        <p:spPr bwMode="auto">
          <a:xfrm>
            <a:off x="9874567" y="4031098"/>
            <a:ext cx="756" cy="354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endParaRPr lang="en-US" sz="2200"/>
          </a:p>
        </p:txBody>
      </p:sp>
      <p:sp>
        <p:nvSpPr>
          <p:cNvPr id="11" name="Text 9"/>
          <p:cNvSpPr/>
          <p:nvPr/>
        </p:nvSpPr>
        <p:spPr bwMode="auto">
          <a:xfrm>
            <a:off x="9874568" y="452151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endParaRPr lang="en-US" sz="175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686764" y="7534178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427607" y="2645450"/>
            <a:ext cx="4919186" cy="293858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 bwMode="auto">
          <a:xfrm>
            <a:off x="793790" y="1836896"/>
            <a:ext cx="58189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Results: Peak Intensity</a:t>
            </a:r>
            <a:endParaRPr lang="en-US" sz="4450"/>
          </a:p>
        </p:txBody>
      </p:sp>
      <p:sp>
        <p:nvSpPr>
          <p:cNvPr id="5" name="Text 1"/>
          <p:cNvSpPr/>
          <p:nvPr/>
        </p:nvSpPr>
        <p:spPr bwMode="auto">
          <a:xfrm>
            <a:off x="793790" y="31126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Observation</a:t>
            </a:r>
            <a:endParaRPr lang="en-US" sz="2200"/>
          </a:p>
        </p:txBody>
      </p:sp>
      <p:sp>
        <p:nvSpPr>
          <p:cNvPr id="6" name="Text 2"/>
          <p:cNvSpPr/>
          <p:nvPr/>
        </p:nvSpPr>
        <p:spPr bwMode="auto">
          <a:xfrm>
            <a:off x="793790" y="3693795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Lead shows the sharpest drop in peak intensity with increasing thickness, indicating superior attenuation.</a:t>
            </a:r>
            <a:endParaRPr lang="en-US" sz="1750"/>
          </a:p>
        </p:txBody>
      </p:sp>
      <p:sp>
        <p:nvSpPr>
          <p:cNvPr id="7" name="Text 3"/>
          <p:cNvSpPr/>
          <p:nvPr/>
        </p:nvSpPr>
        <p:spPr bwMode="auto">
          <a:xfrm>
            <a:off x="793790" y="5224701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HY80 and 30MnB5 require greater thickness for comparable attenuation.</a:t>
            </a:r>
            <a:endParaRPr lang="en-US" sz="1750"/>
          </a:p>
        </p:txBody>
      </p:sp>
      <p:sp>
        <p:nvSpPr>
          <p:cNvPr id="8" name="Text 4"/>
          <p:cNvSpPr/>
          <p:nvPr/>
        </p:nvSpPr>
        <p:spPr bwMode="auto">
          <a:xfrm>
            <a:off x="4856321" y="31126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Visualization</a:t>
            </a:r>
            <a:endParaRPr lang="en-US" sz="2200"/>
          </a:p>
        </p:txBody>
      </p:sp>
      <p:sp>
        <p:nvSpPr>
          <p:cNvPr id="9" name="Text 5"/>
          <p:cNvSpPr/>
          <p:nvPr/>
        </p:nvSpPr>
        <p:spPr bwMode="auto">
          <a:xfrm>
            <a:off x="4856321" y="3693795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Peak Intensity vs. Thickness graph.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427488" y="2651403"/>
            <a:ext cx="4919305" cy="29266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 bwMode="auto">
          <a:xfrm>
            <a:off x="793790" y="15278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Results: FWHM</a:t>
            </a:r>
            <a:endParaRPr lang="en-US" sz="4450"/>
          </a:p>
        </p:txBody>
      </p:sp>
      <p:sp>
        <p:nvSpPr>
          <p:cNvPr id="5" name="Text 1"/>
          <p:cNvSpPr/>
          <p:nvPr/>
        </p:nvSpPr>
        <p:spPr bwMode="auto">
          <a:xfrm>
            <a:off x="793790" y="257675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Text 2"/>
          <p:cNvSpPr/>
          <p:nvPr/>
        </p:nvSpPr>
        <p:spPr bwMode="auto">
          <a:xfrm>
            <a:off x="793790" y="3421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Observation</a:t>
            </a:r>
            <a:endParaRPr lang="en-US" sz="2200"/>
          </a:p>
        </p:txBody>
      </p:sp>
      <p:sp>
        <p:nvSpPr>
          <p:cNvPr id="7" name="Text 3"/>
          <p:cNvSpPr/>
          <p:nvPr/>
        </p:nvSpPr>
        <p:spPr bwMode="auto">
          <a:xfrm>
            <a:off x="793790" y="4002762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Lead maintains a narrow and stable FWHM across thicknesses, suggesting minimal scattering.</a:t>
            </a:r>
            <a:endParaRPr lang="en-US" sz="1750"/>
          </a:p>
        </p:txBody>
      </p:sp>
      <p:sp>
        <p:nvSpPr>
          <p:cNvPr id="8" name="Text 4"/>
          <p:cNvSpPr/>
          <p:nvPr/>
        </p:nvSpPr>
        <p:spPr bwMode="auto">
          <a:xfrm>
            <a:off x="793790" y="5533668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HY80 and 30MnB5 exhibit broader FWHM, reflecting increased scattering.</a:t>
            </a:r>
            <a:endParaRPr lang="en-US" sz="1750"/>
          </a:p>
        </p:txBody>
      </p:sp>
      <p:sp>
        <p:nvSpPr>
          <p:cNvPr id="9" name="Text 5"/>
          <p:cNvSpPr/>
          <p:nvPr/>
        </p:nvSpPr>
        <p:spPr bwMode="auto">
          <a:xfrm>
            <a:off x="4856321" y="3421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Visualization</a:t>
            </a:r>
            <a:endParaRPr lang="en-US" sz="2200"/>
          </a:p>
        </p:txBody>
      </p:sp>
      <p:sp>
        <p:nvSpPr>
          <p:cNvPr id="10" name="Text 6"/>
          <p:cNvSpPr/>
          <p:nvPr/>
        </p:nvSpPr>
        <p:spPr bwMode="auto">
          <a:xfrm>
            <a:off x="4856321" y="4002762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FWHM vs. Thickness graph.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427488" y="2475032"/>
            <a:ext cx="4919305" cy="32795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 bwMode="auto">
          <a:xfrm>
            <a:off x="793790" y="25853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Gaussian Profiles</a:t>
            </a:r>
            <a:endParaRPr lang="en-US" sz="445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3790" y="3634264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 bwMode="auto">
          <a:xfrm>
            <a:off x="793790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Lead</a:t>
            </a:r>
            <a:endParaRPr lang="en-US" sz="2200"/>
          </a:p>
        </p:txBody>
      </p:sp>
      <p:sp>
        <p:nvSpPr>
          <p:cNvPr id="7" name="Text 2"/>
          <p:cNvSpPr/>
          <p:nvPr/>
        </p:nvSpPr>
        <p:spPr bwMode="auto">
          <a:xfrm>
            <a:off x="793790" y="491847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Sharp Gaussian peaks, minimal scattering.</a:t>
            </a:r>
            <a:endParaRPr lang="en-US" sz="175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742021" y="3634264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 bwMode="auto">
          <a:xfrm>
            <a:off x="4742021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HY80 &amp; 30MnB5</a:t>
            </a:r>
            <a:endParaRPr lang="en-US" sz="2200"/>
          </a:p>
        </p:txBody>
      </p:sp>
      <p:sp>
        <p:nvSpPr>
          <p:cNvPr id="10" name="Text 4"/>
          <p:cNvSpPr/>
          <p:nvPr/>
        </p:nvSpPr>
        <p:spPr bwMode="auto">
          <a:xfrm>
            <a:off x="4742021" y="491847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Broader Gaussian curves, scattering contributions.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745980" y="2517382"/>
            <a:ext cx="4282440" cy="31948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 bwMode="auto">
          <a:xfrm>
            <a:off x="793790" y="942618"/>
            <a:ext cx="62243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Weight vs. Performance</a:t>
            </a:r>
            <a:endParaRPr lang="en-US" sz="4450"/>
          </a:p>
        </p:txBody>
      </p:sp>
      <p:sp>
        <p:nvSpPr>
          <p:cNvPr id="5" name="Text 1"/>
          <p:cNvSpPr/>
          <p:nvPr/>
        </p:nvSpPr>
        <p:spPr bwMode="auto">
          <a:xfrm>
            <a:off x="793790" y="19915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Text 2"/>
          <p:cNvSpPr/>
          <p:nvPr/>
        </p:nvSpPr>
        <p:spPr bwMode="auto">
          <a:xfrm>
            <a:off x="793790" y="2722959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585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1</a:t>
            </a:r>
            <a:endParaRPr lang="en-US" sz="5850"/>
          </a:p>
        </p:txBody>
      </p:sp>
      <p:sp>
        <p:nvSpPr>
          <p:cNvPr id="7" name="Text 3"/>
          <p:cNvSpPr/>
          <p:nvPr/>
        </p:nvSpPr>
        <p:spPr bwMode="auto">
          <a:xfrm>
            <a:off x="3154322" y="37547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Lead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 bwMode="auto">
          <a:xfrm>
            <a:off x="793790" y="42451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Most efficient gamma shield, heaviest.</a:t>
            </a:r>
            <a:endParaRPr lang="en-US" sz="1750"/>
          </a:p>
        </p:txBody>
      </p:sp>
      <p:sp>
        <p:nvSpPr>
          <p:cNvPr id="9" name="Text 5"/>
          <p:cNvSpPr/>
          <p:nvPr/>
        </p:nvSpPr>
        <p:spPr bwMode="auto">
          <a:xfrm>
            <a:off x="793790" y="5401865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585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2</a:t>
            </a:r>
            <a:endParaRPr lang="en-US" sz="5850"/>
          </a:p>
        </p:txBody>
      </p:sp>
      <p:sp>
        <p:nvSpPr>
          <p:cNvPr id="10" name="Text 6"/>
          <p:cNvSpPr/>
          <p:nvPr/>
        </p:nvSpPr>
        <p:spPr bwMode="auto">
          <a:xfrm>
            <a:off x="3154322" y="64336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HY80 &amp; 30MnB5</a:t>
            </a:r>
            <a:endParaRPr lang="en-US" sz="2200"/>
          </a:p>
        </p:txBody>
      </p:sp>
      <p:sp>
        <p:nvSpPr>
          <p:cNvPr id="11" name="Text 7"/>
          <p:cNvSpPr/>
          <p:nvPr/>
        </p:nvSpPr>
        <p:spPr bwMode="auto">
          <a:xfrm>
            <a:off x="793790" y="692408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Better weight-to-performance ratios, require increased thickness.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1459825"/>
            <a:ext cx="91657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1B1B27"/>
                </a:solidFill>
                <a:latin typeface="Raleway"/>
                <a:ea typeface="Raleway"/>
                <a:cs typeface="Raleway"/>
              </a:rPr>
              <a:t>Recommendations and Conclusion</a:t>
            </a:r>
            <a:endParaRPr lang="en-US" sz="4450"/>
          </a:p>
        </p:txBody>
      </p:sp>
      <p:sp>
        <p:nvSpPr>
          <p:cNvPr id="3" name="Shape 1"/>
          <p:cNvSpPr/>
          <p:nvPr/>
        </p:nvSpPr>
        <p:spPr bwMode="auto"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 bwMode="auto">
          <a:xfrm>
            <a:off x="1028224" y="3048952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1</a:t>
            </a:r>
            <a:endParaRPr lang="en-US" sz="2200"/>
          </a:p>
        </p:txBody>
      </p:sp>
      <p:sp>
        <p:nvSpPr>
          <p:cNvPr id="5" name="Text 3"/>
          <p:cNvSpPr/>
          <p:nvPr/>
        </p:nvSpPr>
        <p:spPr bwMode="auto"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Hybrid Designs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 bwMode="auto">
          <a:xfrm>
            <a:off x="3194328" y="3339465"/>
            <a:ext cx="547782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Combine HY80 (outer layer) with 30MnB5 (inner layer).</a:t>
            </a:r>
            <a:endParaRPr lang="en-US" sz="1750"/>
          </a:p>
        </p:txBody>
      </p:sp>
      <p:sp>
        <p:nvSpPr>
          <p:cNvPr id="7" name="Shape 5"/>
          <p:cNvSpPr/>
          <p:nvPr/>
        </p:nvSpPr>
        <p:spPr bwMode="auto"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8" name="Shape 6"/>
          <p:cNvSpPr/>
          <p:nvPr/>
        </p:nvSpPr>
        <p:spPr bwMode="auto"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 bwMode="auto">
          <a:xfrm>
            <a:off x="1028224" y="4469249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2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 bwMode="auto"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Testing Conditions</a:t>
            </a:r>
            <a:endParaRPr lang="en-US" sz="2200"/>
          </a:p>
        </p:txBody>
      </p:sp>
      <p:sp>
        <p:nvSpPr>
          <p:cNvPr id="11" name="Text 9"/>
          <p:cNvSpPr/>
          <p:nvPr/>
        </p:nvSpPr>
        <p:spPr bwMode="auto">
          <a:xfrm>
            <a:off x="5368171" y="4759762"/>
            <a:ext cx="70931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Simulate high-pressure, high-temperature, and corrosive environments.</a:t>
            </a:r>
            <a:endParaRPr lang="en-US" sz="1750"/>
          </a:p>
        </p:txBody>
      </p:sp>
      <p:sp>
        <p:nvSpPr>
          <p:cNvPr id="12" name="Shape 10"/>
          <p:cNvSpPr/>
          <p:nvPr/>
        </p:nvSpPr>
        <p:spPr bwMode="auto"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13" name="Shape 11"/>
          <p:cNvSpPr/>
          <p:nvPr/>
        </p:nvSpPr>
        <p:spPr bwMode="auto"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 bwMode="auto">
          <a:xfrm>
            <a:off x="1028224" y="5889546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3</a:t>
            </a:r>
            <a:endParaRPr lang="en-US" sz="2200"/>
          </a:p>
        </p:txBody>
      </p:sp>
      <p:sp>
        <p:nvSpPr>
          <p:cNvPr id="15" name="Text 13"/>
          <p:cNvSpPr/>
          <p:nvPr/>
        </p:nvSpPr>
        <p:spPr bwMode="auto"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C3939"/>
                </a:solidFill>
                <a:latin typeface="Raleway"/>
                <a:ea typeface="Raleway"/>
                <a:cs typeface="Raleway"/>
              </a:rPr>
              <a:t>Optimization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 bwMode="auto">
          <a:xfrm>
            <a:off x="7542014" y="6180058"/>
            <a:ext cx="53229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Use simulation tools to refine material combinations.</a:t>
            </a:r>
            <a:endParaRPr lang="en-US" sz="17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686764" y="7534178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/>
  <cp:revision>11</cp:revision>
  <dcterms:created xsi:type="dcterms:W3CDTF">2025-01-16T16:44:34Z</dcterms:created>
  <dcterms:modified xsi:type="dcterms:W3CDTF">2025-01-30T10:30:37Z</dcterms:modified>
</cp:coreProperties>
</file>